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87"/>
  </p:notesMasterIdLst>
  <p:handoutMasterIdLst>
    <p:handoutMasterId r:id="rId88"/>
  </p:handoutMasterIdLst>
  <p:sldIdLst>
    <p:sldId id="377" r:id="rId2"/>
    <p:sldId id="340" r:id="rId3"/>
    <p:sldId id="378" r:id="rId4"/>
    <p:sldId id="283" r:id="rId5"/>
    <p:sldId id="339" r:id="rId6"/>
    <p:sldId id="342" r:id="rId7"/>
    <p:sldId id="335" r:id="rId8"/>
    <p:sldId id="350" r:id="rId9"/>
    <p:sldId id="287" r:id="rId10"/>
    <p:sldId id="288" r:id="rId11"/>
    <p:sldId id="355" r:id="rId12"/>
    <p:sldId id="289" r:id="rId13"/>
    <p:sldId id="325" r:id="rId14"/>
    <p:sldId id="291" r:id="rId15"/>
    <p:sldId id="292" r:id="rId16"/>
    <p:sldId id="293" r:id="rId17"/>
    <p:sldId id="294" r:id="rId18"/>
    <p:sldId id="295" r:id="rId19"/>
    <p:sldId id="296" r:id="rId20"/>
    <p:sldId id="297" r:id="rId21"/>
    <p:sldId id="347" r:id="rId22"/>
    <p:sldId id="381" r:id="rId23"/>
    <p:sldId id="383" r:id="rId24"/>
    <p:sldId id="392" r:id="rId25"/>
    <p:sldId id="393" r:id="rId26"/>
    <p:sldId id="394" r:id="rId27"/>
    <p:sldId id="390" r:id="rId28"/>
    <p:sldId id="384" r:id="rId29"/>
    <p:sldId id="385" r:id="rId30"/>
    <p:sldId id="388" r:id="rId31"/>
    <p:sldId id="398" r:id="rId32"/>
    <p:sldId id="395" r:id="rId33"/>
    <p:sldId id="396" r:id="rId34"/>
    <p:sldId id="397" r:id="rId35"/>
    <p:sldId id="382" r:id="rId36"/>
    <p:sldId id="298" r:id="rId37"/>
    <p:sldId id="348" r:id="rId38"/>
    <p:sldId id="299" r:id="rId39"/>
    <p:sldId id="349" r:id="rId40"/>
    <p:sldId id="352" r:id="rId41"/>
    <p:sldId id="300" r:id="rId42"/>
    <p:sldId id="353" r:id="rId43"/>
    <p:sldId id="354" r:id="rId44"/>
    <p:sldId id="301" r:id="rId45"/>
    <p:sldId id="302" r:id="rId46"/>
    <p:sldId id="303" r:id="rId47"/>
    <p:sldId id="362" r:id="rId48"/>
    <p:sldId id="399" r:id="rId49"/>
    <p:sldId id="405" r:id="rId50"/>
    <p:sldId id="406" r:id="rId51"/>
    <p:sldId id="407" r:id="rId52"/>
    <p:sldId id="408" r:id="rId53"/>
    <p:sldId id="409" r:id="rId54"/>
    <p:sldId id="400" r:id="rId55"/>
    <p:sldId id="433" r:id="rId56"/>
    <p:sldId id="410" r:id="rId57"/>
    <p:sldId id="434" r:id="rId58"/>
    <p:sldId id="435" r:id="rId59"/>
    <p:sldId id="401" r:id="rId60"/>
    <p:sldId id="412" r:id="rId61"/>
    <p:sldId id="413" r:id="rId62"/>
    <p:sldId id="414" r:id="rId63"/>
    <p:sldId id="402" r:id="rId64"/>
    <p:sldId id="415" r:id="rId65"/>
    <p:sldId id="416" r:id="rId66"/>
    <p:sldId id="417" r:id="rId67"/>
    <p:sldId id="418" r:id="rId68"/>
    <p:sldId id="419" r:id="rId69"/>
    <p:sldId id="420" r:id="rId70"/>
    <p:sldId id="421" r:id="rId71"/>
    <p:sldId id="422" r:id="rId72"/>
    <p:sldId id="403" r:id="rId73"/>
    <p:sldId id="327" r:id="rId74"/>
    <p:sldId id="337" r:id="rId75"/>
    <p:sldId id="328" r:id="rId76"/>
    <p:sldId id="364" r:id="rId77"/>
    <p:sldId id="437" r:id="rId78"/>
    <p:sldId id="439" r:id="rId79"/>
    <p:sldId id="440" r:id="rId80"/>
    <p:sldId id="431" r:id="rId81"/>
    <p:sldId id="329" r:id="rId82"/>
    <p:sldId id="330" r:id="rId83"/>
    <p:sldId id="441" r:id="rId84"/>
    <p:sldId id="432" r:id="rId85"/>
    <p:sldId id="423" r:id="rId86"/>
  </p:sldIdLst>
  <p:sldSz cx="9144000" cy="6858000" type="screen4x3"/>
  <p:notesSz cx="7315200" cy="9601200"/>
  <p:defaultTextStyle>
    <a:defPPr>
      <a:defRPr lang="en-US"/>
    </a:defPPr>
    <a:lvl1pPr algn="ctr"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ctr"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ctr"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ctr"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ctr"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89"/>
  </p:normalViewPr>
  <p:slideViewPr>
    <p:cSldViewPr snapToGrid="0">
      <p:cViewPr varScale="1">
        <p:scale>
          <a:sx n="103" d="100"/>
          <a:sy n="103" d="100"/>
        </p:scale>
        <p:origin x="1784"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8184"/>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7458" name="Rectangle 2">
            <a:extLst>
              <a:ext uri="{FF2B5EF4-FFF2-40B4-BE49-F238E27FC236}">
                <a16:creationId xmlns:a16="http://schemas.microsoft.com/office/drawing/2014/main" id="{1BC9E085-7437-02A4-E78D-67C6D41D7931}"/>
              </a:ext>
            </a:extLst>
          </p:cNvPr>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ltLang="en-JO"/>
          </a:p>
        </p:txBody>
      </p:sp>
      <p:sp>
        <p:nvSpPr>
          <p:cNvPr id="147459" name="Rectangle 3">
            <a:extLst>
              <a:ext uri="{FF2B5EF4-FFF2-40B4-BE49-F238E27FC236}">
                <a16:creationId xmlns:a16="http://schemas.microsoft.com/office/drawing/2014/main" id="{709D7142-24B6-2E94-6DA0-33C9ED2BD1A0}"/>
              </a:ext>
            </a:extLst>
          </p:cNvPr>
          <p:cNvSpPr>
            <a:spLocks noGrp="1" noChangeArrowheads="1"/>
          </p:cNvSpPr>
          <p:nvPr>
            <p:ph type="dt" sz="quarter" idx="1"/>
          </p:nvPr>
        </p:nvSpPr>
        <p:spPr bwMode="auto">
          <a:xfrm>
            <a:off x="4143375"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JO"/>
          </a:p>
        </p:txBody>
      </p:sp>
      <p:sp>
        <p:nvSpPr>
          <p:cNvPr id="147460" name="Rectangle 4">
            <a:extLst>
              <a:ext uri="{FF2B5EF4-FFF2-40B4-BE49-F238E27FC236}">
                <a16:creationId xmlns:a16="http://schemas.microsoft.com/office/drawing/2014/main" id="{1574DA44-1243-37BB-2238-D6AC5A3BED33}"/>
              </a:ext>
            </a:extLst>
          </p:cNvPr>
          <p:cNvSpPr>
            <a:spLocks noGrp="1" noChangeArrowheads="1"/>
          </p:cNvSpPr>
          <p:nvPr>
            <p:ph type="ftr" sz="quarter" idx="2"/>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ltLang="en-JO"/>
          </a:p>
        </p:txBody>
      </p:sp>
      <p:sp>
        <p:nvSpPr>
          <p:cNvPr id="147461" name="Rectangle 5">
            <a:extLst>
              <a:ext uri="{FF2B5EF4-FFF2-40B4-BE49-F238E27FC236}">
                <a16:creationId xmlns:a16="http://schemas.microsoft.com/office/drawing/2014/main" id="{E9C4379D-B156-F45E-9926-18530911CA73}"/>
              </a:ext>
            </a:extLst>
          </p:cNvPr>
          <p:cNvSpPr>
            <a:spLocks noGrp="1" noChangeArrowheads="1"/>
          </p:cNvSpPr>
          <p:nvPr>
            <p:ph type="sldNum" sz="quarter" idx="3"/>
          </p:nvPr>
        </p:nvSpPr>
        <p:spPr bwMode="auto">
          <a:xfrm>
            <a:off x="4143375"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A58B5E37-33D3-774D-BFEC-754A51BB24B6}" type="slidenum">
              <a:rPr lang="en-US" altLang="en-JO"/>
              <a:pPr/>
              <a:t>‹#›</a:t>
            </a:fld>
            <a:endParaRPr lang="en-US" altLang="en-JO"/>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7E56207-DAC1-24F2-3549-5F789564AF50}"/>
              </a:ext>
            </a:extLst>
          </p:cNvPr>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l" defTabSz="966788">
              <a:defRPr sz="1300"/>
            </a:lvl1pPr>
          </a:lstStyle>
          <a:p>
            <a:endParaRPr lang="en-US" altLang="en-JO"/>
          </a:p>
        </p:txBody>
      </p:sp>
      <p:sp>
        <p:nvSpPr>
          <p:cNvPr id="3075" name="Rectangle 3">
            <a:extLst>
              <a:ext uri="{FF2B5EF4-FFF2-40B4-BE49-F238E27FC236}">
                <a16:creationId xmlns:a16="http://schemas.microsoft.com/office/drawing/2014/main" id="{35098C48-9B9A-602F-A43F-72E1AB0B41D2}"/>
              </a:ext>
            </a:extLst>
          </p:cNvPr>
          <p:cNvSpPr>
            <a:spLocks noGrp="1" noChangeArrowheads="1"/>
          </p:cNvSpPr>
          <p:nvPr>
            <p:ph type="dt" idx="1"/>
          </p:nvPr>
        </p:nvSpPr>
        <p:spPr bwMode="auto">
          <a:xfrm>
            <a:off x="4144963" y="0"/>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a:lvl1pPr>
          </a:lstStyle>
          <a:p>
            <a:endParaRPr lang="en-US" altLang="en-JO"/>
          </a:p>
        </p:txBody>
      </p:sp>
      <p:sp>
        <p:nvSpPr>
          <p:cNvPr id="3076" name="Rectangle 4">
            <a:extLst>
              <a:ext uri="{FF2B5EF4-FFF2-40B4-BE49-F238E27FC236}">
                <a16:creationId xmlns:a16="http://schemas.microsoft.com/office/drawing/2014/main" id="{3BDDEA19-34A7-54FE-FFE6-D8124648720E}"/>
              </a:ext>
            </a:extLst>
          </p:cNvPr>
          <p:cNvSpPr>
            <a:spLocks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a:extLst>
              <a:ext uri="{FF2B5EF4-FFF2-40B4-BE49-F238E27FC236}">
                <a16:creationId xmlns:a16="http://schemas.microsoft.com/office/drawing/2014/main" id="{F69DE21A-5B77-3511-F6E1-B24F9FDC9404}"/>
              </a:ext>
            </a:extLst>
          </p:cNvPr>
          <p:cNvSpPr>
            <a:spLocks noGrp="1" noChangeArrowheads="1"/>
          </p:cNvSpPr>
          <p:nvPr>
            <p:ph type="body" sz="quarter" idx="3"/>
          </p:nvPr>
        </p:nvSpPr>
        <p:spPr bwMode="auto">
          <a:xfrm>
            <a:off x="974725" y="4560888"/>
            <a:ext cx="5365750"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US" altLang="en-JO"/>
              <a:t>Click to edit Master text styles</a:t>
            </a:r>
          </a:p>
          <a:p>
            <a:pPr lvl="1"/>
            <a:r>
              <a:rPr lang="en-US" altLang="en-JO"/>
              <a:t>Second level</a:t>
            </a:r>
          </a:p>
          <a:p>
            <a:pPr lvl="2"/>
            <a:r>
              <a:rPr lang="en-US" altLang="en-JO"/>
              <a:t>Third level</a:t>
            </a:r>
          </a:p>
          <a:p>
            <a:pPr lvl="3"/>
            <a:r>
              <a:rPr lang="en-US" altLang="en-JO"/>
              <a:t>Fourth level</a:t>
            </a:r>
          </a:p>
          <a:p>
            <a:pPr lvl="4"/>
            <a:r>
              <a:rPr lang="en-US" altLang="en-JO"/>
              <a:t>Fifth level</a:t>
            </a:r>
          </a:p>
        </p:txBody>
      </p:sp>
      <p:sp>
        <p:nvSpPr>
          <p:cNvPr id="3078" name="Rectangle 6">
            <a:extLst>
              <a:ext uri="{FF2B5EF4-FFF2-40B4-BE49-F238E27FC236}">
                <a16:creationId xmlns:a16="http://schemas.microsoft.com/office/drawing/2014/main" id="{F13A7E62-6673-BA0A-BD99-DB5EA9358033}"/>
              </a:ext>
            </a:extLst>
          </p:cNvPr>
          <p:cNvSpPr>
            <a:spLocks noGrp="1" noChangeArrowheads="1"/>
          </p:cNvSpPr>
          <p:nvPr>
            <p:ph type="ftr" sz="quarter" idx="4"/>
          </p:nvPr>
        </p:nvSpPr>
        <p:spPr bwMode="auto">
          <a:xfrm>
            <a:off x="0" y="9121775"/>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l" defTabSz="966788">
              <a:defRPr sz="1300"/>
            </a:lvl1pPr>
          </a:lstStyle>
          <a:p>
            <a:endParaRPr lang="en-US" altLang="en-JO"/>
          </a:p>
        </p:txBody>
      </p:sp>
      <p:sp>
        <p:nvSpPr>
          <p:cNvPr id="3079" name="Rectangle 7">
            <a:extLst>
              <a:ext uri="{FF2B5EF4-FFF2-40B4-BE49-F238E27FC236}">
                <a16:creationId xmlns:a16="http://schemas.microsoft.com/office/drawing/2014/main" id="{A78B0586-55EF-E6C0-C3E0-64F1C6B32D72}"/>
              </a:ext>
            </a:extLst>
          </p:cNvPr>
          <p:cNvSpPr>
            <a:spLocks noGrp="1" noChangeArrowheads="1"/>
          </p:cNvSpPr>
          <p:nvPr>
            <p:ph type="sldNum" sz="quarter" idx="5"/>
          </p:nvPr>
        </p:nvSpPr>
        <p:spPr bwMode="auto">
          <a:xfrm>
            <a:off x="4144963" y="9121775"/>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a:lvl1pPr>
          </a:lstStyle>
          <a:p>
            <a:fld id="{E65EC8DF-A5A5-4449-882D-F1B3DA4C8A02}" type="slidenum">
              <a:rPr lang="en-US" altLang="en-JO"/>
              <a:pPr/>
              <a:t>‹#›</a:t>
            </a:fld>
            <a:endParaRPr lang="en-US" altLang="en-JO"/>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1F5F821A-C46A-6A32-6F04-22D1F2F3C378}"/>
              </a:ext>
            </a:extLst>
          </p:cNvPr>
          <p:cNvSpPr>
            <a:spLocks noGrp="1" noChangeArrowheads="1"/>
          </p:cNvSpPr>
          <p:nvPr>
            <p:ph type="sldNum" sz="quarter" idx="5"/>
          </p:nvPr>
        </p:nvSpPr>
        <p:spPr>
          <a:ln/>
        </p:spPr>
        <p:txBody>
          <a:bodyPr/>
          <a:lstStyle/>
          <a:p>
            <a:fld id="{06D2C5FE-AFB2-5A49-A500-58EECA41E691}" type="slidenum">
              <a:rPr lang="en-US" altLang="en-JO"/>
              <a:pPr/>
              <a:t>1</a:t>
            </a:fld>
            <a:endParaRPr lang="en-US" altLang="en-JO"/>
          </a:p>
        </p:txBody>
      </p:sp>
      <p:sp>
        <p:nvSpPr>
          <p:cNvPr id="223234" name="Rectangle 2">
            <a:extLst>
              <a:ext uri="{FF2B5EF4-FFF2-40B4-BE49-F238E27FC236}">
                <a16:creationId xmlns:a16="http://schemas.microsoft.com/office/drawing/2014/main" id="{FE536542-0837-5678-C715-06B43062C6D2}"/>
              </a:ext>
            </a:extLst>
          </p:cNvPr>
          <p:cNvSpPr>
            <a:spLocks noChangeArrowheads="1" noTextEdit="1"/>
          </p:cNvSpPr>
          <p:nvPr>
            <p:ph type="sldImg"/>
          </p:nvPr>
        </p:nvSpPr>
        <p:spPr>
          <a:ln/>
        </p:spPr>
      </p:sp>
      <p:sp>
        <p:nvSpPr>
          <p:cNvPr id="223235" name="Rectangle 3">
            <a:extLst>
              <a:ext uri="{FF2B5EF4-FFF2-40B4-BE49-F238E27FC236}">
                <a16:creationId xmlns:a16="http://schemas.microsoft.com/office/drawing/2014/main" id="{7C800C42-16D5-3007-2740-9AC8E2115865}"/>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FCC4ACE8-494D-89AB-E83B-9FDCBCCC86DF}"/>
              </a:ext>
            </a:extLst>
          </p:cNvPr>
          <p:cNvSpPr>
            <a:spLocks noGrp="1" noChangeArrowheads="1"/>
          </p:cNvSpPr>
          <p:nvPr>
            <p:ph type="sldNum" sz="quarter" idx="5"/>
          </p:nvPr>
        </p:nvSpPr>
        <p:spPr>
          <a:ln/>
        </p:spPr>
        <p:txBody>
          <a:bodyPr/>
          <a:lstStyle/>
          <a:p>
            <a:fld id="{C47B4060-3BCE-8745-A324-B22DF2C1F464}" type="slidenum">
              <a:rPr lang="en-US" altLang="en-JO"/>
              <a:pPr/>
              <a:t>10</a:t>
            </a:fld>
            <a:endParaRPr lang="en-US" altLang="en-JO"/>
          </a:p>
        </p:txBody>
      </p:sp>
      <p:sp>
        <p:nvSpPr>
          <p:cNvPr id="233474" name="Rectangle 2">
            <a:extLst>
              <a:ext uri="{FF2B5EF4-FFF2-40B4-BE49-F238E27FC236}">
                <a16:creationId xmlns:a16="http://schemas.microsoft.com/office/drawing/2014/main" id="{C94C61B0-6541-BB55-7058-EFB03F03105A}"/>
              </a:ext>
            </a:extLst>
          </p:cNvPr>
          <p:cNvSpPr>
            <a:spLocks noChangeArrowheads="1" noTextEdit="1"/>
          </p:cNvSpPr>
          <p:nvPr>
            <p:ph type="sldImg"/>
          </p:nvPr>
        </p:nvSpPr>
        <p:spPr>
          <a:ln/>
        </p:spPr>
      </p:sp>
      <p:sp>
        <p:nvSpPr>
          <p:cNvPr id="233475" name="Rectangle 3">
            <a:extLst>
              <a:ext uri="{FF2B5EF4-FFF2-40B4-BE49-F238E27FC236}">
                <a16:creationId xmlns:a16="http://schemas.microsoft.com/office/drawing/2014/main" id="{32C71819-A0E0-D4DE-D363-87DECDD1E5D9}"/>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EF375D73-A3D8-DD37-FBC0-F136957DBF06}"/>
              </a:ext>
            </a:extLst>
          </p:cNvPr>
          <p:cNvSpPr>
            <a:spLocks noGrp="1" noChangeArrowheads="1"/>
          </p:cNvSpPr>
          <p:nvPr>
            <p:ph type="sldNum" sz="quarter" idx="5"/>
          </p:nvPr>
        </p:nvSpPr>
        <p:spPr>
          <a:ln/>
        </p:spPr>
        <p:txBody>
          <a:bodyPr/>
          <a:lstStyle/>
          <a:p>
            <a:fld id="{63DB6394-07E9-BD41-A30F-0E30444B4339}" type="slidenum">
              <a:rPr lang="en-US" altLang="en-JO"/>
              <a:pPr/>
              <a:t>11</a:t>
            </a:fld>
            <a:endParaRPr lang="en-US" altLang="en-JO"/>
          </a:p>
        </p:txBody>
      </p:sp>
      <p:sp>
        <p:nvSpPr>
          <p:cNvPr id="234498" name="Rectangle 2">
            <a:extLst>
              <a:ext uri="{FF2B5EF4-FFF2-40B4-BE49-F238E27FC236}">
                <a16:creationId xmlns:a16="http://schemas.microsoft.com/office/drawing/2014/main" id="{B032DEE2-9C91-7D80-99FD-08DD04EF7DF3}"/>
              </a:ext>
            </a:extLst>
          </p:cNvPr>
          <p:cNvSpPr>
            <a:spLocks noChangeArrowheads="1" noTextEdit="1"/>
          </p:cNvSpPr>
          <p:nvPr>
            <p:ph type="sldImg"/>
          </p:nvPr>
        </p:nvSpPr>
        <p:spPr>
          <a:ln/>
        </p:spPr>
      </p:sp>
      <p:sp>
        <p:nvSpPr>
          <p:cNvPr id="234499" name="Rectangle 3">
            <a:extLst>
              <a:ext uri="{FF2B5EF4-FFF2-40B4-BE49-F238E27FC236}">
                <a16:creationId xmlns:a16="http://schemas.microsoft.com/office/drawing/2014/main" id="{A620B3C1-DDE9-2857-3A58-B8A94C7F39DD}"/>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8CCDF48C-4E87-C21F-054E-01CD134F8F0D}"/>
              </a:ext>
            </a:extLst>
          </p:cNvPr>
          <p:cNvSpPr>
            <a:spLocks noGrp="1" noChangeArrowheads="1"/>
          </p:cNvSpPr>
          <p:nvPr>
            <p:ph type="sldNum" sz="quarter" idx="5"/>
          </p:nvPr>
        </p:nvSpPr>
        <p:spPr>
          <a:ln/>
        </p:spPr>
        <p:txBody>
          <a:bodyPr/>
          <a:lstStyle/>
          <a:p>
            <a:fld id="{013F5C3B-AA88-4D43-8EDC-21FB5B71DCBD}" type="slidenum">
              <a:rPr lang="en-US" altLang="en-JO"/>
              <a:pPr/>
              <a:t>12</a:t>
            </a:fld>
            <a:endParaRPr lang="en-US" altLang="en-JO"/>
          </a:p>
        </p:txBody>
      </p:sp>
      <p:sp>
        <p:nvSpPr>
          <p:cNvPr id="235522" name="Rectangle 2">
            <a:extLst>
              <a:ext uri="{FF2B5EF4-FFF2-40B4-BE49-F238E27FC236}">
                <a16:creationId xmlns:a16="http://schemas.microsoft.com/office/drawing/2014/main" id="{33845834-10D3-010F-1157-6E7DB346F475}"/>
              </a:ext>
            </a:extLst>
          </p:cNvPr>
          <p:cNvSpPr>
            <a:spLocks noChangeArrowheads="1" noTextEdit="1"/>
          </p:cNvSpPr>
          <p:nvPr>
            <p:ph type="sldImg"/>
          </p:nvPr>
        </p:nvSpPr>
        <p:spPr>
          <a:ln/>
        </p:spPr>
      </p:sp>
      <p:sp>
        <p:nvSpPr>
          <p:cNvPr id="235523" name="Rectangle 3">
            <a:extLst>
              <a:ext uri="{FF2B5EF4-FFF2-40B4-BE49-F238E27FC236}">
                <a16:creationId xmlns:a16="http://schemas.microsoft.com/office/drawing/2014/main" id="{60FAF9E6-EDA0-DA70-CB58-BD245EA299DB}"/>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2A14A00-DEC6-C3A2-8AC1-5ED8D2E4E620}"/>
              </a:ext>
            </a:extLst>
          </p:cNvPr>
          <p:cNvSpPr>
            <a:spLocks noGrp="1" noChangeArrowheads="1"/>
          </p:cNvSpPr>
          <p:nvPr>
            <p:ph type="sldNum" sz="quarter" idx="5"/>
          </p:nvPr>
        </p:nvSpPr>
        <p:spPr>
          <a:ln/>
        </p:spPr>
        <p:txBody>
          <a:bodyPr/>
          <a:lstStyle/>
          <a:p>
            <a:fld id="{A607A525-42AA-7345-A5F9-2A4575E36101}" type="slidenum">
              <a:rPr lang="en-US" altLang="en-JO"/>
              <a:pPr/>
              <a:t>13</a:t>
            </a:fld>
            <a:endParaRPr lang="en-US" altLang="en-JO"/>
          </a:p>
        </p:txBody>
      </p:sp>
      <p:sp>
        <p:nvSpPr>
          <p:cNvPr id="237570" name="Rectangle 2">
            <a:extLst>
              <a:ext uri="{FF2B5EF4-FFF2-40B4-BE49-F238E27FC236}">
                <a16:creationId xmlns:a16="http://schemas.microsoft.com/office/drawing/2014/main" id="{E1385800-135E-AEBC-E7D3-ED0F28435F0D}"/>
              </a:ext>
            </a:extLst>
          </p:cNvPr>
          <p:cNvSpPr>
            <a:spLocks noChangeArrowheads="1" noTextEdit="1"/>
          </p:cNvSpPr>
          <p:nvPr>
            <p:ph type="sldImg"/>
          </p:nvPr>
        </p:nvSpPr>
        <p:spPr>
          <a:ln/>
        </p:spPr>
      </p:sp>
      <p:sp>
        <p:nvSpPr>
          <p:cNvPr id="237571" name="Rectangle 3">
            <a:extLst>
              <a:ext uri="{FF2B5EF4-FFF2-40B4-BE49-F238E27FC236}">
                <a16:creationId xmlns:a16="http://schemas.microsoft.com/office/drawing/2014/main" id="{9A974211-6581-C91F-B120-6F62459121D1}"/>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E2216F3A-B028-6358-EE1C-B1458305CCFC}"/>
              </a:ext>
            </a:extLst>
          </p:cNvPr>
          <p:cNvSpPr>
            <a:spLocks noGrp="1" noChangeArrowheads="1"/>
          </p:cNvSpPr>
          <p:nvPr>
            <p:ph type="sldNum" sz="quarter" idx="5"/>
          </p:nvPr>
        </p:nvSpPr>
        <p:spPr>
          <a:ln/>
        </p:spPr>
        <p:txBody>
          <a:bodyPr/>
          <a:lstStyle/>
          <a:p>
            <a:fld id="{4742E550-B1BA-9C44-9FAE-3EAAE8732975}" type="slidenum">
              <a:rPr lang="en-US" altLang="en-JO"/>
              <a:pPr/>
              <a:t>14</a:t>
            </a:fld>
            <a:endParaRPr lang="en-US" altLang="en-JO"/>
          </a:p>
        </p:txBody>
      </p:sp>
      <p:sp>
        <p:nvSpPr>
          <p:cNvPr id="238594" name="Rectangle 2">
            <a:extLst>
              <a:ext uri="{FF2B5EF4-FFF2-40B4-BE49-F238E27FC236}">
                <a16:creationId xmlns:a16="http://schemas.microsoft.com/office/drawing/2014/main" id="{118A6C68-F003-4500-4C8B-4A1137C75027}"/>
              </a:ext>
            </a:extLst>
          </p:cNvPr>
          <p:cNvSpPr>
            <a:spLocks noChangeArrowheads="1" noTextEdit="1"/>
          </p:cNvSpPr>
          <p:nvPr>
            <p:ph type="sldImg"/>
          </p:nvPr>
        </p:nvSpPr>
        <p:spPr>
          <a:ln/>
        </p:spPr>
      </p:sp>
      <p:sp>
        <p:nvSpPr>
          <p:cNvPr id="238595" name="Rectangle 3">
            <a:extLst>
              <a:ext uri="{FF2B5EF4-FFF2-40B4-BE49-F238E27FC236}">
                <a16:creationId xmlns:a16="http://schemas.microsoft.com/office/drawing/2014/main" id="{EF1E6252-FD7A-9FBC-5AFE-BCB3C570F5F5}"/>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0971A29-22D0-6308-EF53-E151E1656DE0}"/>
              </a:ext>
            </a:extLst>
          </p:cNvPr>
          <p:cNvSpPr>
            <a:spLocks noGrp="1" noChangeArrowheads="1"/>
          </p:cNvSpPr>
          <p:nvPr>
            <p:ph type="sldNum" sz="quarter" idx="5"/>
          </p:nvPr>
        </p:nvSpPr>
        <p:spPr>
          <a:ln/>
        </p:spPr>
        <p:txBody>
          <a:bodyPr/>
          <a:lstStyle/>
          <a:p>
            <a:fld id="{90DFFA67-4131-CE40-9206-386E2AD90D20}" type="slidenum">
              <a:rPr lang="en-US" altLang="en-JO"/>
              <a:pPr/>
              <a:t>15</a:t>
            </a:fld>
            <a:endParaRPr lang="en-US" altLang="en-JO"/>
          </a:p>
        </p:txBody>
      </p:sp>
      <p:sp>
        <p:nvSpPr>
          <p:cNvPr id="239618" name="Rectangle 2">
            <a:extLst>
              <a:ext uri="{FF2B5EF4-FFF2-40B4-BE49-F238E27FC236}">
                <a16:creationId xmlns:a16="http://schemas.microsoft.com/office/drawing/2014/main" id="{A323FEEF-65BF-1057-2ED8-04D0B48A8735}"/>
              </a:ext>
            </a:extLst>
          </p:cNvPr>
          <p:cNvSpPr>
            <a:spLocks noChangeArrowheads="1" noTextEdit="1"/>
          </p:cNvSpPr>
          <p:nvPr>
            <p:ph type="sldImg"/>
          </p:nvPr>
        </p:nvSpPr>
        <p:spPr>
          <a:ln/>
        </p:spPr>
      </p:sp>
      <p:sp>
        <p:nvSpPr>
          <p:cNvPr id="239619" name="Rectangle 3">
            <a:extLst>
              <a:ext uri="{FF2B5EF4-FFF2-40B4-BE49-F238E27FC236}">
                <a16:creationId xmlns:a16="http://schemas.microsoft.com/office/drawing/2014/main" id="{9077D0ED-DC10-57E0-AA37-D3E2115DABA9}"/>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CF221615-73D0-97AB-09C0-E900E2A4079E}"/>
              </a:ext>
            </a:extLst>
          </p:cNvPr>
          <p:cNvSpPr>
            <a:spLocks noGrp="1" noChangeArrowheads="1"/>
          </p:cNvSpPr>
          <p:nvPr>
            <p:ph type="sldNum" sz="quarter" idx="5"/>
          </p:nvPr>
        </p:nvSpPr>
        <p:spPr>
          <a:ln/>
        </p:spPr>
        <p:txBody>
          <a:bodyPr/>
          <a:lstStyle/>
          <a:p>
            <a:fld id="{C5FC0919-9F6F-6345-B8E4-8BEF57EC4956}" type="slidenum">
              <a:rPr lang="en-US" altLang="en-JO"/>
              <a:pPr/>
              <a:t>16</a:t>
            </a:fld>
            <a:endParaRPr lang="en-US" altLang="en-JO"/>
          </a:p>
        </p:txBody>
      </p:sp>
      <p:sp>
        <p:nvSpPr>
          <p:cNvPr id="240642" name="Rectangle 2">
            <a:extLst>
              <a:ext uri="{FF2B5EF4-FFF2-40B4-BE49-F238E27FC236}">
                <a16:creationId xmlns:a16="http://schemas.microsoft.com/office/drawing/2014/main" id="{E4C9D206-2FF4-F986-15F6-5D92670462C6}"/>
              </a:ext>
            </a:extLst>
          </p:cNvPr>
          <p:cNvSpPr>
            <a:spLocks noChangeArrowheads="1" noTextEdit="1"/>
          </p:cNvSpPr>
          <p:nvPr>
            <p:ph type="sldImg"/>
          </p:nvPr>
        </p:nvSpPr>
        <p:spPr>
          <a:ln/>
        </p:spPr>
      </p:sp>
      <p:sp>
        <p:nvSpPr>
          <p:cNvPr id="240643" name="Rectangle 3">
            <a:extLst>
              <a:ext uri="{FF2B5EF4-FFF2-40B4-BE49-F238E27FC236}">
                <a16:creationId xmlns:a16="http://schemas.microsoft.com/office/drawing/2014/main" id="{D355E3BB-886F-9EFF-B775-8333A154FC90}"/>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4CB821F-E7BB-32E4-D88D-2D8CA06ACE4B}"/>
              </a:ext>
            </a:extLst>
          </p:cNvPr>
          <p:cNvSpPr>
            <a:spLocks noGrp="1" noChangeArrowheads="1"/>
          </p:cNvSpPr>
          <p:nvPr>
            <p:ph type="sldNum" sz="quarter" idx="5"/>
          </p:nvPr>
        </p:nvSpPr>
        <p:spPr>
          <a:ln/>
        </p:spPr>
        <p:txBody>
          <a:bodyPr/>
          <a:lstStyle/>
          <a:p>
            <a:fld id="{059B5CFF-5055-EF4C-8A51-AF8EEEEF2548}" type="slidenum">
              <a:rPr lang="en-US" altLang="en-JO"/>
              <a:pPr/>
              <a:t>17</a:t>
            </a:fld>
            <a:endParaRPr lang="en-US" altLang="en-JO"/>
          </a:p>
        </p:txBody>
      </p:sp>
      <p:sp>
        <p:nvSpPr>
          <p:cNvPr id="241666" name="Rectangle 2">
            <a:extLst>
              <a:ext uri="{FF2B5EF4-FFF2-40B4-BE49-F238E27FC236}">
                <a16:creationId xmlns:a16="http://schemas.microsoft.com/office/drawing/2014/main" id="{D312DC3B-8748-2C29-78DD-B0B6F1864DD0}"/>
              </a:ext>
            </a:extLst>
          </p:cNvPr>
          <p:cNvSpPr>
            <a:spLocks noChangeArrowheads="1" noTextEdit="1"/>
          </p:cNvSpPr>
          <p:nvPr>
            <p:ph type="sldImg"/>
          </p:nvPr>
        </p:nvSpPr>
        <p:spPr>
          <a:ln/>
        </p:spPr>
      </p:sp>
      <p:sp>
        <p:nvSpPr>
          <p:cNvPr id="241667" name="Rectangle 3">
            <a:extLst>
              <a:ext uri="{FF2B5EF4-FFF2-40B4-BE49-F238E27FC236}">
                <a16:creationId xmlns:a16="http://schemas.microsoft.com/office/drawing/2014/main" id="{01A0EB1B-1863-11C1-FC1F-45BBC322A810}"/>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A92953C-106D-AC0A-B126-2386492CF0B2}"/>
              </a:ext>
            </a:extLst>
          </p:cNvPr>
          <p:cNvSpPr>
            <a:spLocks noGrp="1" noChangeArrowheads="1"/>
          </p:cNvSpPr>
          <p:nvPr>
            <p:ph type="sldNum" sz="quarter" idx="5"/>
          </p:nvPr>
        </p:nvSpPr>
        <p:spPr>
          <a:ln/>
        </p:spPr>
        <p:txBody>
          <a:bodyPr/>
          <a:lstStyle/>
          <a:p>
            <a:fld id="{897E286C-3184-954D-942D-ADD1E4085458}" type="slidenum">
              <a:rPr lang="en-US" altLang="en-JO"/>
              <a:pPr/>
              <a:t>18</a:t>
            </a:fld>
            <a:endParaRPr lang="en-US" altLang="en-JO"/>
          </a:p>
        </p:txBody>
      </p:sp>
      <p:sp>
        <p:nvSpPr>
          <p:cNvPr id="242690" name="Rectangle 2">
            <a:extLst>
              <a:ext uri="{FF2B5EF4-FFF2-40B4-BE49-F238E27FC236}">
                <a16:creationId xmlns:a16="http://schemas.microsoft.com/office/drawing/2014/main" id="{0D2915D8-BEA7-ADAE-CC76-3976B5DD41D1}"/>
              </a:ext>
            </a:extLst>
          </p:cNvPr>
          <p:cNvSpPr>
            <a:spLocks noChangeArrowheads="1" noTextEdit="1"/>
          </p:cNvSpPr>
          <p:nvPr>
            <p:ph type="sldImg"/>
          </p:nvPr>
        </p:nvSpPr>
        <p:spPr>
          <a:ln/>
        </p:spPr>
      </p:sp>
      <p:sp>
        <p:nvSpPr>
          <p:cNvPr id="242691" name="Rectangle 3">
            <a:extLst>
              <a:ext uri="{FF2B5EF4-FFF2-40B4-BE49-F238E27FC236}">
                <a16:creationId xmlns:a16="http://schemas.microsoft.com/office/drawing/2014/main" id="{87754AA7-52B7-9E3C-F68F-BA5E4E397D74}"/>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FE7704E7-2636-B518-0748-1FD7842B31C3}"/>
              </a:ext>
            </a:extLst>
          </p:cNvPr>
          <p:cNvSpPr>
            <a:spLocks noGrp="1" noChangeArrowheads="1"/>
          </p:cNvSpPr>
          <p:nvPr>
            <p:ph type="sldNum" sz="quarter" idx="5"/>
          </p:nvPr>
        </p:nvSpPr>
        <p:spPr>
          <a:ln/>
        </p:spPr>
        <p:txBody>
          <a:bodyPr/>
          <a:lstStyle/>
          <a:p>
            <a:fld id="{4FB74E80-8525-024F-9387-554DBA6728D8}" type="slidenum">
              <a:rPr lang="en-US" altLang="en-JO"/>
              <a:pPr/>
              <a:t>19</a:t>
            </a:fld>
            <a:endParaRPr lang="en-US" altLang="en-JO"/>
          </a:p>
        </p:txBody>
      </p:sp>
      <p:sp>
        <p:nvSpPr>
          <p:cNvPr id="243714" name="Rectangle 2">
            <a:extLst>
              <a:ext uri="{FF2B5EF4-FFF2-40B4-BE49-F238E27FC236}">
                <a16:creationId xmlns:a16="http://schemas.microsoft.com/office/drawing/2014/main" id="{43DECF59-ED4E-4D67-1830-BFF5573921D5}"/>
              </a:ext>
            </a:extLst>
          </p:cNvPr>
          <p:cNvSpPr>
            <a:spLocks noChangeArrowheads="1" noTextEdit="1"/>
          </p:cNvSpPr>
          <p:nvPr>
            <p:ph type="sldImg"/>
          </p:nvPr>
        </p:nvSpPr>
        <p:spPr>
          <a:ln/>
        </p:spPr>
      </p:sp>
      <p:sp>
        <p:nvSpPr>
          <p:cNvPr id="243715" name="Rectangle 3">
            <a:extLst>
              <a:ext uri="{FF2B5EF4-FFF2-40B4-BE49-F238E27FC236}">
                <a16:creationId xmlns:a16="http://schemas.microsoft.com/office/drawing/2014/main" id="{B3E81388-2AE9-CA04-CF6E-B6B1BDD185B9}"/>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61F28F8-CE63-9BE7-A4ED-343280D454C8}"/>
              </a:ext>
            </a:extLst>
          </p:cNvPr>
          <p:cNvSpPr>
            <a:spLocks noGrp="1" noChangeArrowheads="1"/>
          </p:cNvSpPr>
          <p:nvPr>
            <p:ph type="sldNum" sz="quarter" idx="5"/>
          </p:nvPr>
        </p:nvSpPr>
        <p:spPr>
          <a:ln/>
        </p:spPr>
        <p:txBody>
          <a:bodyPr/>
          <a:lstStyle/>
          <a:p>
            <a:fld id="{735F52D9-F05C-0A40-9748-A5EA316E4365}" type="slidenum">
              <a:rPr lang="en-US" altLang="en-JO"/>
              <a:pPr/>
              <a:t>2</a:t>
            </a:fld>
            <a:endParaRPr lang="en-US" altLang="en-JO"/>
          </a:p>
        </p:txBody>
      </p:sp>
      <p:sp>
        <p:nvSpPr>
          <p:cNvPr id="224258" name="Rectangle 2">
            <a:extLst>
              <a:ext uri="{FF2B5EF4-FFF2-40B4-BE49-F238E27FC236}">
                <a16:creationId xmlns:a16="http://schemas.microsoft.com/office/drawing/2014/main" id="{0B0716F6-0236-FD96-A0C2-88F3386EA825}"/>
              </a:ext>
            </a:extLst>
          </p:cNvPr>
          <p:cNvSpPr>
            <a:spLocks noChangeArrowheads="1" noTextEdit="1"/>
          </p:cNvSpPr>
          <p:nvPr>
            <p:ph type="sldImg"/>
          </p:nvPr>
        </p:nvSpPr>
        <p:spPr>
          <a:ln/>
        </p:spPr>
      </p:sp>
      <p:sp>
        <p:nvSpPr>
          <p:cNvPr id="224259" name="Rectangle 3">
            <a:extLst>
              <a:ext uri="{FF2B5EF4-FFF2-40B4-BE49-F238E27FC236}">
                <a16:creationId xmlns:a16="http://schemas.microsoft.com/office/drawing/2014/main" id="{711D65D7-6957-ADE2-254A-4C147323A4BB}"/>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0238C14E-E0B9-35A5-60C8-5927CA9FF2E1}"/>
              </a:ext>
            </a:extLst>
          </p:cNvPr>
          <p:cNvSpPr>
            <a:spLocks noGrp="1" noChangeArrowheads="1"/>
          </p:cNvSpPr>
          <p:nvPr>
            <p:ph type="sldNum" sz="quarter" idx="5"/>
          </p:nvPr>
        </p:nvSpPr>
        <p:spPr>
          <a:ln/>
        </p:spPr>
        <p:txBody>
          <a:bodyPr/>
          <a:lstStyle/>
          <a:p>
            <a:fld id="{017B6A19-360A-0045-B8E4-7B6B47E39A4A}" type="slidenum">
              <a:rPr lang="en-US" altLang="en-JO"/>
              <a:pPr/>
              <a:t>20</a:t>
            </a:fld>
            <a:endParaRPr lang="en-US" altLang="en-JO"/>
          </a:p>
        </p:txBody>
      </p:sp>
      <p:sp>
        <p:nvSpPr>
          <p:cNvPr id="244738" name="Rectangle 2">
            <a:extLst>
              <a:ext uri="{FF2B5EF4-FFF2-40B4-BE49-F238E27FC236}">
                <a16:creationId xmlns:a16="http://schemas.microsoft.com/office/drawing/2014/main" id="{FEC53E3A-6731-7F25-AEB1-663A4E10DE70}"/>
              </a:ext>
            </a:extLst>
          </p:cNvPr>
          <p:cNvSpPr>
            <a:spLocks noChangeArrowheads="1" noTextEdit="1"/>
          </p:cNvSpPr>
          <p:nvPr>
            <p:ph type="sldImg"/>
          </p:nvPr>
        </p:nvSpPr>
        <p:spPr>
          <a:ln/>
        </p:spPr>
      </p:sp>
      <p:sp>
        <p:nvSpPr>
          <p:cNvPr id="244739" name="Rectangle 3">
            <a:extLst>
              <a:ext uri="{FF2B5EF4-FFF2-40B4-BE49-F238E27FC236}">
                <a16:creationId xmlns:a16="http://schemas.microsoft.com/office/drawing/2014/main" id="{C3D7E092-45C0-A6A3-7F6F-E0324A1B5861}"/>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1EA2DB3E-1562-2CA1-2898-C27526E81BA7}"/>
              </a:ext>
            </a:extLst>
          </p:cNvPr>
          <p:cNvSpPr>
            <a:spLocks noGrp="1" noChangeArrowheads="1"/>
          </p:cNvSpPr>
          <p:nvPr>
            <p:ph type="sldNum" sz="quarter" idx="5"/>
          </p:nvPr>
        </p:nvSpPr>
        <p:spPr>
          <a:ln/>
        </p:spPr>
        <p:txBody>
          <a:bodyPr/>
          <a:lstStyle/>
          <a:p>
            <a:fld id="{EED406A1-B9C2-0542-AAF6-A49556D58542}" type="slidenum">
              <a:rPr lang="en-US" altLang="en-JO"/>
              <a:pPr/>
              <a:t>21</a:t>
            </a:fld>
            <a:endParaRPr lang="en-US" altLang="en-JO"/>
          </a:p>
        </p:txBody>
      </p:sp>
      <p:sp>
        <p:nvSpPr>
          <p:cNvPr id="245762" name="Rectangle 2">
            <a:extLst>
              <a:ext uri="{FF2B5EF4-FFF2-40B4-BE49-F238E27FC236}">
                <a16:creationId xmlns:a16="http://schemas.microsoft.com/office/drawing/2014/main" id="{0D14F20A-FD6A-0CAB-6F3C-79F767CE6B3E}"/>
              </a:ext>
            </a:extLst>
          </p:cNvPr>
          <p:cNvSpPr>
            <a:spLocks noChangeArrowheads="1" noTextEdit="1"/>
          </p:cNvSpPr>
          <p:nvPr>
            <p:ph type="sldImg"/>
          </p:nvPr>
        </p:nvSpPr>
        <p:spPr>
          <a:ln/>
        </p:spPr>
      </p:sp>
      <p:sp>
        <p:nvSpPr>
          <p:cNvPr id="245763" name="Rectangle 3">
            <a:extLst>
              <a:ext uri="{FF2B5EF4-FFF2-40B4-BE49-F238E27FC236}">
                <a16:creationId xmlns:a16="http://schemas.microsoft.com/office/drawing/2014/main" id="{6B0E4E67-C254-9588-7CBF-504C1A081E9B}"/>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6FD4C22D-04BF-A25A-AC20-FBC590034A84}"/>
              </a:ext>
            </a:extLst>
          </p:cNvPr>
          <p:cNvSpPr>
            <a:spLocks noGrp="1" noChangeArrowheads="1"/>
          </p:cNvSpPr>
          <p:nvPr>
            <p:ph type="sldNum" sz="quarter" idx="5"/>
          </p:nvPr>
        </p:nvSpPr>
        <p:spPr>
          <a:ln/>
        </p:spPr>
        <p:txBody>
          <a:bodyPr/>
          <a:lstStyle/>
          <a:p>
            <a:fld id="{58E79F8F-3A78-4C40-A7DF-471F4335538E}" type="slidenum">
              <a:rPr lang="en-US" altLang="en-JO"/>
              <a:pPr/>
              <a:t>22</a:t>
            </a:fld>
            <a:endParaRPr lang="en-US" altLang="en-JO"/>
          </a:p>
        </p:txBody>
      </p:sp>
      <p:sp>
        <p:nvSpPr>
          <p:cNvPr id="317442" name="Rectangle 2">
            <a:extLst>
              <a:ext uri="{FF2B5EF4-FFF2-40B4-BE49-F238E27FC236}">
                <a16:creationId xmlns:a16="http://schemas.microsoft.com/office/drawing/2014/main" id="{B6393151-36C9-4FBA-3BDD-62E18359A62D}"/>
              </a:ext>
            </a:extLst>
          </p:cNvPr>
          <p:cNvSpPr>
            <a:spLocks noChangeArrowheads="1" noTextEdit="1"/>
          </p:cNvSpPr>
          <p:nvPr>
            <p:ph type="sldImg"/>
          </p:nvPr>
        </p:nvSpPr>
        <p:spPr>
          <a:ln/>
        </p:spPr>
      </p:sp>
      <p:sp>
        <p:nvSpPr>
          <p:cNvPr id="317443" name="Rectangle 3">
            <a:extLst>
              <a:ext uri="{FF2B5EF4-FFF2-40B4-BE49-F238E27FC236}">
                <a16:creationId xmlns:a16="http://schemas.microsoft.com/office/drawing/2014/main" id="{50400980-FBE2-2F00-2AB9-2A85867E3C32}"/>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20246AA-3E10-0758-EDE7-3B126FFFDBB8}"/>
              </a:ext>
            </a:extLst>
          </p:cNvPr>
          <p:cNvSpPr>
            <a:spLocks noGrp="1" noChangeArrowheads="1"/>
          </p:cNvSpPr>
          <p:nvPr>
            <p:ph type="sldNum" sz="quarter" idx="5"/>
          </p:nvPr>
        </p:nvSpPr>
        <p:spPr>
          <a:ln/>
        </p:spPr>
        <p:txBody>
          <a:bodyPr/>
          <a:lstStyle/>
          <a:p>
            <a:fld id="{BD5AA468-A2C0-2C48-B943-9FDE947D768D}" type="slidenum">
              <a:rPr lang="en-US" altLang="en-JO"/>
              <a:pPr/>
              <a:t>23</a:t>
            </a:fld>
            <a:endParaRPr lang="en-US" altLang="en-JO"/>
          </a:p>
        </p:txBody>
      </p:sp>
      <p:sp>
        <p:nvSpPr>
          <p:cNvPr id="321538" name="Rectangle 2">
            <a:extLst>
              <a:ext uri="{FF2B5EF4-FFF2-40B4-BE49-F238E27FC236}">
                <a16:creationId xmlns:a16="http://schemas.microsoft.com/office/drawing/2014/main" id="{7DEFB338-F2AD-20CC-361F-7A709713FBAF}"/>
              </a:ext>
            </a:extLst>
          </p:cNvPr>
          <p:cNvSpPr>
            <a:spLocks noChangeArrowheads="1" noTextEdit="1"/>
          </p:cNvSpPr>
          <p:nvPr>
            <p:ph type="sldImg"/>
          </p:nvPr>
        </p:nvSpPr>
        <p:spPr>
          <a:ln/>
        </p:spPr>
      </p:sp>
      <p:sp>
        <p:nvSpPr>
          <p:cNvPr id="321539" name="Rectangle 3">
            <a:extLst>
              <a:ext uri="{FF2B5EF4-FFF2-40B4-BE49-F238E27FC236}">
                <a16:creationId xmlns:a16="http://schemas.microsoft.com/office/drawing/2014/main" id="{5D62361D-48DC-0482-ECFB-A35D70040457}"/>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603699BB-663C-4FB8-696F-BE663E3B5180}"/>
              </a:ext>
            </a:extLst>
          </p:cNvPr>
          <p:cNvSpPr>
            <a:spLocks noGrp="1" noChangeArrowheads="1"/>
          </p:cNvSpPr>
          <p:nvPr>
            <p:ph type="sldNum" sz="quarter" idx="5"/>
          </p:nvPr>
        </p:nvSpPr>
        <p:spPr>
          <a:ln/>
        </p:spPr>
        <p:txBody>
          <a:bodyPr/>
          <a:lstStyle/>
          <a:p>
            <a:fld id="{E2866952-CD17-E149-984D-D1740742C2E2}" type="slidenum">
              <a:rPr lang="en-US" altLang="en-JO"/>
              <a:pPr/>
              <a:t>24</a:t>
            </a:fld>
            <a:endParaRPr lang="en-US" altLang="en-JO"/>
          </a:p>
        </p:txBody>
      </p:sp>
      <p:sp>
        <p:nvSpPr>
          <p:cNvPr id="339970" name="Rectangle 2">
            <a:extLst>
              <a:ext uri="{FF2B5EF4-FFF2-40B4-BE49-F238E27FC236}">
                <a16:creationId xmlns:a16="http://schemas.microsoft.com/office/drawing/2014/main" id="{49143196-BA5D-99E1-8FF1-FF569C2A1571}"/>
              </a:ext>
            </a:extLst>
          </p:cNvPr>
          <p:cNvSpPr>
            <a:spLocks noChangeArrowheads="1" noTextEdit="1"/>
          </p:cNvSpPr>
          <p:nvPr>
            <p:ph type="sldImg"/>
          </p:nvPr>
        </p:nvSpPr>
        <p:spPr>
          <a:ln/>
        </p:spPr>
      </p:sp>
      <p:sp>
        <p:nvSpPr>
          <p:cNvPr id="339971" name="Rectangle 3">
            <a:extLst>
              <a:ext uri="{FF2B5EF4-FFF2-40B4-BE49-F238E27FC236}">
                <a16:creationId xmlns:a16="http://schemas.microsoft.com/office/drawing/2014/main" id="{35500322-C4F4-E5CE-9A3B-E89D2002F83F}"/>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D1D8824E-6B6B-FD09-1D3D-3B9EA9204C2D}"/>
              </a:ext>
            </a:extLst>
          </p:cNvPr>
          <p:cNvSpPr>
            <a:spLocks noGrp="1" noChangeArrowheads="1"/>
          </p:cNvSpPr>
          <p:nvPr>
            <p:ph type="sldNum" sz="quarter" idx="5"/>
          </p:nvPr>
        </p:nvSpPr>
        <p:spPr>
          <a:ln/>
        </p:spPr>
        <p:txBody>
          <a:bodyPr/>
          <a:lstStyle/>
          <a:p>
            <a:fld id="{D9E3D22C-CA3C-CB4D-98D0-6CB0431E5FC4}" type="slidenum">
              <a:rPr lang="en-US" altLang="en-JO"/>
              <a:pPr/>
              <a:t>25</a:t>
            </a:fld>
            <a:endParaRPr lang="en-US" altLang="en-JO"/>
          </a:p>
        </p:txBody>
      </p:sp>
      <p:sp>
        <p:nvSpPr>
          <p:cNvPr id="342018" name="Rectangle 2">
            <a:extLst>
              <a:ext uri="{FF2B5EF4-FFF2-40B4-BE49-F238E27FC236}">
                <a16:creationId xmlns:a16="http://schemas.microsoft.com/office/drawing/2014/main" id="{F24BCD7A-627D-D332-2798-E87A445E5F4E}"/>
              </a:ext>
            </a:extLst>
          </p:cNvPr>
          <p:cNvSpPr>
            <a:spLocks noChangeArrowheads="1" noTextEdit="1"/>
          </p:cNvSpPr>
          <p:nvPr>
            <p:ph type="sldImg"/>
          </p:nvPr>
        </p:nvSpPr>
        <p:spPr>
          <a:ln/>
        </p:spPr>
      </p:sp>
      <p:sp>
        <p:nvSpPr>
          <p:cNvPr id="342019" name="Rectangle 3">
            <a:extLst>
              <a:ext uri="{FF2B5EF4-FFF2-40B4-BE49-F238E27FC236}">
                <a16:creationId xmlns:a16="http://schemas.microsoft.com/office/drawing/2014/main" id="{F11A280F-F6F4-10BA-DB79-6458F0453C38}"/>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D9F65378-7B12-17D4-0110-9CFEF895EC59}"/>
              </a:ext>
            </a:extLst>
          </p:cNvPr>
          <p:cNvSpPr>
            <a:spLocks noGrp="1" noChangeArrowheads="1"/>
          </p:cNvSpPr>
          <p:nvPr>
            <p:ph type="sldNum" sz="quarter" idx="5"/>
          </p:nvPr>
        </p:nvSpPr>
        <p:spPr>
          <a:ln/>
        </p:spPr>
        <p:txBody>
          <a:bodyPr/>
          <a:lstStyle/>
          <a:p>
            <a:fld id="{F72AD745-FEAF-6A4C-B80D-78D887DC0851}" type="slidenum">
              <a:rPr lang="en-US" altLang="en-JO"/>
              <a:pPr/>
              <a:t>26</a:t>
            </a:fld>
            <a:endParaRPr lang="en-US" altLang="en-JO"/>
          </a:p>
        </p:txBody>
      </p:sp>
      <p:sp>
        <p:nvSpPr>
          <p:cNvPr id="344066" name="Rectangle 2">
            <a:extLst>
              <a:ext uri="{FF2B5EF4-FFF2-40B4-BE49-F238E27FC236}">
                <a16:creationId xmlns:a16="http://schemas.microsoft.com/office/drawing/2014/main" id="{1901B9BA-A6B3-E905-40F4-F446A46AC383}"/>
              </a:ext>
            </a:extLst>
          </p:cNvPr>
          <p:cNvSpPr>
            <a:spLocks noChangeArrowheads="1" noTextEdit="1"/>
          </p:cNvSpPr>
          <p:nvPr>
            <p:ph type="sldImg"/>
          </p:nvPr>
        </p:nvSpPr>
        <p:spPr>
          <a:ln/>
        </p:spPr>
      </p:sp>
      <p:sp>
        <p:nvSpPr>
          <p:cNvPr id="344067" name="Rectangle 3">
            <a:extLst>
              <a:ext uri="{FF2B5EF4-FFF2-40B4-BE49-F238E27FC236}">
                <a16:creationId xmlns:a16="http://schemas.microsoft.com/office/drawing/2014/main" id="{5BFB8E4B-4555-BC68-0924-7002BFBE6954}"/>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0A5D5CAC-D4F8-C4F6-2842-0334485F8064}"/>
              </a:ext>
            </a:extLst>
          </p:cNvPr>
          <p:cNvSpPr>
            <a:spLocks noGrp="1" noChangeArrowheads="1"/>
          </p:cNvSpPr>
          <p:nvPr>
            <p:ph type="sldNum" sz="quarter" idx="5"/>
          </p:nvPr>
        </p:nvSpPr>
        <p:spPr>
          <a:ln/>
        </p:spPr>
        <p:txBody>
          <a:bodyPr/>
          <a:lstStyle/>
          <a:p>
            <a:fld id="{CD2F5165-2DA5-3C4A-B653-A483FBCCED59}" type="slidenum">
              <a:rPr lang="en-US" altLang="en-JO"/>
              <a:pPr/>
              <a:t>27</a:t>
            </a:fld>
            <a:endParaRPr lang="en-US" altLang="en-JO"/>
          </a:p>
        </p:txBody>
      </p:sp>
      <p:sp>
        <p:nvSpPr>
          <p:cNvPr id="335874" name="Rectangle 2">
            <a:extLst>
              <a:ext uri="{FF2B5EF4-FFF2-40B4-BE49-F238E27FC236}">
                <a16:creationId xmlns:a16="http://schemas.microsoft.com/office/drawing/2014/main" id="{5DD80E1C-3BC2-FCEF-2B32-A2256057CF21}"/>
              </a:ext>
            </a:extLst>
          </p:cNvPr>
          <p:cNvSpPr>
            <a:spLocks noChangeArrowheads="1" noTextEdit="1"/>
          </p:cNvSpPr>
          <p:nvPr>
            <p:ph type="sldImg"/>
          </p:nvPr>
        </p:nvSpPr>
        <p:spPr>
          <a:ln/>
        </p:spPr>
      </p:sp>
      <p:sp>
        <p:nvSpPr>
          <p:cNvPr id="335875" name="Rectangle 3">
            <a:extLst>
              <a:ext uri="{FF2B5EF4-FFF2-40B4-BE49-F238E27FC236}">
                <a16:creationId xmlns:a16="http://schemas.microsoft.com/office/drawing/2014/main" id="{9CD73E89-22AA-83BE-06B5-6C581A3272DE}"/>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3D7A089-F529-CABB-CD47-188A346213B6}"/>
              </a:ext>
            </a:extLst>
          </p:cNvPr>
          <p:cNvSpPr>
            <a:spLocks noGrp="1" noChangeArrowheads="1"/>
          </p:cNvSpPr>
          <p:nvPr>
            <p:ph type="sldNum" sz="quarter" idx="5"/>
          </p:nvPr>
        </p:nvSpPr>
        <p:spPr>
          <a:ln/>
        </p:spPr>
        <p:txBody>
          <a:bodyPr/>
          <a:lstStyle/>
          <a:p>
            <a:fld id="{F35FE8FE-F00C-C046-A536-9C7F7D1173DB}" type="slidenum">
              <a:rPr lang="en-US" altLang="en-JO"/>
              <a:pPr/>
              <a:t>28</a:t>
            </a:fld>
            <a:endParaRPr lang="en-US" altLang="en-JO"/>
          </a:p>
        </p:txBody>
      </p:sp>
      <p:sp>
        <p:nvSpPr>
          <p:cNvPr id="323586" name="Rectangle 2">
            <a:extLst>
              <a:ext uri="{FF2B5EF4-FFF2-40B4-BE49-F238E27FC236}">
                <a16:creationId xmlns:a16="http://schemas.microsoft.com/office/drawing/2014/main" id="{B698A57B-CDA6-5820-8B0E-30F77C8BFCD3}"/>
              </a:ext>
            </a:extLst>
          </p:cNvPr>
          <p:cNvSpPr>
            <a:spLocks noChangeArrowheads="1" noTextEdit="1"/>
          </p:cNvSpPr>
          <p:nvPr>
            <p:ph type="sldImg"/>
          </p:nvPr>
        </p:nvSpPr>
        <p:spPr>
          <a:ln/>
        </p:spPr>
      </p:sp>
      <p:sp>
        <p:nvSpPr>
          <p:cNvPr id="323587" name="Rectangle 3">
            <a:extLst>
              <a:ext uri="{FF2B5EF4-FFF2-40B4-BE49-F238E27FC236}">
                <a16:creationId xmlns:a16="http://schemas.microsoft.com/office/drawing/2014/main" id="{6E4C8B9E-D91B-EB3B-0C72-C94A1815C04C}"/>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25C327E6-EFB6-2783-EF19-173D050D3790}"/>
              </a:ext>
            </a:extLst>
          </p:cNvPr>
          <p:cNvSpPr>
            <a:spLocks noGrp="1" noChangeArrowheads="1"/>
          </p:cNvSpPr>
          <p:nvPr>
            <p:ph type="sldNum" sz="quarter" idx="5"/>
          </p:nvPr>
        </p:nvSpPr>
        <p:spPr>
          <a:ln/>
        </p:spPr>
        <p:txBody>
          <a:bodyPr/>
          <a:lstStyle/>
          <a:p>
            <a:fld id="{0037B8B6-7A5D-D543-BCBE-F985479B2A95}" type="slidenum">
              <a:rPr lang="en-US" altLang="en-JO"/>
              <a:pPr/>
              <a:t>29</a:t>
            </a:fld>
            <a:endParaRPr lang="en-US" altLang="en-JO"/>
          </a:p>
        </p:txBody>
      </p:sp>
      <p:sp>
        <p:nvSpPr>
          <p:cNvPr id="325634" name="Rectangle 2">
            <a:extLst>
              <a:ext uri="{FF2B5EF4-FFF2-40B4-BE49-F238E27FC236}">
                <a16:creationId xmlns:a16="http://schemas.microsoft.com/office/drawing/2014/main" id="{57CCD97F-B478-8759-B579-4F27EC5E162F}"/>
              </a:ext>
            </a:extLst>
          </p:cNvPr>
          <p:cNvSpPr>
            <a:spLocks noChangeArrowheads="1" noTextEdit="1"/>
          </p:cNvSpPr>
          <p:nvPr>
            <p:ph type="sldImg"/>
          </p:nvPr>
        </p:nvSpPr>
        <p:spPr>
          <a:ln/>
        </p:spPr>
      </p:sp>
      <p:sp>
        <p:nvSpPr>
          <p:cNvPr id="325635" name="Rectangle 3">
            <a:extLst>
              <a:ext uri="{FF2B5EF4-FFF2-40B4-BE49-F238E27FC236}">
                <a16:creationId xmlns:a16="http://schemas.microsoft.com/office/drawing/2014/main" id="{A7C7797C-9715-C846-AA75-A93B0EB95B38}"/>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2FCC4746-5CC1-CE9C-6C45-5B1A3F1C734B}"/>
              </a:ext>
            </a:extLst>
          </p:cNvPr>
          <p:cNvSpPr>
            <a:spLocks noGrp="1" noChangeArrowheads="1"/>
          </p:cNvSpPr>
          <p:nvPr>
            <p:ph type="sldNum" sz="quarter" idx="5"/>
          </p:nvPr>
        </p:nvSpPr>
        <p:spPr>
          <a:ln/>
        </p:spPr>
        <p:txBody>
          <a:bodyPr/>
          <a:lstStyle/>
          <a:p>
            <a:fld id="{C02DBFD9-53CD-7943-BA2B-8AF95EB82B21}" type="slidenum">
              <a:rPr lang="en-US" altLang="en-JO"/>
              <a:pPr/>
              <a:t>3</a:t>
            </a:fld>
            <a:endParaRPr lang="en-US" altLang="en-JO"/>
          </a:p>
        </p:txBody>
      </p:sp>
      <p:sp>
        <p:nvSpPr>
          <p:cNvPr id="225282" name="Rectangle 2">
            <a:extLst>
              <a:ext uri="{FF2B5EF4-FFF2-40B4-BE49-F238E27FC236}">
                <a16:creationId xmlns:a16="http://schemas.microsoft.com/office/drawing/2014/main" id="{97CB4601-14B3-D4C5-BB07-40A33A0FDE3D}"/>
              </a:ext>
            </a:extLst>
          </p:cNvPr>
          <p:cNvSpPr>
            <a:spLocks noChangeArrowheads="1" noTextEdit="1"/>
          </p:cNvSpPr>
          <p:nvPr>
            <p:ph type="sldImg"/>
          </p:nvPr>
        </p:nvSpPr>
        <p:spPr>
          <a:ln/>
        </p:spPr>
      </p:sp>
      <p:sp>
        <p:nvSpPr>
          <p:cNvPr id="225283" name="Rectangle 3">
            <a:extLst>
              <a:ext uri="{FF2B5EF4-FFF2-40B4-BE49-F238E27FC236}">
                <a16:creationId xmlns:a16="http://schemas.microsoft.com/office/drawing/2014/main" id="{EECFC688-5B45-267E-1C24-6C2DBB3FCAB6}"/>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631B43CB-C8E3-CADF-2B83-EE3466DB4306}"/>
              </a:ext>
            </a:extLst>
          </p:cNvPr>
          <p:cNvSpPr>
            <a:spLocks noGrp="1" noChangeArrowheads="1"/>
          </p:cNvSpPr>
          <p:nvPr>
            <p:ph type="sldNum" sz="quarter" idx="5"/>
          </p:nvPr>
        </p:nvSpPr>
        <p:spPr>
          <a:ln/>
        </p:spPr>
        <p:txBody>
          <a:bodyPr/>
          <a:lstStyle/>
          <a:p>
            <a:fld id="{DA79BC61-2012-C94D-943E-EF3F975929B6}" type="slidenum">
              <a:rPr lang="en-US" altLang="en-JO"/>
              <a:pPr/>
              <a:t>30</a:t>
            </a:fld>
            <a:endParaRPr lang="en-US" altLang="en-JO"/>
          </a:p>
        </p:txBody>
      </p:sp>
      <p:sp>
        <p:nvSpPr>
          <p:cNvPr id="331778" name="Rectangle 2">
            <a:extLst>
              <a:ext uri="{FF2B5EF4-FFF2-40B4-BE49-F238E27FC236}">
                <a16:creationId xmlns:a16="http://schemas.microsoft.com/office/drawing/2014/main" id="{BCD8F408-9062-D5DE-98BD-4D7660A308AF}"/>
              </a:ext>
            </a:extLst>
          </p:cNvPr>
          <p:cNvSpPr>
            <a:spLocks noChangeArrowheads="1" noTextEdit="1"/>
          </p:cNvSpPr>
          <p:nvPr>
            <p:ph type="sldImg"/>
          </p:nvPr>
        </p:nvSpPr>
        <p:spPr>
          <a:ln/>
        </p:spPr>
      </p:sp>
      <p:sp>
        <p:nvSpPr>
          <p:cNvPr id="331779" name="Rectangle 3">
            <a:extLst>
              <a:ext uri="{FF2B5EF4-FFF2-40B4-BE49-F238E27FC236}">
                <a16:creationId xmlns:a16="http://schemas.microsoft.com/office/drawing/2014/main" id="{77CC1C5C-DE1D-3F84-F585-2D0538346914}"/>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95687E3F-B355-1652-0F04-DBBCBE93DA9F}"/>
              </a:ext>
            </a:extLst>
          </p:cNvPr>
          <p:cNvSpPr>
            <a:spLocks noGrp="1" noChangeArrowheads="1"/>
          </p:cNvSpPr>
          <p:nvPr>
            <p:ph type="sldNum" sz="quarter" idx="5"/>
          </p:nvPr>
        </p:nvSpPr>
        <p:spPr>
          <a:ln/>
        </p:spPr>
        <p:txBody>
          <a:bodyPr/>
          <a:lstStyle/>
          <a:p>
            <a:fld id="{7C86B84A-43E4-E944-A754-358AECA94F7E}" type="slidenum">
              <a:rPr lang="en-US" altLang="en-JO"/>
              <a:pPr/>
              <a:t>31</a:t>
            </a:fld>
            <a:endParaRPr lang="en-US" altLang="en-JO"/>
          </a:p>
        </p:txBody>
      </p:sp>
      <p:sp>
        <p:nvSpPr>
          <p:cNvPr id="358402" name="Rectangle 2">
            <a:extLst>
              <a:ext uri="{FF2B5EF4-FFF2-40B4-BE49-F238E27FC236}">
                <a16:creationId xmlns:a16="http://schemas.microsoft.com/office/drawing/2014/main" id="{F6F87733-8190-82C5-BB48-3DA5CE4979D1}"/>
              </a:ext>
            </a:extLst>
          </p:cNvPr>
          <p:cNvSpPr>
            <a:spLocks noChangeArrowheads="1" noTextEdit="1"/>
          </p:cNvSpPr>
          <p:nvPr>
            <p:ph type="sldImg"/>
          </p:nvPr>
        </p:nvSpPr>
        <p:spPr>
          <a:ln/>
        </p:spPr>
      </p:sp>
      <p:sp>
        <p:nvSpPr>
          <p:cNvPr id="358403" name="Rectangle 3">
            <a:extLst>
              <a:ext uri="{FF2B5EF4-FFF2-40B4-BE49-F238E27FC236}">
                <a16:creationId xmlns:a16="http://schemas.microsoft.com/office/drawing/2014/main" id="{4C438BB6-2FDF-0312-4E42-F6D0FAA76EAC}"/>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E09CBCEF-1902-7703-508A-611BCCD067BD}"/>
              </a:ext>
            </a:extLst>
          </p:cNvPr>
          <p:cNvSpPr>
            <a:spLocks noGrp="1" noChangeArrowheads="1"/>
          </p:cNvSpPr>
          <p:nvPr>
            <p:ph type="sldNum" sz="quarter" idx="5"/>
          </p:nvPr>
        </p:nvSpPr>
        <p:spPr>
          <a:ln/>
        </p:spPr>
        <p:txBody>
          <a:bodyPr/>
          <a:lstStyle/>
          <a:p>
            <a:fld id="{E37893F5-2E1E-FE40-A387-1BF89AAFD619}" type="slidenum">
              <a:rPr lang="en-US" altLang="en-JO"/>
              <a:pPr/>
              <a:t>32</a:t>
            </a:fld>
            <a:endParaRPr lang="en-US" altLang="en-JO"/>
          </a:p>
        </p:txBody>
      </p:sp>
      <p:sp>
        <p:nvSpPr>
          <p:cNvPr id="352258" name="Rectangle 2">
            <a:extLst>
              <a:ext uri="{FF2B5EF4-FFF2-40B4-BE49-F238E27FC236}">
                <a16:creationId xmlns:a16="http://schemas.microsoft.com/office/drawing/2014/main" id="{3DAC1889-D459-F498-AB78-E24E99A56CF7}"/>
              </a:ext>
            </a:extLst>
          </p:cNvPr>
          <p:cNvSpPr>
            <a:spLocks noChangeArrowheads="1" noTextEdit="1"/>
          </p:cNvSpPr>
          <p:nvPr>
            <p:ph type="sldImg"/>
          </p:nvPr>
        </p:nvSpPr>
        <p:spPr>
          <a:ln/>
        </p:spPr>
      </p:sp>
      <p:sp>
        <p:nvSpPr>
          <p:cNvPr id="352259" name="Rectangle 3">
            <a:extLst>
              <a:ext uri="{FF2B5EF4-FFF2-40B4-BE49-F238E27FC236}">
                <a16:creationId xmlns:a16="http://schemas.microsoft.com/office/drawing/2014/main" id="{55A79838-B60C-A2D8-CBAF-B789761A1A90}"/>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EEBEA069-B66B-3761-0824-43EFBECA60A2}"/>
              </a:ext>
            </a:extLst>
          </p:cNvPr>
          <p:cNvSpPr>
            <a:spLocks noGrp="1" noChangeArrowheads="1"/>
          </p:cNvSpPr>
          <p:nvPr>
            <p:ph type="sldNum" sz="quarter" idx="5"/>
          </p:nvPr>
        </p:nvSpPr>
        <p:spPr>
          <a:ln/>
        </p:spPr>
        <p:txBody>
          <a:bodyPr/>
          <a:lstStyle/>
          <a:p>
            <a:fld id="{9D458195-FA72-7F41-867D-CF91740F6D22}" type="slidenum">
              <a:rPr lang="en-US" altLang="en-JO"/>
              <a:pPr/>
              <a:t>33</a:t>
            </a:fld>
            <a:endParaRPr lang="en-US" altLang="en-JO"/>
          </a:p>
        </p:txBody>
      </p:sp>
      <p:sp>
        <p:nvSpPr>
          <p:cNvPr id="354306" name="Rectangle 2">
            <a:extLst>
              <a:ext uri="{FF2B5EF4-FFF2-40B4-BE49-F238E27FC236}">
                <a16:creationId xmlns:a16="http://schemas.microsoft.com/office/drawing/2014/main" id="{CC8ACB5D-3727-E0F0-E64B-60B3175A598B}"/>
              </a:ext>
            </a:extLst>
          </p:cNvPr>
          <p:cNvSpPr>
            <a:spLocks noChangeArrowheads="1" noTextEdit="1"/>
          </p:cNvSpPr>
          <p:nvPr>
            <p:ph type="sldImg"/>
          </p:nvPr>
        </p:nvSpPr>
        <p:spPr>
          <a:ln/>
        </p:spPr>
      </p:sp>
      <p:sp>
        <p:nvSpPr>
          <p:cNvPr id="354307" name="Rectangle 3">
            <a:extLst>
              <a:ext uri="{FF2B5EF4-FFF2-40B4-BE49-F238E27FC236}">
                <a16:creationId xmlns:a16="http://schemas.microsoft.com/office/drawing/2014/main" id="{268EE521-EE8E-325B-9D86-DB1097BD0E2B}"/>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6C75EFA4-7C05-8D22-FC9B-C2FCCB1F19A5}"/>
              </a:ext>
            </a:extLst>
          </p:cNvPr>
          <p:cNvSpPr>
            <a:spLocks noGrp="1" noChangeArrowheads="1"/>
          </p:cNvSpPr>
          <p:nvPr>
            <p:ph type="sldNum" sz="quarter" idx="5"/>
          </p:nvPr>
        </p:nvSpPr>
        <p:spPr>
          <a:ln/>
        </p:spPr>
        <p:txBody>
          <a:bodyPr/>
          <a:lstStyle/>
          <a:p>
            <a:fld id="{3C8837D0-E2E6-7344-9B84-171075B0A599}" type="slidenum">
              <a:rPr lang="en-US" altLang="en-JO"/>
              <a:pPr/>
              <a:t>34</a:t>
            </a:fld>
            <a:endParaRPr lang="en-US" altLang="en-JO"/>
          </a:p>
        </p:txBody>
      </p:sp>
      <p:sp>
        <p:nvSpPr>
          <p:cNvPr id="356354" name="Rectangle 2">
            <a:extLst>
              <a:ext uri="{FF2B5EF4-FFF2-40B4-BE49-F238E27FC236}">
                <a16:creationId xmlns:a16="http://schemas.microsoft.com/office/drawing/2014/main" id="{4F50D4DF-80A0-BEE2-F22A-7152274126C8}"/>
              </a:ext>
            </a:extLst>
          </p:cNvPr>
          <p:cNvSpPr>
            <a:spLocks noChangeArrowheads="1" noTextEdit="1"/>
          </p:cNvSpPr>
          <p:nvPr>
            <p:ph type="sldImg"/>
          </p:nvPr>
        </p:nvSpPr>
        <p:spPr>
          <a:ln/>
        </p:spPr>
      </p:sp>
      <p:sp>
        <p:nvSpPr>
          <p:cNvPr id="356355" name="Rectangle 3">
            <a:extLst>
              <a:ext uri="{FF2B5EF4-FFF2-40B4-BE49-F238E27FC236}">
                <a16:creationId xmlns:a16="http://schemas.microsoft.com/office/drawing/2014/main" id="{C6AF784B-915E-EDA2-3FFE-5F96735BCD9B}"/>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B616EEA-8694-F765-3186-10862A36D163}"/>
              </a:ext>
            </a:extLst>
          </p:cNvPr>
          <p:cNvSpPr>
            <a:spLocks noGrp="1" noChangeArrowheads="1"/>
          </p:cNvSpPr>
          <p:nvPr>
            <p:ph type="sldNum" sz="quarter" idx="5"/>
          </p:nvPr>
        </p:nvSpPr>
        <p:spPr>
          <a:ln/>
        </p:spPr>
        <p:txBody>
          <a:bodyPr/>
          <a:lstStyle/>
          <a:p>
            <a:fld id="{2813DE9E-5A96-5349-922E-A5C34F7139EC}" type="slidenum">
              <a:rPr lang="en-US" altLang="en-JO"/>
              <a:pPr/>
              <a:t>35</a:t>
            </a:fld>
            <a:endParaRPr lang="en-US" altLang="en-JO"/>
          </a:p>
        </p:txBody>
      </p:sp>
      <p:sp>
        <p:nvSpPr>
          <p:cNvPr id="319490" name="Rectangle 2">
            <a:extLst>
              <a:ext uri="{FF2B5EF4-FFF2-40B4-BE49-F238E27FC236}">
                <a16:creationId xmlns:a16="http://schemas.microsoft.com/office/drawing/2014/main" id="{0A291BB7-B383-E36E-4C1E-22D3FF572AC2}"/>
              </a:ext>
            </a:extLst>
          </p:cNvPr>
          <p:cNvSpPr>
            <a:spLocks noChangeArrowheads="1" noTextEdit="1"/>
          </p:cNvSpPr>
          <p:nvPr>
            <p:ph type="sldImg"/>
          </p:nvPr>
        </p:nvSpPr>
        <p:spPr>
          <a:ln/>
        </p:spPr>
      </p:sp>
      <p:sp>
        <p:nvSpPr>
          <p:cNvPr id="319491" name="Rectangle 3">
            <a:extLst>
              <a:ext uri="{FF2B5EF4-FFF2-40B4-BE49-F238E27FC236}">
                <a16:creationId xmlns:a16="http://schemas.microsoft.com/office/drawing/2014/main" id="{745C6BE2-6EE0-1192-1C3A-77FCD8FFFD8B}"/>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C54CF32C-A110-6D14-1999-FB99318C34D6}"/>
              </a:ext>
            </a:extLst>
          </p:cNvPr>
          <p:cNvSpPr>
            <a:spLocks noGrp="1" noChangeArrowheads="1"/>
          </p:cNvSpPr>
          <p:nvPr>
            <p:ph type="sldNum" sz="quarter" idx="5"/>
          </p:nvPr>
        </p:nvSpPr>
        <p:spPr>
          <a:ln/>
        </p:spPr>
        <p:txBody>
          <a:bodyPr/>
          <a:lstStyle/>
          <a:p>
            <a:fld id="{30647E7C-C15C-1048-B3C6-60C2ED6DC816}" type="slidenum">
              <a:rPr lang="en-US" altLang="en-JO"/>
              <a:pPr/>
              <a:t>36</a:t>
            </a:fld>
            <a:endParaRPr lang="en-US" altLang="en-JO"/>
          </a:p>
        </p:txBody>
      </p:sp>
      <p:sp>
        <p:nvSpPr>
          <p:cNvPr id="247810" name="Rectangle 2">
            <a:extLst>
              <a:ext uri="{FF2B5EF4-FFF2-40B4-BE49-F238E27FC236}">
                <a16:creationId xmlns:a16="http://schemas.microsoft.com/office/drawing/2014/main" id="{86F8A29F-3286-8071-14AE-95AC2C2E389E}"/>
              </a:ext>
            </a:extLst>
          </p:cNvPr>
          <p:cNvSpPr>
            <a:spLocks noChangeArrowheads="1" noTextEdit="1"/>
          </p:cNvSpPr>
          <p:nvPr>
            <p:ph type="sldImg"/>
          </p:nvPr>
        </p:nvSpPr>
        <p:spPr>
          <a:ln/>
        </p:spPr>
      </p:sp>
      <p:sp>
        <p:nvSpPr>
          <p:cNvPr id="247811" name="Rectangle 3">
            <a:extLst>
              <a:ext uri="{FF2B5EF4-FFF2-40B4-BE49-F238E27FC236}">
                <a16:creationId xmlns:a16="http://schemas.microsoft.com/office/drawing/2014/main" id="{8A08F4C8-537F-A431-3186-B56E95A1E09C}"/>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1E4D98D1-1183-50B9-966F-B482EFF2FFDA}"/>
              </a:ext>
            </a:extLst>
          </p:cNvPr>
          <p:cNvSpPr>
            <a:spLocks noGrp="1" noChangeArrowheads="1"/>
          </p:cNvSpPr>
          <p:nvPr>
            <p:ph type="sldNum" sz="quarter" idx="5"/>
          </p:nvPr>
        </p:nvSpPr>
        <p:spPr>
          <a:ln/>
        </p:spPr>
        <p:txBody>
          <a:bodyPr/>
          <a:lstStyle/>
          <a:p>
            <a:fld id="{35145618-DB7C-AA4A-AB0A-ADD09914F186}" type="slidenum">
              <a:rPr lang="en-US" altLang="en-JO"/>
              <a:pPr/>
              <a:t>37</a:t>
            </a:fld>
            <a:endParaRPr lang="en-US" altLang="en-JO"/>
          </a:p>
        </p:txBody>
      </p:sp>
      <p:sp>
        <p:nvSpPr>
          <p:cNvPr id="248834" name="Rectangle 2">
            <a:extLst>
              <a:ext uri="{FF2B5EF4-FFF2-40B4-BE49-F238E27FC236}">
                <a16:creationId xmlns:a16="http://schemas.microsoft.com/office/drawing/2014/main" id="{ED415ACA-9446-A572-5510-C8ABA2B972B8}"/>
              </a:ext>
            </a:extLst>
          </p:cNvPr>
          <p:cNvSpPr>
            <a:spLocks noChangeArrowheads="1" noTextEdit="1"/>
          </p:cNvSpPr>
          <p:nvPr>
            <p:ph type="sldImg"/>
          </p:nvPr>
        </p:nvSpPr>
        <p:spPr>
          <a:ln/>
        </p:spPr>
      </p:sp>
      <p:sp>
        <p:nvSpPr>
          <p:cNvPr id="248835" name="Rectangle 3">
            <a:extLst>
              <a:ext uri="{FF2B5EF4-FFF2-40B4-BE49-F238E27FC236}">
                <a16:creationId xmlns:a16="http://schemas.microsoft.com/office/drawing/2014/main" id="{5E6DF444-5174-992C-7724-4EDF806F7ABE}"/>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7DB66BB-66D4-A109-96BB-15155C311F25}"/>
              </a:ext>
            </a:extLst>
          </p:cNvPr>
          <p:cNvSpPr>
            <a:spLocks noGrp="1" noChangeArrowheads="1"/>
          </p:cNvSpPr>
          <p:nvPr>
            <p:ph type="sldNum" sz="quarter" idx="5"/>
          </p:nvPr>
        </p:nvSpPr>
        <p:spPr>
          <a:ln/>
        </p:spPr>
        <p:txBody>
          <a:bodyPr/>
          <a:lstStyle/>
          <a:p>
            <a:fld id="{7861BDCD-B826-E340-91AB-73031A288B10}" type="slidenum">
              <a:rPr lang="en-US" altLang="en-JO"/>
              <a:pPr/>
              <a:t>38</a:t>
            </a:fld>
            <a:endParaRPr lang="en-US" altLang="en-JO"/>
          </a:p>
        </p:txBody>
      </p:sp>
      <p:sp>
        <p:nvSpPr>
          <p:cNvPr id="249858" name="Rectangle 2">
            <a:extLst>
              <a:ext uri="{FF2B5EF4-FFF2-40B4-BE49-F238E27FC236}">
                <a16:creationId xmlns:a16="http://schemas.microsoft.com/office/drawing/2014/main" id="{11D5EC19-5BAD-C4D6-B620-6921887E6C41}"/>
              </a:ext>
            </a:extLst>
          </p:cNvPr>
          <p:cNvSpPr>
            <a:spLocks noChangeArrowheads="1" noTextEdit="1"/>
          </p:cNvSpPr>
          <p:nvPr>
            <p:ph type="sldImg"/>
          </p:nvPr>
        </p:nvSpPr>
        <p:spPr>
          <a:ln/>
        </p:spPr>
      </p:sp>
      <p:sp>
        <p:nvSpPr>
          <p:cNvPr id="249859" name="Rectangle 3">
            <a:extLst>
              <a:ext uri="{FF2B5EF4-FFF2-40B4-BE49-F238E27FC236}">
                <a16:creationId xmlns:a16="http://schemas.microsoft.com/office/drawing/2014/main" id="{956F2F77-1AF3-D8EF-79DC-29A8F8406EA2}"/>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E3CD243B-99C7-19CE-E8C6-7B79F5E8174A}"/>
              </a:ext>
            </a:extLst>
          </p:cNvPr>
          <p:cNvSpPr>
            <a:spLocks noGrp="1" noChangeArrowheads="1"/>
          </p:cNvSpPr>
          <p:nvPr>
            <p:ph type="sldNum" sz="quarter" idx="5"/>
          </p:nvPr>
        </p:nvSpPr>
        <p:spPr>
          <a:ln/>
        </p:spPr>
        <p:txBody>
          <a:bodyPr/>
          <a:lstStyle/>
          <a:p>
            <a:fld id="{0E8DA12E-7258-FD48-AAC2-984D930F9DCF}" type="slidenum">
              <a:rPr lang="en-US" altLang="en-JO"/>
              <a:pPr/>
              <a:t>39</a:t>
            </a:fld>
            <a:endParaRPr lang="en-US" altLang="en-JO"/>
          </a:p>
        </p:txBody>
      </p:sp>
      <p:sp>
        <p:nvSpPr>
          <p:cNvPr id="250882" name="Rectangle 2">
            <a:extLst>
              <a:ext uri="{FF2B5EF4-FFF2-40B4-BE49-F238E27FC236}">
                <a16:creationId xmlns:a16="http://schemas.microsoft.com/office/drawing/2014/main" id="{BEE8B327-79E1-009F-01AE-834BA06ED347}"/>
              </a:ext>
            </a:extLst>
          </p:cNvPr>
          <p:cNvSpPr>
            <a:spLocks noChangeArrowheads="1" noTextEdit="1"/>
          </p:cNvSpPr>
          <p:nvPr>
            <p:ph type="sldImg"/>
          </p:nvPr>
        </p:nvSpPr>
        <p:spPr>
          <a:ln/>
        </p:spPr>
      </p:sp>
      <p:sp>
        <p:nvSpPr>
          <p:cNvPr id="250883" name="Rectangle 3">
            <a:extLst>
              <a:ext uri="{FF2B5EF4-FFF2-40B4-BE49-F238E27FC236}">
                <a16:creationId xmlns:a16="http://schemas.microsoft.com/office/drawing/2014/main" id="{66C997B9-630D-7057-D5B5-A1478FA81D88}"/>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6B3B16B-C2AA-A086-794A-E13738F4BE30}"/>
              </a:ext>
            </a:extLst>
          </p:cNvPr>
          <p:cNvSpPr>
            <a:spLocks noGrp="1" noChangeArrowheads="1"/>
          </p:cNvSpPr>
          <p:nvPr>
            <p:ph type="sldNum" sz="quarter" idx="5"/>
          </p:nvPr>
        </p:nvSpPr>
        <p:spPr>
          <a:ln/>
        </p:spPr>
        <p:txBody>
          <a:bodyPr/>
          <a:lstStyle/>
          <a:p>
            <a:fld id="{A00E4A4B-0160-7F4B-AA02-77142D3D4F01}" type="slidenum">
              <a:rPr lang="en-US" altLang="en-JO"/>
              <a:pPr/>
              <a:t>4</a:t>
            </a:fld>
            <a:endParaRPr lang="en-US" altLang="en-JO"/>
          </a:p>
        </p:txBody>
      </p:sp>
      <p:sp>
        <p:nvSpPr>
          <p:cNvPr id="227330" name="Rectangle 2">
            <a:extLst>
              <a:ext uri="{FF2B5EF4-FFF2-40B4-BE49-F238E27FC236}">
                <a16:creationId xmlns:a16="http://schemas.microsoft.com/office/drawing/2014/main" id="{A2076A8B-8295-78C5-231A-D772EC2161FF}"/>
              </a:ext>
            </a:extLst>
          </p:cNvPr>
          <p:cNvSpPr>
            <a:spLocks noChangeArrowheads="1" noTextEdit="1"/>
          </p:cNvSpPr>
          <p:nvPr>
            <p:ph type="sldImg"/>
          </p:nvPr>
        </p:nvSpPr>
        <p:spPr>
          <a:ln/>
        </p:spPr>
      </p:sp>
      <p:sp>
        <p:nvSpPr>
          <p:cNvPr id="227331" name="Rectangle 3">
            <a:extLst>
              <a:ext uri="{FF2B5EF4-FFF2-40B4-BE49-F238E27FC236}">
                <a16:creationId xmlns:a16="http://schemas.microsoft.com/office/drawing/2014/main" id="{5F0C0865-33D6-6915-BED4-A8932EE56FE1}"/>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0A670562-8346-9CC1-B875-906319DACB5A}"/>
              </a:ext>
            </a:extLst>
          </p:cNvPr>
          <p:cNvSpPr>
            <a:spLocks noGrp="1" noChangeArrowheads="1"/>
          </p:cNvSpPr>
          <p:nvPr>
            <p:ph type="sldNum" sz="quarter" idx="5"/>
          </p:nvPr>
        </p:nvSpPr>
        <p:spPr>
          <a:ln/>
        </p:spPr>
        <p:txBody>
          <a:bodyPr/>
          <a:lstStyle/>
          <a:p>
            <a:fld id="{2E717CA8-36A8-354F-8EE3-F4A89EC6A82F}" type="slidenum">
              <a:rPr lang="en-US" altLang="en-JO"/>
              <a:pPr/>
              <a:t>40</a:t>
            </a:fld>
            <a:endParaRPr lang="en-US" altLang="en-JO"/>
          </a:p>
        </p:txBody>
      </p:sp>
      <p:sp>
        <p:nvSpPr>
          <p:cNvPr id="251906" name="Rectangle 2">
            <a:extLst>
              <a:ext uri="{FF2B5EF4-FFF2-40B4-BE49-F238E27FC236}">
                <a16:creationId xmlns:a16="http://schemas.microsoft.com/office/drawing/2014/main" id="{30A4AC1F-8C3C-0687-32B0-6A84868B4054}"/>
              </a:ext>
            </a:extLst>
          </p:cNvPr>
          <p:cNvSpPr>
            <a:spLocks noChangeArrowheads="1" noTextEdit="1"/>
          </p:cNvSpPr>
          <p:nvPr>
            <p:ph type="sldImg"/>
          </p:nvPr>
        </p:nvSpPr>
        <p:spPr>
          <a:ln/>
        </p:spPr>
      </p:sp>
      <p:sp>
        <p:nvSpPr>
          <p:cNvPr id="251907" name="Rectangle 3">
            <a:extLst>
              <a:ext uri="{FF2B5EF4-FFF2-40B4-BE49-F238E27FC236}">
                <a16:creationId xmlns:a16="http://schemas.microsoft.com/office/drawing/2014/main" id="{BC3D8E99-B94E-34BD-A2A9-98DC96758E84}"/>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2655962-8FE9-6CBB-045C-4CCDBC2AA4A8}"/>
              </a:ext>
            </a:extLst>
          </p:cNvPr>
          <p:cNvSpPr>
            <a:spLocks noGrp="1" noChangeArrowheads="1"/>
          </p:cNvSpPr>
          <p:nvPr>
            <p:ph type="sldNum" sz="quarter" idx="5"/>
          </p:nvPr>
        </p:nvSpPr>
        <p:spPr>
          <a:ln/>
        </p:spPr>
        <p:txBody>
          <a:bodyPr/>
          <a:lstStyle/>
          <a:p>
            <a:fld id="{10C51CC5-EDE0-C14B-A19B-7A75A5F3069C}" type="slidenum">
              <a:rPr lang="en-US" altLang="en-JO"/>
              <a:pPr/>
              <a:t>41</a:t>
            </a:fld>
            <a:endParaRPr lang="en-US" altLang="en-JO"/>
          </a:p>
        </p:txBody>
      </p:sp>
      <p:sp>
        <p:nvSpPr>
          <p:cNvPr id="252930" name="Rectangle 2">
            <a:extLst>
              <a:ext uri="{FF2B5EF4-FFF2-40B4-BE49-F238E27FC236}">
                <a16:creationId xmlns:a16="http://schemas.microsoft.com/office/drawing/2014/main" id="{853488F4-2930-DE69-0BBD-2BDB4817B576}"/>
              </a:ext>
            </a:extLst>
          </p:cNvPr>
          <p:cNvSpPr>
            <a:spLocks noChangeArrowheads="1" noTextEdit="1"/>
          </p:cNvSpPr>
          <p:nvPr>
            <p:ph type="sldImg"/>
          </p:nvPr>
        </p:nvSpPr>
        <p:spPr>
          <a:ln/>
        </p:spPr>
      </p:sp>
      <p:sp>
        <p:nvSpPr>
          <p:cNvPr id="252931" name="Rectangle 3">
            <a:extLst>
              <a:ext uri="{FF2B5EF4-FFF2-40B4-BE49-F238E27FC236}">
                <a16:creationId xmlns:a16="http://schemas.microsoft.com/office/drawing/2014/main" id="{5DEDDF23-3457-0605-C04D-535D75E1470E}"/>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218588D6-FB71-F4E1-D8A6-4F99059C5D74}"/>
              </a:ext>
            </a:extLst>
          </p:cNvPr>
          <p:cNvSpPr>
            <a:spLocks noGrp="1" noChangeArrowheads="1"/>
          </p:cNvSpPr>
          <p:nvPr>
            <p:ph type="sldNum" sz="quarter" idx="5"/>
          </p:nvPr>
        </p:nvSpPr>
        <p:spPr>
          <a:ln/>
        </p:spPr>
        <p:txBody>
          <a:bodyPr/>
          <a:lstStyle/>
          <a:p>
            <a:fld id="{9597EACB-FBF3-D341-8993-4924BA5DC3D1}" type="slidenum">
              <a:rPr lang="en-US" altLang="en-JO"/>
              <a:pPr/>
              <a:t>42</a:t>
            </a:fld>
            <a:endParaRPr lang="en-US" altLang="en-JO"/>
          </a:p>
        </p:txBody>
      </p:sp>
      <p:sp>
        <p:nvSpPr>
          <p:cNvPr id="253954" name="Rectangle 2">
            <a:extLst>
              <a:ext uri="{FF2B5EF4-FFF2-40B4-BE49-F238E27FC236}">
                <a16:creationId xmlns:a16="http://schemas.microsoft.com/office/drawing/2014/main" id="{E07605D8-9D35-BE32-9729-FC35108AC0CE}"/>
              </a:ext>
            </a:extLst>
          </p:cNvPr>
          <p:cNvSpPr>
            <a:spLocks noChangeArrowheads="1" noTextEdit="1"/>
          </p:cNvSpPr>
          <p:nvPr>
            <p:ph type="sldImg"/>
          </p:nvPr>
        </p:nvSpPr>
        <p:spPr>
          <a:ln/>
        </p:spPr>
      </p:sp>
      <p:sp>
        <p:nvSpPr>
          <p:cNvPr id="253955" name="Rectangle 3">
            <a:extLst>
              <a:ext uri="{FF2B5EF4-FFF2-40B4-BE49-F238E27FC236}">
                <a16:creationId xmlns:a16="http://schemas.microsoft.com/office/drawing/2014/main" id="{0FB97CBE-4BC6-959E-F334-748D214CBF9D}"/>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7DB4D34-3583-6E8E-4B1B-B9DD5F9DD891}"/>
              </a:ext>
            </a:extLst>
          </p:cNvPr>
          <p:cNvSpPr>
            <a:spLocks noGrp="1" noChangeArrowheads="1"/>
          </p:cNvSpPr>
          <p:nvPr>
            <p:ph type="sldNum" sz="quarter" idx="5"/>
          </p:nvPr>
        </p:nvSpPr>
        <p:spPr>
          <a:ln/>
        </p:spPr>
        <p:txBody>
          <a:bodyPr/>
          <a:lstStyle/>
          <a:p>
            <a:fld id="{F78DBE18-A564-464C-AD9B-1A1B961A2DCE}" type="slidenum">
              <a:rPr lang="en-US" altLang="en-JO"/>
              <a:pPr/>
              <a:t>43</a:t>
            </a:fld>
            <a:endParaRPr lang="en-US" altLang="en-JO"/>
          </a:p>
        </p:txBody>
      </p:sp>
      <p:sp>
        <p:nvSpPr>
          <p:cNvPr id="254978" name="Rectangle 2">
            <a:extLst>
              <a:ext uri="{FF2B5EF4-FFF2-40B4-BE49-F238E27FC236}">
                <a16:creationId xmlns:a16="http://schemas.microsoft.com/office/drawing/2014/main" id="{83FC3116-2B9B-80D3-07C0-A01E7DFE4D9E}"/>
              </a:ext>
            </a:extLst>
          </p:cNvPr>
          <p:cNvSpPr>
            <a:spLocks noChangeArrowheads="1" noTextEdit="1"/>
          </p:cNvSpPr>
          <p:nvPr>
            <p:ph type="sldImg"/>
          </p:nvPr>
        </p:nvSpPr>
        <p:spPr>
          <a:ln/>
        </p:spPr>
      </p:sp>
      <p:sp>
        <p:nvSpPr>
          <p:cNvPr id="254979" name="Rectangle 3">
            <a:extLst>
              <a:ext uri="{FF2B5EF4-FFF2-40B4-BE49-F238E27FC236}">
                <a16:creationId xmlns:a16="http://schemas.microsoft.com/office/drawing/2014/main" id="{3AC9FEF9-4C2C-8D3E-0D71-2B400F5B8B6C}"/>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CA918D8B-EAF7-2D68-E693-4B45F71C1680}"/>
              </a:ext>
            </a:extLst>
          </p:cNvPr>
          <p:cNvSpPr>
            <a:spLocks noGrp="1" noChangeArrowheads="1"/>
          </p:cNvSpPr>
          <p:nvPr>
            <p:ph type="sldNum" sz="quarter" idx="5"/>
          </p:nvPr>
        </p:nvSpPr>
        <p:spPr>
          <a:ln/>
        </p:spPr>
        <p:txBody>
          <a:bodyPr/>
          <a:lstStyle/>
          <a:p>
            <a:fld id="{D78FC0DC-3D3C-8B4D-87AD-A0FDF65519B3}" type="slidenum">
              <a:rPr lang="en-US" altLang="en-JO"/>
              <a:pPr/>
              <a:t>44</a:t>
            </a:fld>
            <a:endParaRPr lang="en-US" altLang="en-JO"/>
          </a:p>
        </p:txBody>
      </p:sp>
      <p:sp>
        <p:nvSpPr>
          <p:cNvPr id="256002" name="Rectangle 2">
            <a:extLst>
              <a:ext uri="{FF2B5EF4-FFF2-40B4-BE49-F238E27FC236}">
                <a16:creationId xmlns:a16="http://schemas.microsoft.com/office/drawing/2014/main" id="{68370A36-41AA-07B3-88C0-9939FFD61D90}"/>
              </a:ext>
            </a:extLst>
          </p:cNvPr>
          <p:cNvSpPr>
            <a:spLocks noChangeArrowheads="1" noTextEdit="1"/>
          </p:cNvSpPr>
          <p:nvPr>
            <p:ph type="sldImg"/>
          </p:nvPr>
        </p:nvSpPr>
        <p:spPr>
          <a:ln/>
        </p:spPr>
      </p:sp>
      <p:sp>
        <p:nvSpPr>
          <p:cNvPr id="256003" name="Rectangle 3">
            <a:extLst>
              <a:ext uri="{FF2B5EF4-FFF2-40B4-BE49-F238E27FC236}">
                <a16:creationId xmlns:a16="http://schemas.microsoft.com/office/drawing/2014/main" id="{9C70D62C-76B4-4179-44CB-B728E790D2C7}"/>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965FC477-598F-7F93-3EA0-EA6F42CC07F5}"/>
              </a:ext>
            </a:extLst>
          </p:cNvPr>
          <p:cNvSpPr>
            <a:spLocks noGrp="1" noChangeArrowheads="1"/>
          </p:cNvSpPr>
          <p:nvPr>
            <p:ph type="sldNum" sz="quarter" idx="5"/>
          </p:nvPr>
        </p:nvSpPr>
        <p:spPr>
          <a:ln/>
        </p:spPr>
        <p:txBody>
          <a:bodyPr/>
          <a:lstStyle/>
          <a:p>
            <a:fld id="{CB3760BC-7718-7A46-AF02-1E8FB0180982}" type="slidenum">
              <a:rPr lang="en-US" altLang="en-JO"/>
              <a:pPr/>
              <a:t>45</a:t>
            </a:fld>
            <a:endParaRPr lang="en-US" altLang="en-JO"/>
          </a:p>
        </p:txBody>
      </p:sp>
      <p:sp>
        <p:nvSpPr>
          <p:cNvPr id="257026" name="Rectangle 2">
            <a:extLst>
              <a:ext uri="{FF2B5EF4-FFF2-40B4-BE49-F238E27FC236}">
                <a16:creationId xmlns:a16="http://schemas.microsoft.com/office/drawing/2014/main" id="{CC09D2FE-74EA-02B1-99A5-04193DDAB22B}"/>
              </a:ext>
            </a:extLst>
          </p:cNvPr>
          <p:cNvSpPr>
            <a:spLocks noChangeArrowheads="1" noTextEdit="1"/>
          </p:cNvSpPr>
          <p:nvPr>
            <p:ph type="sldImg"/>
          </p:nvPr>
        </p:nvSpPr>
        <p:spPr>
          <a:ln/>
        </p:spPr>
      </p:sp>
      <p:sp>
        <p:nvSpPr>
          <p:cNvPr id="257027" name="Rectangle 3">
            <a:extLst>
              <a:ext uri="{FF2B5EF4-FFF2-40B4-BE49-F238E27FC236}">
                <a16:creationId xmlns:a16="http://schemas.microsoft.com/office/drawing/2014/main" id="{A9EFA4D6-1F81-FE08-B6F7-D0B6E5A001E6}"/>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628438D4-2DE7-722F-48FF-C918FFAB5EC0}"/>
              </a:ext>
            </a:extLst>
          </p:cNvPr>
          <p:cNvSpPr>
            <a:spLocks noGrp="1" noChangeArrowheads="1"/>
          </p:cNvSpPr>
          <p:nvPr>
            <p:ph type="sldNum" sz="quarter" idx="5"/>
          </p:nvPr>
        </p:nvSpPr>
        <p:spPr>
          <a:ln/>
        </p:spPr>
        <p:txBody>
          <a:bodyPr/>
          <a:lstStyle/>
          <a:p>
            <a:fld id="{44921562-A4A4-8B44-97EE-82A284B43668}" type="slidenum">
              <a:rPr lang="en-US" altLang="en-JO"/>
              <a:pPr/>
              <a:t>46</a:t>
            </a:fld>
            <a:endParaRPr lang="en-US" altLang="en-JO"/>
          </a:p>
        </p:txBody>
      </p:sp>
      <p:sp>
        <p:nvSpPr>
          <p:cNvPr id="258050" name="Rectangle 2">
            <a:extLst>
              <a:ext uri="{FF2B5EF4-FFF2-40B4-BE49-F238E27FC236}">
                <a16:creationId xmlns:a16="http://schemas.microsoft.com/office/drawing/2014/main" id="{F3878172-4A92-D261-6659-0855AE1F6420}"/>
              </a:ext>
            </a:extLst>
          </p:cNvPr>
          <p:cNvSpPr>
            <a:spLocks noChangeArrowheads="1" noTextEdit="1"/>
          </p:cNvSpPr>
          <p:nvPr>
            <p:ph type="sldImg"/>
          </p:nvPr>
        </p:nvSpPr>
        <p:spPr>
          <a:ln/>
        </p:spPr>
      </p:sp>
      <p:sp>
        <p:nvSpPr>
          <p:cNvPr id="258051" name="Rectangle 3">
            <a:extLst>
              <a:ext uri="{FF2B5EF4-FFF2-40B4-BE49-F238E27FC236}">
                <a16:creationId xmlns:a16="http://schemas.microsoft.com/office/drawing/2014/main" id="{305FCBC3-A6A8-FD69-2F55-260208348A4B}"/>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7C3FCE6-ED7A-DB15-FD17-D2A00CA0274C}"/>
              </a:ext>
            </a:extLst>
          </p:cNvPr>
          <p:cNvSpPr>
            <a:spLocks noGrp="1" noChangeArrowheads="1"/>
          </p:cNvSpPr>
          <p:nvPr>
            <p:ph type="sldNum" sz="quarter" idx="5"/>
          </p:nvPr>
        </p:nvSpPr>
        <p:spPr>
          <a:ln/>
        </p:spPr>
        <p:txBody>
          <a:bodyPr/>
          <a:lstStyle/>
          <a:p>
            <a:fld id="{87C58499-A30B-7F41-BFC3-36439DF95752}" type="slidenum">
              <a:rPr lang="en-US" altLang="en-JO"/>
              <a:pPr/>
              <a:t>47</a:t>
            </a:fld>
            <a:endParaRPr lang="en-US" altLang="en-JO"/>
          </a:p>
        </p:txBody>
      </p:sp>
      <p:sp>
        <p:nvSpPr>
          <p:cNvPr id="259074" name="Rectangle 2">
            <a:extLst>
              <a:ext uri="{FF2B5EF4-FFF2-40B4-BE49-F238E27FC236}">
                <a16:creationId xmlns:a16="http://schemas.microsoft.com/office/drawing/2014/main" id="{9D7DCA8D-F5BE-8BA4-317F-5525D9FF80F0}"/>
              </a:ext>
            </a:extLst>
          </p:cNvPr>
          <p:cNvSpPr>
            <a:spLocks noChangeArrowheads="1" noTextEdit="1"/>
          </p:cNvSpPr>
          <p:nvPr>
            <p:ph type="sldImg"/>
          </p:nvPr>
        </p:nvSpPr>
        <p:spPr>
          <a:ln/>
        </p:spPr>
      </p:sp>
      <p:sp>
        <p:nvSpPr>
          <p:cNvPr id="259075" name="Rectangle 3">
            <a:extLst>
              <a:ext uri="{FF2B5EF4-FFF2-40B4-BE49-F238E27FC236}">
                <a16:creationId xmlns:a16="http://schemas.microsoft.com/office/drawing/2014/main" id="{0E8FFA99-3689-7BEE-9898-BD10E0E28364}"/>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DE398E0-647B-6610-E7B0-922A592247E7}"/>
              </a:ext>
            </a:extLst>
          </p:cNvPr>
          <p:cNvSpPr>
            <a:spLocks noGrp="1" noChangeArrowheads="1"/>
          </p:cNvSpPr>
          <p:nvPr>
            <p:ph type="sldNum" sz="quarter" idx="5"/>
          </p:nvPr>
        </p:nvSpPr>
        <p:spPr>
          <a:ln/>
        </p:spPr>
        <p:txBody>
          <a:bodyPr/>
          <a:lstStyle/>
          <a:p>
            <a:fld id="{4B19C393-5AC7-A54B-8B83-694E05A9ADDA}" type="slidenum">
              <a:rPr lang="en-US" altLang="en-JO"/>
              <a:pPr/>
              <a:t>48</a:t>
            </a:fld>
            <a:endParaRPr lang="en-US" altLang="en-JO"/>
          </a:p>
        </p:txBody>
      </p:sp>
      <p:sp>
        <p:nvSpPr>
          <p:cNvPr id="360450" name="Rectangle 2">
            <a:extLst>
              <a:ext uri="{FF2B5EF4-FFF2-40B4-BE49-F238E27FC236}">
                <a16:creationId xmlns:a16="http://schemas.microsoft.com/office/drawing/2014/main" id="{EE489E4A-1BBC-E061-7B02-1E70A2DC3827}"/>
              </a:ext>
            </a:extLst>
          </p:cNvPr>
          <p:cNvSpPr>
            <a:spLocks noChangeArrowheads="1" noTextEdit="1"/>
          </p:cNvSpPr>
          <p:nvPr>
            <p:ph type="sldImg"/>
          </p:nvPr>
        </p:nvSpPr>
        <p:spPr>
          <a:ln/>
        </p:spPr>
      </p:sp>
      <p:sp>
        <p:nvSpPr>
          <p:cNvPr id="360451" name="Rectangle 3">
            <a:extLst>
              <a:ext uri="{FF2B5EF4-FFF2-40B4-BE49-F238E27FC236}">
                <a16:creationId xmlns:a16="http://schemas.microsoft.com/office/drawing/2014/main" id="{9A210005-AFEF-50DE-056D-309EA169B9D4}"/>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DA8CC123-0C63-59B0-5E74-BA59F181CFE7}"/>
              </a:ext>
            </a:extLst>
          </p:cNvPr>
          <p:cNvSpPr>
            <a:spLocks noGrp="1" noChangeArrowheads="1"/>
          </p:cNvSpPr>
          <p:nvPr>
            <p:ph type="sldNum" sz="quarter" idx="5"/>
          </p:nvPr>
        </p:nvSpPr>
        <p:spPr>
          <a:ln/>
        </p:spPr>
        <p:txBody>
          <a:bodyPr/>
          <a:lstStyle/>
          <a:p>
            <a:fld id="{AE12D566-7920-9647-A253-92B1CD3F50C1}" type="slidenum">
              <a:rPr lang="en-US" altLang="en-JO"/>
              <a:pPr/>
              <a:t>49</a:t>
            </a:fld>
            <a:endParaRPr lang="en-US" altLang="en-JO"/>
          </a:p>
        </p:txBody>
      </p:sp>
      <p:sp>
        <p:nvSpPr>
          <p:cNvPr id="376834" name="Rectangle 2">
            <a:extLst>
              <a:ext uri="{FF2B5EF4-FFF2-40B4-BE49-F238E27FC236}">
                <a16:creationId xmlns:a16="http://schemas.microsoft.com/office/drawing/2014/main" id="{6A120A72-EC65-140B-1B59-B28AD8D2AA5E}"/>
              </a:ext>
            </a:extLst>
          </p:cNvPr>
          <p:cNvSpPr>
            <a:spLocks noChangeArrowheads="1" noTextEdit="1"/>
          </p:cNvSpPr>
          <p:nvPr>
            <p:ph type="sldImg"/>
          </p:nvPr>
        </p:nvSpPr>
        <p:spPr>
          <a:ln/>
        </p:spPr>
      </p:sp>
      <p:sp>
        <p:nvSpPr>
          <p:cNvPr id="376835" name="Rectangle 3">
            <a:extLst>
              <a:ext uri="{FF2B5EF4-FFF2-40B4-BE49-F238E27FC236}">
                <a16:creationId xmlns:a16="http://schemas.microsoft.com/office/drawing/2014/main" id="{C51C42A6-B890-850A-61FE-B0D69E384FC3}"/>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D4B6F06E-BA62-C2E3-3D4D-EBF860620081}"/>
              </a:ext>
            </a:extLst>
          </p:cNvPr>
          <p:cNvSpPr>
            <a:spLocks noGrp="1" noChangeArrowheads="1"/>
          </p:cNvSpPr>
          <p:nvPr>
            <p:ph type="sldNum" sz="quarter" idx="5"/>
          </p:nvPr>
        </p:nvSpPr>
        <p:spPr>
          <a:ln/>
        </p:spPr>
        <p:txBody>
          <a:bodyPr/>
          <a:lstStyle/>
          <a:p>
            <a:fld id="{A3D131EE-2BCC-BF40-84E6-EA2B6E0AE330}" type="slidenum">
              <a:rPr lang="en-US" altLang="en-JO"/>
              <a:pPr/>
              <a:t>5</a:t>
            </a:fld>
            <a:endParaRPr lang="en-US" altLang="en-JO"/>
          </a:p>
        </p:txBody>
      </p:sp>
      <p:sp>
        <p:nvSpPr>
          <p:cNvPr id="228354" name="Rectangle 2">
            <a:extLst>
              <a:ext uri="{FF2B5EF4-FFF2-40B4-BE49-F238E27FC236}">
                <a16:creationId xmlns:a16="http://schemas.microsoft.com/office/drawing/2014/main" id="{4D844BCC-19E1-9E8B-B0ED-375337DC1768}"/>
              </a:ext>
            </a:extLst>
          </p:cNvPr>
          <p:cNvSpPr>
            <a:spLocks noChangeArrowheads="1" noTextEdit="1"/>
          </p:cNvSpPr>
          <p:nvPr>
            <p:ph type="sldImg"/>
          </p:nvPr>
        </p:nvSpPr>
        <p:spPr>
          <a:ln/>
        </p:spPr>
      </p:sp>
      <p:sp>
        <p:nvSpPr>
          <p:cNvPr id="228355" name="Rectangle 3">
            <a:extLst>
              <a:ext uri="{FF2B5EF4-FFF2-40B4-BE49-F238E27FC236}">
                <a16:creationId xmlns:a16="http://schemas.microsoft.com/office/drawing/2014/main" id="{7F085057-CE25-FF61-B9A2-6C31B08C0496}"/>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1E1C750-AB37-7EFD-593F-032F9610F9DC}"/>
              </a:ext>
            </a:extLst>
          </p:cNvPr>
          <p:cNvSpPr>
            <a:spLocks noGrp="1" noChangeArrowheads="1"/>
          </p:cNvSpPr>
          <p:nvPr>
            <p:ph type="sldNum" sz="quarter" idx="5"/>
          </p:nvPr>
        </p:nvSpPr>
        <p:spPr>
          <a:ln/>
        </p:spPr>
        <p:txBody>
          <a:bodyPr/>
          <a:lstStyle/>
          <a:p>
            <a:fld id="{9CFC8817-E94E-7146-9A2E-3AFE176C42C3}" type="slidenum">
              <a:rPr lang="en-US" altLang="en-JO"/>
              <a:pPr/>
              <a:t>50</a:t>
            </a:fld>
            <a:endParaRPr lang="en-US" altLang="en-JO"/>
          </a:p>
        </p:txBody>
      </p:sp>
      <p:sp>
        <p:nvSpPr>
          <p:cNvPr id="378882" name="Rectangle 2">
            <a:extLst>
              <a:ext uri="{FF2B5EF4-FFF2-40B4-BE49-F238E27FC236}">
                <a16:creationId xmlns:a16="http://schemas.microsoft.com/office/drawing/2014/main" id="{35168CDB-4310-525D-A1C3-0B23DC3B268B}"/>
              </a:ext>
            </a:extLst>
          </p:cNvPr>
          <p:cNvSpPr>
            <a:spLocks noChangeArrowheads="1" noTextEdit="1"/>
          </p:cNvSpPr>
          <p:nvPr>
            <p:ph type="sldImg"/>
          </p:nvPr>
        </p:nvSpPr>
        <p:spPr>
          <a:ln/>
        </p:spPr>
      </p:sp>
      <p:sp>
        <p:nvSpPr>
          <p:cNvPr id="378883" name="Rectangle 3">
            <a:extLst>
              <a:ext uri="{FF2B5EF4-FFF2-40B4-BE49-F238E27FC236}">
                <a16:creationId xmlns:a16="http://schemas.microsoft.com/office/drawing/2014/main" id="{8CE5DAC2-E3BA-142A-A5C6-E545EA45B702}"/>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C0E4CDCD-E412-FB6F-1923-667A79FFC5AF}"/>
              </a:ext>
            </a:extLst>
          </p:cNvPr>
          <p:cNvSpPr>
            <a:spLocks noGrp="1" noChangeArrowheads="1"/>
          </p:cNvSpPr>
          <p:nvPr>
            <p:ph type="sldNum" sz="quarter" idx="5"/>
          </p:nvPr>
        </p:nvSpPr>
        <p:spPr>
          <a:ln/>
        </p:spPr>
        <p:txBody>
          <a:bodyPr/>
          <a:lstStyle/>
          <a:p>
            <a:fld id="{D1D5BA60-493E-0D47-8011-FE709FB671B1}" type="slidenum">
              <a:rPr lang="en-US" altLang="en-JO"/>
              <a:pPr/>
              <a:t>51</a:t>
            </a:fld>
            <a:endParaRPr lang="en-US" altLang="en-JO"/>
          </a:p>
        </p:txBody>
      </p:sp>
      <p:sp>
        <p:nvSpPr>
          <p:cNvPr id="380930" name="Rectangle 2">
            <a:extLst>
              <a:ext uri="{FF2B5EF4-FFF2-40B4-BE49-F238E27FC236}">
                <a16:creationId xmlns:a16="http://schemas.microsoft.com/office/drawing/2014/main" id="{DAEEF1DE-E0B6-719B-CB60-435C8D387965}"/>
              </a:ext>
            </a:extLst>
          </p:cNvPr>
          <p:cNvSpPr>
            <a:spLocks noChangeArrowheads="1" noTextEdit="1"/>
          </p:cNvSpPr>
          <p:nvPr>
            <p:ph type="sldImg"/>
          </p:nvPr>
        </p:nvSpPr>
        <p:spPr>
          <a:ln/>
        </p:spPr>
      </p:sp>
      <p:sp>
        <p:nvSpPr>
          <p:cNvPr id="380931" name="Rectangle 3">
            <a:extLst>
              <a:ext uri="{FF2B5EF4-FFF2-40B4-BE49-F238E27FC236}">
                <a16:creationId xmlns:a16="http://schemas.microsoft.com/office/drawing/2014/main" id="{82DD7D62-B6EE-EDF8-A61E-C0F6479DA2C9}"/>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D4AD0440-33EC-7415-CDAC-1762FA10C900}"/>
              </a:ext>
            </a:extLst>
          </p:cNvPr>
          <p:cNvSpPr>
            <a:spLocks noGrp="1" noChangeArrowheads="1"/>
          </p:cNvSpPr>
          <p:nvPr>
            <p:ph type="sldNum" sz="quarter" idx="5"/>
          </p:nvPr>
        </p:nvSpPr>
        <p:spPr>
          <a:ln/>
        </p:spPr>
        <p:txBody>
          <a:bodyPr/>
          <a:lstStyle/>
          <a:p>
            <a:fld id="{29F7CEA5-9446-EC46-A0FB-3F1E9AADA135}" type="slidenum">
              <a:rPr lang="en-US" altLang="en-JO"/>
              <a:pPr/>
              <a:t>52</a:t>
            </a:fld>
            <a:endParaRPr lang="en-US" altLang="en-JO"/>
          </a:p>
        </p:txBody>
      </p:sp>
      <p:sp>
        <p:nvSpPr>
          <p:cNvPr id="382978" name="Rectangle 2">
            <a:extLst>
              <a:ext uri="{FF2B5EF4-FFF2-40B4-BE49-F238E27FC236}">
                <a16:creationId xmlns:a16="http://schemas.microsoft.com/office/drawing/2014/main" id="{124494AF-42A3-F3DA-57B6-674B08E8D3F8}"/>
              </a:ext>
            </a:extLst>
          </p:cNvPr>
          <p:cNvSpPr>
            <a:spLocks noChangeArrowheads="1" noTextEdit="1"/>
          </p:cNvSpPr>
          <p:nvPr>
            <p:ph type="sldImg"/>
          </p:nvPr>
        </p:nvSpPr>
        <p:spPr>
          <a:ln/>
        </p:spPr>
      </p:sp>
      <p:sp>
        <p:nvSpPr>
          <p:cNvPr id="382979" name="Rectangle 3">
            <a:extLst>
              <a:ext uri="{FF2B5EF4-FFF2-40B4-BE49-F238E27FC236}">
                <a16:creationId xmlns:a16="http://schemas.microsoft.com/office/drawing/2014/main" id="{2EFDF51B-285B-B1C0-CE7E-F7DC5E15CAA8}"/>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8390BCE-E1C8-BF17-2BD9-D16684D92D2A}"/>
              </a:ext>
            </a:extLst>
          </p:cNvPr>
          <p:cNvSpPr>
            <a:spLocks noGrp="1" noChangeArrowheads="1"/>
          </p:cNvSpPr>
          <p:nvPr>
            <p:ph type="sldNum" sz="quarter" idx="5"/>
          </p:nvPr>
        </p:nvSpPr>
        <p:spPr>
          <a:ln/>
        </p:spPr>
        <p:txBody>
          <a:bodyPr/>
          <a:lstStyle/>
          <a:p>
            <a:fld id="{B162CFA5-2B09-8C49-B1A7-C12A493D0B2E}" type="slidenum">
              <a:rPr lang="en-US" altLang="en-JO"/>
              <a:pPr/>
              <a:t>53</a:t>
            </a:fld>
            <a:endParaRPr lang="en-US" altLang="en-JO"/>
          </a:p>
        </p:txBody>
      </p:sp>
      <p:sp>
        <p:nvSpPr>
          <p:cNvPr id="385026" name="Rectangle 2">
            <a:extLst>
              <a:ext uri="{FF2B5EF4-FFF2-40B4-BE49-F238E27FC236}">
                <a16:creationId xmlns:a16="http://schemas.microsoft.com/office/drawing/2014/main" id="{27EBE489-A9AF-9F63-7895-520652BA5AE4}"/>
              </a:ext>
            </a:extLst>
          </p:cNvPr>
          <p:cNvSpPr>
            <a:spLocks noChangeArrowheads="1" noTextEdit="1"/>
          </p:cNvSpPr>
          <p:nvPr>
            <p:ph type="sldImg"/>
          </p:nvPr>
        </p:nvSpPr>
        <p:spPr>
          <a:ln/>
        </p:spPr>
      </p:sp>
      <p:sp>
        <p:nvSpPr>
          <p:cNvPr id="385027" name="Rectangle 3">
            <a:extLst>
              <a:ext uri="{FF2B5EF4-FFF2-40B4-BE49-F238E27FC236}">
                <a16:creationId xmlns:a16="http://schemas.microsoft.com/office/drawing/2014/main" id="{71F8ED5F-D26F-8DFD-FE81-0ABC5253F7D2}"/>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0A60EADE-3735-FD8D-3DD2-FF58FDA1A9D8}"/>
              </a:ext>
            </a:extLst>
          </p:cNvPr>
          <p:cNvSpPr>
            <a:spLocks noGrp="1" noChangeArrowheads="1"/>
          </p:cNvSpPr>
          <p:nvPr>
            <p:ph type="sldNum" sz="quarter" idx="5"/>
          </p:nvPr>
        </p:nvSpPr>
        <p:spPr>
          <a:ln/>
        </p:spPr>
        <p:txBody>
          <a:bodyPr/>
          <a:lstStyle/>
          <a:p>
            <a:fld id="{A046B133-3B9B-764F-86FB-B554AD6DA893}" type="slidenum">
              <a:rPr lang="en-US" altLang="en-JO"/>
              <a:pPr/>
              <a:t>54</a:t>
            </a:fld>
            <a:endParaRPr lang="en-US" altLang="en-JO"/>
          </a:p>
        </p:txBody>
      </p:sp>
      <p:sp>
        <p:nvSpPr>
          <p:cNvPr id="362498" name="Rectangle 2">
            <a:extLst>
              <a:ext uri="{FF2B5EF4-FFF2-40B4-BE49-F238E27FC236}">
                <a16:creationId xmlns:a16="http://schemas.microsoft.com/office/drawing/2014/main" id="{45DA6A7B-C653-FE60-A8AA-C5D1DED747A2}"/>
              </a:ext>
            </a:extLst>
          </p:cNvPr>
          <p:cNvSpPr>
            <a:spLocks noChangeArrowheads="1" noTextEdit="1"/>
          </p:cNvSpPr>
          <p:nvPr>
            <p:ph type="sldImg"/>
          </p:nvPr>
        </p:nvSpPr>
        <p:spPr>
          <a:ln/>
        </p:spPr>
      </p:sp>
      <p:sp>
        <p:nvSpPr>
          <p:cNvPr id="362499" name="Rectangle 3">
            <a:extLst>
              <a:ext uri="{FF2B5EF4-FFF2-40B4-BE49-F238E27FC236}">
                <a16:creationId xmlns:a16="http://schemas.microsoft.com/office/drawing/2014/main" id="{BB05587B-A3CA-391A-C569-477E3CAA6494}"/>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4C7A42D-A7BA-48EF-C3BC-1E36A50831A2}"/>
              </a:ext>
            </a:extLst>
          </p:cNvPr>
          <p:cNvSpPr>
            <a:spLocks noGrp="1" noChangeArrowheads="1"/>
          </p:cNvSpPr>
          <p:nvPr>
            <p:ph type="sldNum" sz="quarter" idx="5"/>
          </p:nvPr>
        </p:nvSpPr>
        <p:spPr>
          <a:ln/>
        </p:spPr>
        <p:txBody>
          <a:bodyPr/>
          <a:lstStyle/>
          <a:p>
            <a:fld id="{CFB44361-C5DA-204E-A7A2-BFC80AABC6C0}" type="slidenum">
              <a:rPr lang="en-US" altLang="en-JO"/>
              <a:pPr/>
              <a:t>55</a:t>
            </a:fld>
            <a:endParaRPr lang="en-US" altLang="en-JO"/>
          </a:p>
        </p:txBody>
      </p:sp>
      <p:sp>
        <p:nvSpPr>
          <p:cNvPr id="435202" name="Rectangle 2">
            <a:extLst>
              <a:ext uri="{FF2B5EF4-FFF2-40B4-BE49-F238E27FC236}">
                <a16:creationId xmlns:a16="http://schemas.microsoft.com/office/drawing/2014/main" id="{204350F6-C1EB-883F-DDB6-959E5BF4DBD3}"/>
              </a:ext>
            </a:extLst>
          </p:cNvPr>
          <p:cNvSpPr>
            <a:spLocks noChangeArrowheads="1" noTextEdit="1"/>
          </p:cNvSpPr>
          <p:nvPr>
            <p:ph type="sldImg"/>
          </p:nvPr>
        </p:nvSpPr>
        <p:spPr>
          <a:ln/>
        </p:spPr>
      </p:sp>
      <p:sp>
        <p:nvSpPr>
          <p:cNvPr id="435203" name="Rectangle 3">
            <a:extLst>
              <a:ext uri="{FF2B5EF4-FFF2-40B4-BE49-F238E27FC236}">
                <a16:creationId xmlns:a16="http://schemas.microsoft.com/office/drawing/2014/main" id="{729BC8F4-6BB9-2345-F95E-A5E615BFC9BA}"/>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7864D117-6F95-A1E7-E377-6E275F18EE03}"/>
              </a:ext>
            </a:extLst>
          </p:cNvPr>
          <p:cNvSpPr>
            <a:spLocks noGrp="1" noChangeArrowheads="1"/>
          </p:cNvSpPr>
          <p:nvPr>
            <p:ph type="sldNum" sz="quarter" idx="5"/>
          </p:nvPr>
        </p:nvSpPr>
        <p:spPr>
          <a:ln/>
        </p:spPr>
        <p:txBody>
          <a:bodyPr/>
          <a:lstStyle/>
          <a:p>
            <a:fld id="{5828CF37-66F3-D648-9B79-304C7736116C}" type="slidenum">
              <a:rPr lang="en-US" altLang="en-JO"/>
              <a:pPr/>
              <a:t>56</a:t>
            </a:fld>
            <a:endParaRPr lang="en-US" altLang="en-JO"/>
          </a:p>
        </p:txBody>
      </p:sp>
      <p:sp>
        <p:nvSpPr>
          <p:cNvPr id="387074" name="Rectangle 2">
            <a:extLst>
              <a:ext uri="{FF2B5EF4-FFF2-40B4-BE49-F238E27FC236}">
                <a16:creationId xmlns:a16="http://schemas.microsoft.com/office/drawing/2014/main" id="{C97D8214-7DE1-2578-A036-D0968C2F0294}"/>
              </a:ext>
            </a:extLst>
          </p:cNvPr>
          <p:cNvSpPr>
            <a:spLocks noChangeArrowheads="1" noTextEdit="1"/>
          </p:cNvSpPr>
          <p:nvPr>
            <p:ph type="sldImg"/>
          </p:nvPr>
        </p:nvSpPr>
        <p:spPr>
          <a:ln/>
        </p:spPr>
      </p:sp>
      <p:sp>
        <p:nvSpPr>
          <p:cNvPr id="387075" name="Rectangle 3">
            <a:extLst>
              <a:ext uri="{FF2B5EF4-FFF2-40B4-BE49-F238E27FC236}">
                <a16:creationId xmlns:a16="http://schemas.microsoft.com/office/drawing/2014/main" id="{92CC7AAB-FCC4-25FE-F114-3684E386DC71}"/>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EEF105DD-31B7-D16D-FF8A-70411C478EC2}"/>
              </a:ext>
            </a:extLst>
          </p:cNvPr>
          <p:cNvSpPr>
            <a:spLocks noGrp="1" noChangeArrowheads="1"/>
          </p:cNvSpPr>
          <p:nvPr>
            <p:ph type="sldNum" sz="quarter" idx="5"/>
          </p:nvPr>
        </p:nvSpPr>
        <p:spPr>
          <a:ln/>
        </p:spPr>
        <p:txBody>
          <a:bodyPr/>
          <a:lstStyle/>
          <a:p>
            <a:fld id="{CBDE0F20-63BB-1041-9560-1D5D9D67BD6D}" type="slidenum">
              <a:rPr lang="en-US" altLang="en-JO"/>
              <a:pPr/>
              <a:t>57</a:t>
            </a:fld>
            <a:endParaRPr lang="en-US" altLang="en-JO"/>
          </a:p>
        </p:txBody>
      </p:sp>
      <p:sp>
        <p:nvSpPr>
          <p:cNvPr id="437250" name="Rectangle 2">
            <a:extLst>
              <a:ext uri="{FF2B5EF4-FFF2-40B4-BE49-F238E27FC236}">
                <a16:creationId xmlns:a16="http://schemas.microsoft.com/office/drawing/2014/main" id="{D9B9B1B1-DC25-4C9A-68E6-56300A004A05}"/>
              </a:ext>
            </a:extLst>
          </p:cNvPr>
          <p:cNvSpPr>
            <a:spLocks noChangeArrowheads="1" noTextEdit="1"/>
          </p:cNvSpPr>
          <p:nvPr>
            <p:ph type="sldImg"/>
          </p:nvPr>
        </p:nvSpPr>
        <p:spPr>
          <a:ln/>
        </p:spPr>
      </p:sp>
      <p:sp>
        <p:nvSpPr>
          <p:cNvPr id="437251" name="Rectangle 3">
            <a:extLst>
              <a:ext uri="{FF2B5EF4-FFF2-40B4-BE49-F238E27FC236}">
                <a16:creationId xmlns:a16="http://schemas.microsoft.com/office/drawing/2014/main" id="{9BE88C8D-EB19-D8BB-BB2A-5B3B65389231}"/>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E0ABCA4A-F6BA-0430-26CD-E838CBCD239A}"/>
              </a:ext>
            </a:extLst>
          </p:cNvPr>
          <p:cNvSpPr>
            <a:spLocks noGrp="1" noChangeArrowheads="1"/>
          </p:cNvSpPr>
          <p:nvPr>
            <p:ph type="sldNum" sz="quarter" idx="5"/>
          </p:nvPr>
        </p:nvSpPr>
        <p:spPr>
          <a:ln/>
        </p:spPr>
        <p:txBody>
          <a:bodyPr/>
          <a:lstStyle/>
          <a:p>
            <a:fld id="{BCCDD1D9-7A9E-8941-B1AA-E1A448B9DBE1}" type="slidenum">
              <a:rPr lang="en-US" altLang="en-JO"/>
              <a:pPr/>
              <a:t>58</a:t>
            </a:fld>
            <a:endParaRPr lang="en-US" altLang="en-JO"/>
          </a:p>
        </p:txBody>
      </p:sp>
      <p:sp>
        <p:nvSpPr>
          <p:cNvPr id="440322" name="Rectangle 2">
            <a:extLst>
              <a:ext uri="{FF2B5EF4-FFF2-40B4-BE49-F238E27FC236}">
                <a16:creationId xmlns:a16="http://schemas.microsoft.com/office/drawing/2014/main" id="{C17E319E-AB92-36EF-E66F-CD6F7332A20D}"/>
              </a:ext>
            </a:extLst>
          </p:cNvPr>
          <p:cNvSpPr>
            <a:spLocks noChangeArrowheads="1" noTextEdit="1"/>
          </p:cNvSpPr>
          <p:nvPr>
            <p:ph type="sldImg"/>
          </p:nvPr>
        </p:nvSpPr>
        <p:spPr>
          <a:ln/>
        </p:spPr>
      </p:sp>
      <p:sp>
        <p:nvSpPr>
          <p:cNvPr id="440323" name="Rectangle 3">
            <a:extLst>
              <a:ext uri="{FF2B5EF4-FFF2-40B4-BE49-F238E27FC236}">
                <a16:creationId xmlns:a16="http://schemas.microsoft.com/office/drawing/2014/main" id="{54282EC5-5756-1A4F-5B80-2DDDB5F8DA4E}"/>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80EBDA6-0286-2B1F-F964-2420D8EA6C44}"/>
              </a:ext>
            </a:extLst>
          </p:cNvPr>
          <p:cNvSpPr>
            <a:spLocks noGrp="1" noChangeArrowheads="1"/>
          </p:cNvSpPr>
          <p:nvPr>
            <p:ph type="sldNum" sz="quarter" idx="5"/>
          </p:nvPr>
        </p:nvSpPr>
        <p:spPr>
          <a:ln/>
        </p:spPr>
        <p:txBody>
          <a:bodyPr/>
          <a:lstStyle/>
          <a:p>
            <a:fld id="{6926DBB6-70D1-F54E-BBC5-3883F7681ABD}" type="slidenum">
              <a:rPr lang="en-US" altLang="en-JO"/>
              <a:pPr/>
              <a:t>59</a:t>
            </a:fld>
            <a:endParaRPr lang="en-US" altLang="en-JO"/>
          </a:p>
        </p:txBody>
      </p:sp>
      <p:sp>
        <p:nvSpPr>
          <p:cNvPr id="364546" name="Rectangle 2">
            <a:extLst>
              <a:ext uri="{FF2B5EF4-FFF2-40B4-BE49-F238E27FC236}">
                <a16:creationId xmlns:a16="http://schemas.microsoft.com/office/drawing/2014/main" id="{03784D7E-1364-9D9F-D31E-D228680164C6}"/>
              </a:ext>
            </a:extLst>
          </p:cNvPr>
          <p:cNvSpPr>
            <a:spLocks noChangeArrowheads="1" noTextEdit="1"/>
          </p:cNvSpPr>
          <p:nvPr>
            <p:ph type="sldImg"/>
          </p:nvPr>
        </p:nvSpPr>
        <p:spPr>
          <a:ln/>
        </p:spPr>
      </p:sp>
      <p:sp>
        <p:nvSpPr>
          <p:cNvPr id="364547" name="Rectangle 3">
            <a:extLst>
              <a:ext uri="{FF2B5EF4-FFF2-40B4-BE49-F238E27FC236}">
                <a16:creationId xmlns:a16="http://schemas.microsoft.com/office/drawing/2014/main" id="{D104A886-BC68-B0C7-08CC-080DBD4918A7}"/>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805B2BE9-6EC0-4F4F-F448-75125FBE302C}"/>
              </a:ext>
            </a:extLst>
          </p:cNvPr>
          <p:cNvSpPr>
            <a:spLocks noGrp="1" noChangeArrowheads="1"/>
          </p:cNvSpPr>
          <p:nvPr>
            <p:ph type="sldNum" sz="quarter" idx="5"/>
          </p:nvPr>
        </p:nvSpPr>
        <p:spPr>
          <a:ln/>
        </p:spPr>
        <p:txBody>
          <a:bodyPr/>
          <a:lstStyle/>
          <a:p>
            <a:fld id="{BF6C5482-BBDA-8645-B8FF-02251149393E}" type="slidenum">
              <a:rPr lang="en-US" altLang="en-JO"/>
              <a:pPr/>
              <a:t>6</a:t>
            </a:fld>
            <a:endParaRPr lang="en-US" altLang="en-JO"/>
          </a:p>
        </p:txBody>
      </p:sp>
      <p:sp>
        <p:nvSpPr>
          <p:cNvPr id="229378" name="Rectangle 2">
            <a:extLst>
              <a:ext uri="{FF2B5EF4-FFF2-40B4-BE49-F238E27FC236}">
                <a16:creationId xmlns:a16="http://schemas.microsoft.com/office/drawing/2014/main" id="{0F40F581-62BF-2F54-7EDE-DAF45CC7880A}"/>
              </a:ext>
            </a:extLst>
          </p:cNvPr>
          <p:cNvSpPr>
            <a:spLocks noChangeArrowheads="1" noTextEdit="1"/>
          </p:cNvSpPr>
          <p:nvPr>
            <p:ph type="sldImg"/>
          </p:nvPr>
        </p:nvSpPr>
        <p:spPr>
          <a:ln/>
        </p:spPr>
      </p:sp>
      <p:sp>
        <p:nvSpPr>
          <p:cNvPr id="229379" name="Rectangle 3">
            <a:extLst>
              <a:ext uri="{FF2B5EF4-FFF2-40B4-BE49-F238E27FC236}">
                <a16:creationId xmlns:a16="http://schemas.microsoft.com/office/drawing/2014/main" id="{8102C45A-F127-1BB2-63E2-D6A1CEED8D0A}"/>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17F5F711-753D-536D-6111-048C73024D52}"/>
              </a:ext>
            </a:extLst>
          </p:cNvPr>
          <p:cNvSpPr>
            <a:spLocks noGrp="1" noChangeArrowheads="1"/>
          </p:cNvSpPr>
          <p:nvPr>
            <p:ph type="sldNum" sz="quarter" idx="5"/>
          </p:nvPr>
        </p:nvSpPr>
        <p:spPr>
          <a:ln/>
        </p:spPr>
        <p:txBody>
          <a:bodyPr/>
          <a:lstStyle/>
          <a:p>
            <a:fld id="{5C84003A-CA54-1F46-A8D1-BA3DB0B34228}" type="slidenum">
              <a:rPr lang="en-US" altLang="en-JO"/>
              <a:pPr/>
              <a:t>60</a:t>
            </a:fld>
            <a:endParaRPr lang="en-US" altLang="en-JO"/>
          </a:p>
        </p:txBody>
      </p:sp>
      <p:sp>
        <p:nvSpPr>
          <p:cNvPr id="391170" name="Rectangle 2">
            <a:extLst>
              <a:ext uri="{FF2B5EF4-FFF2-40B4-BE49-F238E27FC236}">
                <a16:creationId xmlns:a16="http://schemas.microsoft.com/office/drawing/2014/main" id="{AE0FEF75-7729-2FB1-69D4-F03CBFD59053}"/>
              </a:ext>
            </a:extLst>
          </p:cNvPr>
          <p:cNvSpPr>
            <a:spLocks noChangeArrowheads="1" noTextEdit="1"/>
          </p:cNvSpPr>
          <p:nvPr>
            <p:ph type="sldImg"/>
          </p:nvPr>
        </p:nvSpPr>
        <p:spPr>
          <a:ln/>
        </p:spPr>
      </p:sp>
      <p:sp>
        <p:nvSpPr>
          <p:cNvPr id="391171" name="Rectangle 3">
            <a:extLst>
              <a:ext uri="{FF2B5EF4-FFF2-40B4-BE49-F238E27FC236}">
                <a16:creationId xmlns:a16="http://schemas.microsoft.com/office/drawing/2014/main" id="{038BF131-FE19-6161-F31D-DEB6052E3078}"/>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82A18BEA-2EAB-9478-0DC1-C941AE9297B5}"/>
              </a:ext>
            </a:extLst>
          </p:cNvPr>
          <p:cNvSpPr>
            <a:spLocks noGrp="1" noChangeArrowheads="1"/>
          </p:cNvSpPr>
          <p:nvPr>
            <p:ph type="sldNum" sz="quarter" idx="5"/>
          </p:nvPr>
        </p:nvSpPr>
        <p:spPr>
          <a:ln/>
        </p:spPr>
        <p:txBody>
          <a:bodyPr/>
          <a:lstStyle/>
          <a:p>
            <a:fld id="{9043A68B-FD65-E649-8963-71A9AFDFBF73}" type="slidenum">
              <a:rPr lang="en-US" altLang="en-JO"/>
              <a:pPr/>
              <a:t>61</a:t>
            </a:fld>
            <a:endParaRPr lang="en-US" altLang="en-JO"/>
          </a:p>
        </p:txBody>
      </p:sp>
      <p:sp>
        <p:nvSpPr>
          <p:cNvPr id="393218" name="Rectangle 2">
            <a:extLst>
              <a:ext uri="{FF2B5EF4-FFF2-40B4-BE49-F238E27FC236}">
                <a16:creationId xmlns:a16="http://schemas.microsoft.com/office/drawing/2014/main" id="{0960B585-CA60-7F0B-484B-B163E58C221F}"/>
              </a:ext>
            </a:extLst>
          </p:cNvPr>
          <p:cNvSpPr>
            <a:spLocks noChangeArrowheads="1" noTextEdit="1"/>
          </p:cNvSpPr>
          <p:nvPr>
            <p:ph type="sldImg"/>
          </p:nvPr>
        </p:nvSpPr>
        <p:spPr>
          <a:ln/>
        </p:spPr>
      </p:sp>
      <p:sp>
        <p:nvSpPr>
          <p:cNvPr id="393219" name="Rectangle 3">
            <a:extLst>
              <a:ext uri="{FF2B5EF4-FFF2-40B4-BE49-F238E27FC236}">
                <a16:creationId xmlns:a16="http://schemas.microsoft.com/office/drawing/2014/main" id="{E20834AC-846A-12AC-2BF8-CD9BD57A2C0A}"/>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C7F8AFC1-31CA-2259-5A16-849A2F17DEFA}"/>
              </a:ext>
            </a:extLst>
          </p:cNvPr>
          <p:cNvSpPr>
            <a:spLocks noGrp="1" noChangeArrowheads="1"/>
          </p:cNvSpPr>
          <p:nvPr>
            <p:ph type="sldNum" sz="quarter" idx="5"/>
          </p:nvPr>
        </p:nvSpPr>
        <p:spPr>
          <a:ln/>
        </p:spPr>
        <p:txBody>
          <a:bodyPr/>
          <a:lstStyle/>
          <a:p>
            <a:fld id="{4C6678C9-3914-3E49-85EF-8C8775E8D25D}" type="slidenum">
              <a:rPr lang="en-US" altLang="en-JO"/>
              <a:pPr/>
              <a:t>62</a:t>
            </a:fld>
            <a:endParaRPr lang="en-US" altLang="en-JO"/>
          </a:p>
        </p:txBody>
      </p:sp>
      <p:sp>
        <p:nvSpPr>
          <p:cNvPr id="395266" name="Rectangle 2">
            <a:extLst>
              <a:ext uri="{FF2B5EF4-FFF2-40B4-BE49-F238E27FC236}">
                <a16:creationId xmlns:a16="http://schemas.microsoft.com/office/drawing/2014/main" id="{986A9323-2A1E-DA5B-610F-7371C32CA2FB}"/>
              </a:ext>
            </a:extLst>
          </p:cNvPr>
          <p:cNvSpPr>
            <a:spLocks noChangeArrowheads="1" noTextEdit="1"/>
          </p:cNvSpPr>
          <p:nvPr>
            <p:ph type="sldImg"/>
          </p:nvPr>
        </p:nvSpPr>
        <p:spPr>
          <a:ln/>
        </p:spPr>
      </p:sp>
      <p:sp>
        <p:nvSpPr>
          <p:cNvPr id="395267" name="Rectangle 3">
            <a:extLst>
              <a:ext uri="{FF2B5EF4-FFF2-40B4-BE49-F238E27FC236}">
                <a16:creationId xmlns:a16="http://schemas.microsoft.com/office/drawing/2014/main" id="{D84762B3-51E3-8F3C-D8CA-837E6E450F58}"/>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988E326-DFEE-2CFD-926D-362807C67BD1}"/>
              </a:ext>
            </a:extLst>
          </p:cNvPr>
          <p:cNvSpPr>
            <a:spLocks noGrp="1" noChangeArrowheads="1"/>
          </p:cNvSpPr>
          <p:nvPr>
            <p:ph type="sldNum" sz="quarter" idx="5"/>
          </p:nvPr>
        </p:nvSpPr>
        <p:spPr>
          <a:ln/>
        </p:spPr>
        <p:txBody>
          <a:bodyPr/>
          <a:lstStyle/>
          <a:p>
            <a:fld id="{791E7C4B-1638-274C-A92B-2E21AD7D7B18}" type="slidenum">
              <a:rPr lang="en-US" altLang="en-JO"/>
              <a:pPr/>
              <a:t>63</a:t>
            </a:fld>
            <a:endParaRPr lang="en-US" altLang="en-JO"/>
          </a:p>
        </p:txBody>
      </p:sp>
      <p:sp>
        <p:nvSpPr>
          <p:cNvPr id="366594" name="Rectangle 2">
            <a:extLst>
              <a:ext uri="{FF2B5EF4-FFF2-40B4-BE49-F238E27FC236}">
                <a16:creationId xmlns:a16="http://schemas.microsoft.com/office/drawing/2014/main" id="{25A43F90-55DA-5E0A-E682-732C55326402}"/>
              </a:ext>
            </a:extLst>
          </p:cNvPr>
          <p:cNvSpPr>
            <a:spLocks noChangeArrowheads="1" noTextEdit="1"/>
          </p:cNvSpPr>
          <p:nvPr>
            <p:ph type="sldImg"/>
          </p:nvPr>
        </p:nvSpPr>
        <p:spPr>
          <a:ln/>
        </p:spPr>
      </p:sp>
      <p:sp>
        <p:nvSpPr>
          <p:cNvPr id="366595" name="Rectangle 3">
            <a:extLst>
              <a:ext uri="{FF2B5EF4-FFF2-40B4-BE49-F238E27FC236}">
                <a16:creationId xmlns:a16="http://schemas.microsoft.com/office/drawing/2014/main" id="{20033F70-C483-CD51-B54C-4FE794EA1DF7}"/>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D5498863-4731-81AD-6052-2C271B83CA77}"/>
              </a:ext>
            </a:extLst>
          </p:cNvPr>
          <p:cNvSpPr>
            <a:spLocks noGrp="1" noChangeArrowheads="1"/>
          </p:cNvSpPr>
          <p:nvPr>
            <p:ph type="sldNum" sz="quarter" idx="5"/>
          </p:nvPr>
        </p:nvSpPr>
        <p:spPr>
          <a:ln/>
        </p:spPr>
        <p:txBody>
          <a:bodyPr/>
          <a:lstStyle/>
          <a:p>
            <a:fld id="{947643BD-59A2-794A-98CC-67807A3FB171}" type="slidenum">
              <a:rPr lang="en-US" altLang="en-JO"/>
              <a:pPr/>
              <a:t>64</a:t>
            </a:fld>
            <a:endParaRPr lang="en-US" altLang="en-JO"/>
          </a:p>
        </p:txBody>
      </p:sp>
      <p:sp>
        <p:nvSpPr>
          <p:cNvPr id="397314" name="Rectangle 2">
            <a:extLst>
              <a:ext uri="{FF2B5EF4-FFF2-40B4-BE49-F238E27FC236}">
                <a16:creationId xmlns:a16="http://schemas.microsoft.com/office/drawing/2014/main" id="{8681A7B6-4AB1-C86A-182C-D32EB7D277AB}"/>
              </a:ext>
            </a:extLst>
          </p:cNvPr>
          <p:cNvSpPr>
            <a:spLocks noChangeArrowheads="1" noTextEdit="1"/>
          </p:cNvSpPr>
          <p:nvPr>
            <p:ph type="sldImg"/>
          </p:nvPr>
        </p:nvSpPr>
        <p:spPr>
          <a:ln/>
        </p:spPr>
      </p:sp>
      <p:sp>
        <p:nvSpPr>
          <p:cNvPr id="397315" name="Rectangle 3">
            <a:extLst>
              <a:ext uri="{FF2B5EF4-FFF2-40B4-BE49-F238E27FC236}">
                <a16:creationId xmlns:a16="http://schemas.microsoft.com/office/drawing/2014/main" id="{2EC4EEA1-AB3F-37BE-7312-28F73A77B5A0}"/>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3122ADC3-17BA-8F5B-DD8F-F7D455E8AFBC}"/>
              </a:ext>
            </a:extLst>
          </p:cNvPr>
          <p:cNvSpPr>
            <a:spLocks noGrp="1" noChangeArrowheads="1"/>
          </p:cNvSpPr>
          <p:nvPr>
            <p:ph type="sldNum" sz="quarter" idx="5"/>
          </p:nvPr>
        </p:nvSpPr>
        <p:spPr>
          <a:ln/>
        </p:spPr>
        <p:txBody>
          <a:bodyPr/>
          <a:lstStyle/>
          <a:p>
            <a:fld id="{85C730B6-9865-A749-B859-877BC1524AEC}" type="slidenum">
              <a:rPr lang="en-US" altLang="en-JO"/>
              <a:pPr/>
              <a:t>65</a:t>
            </a:fld>
            <a:endParaRPr lang="en-US" altLang="en-JO"/>
          </a:p>
        </p:txBody>
      </p:sp>
      <p:sp>
        <p:nvSpPr>
          <p:cNvPr id="399362" name="Rectangle 2">
            <a:extLst>
              <a:ext uri="{FF2B5EF4-FFF2-40B4-BE49-F238E27FC236}">
                <a16:creationId xmlns:a16="http://schemas.microsoft.com/office/drawing/2014/main" id="{7A1935A6-280C-D871-7914-FBC40946172B}"/>
              </a:ext>
            </a:extLst>
          </p:cNvPr>
          <p:cNvSpPr>
            <a:spLocks noChangeArrowheads="1" noTextEdit="1"/>
          </p:cNvSpPr>
          <p:nvPr>
            <p:ph type="sldImg"/>
          </p:nvPr>
        </p:nvSpPr>
        <p:spPr>
          <a:ln/>
        </p:spPr>
      </p:sp>
      <p:sp>
        <p:nvSpPr>
          <p:cNvPr id="399363" name="Rectangle 3">
            <a:extLst>
              <a:ext uri="{FF2B5EF4-FFF2-40B4-BE49-F238E27FC236}">
                <a16:creationId xmlns:a16="http://schemas.microsoft.com/office/drawing/2014/main" id="{4506D69D-C4E4-7712-2273-5F923DC50AA7}"/>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684CE54-BE12-C2FC-4ECE-57E693B0E283}"/>
              </a:ext>
            </a:extLst>
          </p:cNvPr>
          <p:cNvSpPr>
            <a:spLocks noGrp="1" noChangeArrowheads="1"/>
          </p:cNvSpPr>
          <p:nvPr>
            <p:ph type="sldNum" sz="quarter" idx="5"/>
          </p:nvPr>
        </p:nvSpPr>
        <p:spPr>
          <a:ln/>
        </p:spPr>
        <p:txBody>
          <a:bodyPr/>
          <a:lstStyle/>
          <a:p>
            <a:fld id="{A6D224D4-28EB-364C-A19E-82E210A5BDA0}" type="slidenum">
              <a:rPr lang="en-US" altLang="en-JO"/>
              <a:pPr/>
              <a:t>66</a:t>
            </a:fld>
            <a:endParaRPr lang="en-US" altLang="en-JO"/>
          </a:p>
        </p:txBody>
      </p:sp>
      <p:sp>
        <p:nvSpPr>
          <p:cNvPr id="401410" name="Rectangle 2">
            <a:extLst>
              <a:ext uri="{FF2B5EF4-FFF2-40B4-BE49-F238E27FC236}">
                <a16:creationId xmlns:a16="http://schemas.microsoft.com/office/drawing/2014/main" id="{FE6C38D8-06D4-E1EB-96FD-BB8E14083451}"/>
              </a:ext>
            </a:extLst>
          </p:cNvPr>
          <p:cNvSpPr>
            <a:spLocks noChangeArrowheads="1" noTextEdit="1"/>
          </p:cNvSpPr>
          <p:nvPr>
            <p:ph type="sldImg"/>
          </p:nvPr>
        </p:nvSpPr>
        <p:spPr>
          <a:ln/>
        </p:spPr>
      </p:sp>
      <p:sp>
        <p:nvSpPr>
          <p:cNvPr id="401411" name="Rectangle 3">
            <a:extLst>
              <a:ext uri="{FF2B5EF4-FFF2-40B4-BE49-F238E27FC236}">
                <a16:creationId xmlns:a16="http://schemas.microsoft.com/office/drawing/2014/main" id="{DFB4FF03-BBDD-56BE-4E7E-98F824BF61D8}"/>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73297BE-02C8-E2ED-2536-34C6D73A3A45}"/>
              </a:ext>
            </a:extLst>
          </p:cNvPr>
          <p:cNvSpPr>
            <a:spLocks noGrp="1" noChangeArrowheads="1"/>
          </p:cNvSpPr>
          <p:nvPr>
            <p:ph type="sldNum" sz="quarter" idx="5"/>
          </p:nvPr>
        </p:nvSpPr>
        <p:spPr>
          <a:ln/>
        </p:spPr>
        <p:txBody>
          <a:bodyPr/>
          <a:lstStyle/>
          <a:p>
            <a:fld id="{315E7003-AF82-2949-A4B8-7DD26C4C38CB}" type="slidenum">
              <a:rPr lang="en-US" altLang="en-JO"/>
              <a:pPr/>
              <a:t>67</a:t>
            </a:fld>
            <a:endParaRPr lang="en-US" altLang="en-JO"/>
          </a:p>
        </p:txBody>
      </p:sp>
      <p:sp>
        <p:nvSpPr>
          <p:cNvPr id="403458" name="Rectangle 2">
            <a:extLst>
              <a:ext uri="{FF2B5EF4-FFF2-40B4-BE49-F238E27FC236}">
                <a16:creationId xmlns:a16="http://schemas.microsoft.com/office/drawing/2014/main" id="{A4B08D02-4FFA-2D4B-F7D3-C817D0EE67C1}"/>
              </a:ext>
            </a:extLst>
          </p:cNvPr>
          <p:cNvSpPr>
            <a:spLocks noChangeArrowheads="1" noTextEdit="1"/>
          </p:cNvSpPr>
          <p:nvPr>
            <p:ph type="sldImg"/>
          </p:nvPr>
        </p:nvSpPr>
        <p:spPr>
          <a:ln/>
        </p:spPr>
      </p:sp>
      <p:sp>
        <p:nvSpPr>
          <p:cNvPr id="403459" name="Rectangle 3">
            <a:extLst>
              <a:ext uri="{FF2B5EF4-FFF2-40B4-BE49-F238E27FC236}">
                <a16:creationId xmlns:a16="http://schemas.microsoft.com/office/drawing/2014/main" id="{FE8C9C32-2CFB-3985-4148-8ED5A7D63FEB}"/>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FD7A7864-EFAE-C6F2-3742-617172CDEB54}"/>
              </a:ext>
            </a:extLst>
          </p:cNvPr>
          <p:cNvSpPr>
            <a:spLocks noGrp="1" noChangeArrowheads="1"/>
          </p:cNvSpPr>
          <p:nvPr>
            <p:ph type="sldNum" sz="quarter" idx="5"/>
          </p:nvPr>
        </p:nvSpPr>
        <p:spPr>
          <a:ln/>
        </p:spPr>
        <p:txBody>
          <a:bodyPr/>
          <a:lstStyle/>
          <a:p>
            <a:fld id="{30C19CF3-54C8-AA4A-B197-EC06537608E0}" type="slidenum">
              <a:rPr lang="en-US" altLang="en-JO"/>
              <a:pPr/>
              <a:t>68</a:t>
            </a:fld>
            <a:endParaRPr lang="en-US" altLang="en-JO"/>
          </a:p>
        </p:txBody>
      </p:sp>
      <p:sp>
        <p:nvSpPr>
          <p:cNvPr id="405506" name="Rectangle 2">
            <a:extLst>
              <a:ext uri="{FF2B5EF4-FFF2-40B4-BE49-F238E27FC236}">
                <a16:creationId xmlns:a16="http://schemas.microsoft.com/office/drawing/2014/main" id="{66403760-CDAC-5B1E-A849-53E35E30F0B9}"/>
              </a:ext>
            </a:extLst>
          </p:cNvPr>
          <p:cNvSpPr>
            <a:spLocks noChangeArrowheads="1" noTextEdit="1"/>
          </p:cNvSpPr>
          <p:nvPr>
            <p:ph type="sldImg"/>
          </p:nvPr>
        </p:nvSpPr>
        <p:spPr>
          <a:ln/>
        </p:spPr>
      </p:sp>
      <p:sp>
        <p:nvSpPr>
          <p:cNvPr id="405507" name="Rectangle 3">
            <a:extLst>
              <a:ext uri="{FF2B5EF4-FFF2-40B4-BE49-F238E27FC236}">
                <a16:creationId xmlns:a16="http://schemas.microsoft.com/office/drawing/2014/main" id="{3820E9C4-BF8F-813A-C0FF-EB270D86FFDF}"/>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D157FF79-1C86-3486-17A1-B80A4E634E73}"/>
              </a:ext>
            </a:extLst>
          </p:cNvPr>
          <p:cNvSpPr>
            <a:spLocks noGrp="1" noChangeArrowheads="1"/>
          </p:cNvSpPr>
          <p:nvPr>
            <p:ph type="sldNum" sz="quarter" idx="5"/>
          </p:nvPr>
        </p:nvSpPr>
        <p:spPr>
          <a:ln/>
        </p:spPr>
        <p:txBody>
          <a:bodyPr/>
          <a:lstStyle/>
          <a:p>
            <a:fld id="{6FEAFC14-B8C4-6840-8B0C-3BA6E745569E}" type="slidenum">
              <a:rPr lang="en-US" altLang="en-JO"/>
              <a:pPr/>
              <a:t>69</a:t>
            </a:fld>
            <a:endParaRPr lang="en-US" altLang="en-JO"/>
          </a:p>
        </p:txBody>
      </p:sp>
      <p:sp>
        <p:nvSpPr>
          <p:cNvPr id="407554" name="Rectangle 2">
            <a:extLst>
              <a:ext uri="{FF2B5EF4-FFF2-40B4-BE49-F238E27FC236}">
                <a16:creationId xmlns:a16="http://schemas.microsoft.com/office/drawing/2014/main" id="{345D8887-2D1A-9291-D5D8-28ECB663B3D5}"/>
              </a:ext>
            </a:extLst>
          </p:cNvPr>
          <p:cNvSpPr>
            <a:spLocks noChangeArrowheads="1" noTextEdit="1"/>
          </p:cNvSpPr>
          <p:nvPr>
            <p:ph type="sldImg"/>
          </p:nvPr>
        </p:nvSpPr>
        <p:spPr>
          <a:ln/>
        </p:spPr>
      </p:sp>
      <p:sp>
        <p:nvSpPr>
          <p:cNvPr id="407555" name="Rectangle 3">
            <a:extLst>
              <a:ext uri="{FF2B5EF4-FFF2-40B4-BE49-F238E27FC236}">
                <a16:creationId xmlns:a16="http://schemas.microsoft.com/office/drawing/2014/main" id="{030CAF47-AC7B-CD7A-2490-36BD5E85701F}"/>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D11EC2AA-6673-83E5-F816-F9AEC6BEED91}"/>
              </a:ext>
            </a:extLst>
          </p:cNvPr>
          <p:cNvSpPr>
            <a:spLocks noGrp="1" noChangeArrowheads="1"/>
          </p:cNvSpPr>
          <p:nvPr>
            <p:ph type="sldNum" sz="quarter" idx="5"/>
          </p:nvPr>
        </p:nvSpPr>
        <p:spPr>
          <a:ln/>
        </p:spPr>
        <p:txBody>
          <a:bodyPr/>
          <a:lstStyle/>
          <a:p>
            <a:fld id="{01A4C5C4-96C4-0442-AC68-552B286540CC}" type="slidenum">
              <a:rPr lang="en-US" altLang="en-JO"/>
              <a:pPr/>
              <a:t>7</a:t>
            </a:fld>
            <a:endParaRPr lang="en-US" altLang="en-JO"/>
          </a:p>
        </p:txBody>
      </p:sp>
      <p:sp>
        <p:nvSpPr>
          <p:cNvPr id="230402" name="Rectangle 2">
            <a:extLst>
              <a:ext uri="{FF2B5EF4-FFF2-40B4-BE49-F238E27FC236}">
                <a16:creationId xmlns:a16="http://schemas.microsoft.com/office/drawing/2014/main" id="{0AC1F54B-6317-2F2F-8440-822E603B0D0B}"/>
              </a:ext>
            </a:extLst>
          </p:cNvPr>
          <p:cNvSpPr>
            <a:spLocks noChangeArrowheads="1" noTextEdit="1"/>
          </p:cNvSpPr>
          <p:nvPr>
            <p:ph type="sldImg"/>
          </p:nvPr>
        </p:nvSpPr>
        <p:spPr>
          <a:ln/>
        </p:spPr>
      </p:sp>
      <p:sp>
        <p:nvSpPr>
          <p:cNvPr id="230403" name="Rectangle 3">
            <a:extLst>
              <a:ext uri="{FF2B5EF4-FFF2-40B4-BE49-F238E27FC236}">
                <a16:creationId xmlns:a16="http://schemas.microsoft.com/office/drawing/2014/main" id="{978C13DB-90D0-0671-CE3F-BBF0C27648CA}"/>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CD969BCF-67FA-32CF-8629-FED55A043CD7}"/>
              </a:ext>
            </a:extLst>
          </p:cNvPr>
          <p:cNvSpPr>
            <a:spLocks noGrp="1" noChangeArrowheads="1"/>
          </p:cNvSpPr>
          <p:nvPr>
            <p:ph type="sldNum" sz="quarter" idx="5"/>
          </p:nvPr>
        </p:nvSpPr>
        <p:spPr>
          <a:ln/>
        </p:spPr>
        <p:txBody>
          <a:bodyPr/>
          <a:lstStyle/>
          <a:p>
            <a:fld id="{F996C989-EF9E-8942-B64E-86FF8C05CBD1}" type="slidenum">
              <a:rPr lang="en-US" altLang="en-JO"/>
              <a:pPr/>
              <a:t>70</a:t>
            </a:fld>
            <a:endParaRPr lang="en-US" altLang="en-JO"/>
          </a:p>
        </p:txBody>
      </p:sp>
      <p:sp>
        <p:nvSpPr>
          <p:cNvPr id="409602" name="Rectangle 2">
            <a:extLst>
              <a:ext uri="{FF2B5EF4-FFF2-40B4-BE49-F238E27FC236}">
                <a16:creationId xmlns:a16="http://schemas.microsoft.com/office/drawing/2014/main" id="{B6BE8C74-7811-A8DB-B509-600016C9DA40}"/>
              </a:ext>
            </a:extLst>
          </p:cNvPr>
          <p:cNvSpPr>
            <a:spLocks noChangeArrowheads="1" noTextEdit="1"/>
          </p:cNvSpPr>
          <p:nvPr>
            <p:ph type="sldImg"/>
          </p:nvPr>
        </p:nvSpPr>
        <p:spPr>
          <a:ln/>
        </p:spPr>
      </p:sp>
      <p:sp>
        <p:nvSpPr>
          <p:cNvPr id="409603" name="Rectangle 3">
            <a:extLst>
              <a:ext uri="{FF2B5EF4-FFF2-40B4-BE49-F238E27FC236}">
                <a16:creationId xmlns:a16="http://schemas.microsoft.com/office/drawing/2014/main" id="{C5E8F3BC-A27A-C33F-7B4B-D82C09A967B8}"/>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E29E18F7-9D64-534A-78BC-F5A706CA8CA0}"/>
              </a:ext>
            </a:extLst>
          </p:cNvPr>
          <p:cNvSpPr>
            <a:spLocks noGrp="1" noChangeArrowheads="1"/>
          </p:cNvSpPr>
          <p:nvPr>
            <p:ph type="sldNum" sz="quarter" idx="5"/>
          </p:nvPr>
        </p:nvSpPr>
        <p:spPr>
          <a:ln/>
        </p:spPr>
        <p:txBody>
          <a:bodyPr/>
          <a:lstStyle/>
          <a:p>
            <a:fld id="{607AB515-7346-5441-AB4C-DCC294B09235}" type="slidenum">
              <a:rPr lang="en-US" altLang="en-JO"/>
              <a:pPr/>
              <a:t>71</a:t>
            </a:fld>
            <a:endParaRPr lang="en-US" altLang="en-JO"/>
          </a:p>
        </p:txBody>
      </p:sp>
      <p:sp>
        <p:nvSpPr>
          <p:cNvPr id="411650" name="Rectangle 2">
            <a:extLst>
              <a:ext uri="{FF2B5EF4-FFF2-40B4-BE49-F238E27FC236}">
                <a16:creationId xmlns:a16="http://schemas.microsoft.com/office/drawing/2014/main" id="{80ABD56D-BD79-453A-ED04-EB14B1AEF7AF}"/>
              </a:ext>
            </a:extLst>
          </p:cNvPr>
          <p:cNvSpPr>
            <a:spLocks noChangeArrowheads="1" noTextEdit="1"/>
          </p:cNvSpPr>
          <p:nvPr>
            <p:ph type="sldImg"/>
          </p:nvPr>
        </p:nvSpPr>
        <p:spPr>
          <a:ln/>
        </p:spPr>
      </p:sp>
      <p:sp>
        <p:nvSpPr>
          <p:cNvPr id="411651" name="Rectangle 3">
            <a:extLst>
              <a:ext uri="{FF2B5EF4-FFF2-40B4-BE49-F238E27FC236}">
                <a16:creationId xmlns:a16="http://schemas.microsoft.com/office/drawing/2014/main" id="{AF34CB56-E9F6-A5FC-794C-BFEED9E98DC4}"/>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E955F41-240A-032B-BD1E-5BDFD4F873A6}"/>
              </a:ext>
            </a:extLst>
          </p:cNvPr>
          <p:cNvSpPr>
            <a:spLocks noGrp="1" noChangeArrowheads="1"/>
          </p:cNvSpPr>
          <p:nvPr>
            <p:ph type="sldNum" sz="quarter" idx="5"/>
          </p:nvPr>
        </p:nvSpPr>
        <p:spPr>
          <a:ln/>
        </p:spPr>
        <p:txBody>
          <a:bodyPr/>
          <a:lstStyle/>
          <a:p>
            <a:fld id="{DA34580A-26EA-A84F-858B-4E546A3BD757}" type="slidenum">
              <a:rPr lang="en-US" altLang="en-JO"/>
              <a:pPr/>
              <a:t>72</a:t>
            </a:fld>
            <a:endParaRPr lang="en-US" altLang="en-JO"/>
          </a:p>
        </p:txBody>
      </p:sp>
      <p:sp>
        <p:nvSpPr>
          <p:cNvPr id="368642" name="Rectangle 2">
            <a:extLst>
              <a:ext uri="{FF2B5EF4-FFF2-40B4-BE49-F238E27FC236}">
                <a16:creationId xmlns:a16="http://schemas.microsoft.com/office/drawing/2014/main" id="{C3E25268-648D-986C-0148-AA6B098C6CDC}"/>
              </a:ext>
            </a:extLst>
          </p:cNvPr>
          <p:cNvSpPr>
            <a:spLocks noChangeArrowheads="1" noTextEdit="1"/>
          </p:cNvSpPr>
          <p:nvPr>
            <p:ph type="sldImg"/>
          </p:nvPr>
        </p:nvSpPr>
        <p:spPr>
          <a:ln/>
        </p:spPr>
      </p:sp>
      <p:sp>
        <p:nvSpPr>
          <p:cNvPr id="368643" name="Rectangle 3">
            <a:extLst>
              <a:ext uri="{FF2B5EF4-FFF2-40B4-BE49-F238E27FC236}">
                <a16:creationId xmlns:a16="http://schemas.microsoft.com/office/drawing/2014/main" id="{0C743495-5BC7-0B1B-A2E0-5A149C61E527}"/>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D63044FC-A4FF-30B5-C832-DC6018A98EE2}"/>
              </a:ext>
            </a:extLst>
          </p:cNvPr>
          <p:cNvSpPr>
            <a:spLocks noGrp="1" noChangeArrowheads="1"/>
          </p:cNvSpPr>
          <p:nvPr>
            <p:ph type="sldNum" sz="quarter" idx="5"/>
          </p:nvPr>
        </p:nvSpPr>
        <p:spPr>
          <a:ln/>
        </p:spPr>
        <p:txBody>
          <a:bodyPr/>
          <a:lstStyle/>
          <a:p>
            <a:fld id="{2D28C1B3-845D-CB4E-AB6B-22DACE25B3AA}" type="slidenum">
              <a:rPr lang="en-US" altLang="en-JO"/>
              <a:pPr/>
              <a:t>73</a:t>
            </a:fld>
            <a:endParaRPr lang="en-US" altLang="en-JO"/>
          </a:p>
        </p:txBody>
      </p:sp>
      <p:sp>
        <p:nvSpPr>
          <p:cNvPr id="276482" name="Rectangle 2">
            <a:extLst>
              <a:ext uri="{FF2B5EF4-FFF2-40B4-BE49-F238E27FC236}">
                <a16:creationId xmlns:a16="http://schemas.microsoft.com/office/drawing/2014/main" id="{2582DD5A-57E7-ACAF-E348-84591A5441B4}"/>
              </a:ext>
            </a:extLst>
          </p:cNvPr>
          <p:cNvSpPr>
            <a:spLocks noChangeArrowheads="1" noTextEdit="1"/>
          </p:cNvSpPr>
          <p:nvPr>
            <p:ph type="sldImg"/>
          </p:nvPr>
        </p:nvSpPr>
        <p:spPr>
          <a:ln/>
        </p:spPr>
      </p:sp>
      <p:sp>
        <p:nvSpPr>
          <p:cNvPr id="276483" name="Rectangle 3">
            <a:extLst>
              <a:ext uri="{FF2B5EF4-FFF2-40B4-BE49-F238E27FC236}">
                <a16:creationId xmlns:a16="http://schemas.microsoft.com/office/drawing/2014/main" id="{6CF278E3-6EE7-6DF6-B3F3-108F389E518C}"/>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89372E29-D17C-4A53-F391-0A12228663F1}"/>
              </a:ext>
            </a:extLst>
          </p:cNvPr>
          <p:cNvSpPr>
            <a:spLocks noGrp="1" noChangeArrowheads="1"/>
          </p:cNvSpPr>
          <p:nvPr>
            <p:ph type="sldNum" sz="quarter" idx="5"/>
          </p:nvPr>
        </p:nvSpPr>
        <p:spPr>
          <a:ln/>
        </p:spPr>
        <p:txBody>
          <a:bodyPr/>
          <a:lstStyle/>
          <a:p>
            <a:fld id="{BAECCD20-AD08-8B45-8B82-66B167152E31}" type="slidenum">
              <a:rPr lang="en-US" altLang="en-JO"/>
              <a:pPr/>
              <a:t>74</a:t>
            </a:fld>
            <a:endParaRPr lang="en-US" altLang="en-JO"/>
          </a:p>
        </p:txBody>
      </p:sp>
      <p:sp>
        <p:nvSpPr>
          <p:cNvPr id="277506" name="Rectangle 2">
            <a:extLst>
              <a:ext uri="{FF2B5EF4-FFF2-40B4-BE49-F238E27FC236}">
                <a16:creationId xmlns:a16="http://schemas.microsoft.com/office/drawing/2014/main" id="{949EF920-475E-8096-EB84-D3BDBFBB7E34}"/>
              </a:ext>
            </a:extLst>
          </p:cNvPr>
          <p:cNvSpPr>
            <a:spLocks noChangeArrowheads="1" noTextEdit="1"/>
          </p:cNvSpPr>
          <p:nvPr>
            <p:ph type="sldImg"/>
          </p:nvPr>
        </p:nvSpPr>
        <p:spPr>
          <a:ln/>
        </p:spPr>
      </p:sp>
      <p:sp>
        <p:nvSpPr>
          <p:cNvPr id="277507" name="Rectangle 3">
            <a:extLst>
              <a:ext uri="{FF2B5EF4-FFF2-40B4-BE49-F238E27FC236}">
                <a16:creationId xmlns:a16="http://schemas.microsoft.com/office/drawing/2014/main" id="{1215CD1F-FBE0-55E3-B959-FDD4B735CE93}"/>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0C196732-62B4-DD35-E694-E245A6CA294D}"/>
              </a:ext>
            </a:extLst>
          </p:cNvPr>
          <p:cNvSpPr>
            <a:spLocks noGrp="1" noChangeArrowheads="1"/>
          </p:cNvSpPr>
          <p:nvPr>
            <p:ph type="sldNum" sz="quarter" idx="5"/>
          </p:nvPr>
        </p:nvSpPr>
        <p:spPr>
          <a:ln/>
        </p:spPr>
        <p:txBody>
          <a:bodyPr/>
          <a:lstStyle/>
          <a:p>
            <a:fld id="{A3189268-ED70-6B47-8952-2AA43333D22C}" type="slidenum">
              <a:rPr lang="en-US" altLang="en-JO"/>
              <a:pPr/>
              <a:t>75</a:t>
            </a:fld>
            <a:endParaRPr lang="en-US" altLang="en-JO"/>
          </a:p>
        </p:txBody>
      </p:sp>
      <p:sp>
        <p:nvSpPr>
          <p:cNvPr id="278530" name="Rectangle 2">
            <a:extLst>
              <a:ext uri="{FF2B5EF4-FFF2-40B4-BE49-F238E27FC236}">
                <a16:creationId xmlns:a16="http://schemas.microsoft.com/office/drawing/2014/main" id="{9D81E03E-6FDB-F103-EC5D-ED89443928CC}"/>
              </a:ext>
            </a:extLst>
          </p:cNvPr>
          <p:cNvSpPr>
            <a:spLocks noChangeArrowheads="1" noTextEdit="1"/>
          </p:cNvSpPr>
          <p:nvPr>
            <p:ph type="sldImg"/>
          </p:nvPr>
        </p:nvSpPr>
        <p:spPr>
          <a:ln/>
        </p:spPr>
      </p:sp>
      <p:sp>
        <p:nvSpPr>
          <p:cNvPr id="278531" name="Rectangle 3">
            <a:extLst>
              <a:ext uri="{FF2B5EF4-FFF2-40B4-BE49-F238E27FC236}">
                <a16:creationId xmlns:a16="http://schemas.microsoft.com/office/drawing/2014/main" id="{0D5B0225-E50A-3C23-B413-21225F960CEC}"/>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0B63EF19-B5ED-E9FA-6875-E6E2B550C4E6}"/>
              </a:ext>
            </a:extLst>
          </p:cNvPr>
          <p:cNvSpPr>
            <a:spLocks noGrp="1" noChangeArrowheads="1"/>
          </p:cNvSpPr>
          <p:nvPr>
            <p:ph type="sldNum" sz="quarter" idx="5"/>
          </p:nvPr>
        </p:nvSpPr>
        <p:spPr>
          <a:ln/>
        </p:spPr>
        <p:txBody>
          <a:bodyPr/>
          <a:lstStyle/>
          <a:p>
            <a:fld id="{555548A3-EB19-EE4B-B719-05721216B180}" type="slidenum">
              <a:rPr lang="en-US" altLang="en-JO"/>
              <a:pPr/>
              <a:t>76</a:t>
            </a:fld>
            <a:endParaRPr lang="en-US" altLang="en-JO"/>
          </a:p>
        </p:txBody>
      </p:sp>
      <p:sp>
        <p:nvSpPr>
          <p:cNvPr id="279554" name="Rectangle 2">
            <a:extLst>
              <a:ext uri="{FF2B5EF4-FFF2-40B4-BE49-F238E27FC236}">
                <a16:creationId xmlns:a16="http://schemas.microsoft.com/office/drawing/2014/main" id="{E7E3B046-89C7-45DD-54B6-76BAFDF5723C}"/>
              </a:ext>
            </a:extLst>
          </p:cNvPr>
          <p:cNvSpPr>
            <a:spLocks noChangeArrowheads="1" noTextEdit="1"/>
          </p:cNvSpPr>
          <p:nvPr>
            <p:ph type="sldImg"/>
          </p:nvPr>
        </p:nvSpPr>
        <p:spPr>
          <a:ln/>
        </p:spPr>
      </p:sp>
      <p:sp>
        <p:nvSpPr>
          <p:cNvPr id="279555" name="Rectangle 3">
            <a:extLst>
              <a:ext uri="{FF2B5EF4-FFF2-40B4-BE49-F238E27FC236}">
                <a16:creationId xmlns:a16="http://schemas.microsoft.com/office/drawing/2014/main" id="{9ED012D0-D97B-6A16-A570-FF28673092B7}"/>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74972B19-186D-241F-5C78-65CF9F4EAADC}"/>
              </a:ext>
            </a:extLst>
          </p:cNvPr>
          <p:cNvSpPr>
            <a:spLocks noGrp="1" noChangeArrowheads="1"/>
          </p:cNvSpPr>
          <p:nvPr>
            <p:ph type="sldNum" sz="quarter" idx="5"/>
          </p:nvPr>
        </p:nvSpPr>
        <p:spPr>
          <a:ln/>
        </p:spPr>
        <p:txBody>
          <a:bodyPr/>
          <a:lstStyle/>
          <a:p>
            <a:fld id="{A14C8E36-D074-DE4D-B49D-0496FD0E4721}" type="slidenum">
              <a:rPr lang="en-US" altLang="en-JO"/>
              <a:pPr/>
              <a:t>77</a:t>
            </a:fld>
            <a:endParaRPr lang="en-US" altLang="en-JO"/>
          </a:p>
        </p:txBody>
      </p:sp>
      <p:sp>
        <p:nvSpPr>
          <p:cNvPr id="444418" name="Rectangle 2">
            <a:extLst>
              <a:ext uri="{FF2B5EF4-FFF2-40B4-BE49-F238E27FC236}">
                <a16:creationId xmlns:a16="http://schemas.microsoft.com/office/drawing/2014/main" id="{2B04F73F-6D77-09A0-CB9C-F2C9A616EAE7}"/>
              </a:ext>
            </a:extLst>
          </p:cNvPr>
          <p:cNvSpPr>
            <a:spLocks noChangeArrowheads="1" noTextEdit="1"/>
          </p:cNvSpPr>
          <p:nvPr>
            <p:ph type="sldImg"/>
          </p:nvPr>
        </p:nvSpPr>
        <p:spPr>
          <a:ln/>
        </p:spPr>
      </p:sp>
      <p:sp>
        <p:nvSpPr>
          <p:cNvPr id="444419" name="Rectangle 3">
            <a:extLst>
              <a:ext uri="{FF2B5EF4-FFF2-40B4-BE49-F238E27FC236}">
                <a16:creationId xmlns:a16="http://schemas.microsoft.com/office/drawing/2014/main" id="{E97E5B2A-DC03-9D2C-1303-EEFFA0FF2857}"/>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EFF0CEB1-0F1F-86BC-03F6-0845BEA349B3}"/>
              </a:ext>
            </a:extLst>
          </p:cNvPr>
          <p:cNvSpPr>
            <a:spLocks noGrp="1" noChangeArrowheads="1"/>
          </p:cNvSpPr>
          <p:nvPr>
            <p:ph type="sldNum" sz="quarter" idx="5"/>
          </p:nvPr>
        </p:nvSpPr>
        <p:spPr>
          <a:ln/>
        </p:spPr>
        <p:txBody>
          <a:bodyPr/>
          <a:lstStyle/>
          <a:p>
            <a:fld id="{93C3A302-2F94-5B44-8B3B-6C4C74A31A16}" type="slidenum">
              <a:rPr lang="en-US" altLang="en-JO"/>
              <a:pPr/>
              <a:t>78</a:t>
            </a:fld>
            <a:endParaRPr lang="en-US" altLang="en-JO"/>
          </a:p>
        </p:txBody>
      </p:sp>
      <p:sp>
        <p:nvSpPr>
          <p:cNvPr id="447490" name="Rectangle 2">
            <a:extLst>
              <a:ext uri="{FF2B5EF4-FFF2-40B4-BE49-F238E27FC236}">
                <a16:creationId xmlns:a16="http://schemas.microsoft.com/office/drawing/2014/main" id="{622AD692-4B09-B9B5-4789-A2CCD5777967}"/>
              </a:ext>
            </a:extLst>
          </p:cNvPr>
          <p:cNvSpPr>
            <a:spLocks noChangeArrowheads="1" noTextEdit="1"/>
          </p:cNvSpPr>
          <p:nvPr>
            <p:ph type="sldImg"/>
          </p:nvPr>
        </p:nvSpPr>
        <p:spPr>
          <a:ln/>
        </p:spPr>
      </p:sp>
      <p:sp>
        <p:nvSpPr>
          <p:cNvPr id="447491" name="Rectangle 3">
            <a:extLst>
              <a:ext uri="{FF2B5EF4-FFF2-40B4-BE49-F238E27FC236}">
                <a16:creationId xmlns:a16="http://schemas.microsoft.com/office/drawing/2014/main" id="{14B28AD7-FD13-74F0-C554-A53D57FECDCB}"/>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7671F367-2363-677E-D1E9-618AEFE4CB4D}"/>
              </a:ext>
            </a:extLst>
          </p:cNvPr>
          <p:cNvSpPr>
            <a:spLocks noGrp="1" noChangeArrowheads="1"/>
          </p:cNvSpPr>
          <p:nvPr>
            <p:ph type="sldNum" sz="quarter" idx="5"/>
          </p:nvPr>
        </p:nvSpPr>
        <p:spPr>
          <a:ln/>
        </p:spPr>
        <p:txBody>
          <a:bodyPr/>
          <a:lstStyle/>
          <a:p>
            <a:fld id="{9C393BEA-594B-D34C-8D60-9EB3A582CCFF}" type="slidenum">
              <a:rPr lang="en-US" altLang="en-JO"/>
              <a:pPr/>
              <a:t>79</a:t>
            </a:fld>
            <a:endParaRPr lang="en-US" altLang="en-JO"/>
          </a:p>
        </p:txBody>
      </p:sp>
      <p:sp>
        <p:nvSpPr>
          <p:cNvPr id="449538" name="Rectangle 2">
            <a:extLst>
              <a:ext uri="{FF2B5EF4-FFF2-40B4-BE49-F238E27FC236}">
                <a16:creationId xmlns:a16="http://schemas.microsoft.com/office/drawing/2014/main" id="{4C5AC813-163F-F373-D941-74CE9BE888AB}"/>
              </a:ext>
            </a:extLst>
          </p:cNvPr>
          <p:cNvSpPr>
            <a:spLocks noChangeArrowheads="1" noTextEdit="1"/>
          </p:cNvSpPr>
          <p:nvPr>
            <p:ph type="sldImg"/>
          </p:nvPr>
        </p:nvSpPr>
        <p:spPr>
          <a:ln/>
        </p:spPr>
      </p:sp>
      <p:sp>
        <p:nvSpPr>
          <p:cNvPr id="449539" name="Rectangle 3">
            <a:extLst>
              <a:ext uri="{FF2B5EF4-FFF2-40B4-BE49-F238E27FC236}">
                <a16:creationId xmlns:a16="http://schemas.microsoft.com/office/drawing/2014/main" id="{FC0A26B7-0CD4-B680-DE7F-E1264A28D479}"/>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00607971-9687-7385-9173-FB06CFB52775}"/>
              </a:ext>
            </a:extLst>
          </p:cNvPr>
          <p:cNvSpPr>
            <a:spLocks noGrp="1" noChangeArrowheads="1"/>
          </p:cNvSpPr>
          <p:nvPr>
            <p:ph type="sldNum" sz="quarter" idx="5"/>
          </p:nvPr>
        </p:nvSpPr>
        <p:spPr>
          <a:ln/>
        </p:spPr>
        <p:txBody>
          <a:bodyPr/>
          <a:lstStyle/>
          <a:p>
            <a:fld id="{93757EF3-81C5-C04B-AC9A-E3C4466B09EF}" type="slidenum">
              <a:rPr lang="en-US" altLang="en-JO"/>
              <a:pPr/>
              <a:t>8</a:t>
            </a:fld>
            <a:endParaRPr lang="en-US" altLang="en-JO"/>
          </a:p>
        </p:txBody>
      </p:sp>
      <p:sp>
        <p:nvSpPr>
          <p:cNvPr id="231426" name="Rectangle 2">
            <a:extLst>
              <a:ext uri="{FF2B5EF4-FFF2-40B4-BE49-F238E27FC236}">
                <a16:creationId xmlns:a16="http://schemas.microsoft.com/office/drawing/2014/main" id="{2A251F1C-A99E-D13C-A157-EC055A69147B}"/>
              </a:ext>
            </a:extLst>
          </p:cNvPr>
          <p:cNvSpPr>
            <a:spLocks noChangeArrowheads="1" noTextEdit="1"/>
          </p:cNvSpPr>
          <p:nvPr>
            <p:ph type="sldImg"/>
          </p:nvPr>
        </p:nvSpPr>
        <p:spPr>
          <a:ln/>
        </p:spPr>
      </p:sp>
      <p:sp>
        <p:nvSpPr>
          <p:cNvPr id="231427" name="Rectangle 3">
            <a:extLst>
              <a:ext uri="{FF2B5EF4-FFF2-40B4-BE49-F238E27FC236}">
                <a16:creationId xmlns:a16="http://schemas.microsoft.com/office/drawing/2014/main" id="{98DDD52F-7534-7933-69B3-432CD62E9100}"/>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990B746F-55D3-3376-5D36-F417708E8356}"/>
              </a:ext>
            </a:extLst>
          </p:cNvPr>
          <p:cNvSpPr>
            <a:spLocks noGrp="1" noChangeArrowheads="1"/>
          </p:cNvSpPr>
          <p:nvPr>
            <p:ph type="sldNum" sz="quarter" idx="5"/>
          </p:nvPr>
        </p:nvSpPr>
        <p:spPr>
          <a:ln/>
        </p:spPr>
        <p:txBody>
          <a:bodyPr/>
          <a:lstStyle/>
          <a:p>
            <a:fld id="{510CEC52-41F7-E047-85E3-5F90EE45BB63}" type="slidenum">
              <a:rPr lang="en-US" altLang="en-JO"/>
              <a:pPr/>
              <a:t>80</a:t>
            </a:fld>
            <a:endParaRPr lang="en-US" altLang="en-JO"/>
          </a:p>
        </p:txBody>
      </p:sp>
      <p:sp>
        <p:nvSpPr>
          <p:cNvPr id="430082" name="Rectangle 2">
            <a:extLst>
              <a:ext uri="{FF2B5EF4-FFF2-40B4-BE49-F238E27FC236}">
                <a16:creationId xmlns:a16="http://schemas.microsoft.com/office/drawing/2014/main" id="{6F7D635C-5788-25E7-AB85-F7DFD6F6E2D9}"/>
              </a:ext>
            </a:extLst>
          </p:cNvPr>
          <p:cNvSpPr>
            <a:spLocks noChangeArrowheads="1" noTextEdit="1"/>
          </p:cNvSpPr>
          <p:nvPr>
            <p:ph type="sldImg"/>
          </p:nvPr>
        </p:nvSpPr>
        <p:spPr>
          <a:ln/>
        </p:spPr>
      </p:sp>
      <p:sp>
        <p:nvSpPr>
          <p:cNvPr id="430083" name="Rectangle 3">
            <a:extLst>
              <a:ext uri="{FF2B5EF4-FFF2-40B4-BE49-F238E27FC236}">
                <a16:creationId xmlns:a16="http://schemas.microsoft.com/office/drawing/2014/main" id="{A9824685-135F-F9B3-FED6-E8DE52C75F98}"/>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F47B15F4-5E1E-2A27-BE19-A4C1B0DE615D}"/>
              </a:ext>
            </a:extLst>
          </p:cNvPr>
          <p:cNvSpPr>
            <a:spLocks noGrp="1" noChangeArrowheads="1"/>
          </p:cNvSpPr>
          <p:nvPr>
            <p:ph type="sldNum" sz="quarter" idx="5"/>
          </p:nvPr>
        </p:nvSpPr>
        <p:spPr>
          <a:ln/>
        </p:spPr>
        <p:txBody>
          <a:bodyPr/>
          <a:lstStyle/>
          <a:p>
            <a:fld id="{2272E3C1-B73E-CB48-BC39-0CD5E1295963}" type="slidenum">
              <a:rPr lang="en-US" altLang="en-JO"/>
              <a:pPr/>
              <a:t>81</a:t>
            </a:fld>
            <a:endParaRPr lang="en-US" altLang="en-JO"/>
          </a:p>
        </p:txBody>
      </p:sp>
      <p:sp>
        <p:nvSpPr>
          <p:cNvPr id="280578" name="Rectangle 2">
            <a:extLst>
              <a:ext uri="{FF2B5EF4-FFF2-40B4-BE49-F238E27FC236}">
                <a16:creationId xmlns:a16="http://schemas.microsoft.com/office/drawing/2014/main" id="{6A5DACC1-75F6-270A-B5E7-1DB1F557C9CA}"/>
              </a:ext>
            </a:extLst>
          </p:cNvPr>
          <p:cNvSpPr>
            <a:spLocks noChangeArrowheads="1" noTextEdit="1"/>
          </p:cNvSpPr>
          <p:nvPr>
            <p:ph type="sldImg"/>
          </p:nvPr>
        </p:nvSpPr>
        <p:spPr>
          <a:ln/>
        </p:spPr>
      </p:sp>
      <p:sp>
        <p:nvSpPr>
          <p:cNvPr id="280579" name="Rectangle 3">
            <a:extLst>
              <a:ext uri="{FF2B5EF4-FFF2-40B4-BE49-F238E27FC236}">
                <a16:creationId xmlns:a16="http://schemas.microsoft.com/office/drawing/2014/main" id="{5D895226-DC1A-E9CF-B75D-741AB6636A43}"/>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A6DC5FF-7117-A00A-2E15-FD79EE4B34E6}"/>
              </a:ext>
            </a:extLst>
          </p:cNvPr>
          <p:cNvSpPr>
            <a:spLocks noGrp="1" noChangeArrowheads="1"/>
          </p:cNvSpPr>
          <p:nvPr>
            <p:ph type="sldNum" sz="quarter" idx="5"/>
          </p:nvPr>
        </p:nvSpPr>
        <p:spPr>
          <a:ln/>
        </p:spPr>
        <p:txBody>
          <a:bodyPr/>
          <a:lstStyle/>
          <a:p>
            <a:fld id="{C8F82A0F-79C1-4849-9C11-14FE0A92A9D6}" type="slidenum">
              <a:rPr lang="en-US" altLang="en-JO"/>
              <a:pPr/>
              <a:t>82</a:t>
            </a:fld>
            <a:endParaRPr lang="en-US" altLang="en-JO"/>
          </a:p>
        </p:txBody>
      </p:sp>
      <p:sp>
        <p:nvSpPr>
          <p:cNvPr id="281602" name="Rectangle 2">
            <a:extLst>
              <a:ext uri="{FF2B5EF4-FFF2-40B4-BE49-F238E27FC236}">
                <a16:creationId xmlns:a16="http://schemas.microsoft.com/office/drawing/2014/main" id="{ADA862D0-E2B1-74D1-0E69-0D9C20A7DAB1}"/>
              </a:ext>
            </a:extLst>
          </p:cNvPr>
          <p:cNvSpPr>
            <a:spLocks noChangeArrowheads="1" noTextEdit="1"/>
          </p:cNvSpPr>
          <p:nvPr>
            <p:ph type="sldImg"/>
          </p:nvPr>
        </p:nvSpPr>
        <p:spPr>
          <a:ln/>
        </p:spPr>
      </p:sp>
      <p:sp>
        <p:nvSpPr>
          <p:cNvPr id="281603" name="Rectangle 3">
            <a:extLst>
              <a:ext uri="{FF2B5EF4-FFF2-40B4-BE49-F238E27FC236}">
                <a16:creationId xmlns:a16="http://schemas.microsoft.com/office/drawing/2014/main" id="{6B6D6B22-3C86-6001-985B-8CABA359F7A4}"/>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35E2F231-3E1B-A8A5-C91C-245E87294849}"/>
              </a:ext>
            </a:extLst>
          </p:cNvPr>
          <p:cNvSpPr>
            <a:spLocks noGrp="1" noChangeArrowheads="1"/>
          </p:cNvSpPr>
          <p:nvPr>
            <p:ph type="sldNum" sz="quarter" idx="5"/>
          </p:nvPr>
        </p:nvSpPr>
        <p:spPr>
          <a:ln/>
        </p:spPr>
        <p:txBody>
          <a:bodyPr/>
          <a:lstStyle/>
          <a:p>
            <a:fld id="{2E2BEAD1-4075-2149-9906-054BB0AD0065}" type="slidenum">
              <a:rPr lang="en-US" altLang="en-JO"/>
              <a:pPr/>
              <a:t>83</a:t>
            </a:fld>
            <a:endParaRPr lang="en-US" altLang="en-JO"/>
          </a:p>
        </p:txBody>
      </p:sp>
      <p:sp>
        <p:nvSpPr>
          <p:cNvPr id="452610" name="Rectangle 2">
            <a:extLst>
              <a:ext uri="{FF2B5EF4-FFF2-40B4-BE49-F238E27FC236}">
                <a16:creationId xmlns:a16="http://schemas.microsoft.com/office/drawing/2014/main" id="{E047AEA6-25CC-8B14-F0DE-DBA67053B7C4}"/>
              </a:ext>
            </a:extLst>
          </p:cNvPr>
          <p:cNvSpPr>
            <a:spLocks noChangeArrowheads="1" noTextEdit="1"/>
          </p:cNvSpPr>
          <p:nvPr>
            <p:ph type="sldImg"/>
          </p:nvPr>
        </p:nvSpPr>
        <p:spPr>
          <a:ln/>
        </p:spPr>
      </p:sp>
      <p:sp>
        <p:nvSpPr>
          <p:cNvPr id="452611" name="Rectangle 3">
            <a:extLst>
              <a:ext uri="{FF2B5EF4-FFF2-40B4-BE49-F238E27FC236}">
                <a16:creationId xmlns:a16="http://schemas.microsoft.com/office/drawing/2014/main" id="{21E25F22-18D1-E9A0-2BFB-1975B47008E5}"/>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F981A56E-19DD-E014-65FA-9309C247A384}"/>
              </a:ext>
            </a:extLst>
          </p:cNvPr>
          <p:cNvSpPr>
            <a:spLocks noGrp="1" noChangeArrowheads="1"/>
          </p:cNvSpPr>
          <p:nvPr>
            <p:ph type="sldNum" sz="quarter" idx="5"/>
          </p:nvPr>
        </p:nvSpPr>
        <p:spPr>
          <a:ln/>
        </p:spPr>
        <p:txBody>
          <a:bodyPr/>
          <a:lstStyle/>
          <a:p>
            <a:fld id="{2D4359B9-797A-F34B-874C-5B987D0F0229}" type="slidenum">
              <a:rPr lang="en-US" altLang="en-JO"/>
              <a:pPr/>
              <a:t>84</a:t>
            </a:fld>
            <a:endParaRPr lang="en-US" altLang="en-JO"/>
          </a:p>
        </p:txBody>
      </p:sp>
      <p:sp>
        <p:nvSpPr>
          <p:cNvPr id="432130" name="Rectangle 2">
            <a:extLst>
              <a:ext uri="{FF2B5EF4-FFF2-40B4-BE49-F238E27FC236}">
                <a16:creationId xmlns:a16="http://schemas.microsoft.com/office/drawing/2014/main" id="{D9E29D95-503F-DE37-525B-12E232F1C1C5}"/>
              </a:ext>
            </a:extLst>
          </p:cNvPr>
          <p:cNvSpPr>
            <a:spLocks noChangeArrowheads="1" noTextEdit="1"/>
          </p:cNvSpPr>
          <p:nvPr>
            <p:ph type="sldImg"/>
          </p:nvPr>
        </p:nvSpPr>
        <p:spPr>
          <a:ln/>
        </p:spPr>
      </p:sp>
      <p:sp>
        <p:nvSpPr>
          <p:cNvPr id="432131" name="Rectangle 3">
            <a:extLst>
              <a:ext uri="{FF2B5EF4-FFF2-40B4-BE49-F238E27FC236}">
                <a16:creationId xmlns:a16="http://schemas.microsoft.com/office/drawing/2014/main" id="{67BBACE7-3B2D-9751-9AFB-944095E31CFF}"/>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432AC34-C3D2-BD17-83AD-941E17346A6D}"/>
              </a:ext>
            </a:extLst>
          </p:cNvPr>
          <p:cNvSpPr>
            <a:spLocks noGrp="1" noChangeArrowheads="1"/>
          </p:cNvSpPr>
          <p:nvPr>
            <p:ph type="sldNum" sz="quarter" idx="5"/>
          </p:nvPr>
        </p:nvSpPr>
        <p:spPr>
          <a:ln/>
        </p:spPr>
        <p:txBody>
          <a:bodyPr/>
          <a:lstStyle/>
          <a:p>
            <a:fld id="{77483E37-32BB-5642-BDE0-E0D708E81C67}" type="slidenum">
              <a:rPr lang="en-US" altLang="en-JO"/>
              <a:pPr/>
              <a:t>85</a:t>
            </a:fld>
            <a:endParaRPr lang="en-US" altLang="en-JO"/>
          </a:p>
        </p:txBody>
      </p:sp>
      <p:sp>
        <p:nvSpPr>
          <p:cNvPr id="413698" name="Rectangle 2">
            <a:extLst>
              <a:ext uri="{FF2B5EF4-FFF2-40B4-BE49-F238E27FC236}">
                <a16:creationId xmlns:a16="http://schemas.microsoft.com/office/drawing/2014/main" id="{9061BE02-5FBB-6890-645A-E8806C4D2A6D}"/>
              </a:ext>
            </a:extLst>
          </p:cNvPr>
          <p:cNvSpPr>
            <a:spLocks noChangeArrowheads="1" noTextEdit="1"/>
          </p:cNvSpPr>
          <p:nvPr>
            <p:ph type="sldImg"/>
          </p:nvPr>
        </p:nvSpPr>
        <p:spPr>
          <a:ln/>
        </p:spPr>
      </p:sp>
      <p:sp>
        <p:nvSpPr>
          <p:cNvPr id="413699" name="Rectangle 3">
            <a:extLst>
              <a:ext uri="{FF2B5EF4-FFF2-40B4-BE49-F238E27FC236}">
                <a16:creationId xmlns:a16="http://schemas.microsoft.com/office/drawing/2014/main" id="{514FE538-C200-47CA-FCD0-59E32F3DA95D}"/>
              </a:ext>
            </a:extLst>
          </p:cNvPr>
          <p:cNvSpPr>
            <a:spLocks noGrp="1" noChangeArrowheads="1"/>
          </p:cNvSpPr>
          <p:nvPr>
            <p:ph type="body" idx="1"/>
          </p:nvPr>
        </p:nvSpPr>
        <p:spPr/>
        <p:txBody>
          <a:bodyPr/>
          <a:lstStyle/>
          <a:p>
            <a:endParaRPr lang="en-JO" altLang="en-JO"/>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9A9CA43-16FF-6CF0-BD52-5153A2CE274C}"/>
              </a:ext>
            </a:extLst>
          </p:cNvPr>
          <p:cNvSpPr>
            <a:spLocks noGrp="1" noChangeArrowheads="1"/>
          </p:cNvSpPr>
          <p:nvPr>
            <p:ph type="sldNum" sz="quarter" idx="5"/>
          </p:nvPr>
        </p:nvSpPr>
        <p:spPr>
          <a:ln/>
        </p:spPr>
        <p:txBody>
          <a:bodyPr/>
          <a:lstStyle/>
          <a:p>
            <a:fld id="{4A55A898-AC66-D544-AD7B-E0BA5A870915}" type="slidenum">
              <a:rPr lang="en-US" altLang="en-JO"/>
              <a:pPr/>
              <a:t>9</a:t>
            </a:fld>
            <a:endParaRPr lang="en-US" altLang="en-JO"/>
          </a:p>
        </p:txBody>
      </p:sp>
      <p:sp>
        <p:nvSpPr>
          <p:cNvPr id="232450" name="Rectangle 2">
            <a:extLst>
              <a:ext uri="{FF2B5EF4-FFF2-40B4-BE49-F238E27FC236}">
                <a16:creationId xmlns:a16="http://schemas.microsoft.com/office/drawing/2014/main" id="{70583525-D5BB-26F8-ADC3-8D5E4B6829F2}"/>
              </a:ext>
            </a:extLst>
          </p:cNvPr>
          <p:cNvSpPr>
            <a:spLocks noChangeArrowheads="1" noTextEdit="1"/>
          </p:cNvSpPr>
          <p:nvPr>
            <p:ph type="sldImg"/>
          </p:nvPr>
        </p:nvSpPr>
        <p:spPr>
          <a:ln/>
        </p:spPr>
      </p:sp>
      <p:sp>
        <p:nvSpPr>
          <p:cNvPr id="232451" name="Rectangle 3">
            <a:extLst>
              <a:ext uri="{FF2B5EF4-FFF2-40B4-BE49-F238E27FC236}">
                <a16:creationId xmlns:a16="http://schemas.microsoft.com/office/drawing/2014/main" id="{DB5A6348-070B-5B55-B32E-8510822EFEE1}"/>
              </a:ext>
            </a:extLst>
          </p:cNvPr>
          <p:cNvSpPr>
            <a:spLocks noGrp="1" noChangeArrowheads="1"/>
          </p:cNvSpPr>
          <p:nvPr>
            <p:ph type="body" idx="1"/>
          </p:nvPr>
        </p:nvSpPr>
        <p:spPr/>
        <p:txBody>
          <a:bodyPr/>
          <a:lstStyle/>
          <a:p>
            <a:endParaRPr lang="en-JO" altLang="en-J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B29A6-8EF8-1320-E95D-EF370DEE728E}"/>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JO"/>
          </a:p>
        </p:txBody>
      </p:sp>
      <p:sp>
        <p:nvSpPr>
          <p:cNvPr id="3" name="Subtitle 2">
            <a:extLst>
              <a:ext uri="{FF2B5EF4-FFF2-40B4-BE49-F238E27FC236}">
                <a16:creationId xmlns:a16="http://schemas.microsoft.com/office/drawing/2014/main" id="{FE285A3F-0136-0127-F9BC-DB87E9FECFCE}"/>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JO"/>
          </a:p>
        </p:txBody>
      </p:sp>
      <p:sp>
        <p:nvSpPr>
          <p:cNvPr id="4" name="Date Placeholder 3">
            <a:extLst>
              <a:ext uri="{FF2B5EF4-FFF2-40B4-BE49-F238E27FC236}">
                <a16:creationId xmlns:a16="http://schemas.microsoft.com/office/drawing/2014/main" id="{E46657FA-4B97-377B-3D7E-66BAB4B4F535}"/>
              </a:ext>
            </a:extLst>
          </p:cNvPr>
          <p:cNvSpPr>
            <a:spLocks noGrp="1"/>
          </p:cNvSpPr>
          <p:nvPr>
            <p:ph type="dt" sz="half" idx="10"/>
          </p:nvPr>
        </p:nvSpPr>
        <p:spPr/>
        <p:txBody>
          <a:bodyPr/>
          <a:lstStyle>
            <a:lvl1pPr>
              <a:defRPr/>
            </a:lvl1pPr>
          </a:lstStyle>
          <a:p>
            <a:endParaRPr lang="en-US" altLang="en-JO"/>
          </a:p>
        </p:txBody>
      </p:sp>
      <p:sp>
        <p:nvSpPr>
          <p:cNvPr id="5" name="Footer Placeholder 4">
            <a:extLst>
              <a:ext uri="{FF2B5EF4-FFF2-40B4-BE49-F238E27FC236}">
                <a16:creationId xmlns:a16="http://schemas.microsoft.com/office/drawing/2014/main" id="{14D6B499-4190-A84D-880D-17FB6D3936BD}"/>
              </a:ext>
            </a:extLst>
          </p:cNvPr>
          <p:cNvSpPr>
            <a:spLocks noGrp="1"/>
          </p:cNvSpPr>
          <p:nvPr>
            <p:ph type="ftr" sz="quarter" idx="11"/>
          </p:nvPr>
        </p:nvSpPr>
        <p:spPr/>
        <p:txBody>
          <a:bodyPr/>
          <a:lstStyle>
            <a:lvl1pPr>
              <a:defRPr/>
            </a:lvl1pPr>
          </a:lstStyle>
          <a:p>
            <a:r>
              <a:rPr lang="en-US" altLang="en-JO"/>
              <a:t>8: Network Security</a:t>
            </a:r>
          </a:p>
        </p:txBody>
      </p:sp>
      <p:sp>
        <p:nvSpPr>
          <p:cNvPr id="6" name="Slide Number Placeholder 5">
            <a:extLst>
              <a:ext uri="{FF2B5EF4-FFF2-40B4-BE49-F238E27FC236}">
                <a16:creationId xmlns:a16="http://schemas.microsoft.com/office/drawing/2014/main" id="{32370633-6756-5AEF-355A-FC062D706BE3}"/>
              </a:ext>
            </a:extLst>
          </p:cNvPr>
          <p:cNvSpPr>
            <a:spLocks noGrp="1"/>
          </p:cNvSpPr>
          <p:nvPr>
            <p:ph type="sldNum" sz="quarter" idx="12"/>
          </p:nvPr>
        </p:nvSpPr>
        <p:spPr/>
        <p:txBody>
          <a:bodyPr/>
          <a:lstStyle>
            <a:lvl1pPr>
              <a:defRPr/>
            </a:lvl1pPr>
          </a:lstStyle>
          <a:p>
            <a:r>
              <a:rPr lang="en-US" altLang="en-JO"/>
              <a:t>8-</a:t>
            </a:r>
            <a:fld id="{21C318F1-9C34-F542-B4A0-2D9A522B654E}" type="slidenum">
              <a:rPr lang="en-US" altLang="en-JO"/>
              <a:pPr/>
              <a:t>‹#›</a:t>
            </a:fld>
            <a:endParaRPr lang="en-US" altLang="en-JO"/>
          </a:p>
        </p:txBody>
      </p:sp>
    </p:spTree>
    <p:extLst>
      <p:ext uri="{BB962C8B-B14F-4D97-AF65-F5344CB8AC3E}">
        <p14:creationId xmlns:p14="http://schemas.microsoft.com/office/powerpoint/2010/main" val="1001698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6B816-0EB3-5B11-A769-0399A1C766FF}"/>
              </a:ext>
            </a:extLst>
          </p:cNvPr>
          <p:cNvSpPr>
            <a:spLocks noGrp="1"/>
          </p:cNvSpPr>
          <p:nvPr>
            <p:ph type="title"/>
          </p:nvPr>
        </p:nvSpPr>
        <p:spPr/>
        <p:txBody>
          <a:bodyPr/>
          <a:lstStyle/>
          <a:p>
            <a:r>
              <a:rPr lang="en-US"/>
              <a:t>Click to edit Master title style</a:t>
            </a:r>
            <a:endParaRPr lang="en-JO"/>
          </a:p>
        </p:txBody>
      </p:sp>
      <p:sp>
        <p:nvSpPr>
          <p:cNvPr id="3" name="Vertical Text Placeholder 2">
            <a:extLst>
              <a:ext uri="{FF2B5EF4-FFF2-40B4-BE49-F238E27FC236}">
                <a16:creationId xmlns:a16="http://schemas.microsoft.com/office/drawing/2014/main" id="{ACE58D0E-3A0B-1C7F-BD04-CB16A5BD6C5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4" name="Date Placeholder 3">
            <a:extLst>
              <a:ext uri="{FF2B5EF4-FFF2-40B4-BE49-F238E27FC236}">
                <a16:creationId xmlns:a16="http://schemas.microsoft.com/office/drawing/2014/main" id="{4AB40A8B-A949-E9D8-93F3-6BF952DA96E2}"/>
              </a:ext>
            </a:extLst>
          </p:cNvPr>
          <p:cNvSpPr>
            <a:spLocks noGrp="1"/>
          </p:cNvSpPr>
          <p:nvPr>
            <p:ph type="dt" sz="half" idx="10"/>
          </p:nvPr>
        </p:nvSpPr>
        <p:spPr/>
        <p:txBody>
          <a:bodyPr/>
          <a:lstStyle>
            <a:lvl1pPr>
              <a:defRPr/>
            </a:lvl1pPr>
          </a:lstStyle>
          <a:p>
            <a:endParaRPr lang="en-US" altLang="en-JO"/>
          </a:p>
        </p:txBody>
      </p:sp>
      <p:sp>
        <p:nvSpPr>
          <p:cNvPr id="5" name="Footer Placeholder 4">
            <a:extLst>
              <a:ext uri="{FF2B5EF4-FFF2-40B4-BE49-F238E27FC236}">
                <a16:creationId xmlns:a16="http://schemas.microsoft.com/office/drawing/2014/main" id="{58CFAD31-1DC2-A663-3136-D2395A96BDE1}"/>
              </a:ext>
            </a:extLst>
          </p:cNvPr>
          <p:cNvSpPr>
            <a:spLocks noGrp="1"/>
          </p:cNvSpPr>
          <p:nvPr>
            <p:ph type="ftr" sz="quarter" idx="11"/>
          </p:nvPr>
        </p:nvSpPr>
        <p:spPr/>
        <p:txBody>
          <a:bodyPr/>
          <a:lstStyle>
            <a:lvl1pPr>
              <a:defRPr/>
            </a:lvl1pPr>
          </a:lstStyle>
          <a:p>
            <a:r>
              <a:rPr lang="en-US" altLang="en-JO"/>
              <a:t>8: Network Security</a:t>
            </a:r>
          </a:p>
        </p:txBody>
      </p:sp>
      <p:sp>
        <p:nvSpPr>
          <p:cNvPr id="6" name="Slide Number Placeholder 5">
            <a:extLst>
              <a:ext uri="{FF2B5EF4-FFF2-40B4-BE49-F238E27FC236}">
                <a16:creationId xmlns:a16="http://schemas.microsoft.com/office/drawing/2014/main" id="{8B995469-4F0F-7C27-A27E-982C27353B07}"/>
              </a:ext>
            </a:extLst>
          </p:cNvPr>
          <p:cNvSpPr>
            <a:spLocks noGrp="1"/>
          </p:cNvSpPr>
          <p:nvPr>
            <p:ph type="sldNum" sz="quarter" idx="12"/>
          </p:nvPr>
        </p:nvSpPr>
        <p:spPr/>
        <p:txBody>
          <a:bodyPr/>
          <a:lstStyle>
            <a:lvl1pPr>
              <a:defRPr/>
            </a:lvl1pPr>
          </a:lstStyle>
          <a:p>
            <a:r>
              <a:rPr lang="en-US" altLang="en-JO"/>
              <a:t>8-</a:t>
            </a:r>
            <a:fld id="{6F8A910D-E2B3-D04B-94FA-4CA343AC90DB}" type="slidenum">
              <a:rPr lang="en-US" altLang="en-JO"/>
              <a:pPr/>
              <a:t>‹#›</a:t>
            </a:fld>
            <a:endParaRPr lang="en-US" altLang="en-JO"/>
          </a:p>
        </p:txBody>
      </p:sp>
    </p:spTree>
    <p:extLst>
      <p:ext uri="{BB962C8B-B14F-4D97-AF65-F5344CB8AC3E}">
        <p14:creationId xmlns:p14="http://schemas.microsoft.com/office/powerpoint/2010/main" val="4280472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B7AB15-4991-B3B0-16DB-14B5A889F279}"/>
              </a:ext>
            </a:extLst>
          </p:cNvPr>
          <p:cNvSpPr>
            <a:spLocks noGrp="1"/>
          </p:cNvSpPr>
          <p:nvPr>
            <p:ph type="title" orient="vert"/>
          </p:nvPr>
        </p:nvSpPr>
        <p:spPr>
          <a:xfrm>
            <a:off x="6362700" y="228600"/>
            <a:ext cx="1943100" cy="6019800"/>
          </a:xfrm>
        </p:spPr>
        <p:txBody>
          <a:bodyPr vert="eaVert"/>
          <a:lstStyle/>
          <a:p>
            <a:r>
              <a:rPr lang="en-US"/>
              <a:t>Click to edit Master title style</a:t>
            </a:r>
            <a:endParaRPr lang="en-JO"/>
          </a:p>
        </p:txBody>
      </p:sp>
      <p:sp>
        <p:nvSpPr>
          <p:cNvPr id="3" name="Vertical Text Placeholder 2">
            <a:extLst>
              <a:ext uri="{FF2B5EF4-FFF2-40B4-BE49-F238E27FC236}">
                <a16:creationId xmlns:a16="http://schemas.microsoft.com/office/drawing/2014/main" id="{94877367-9AF1-A2FD-69E0-6E3FA649F906}"/>
              </a:ext>
            </a:extLst>
          </p:cNvPr>
          <p:cNvSpPr>
            <a:spLocks noGrp="1"/>
          </p:cNvSpPr>
          <p:nvPr>
            <p:ph type="body" orient="vert" idx="1"/>
          </p:nvPr>
        </p:nvSpPr>
        <p:spPr>
          <a:xfrm>
            <a:off x="533400" y="228600"/>
            <a:ext cx="5676900" cy="6019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4" name="Date Placeholder 3">
            <a:extLst>
              <a:ext uri="{FF2B5EF4-FFF2-40B4-BE49-F238E27FC236}">
                <a16:creationId xmlns:a16="http://schemas.microsoft.com/office/drawing/2014/main" id="{DCFC7616-D047-0CD6-11BE-84A36113FBA1}"/>
              </a:ext>
            </a:extLst>
          </p:cNvPr>
          <p:cNvSpPr>
            <a:spLocks noGrp="1"/>
          </p:cNvSpPr>
          <p:nvPr>
            <p:ph type="dt" sz="half" idx="10"/>
          </p:nvPr>
        </p:nvSpPr>
        <p:spPr/>
        <p:txBody>
          <a:bodyPr/>
          <a:lstStyle>
            <a:lvl1pPr>
              <a:defRPr/>
            </a:lvl1pPr>
          </a:lstStyle>
          <a:p>
            <a:endParaRPr lang="en-US" altLang="en-JO"/>
          </a:p>
        </p:txBody>
      </p:sp>
      <p:sp>
        <p:nvSpPr>
          <p:cNvPr id="5" name="Footer Placeholder 4">
            <a:extLst>
              <a:ext uri="{FF2B5EF4-FFF2-40B4-BE49-F238E27FC236}">
                <a16:creationId xmlns:a16="http://schemas.microsoft.com/office/drawing/2014/main" id="{E1780E0B-CEA7-E7DD-EE4F-C63CFA8C6E15}"/>
              </a:ext>
            </a:extLst>
          </p:cNvPr>
          <p:cNvSpPr>
            <a:spLocks noGrp="1"/>
          </p:cNvSpPr>
          <p:nvPr>
            <p:ph type="ftr" sz="quarter" idx="11"/>
          </p:nvPr>
        </p:nvSpPr>
        <p:spPr/>
        <p:txBody>
          <a:bodyPr/>
          <a:lstStyle>
            <a:lvl1pPr>
              <a:defRPr/>
            </a:lvl1pPr>
          </a:lstStyle>
          <a:p>
            <a:r>
              <a:rPr lang="en-US" altLang="en-JO"/>
              <a:t>8: Network Security</a:t>
            </a:r>
          </a:p>
        </p:txBody>
      </p:sp>
      <p:sp>
        <p:nvSpPr>
          <p:cNvPr id="6" name="Slide Number Placeholder 5">
            <a:extLst>
              <a:ext uri="{FF2B5EF4-FFF2-40B4-BE49-F238E27FC236}">
                <a16:creationId xmlns:a16="http://schemas.microsoft.com/office/drawing/2014/main" id="{BC1B06C5-C4C7-843A-4015-AE7F491B9F32}"/>
              </a:ext>
            </a:extLst>
          </p:cNvPr>
          <p:cNvSpPr>
            <a:spLocks noGrp="1"/>
          </p:cNvSpPr>
          <p:nvPr>
            <p:ph type="sldNum" sz="quarter" idx="12"/>
          </p:nvPr>
        </p:nvSpPr>
        <p:spPr/>
        <p:txBody>
          <a:bodyPr/>
          <a:lstStyle>
            <a:lvl1pPr>
              <a:defRPr/>
            </a:lvl1pPr>
          </a:lstStyle>
          <a:p>
            <a:r>
              <a:rPr lang="en-US" altLang="en-JO"/>
              <a:t>8-</a:t>
            </a:r>
            <a:fld id="{3D7AD5F7-A67A-FA4B-A91A-221254B82F5C}" type="slidenum">
              <a:rPr lang="en-US" altLang="en-JO"/>
              <a:pPr/>
              <a:t>‹#›</a:t>
            </a:fld>
            <a:endParaRPr lang="en-US" altLang="en-JO"/>
          </a:p>
        </p:txBody>
      </p:sp>
    </p:spTree>
    <p:extLst>
      <p:ext uri="{BB962C8B-B14F-4D97-AF65-F5344CB8AC3E}">
        <p14:creationId xmlns:p14="http://schemas.microsoft.com/office/powerpoint/2010/main" val="33139034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421F0-AF40-3273-8B70-DA9074962DA6}"/>
              </a:ext>
            </a:extLst>
          </p:cNvPr>
          <p:cNvSpPr>
            <a:spLocks noGrp="1"/>
          </p:cNvSpPr>
          <p:nvPr>
            <p:ph type="title"/>
          </p:nvPr>
        </p:nvSpPr>
        <p:spPr>
          <a:xfrm>
            <a:off x="533400" y="228600"/>
            <a:ext cx="7772400" cy="1143000"/>
          </a:xfrm>
        </p:spPr>
        <p:txBody>
          <a:bodyPr/>
          <a:lstStyle/>
          <a:p>
            <a:r>
              <a:rPr lang="en-US"/>
              <a:t>Click to edit Master title style</a:t>
            </a:r>
            <a:endParaRPr lang="en-JO"/>
          </a:p>
        </p:txBody>
      </p:sp>
      <p:sp>
        <p:nvSpPr>
          <p:cNvPr id="3" name="Text Placeholder 2">
            <a:extLst>
              <a:ext uri="{FF2B5EF4-FFF2-40B4-BE49-F238E27FC236}">
                <a16:creationId xmlns:a16="http://schemas.microsoft.com/office/drawing/2014/main" id="{3F161997-13E0-AC7E-20A3-97D885D2A821}"/>
              </a:ext>
            </a:extLst>
          </p:cNvPr>
          <p:cNvSpPr>
            <a:spLocks noGrp="1"/>
          </p:cNvSpPr>
          <p:nvPr>
            <p:ph type="body" sz="half" idx="1"/>
          </p:nvPr>
        </p:nvSpPr>
        <p:spPr>
          <a:xfrm>
            <a:off x="533400" y="1600200"/>
            <a:ext cx="3810000"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4" name="Content Placeholder 3">
            <a:extLst>
              <a:ext uri="{FF2B5EF4-FFF2-40B4-BE49-F238E27FC236}">
                <a16:creationId xmlns:a16="http://schemas.microsoft.com/office/drawing/2014/main" id="{B200D073-2409-2E40-B1D1-382C6993FFFB}"/>
              </a:ext>
            </a:extLst>
          </p:cNvPr>
          <p:cNvSpPr>
            <a:spLocks noGrp="1"/>
          </p:cNvSpPr>
          <p:nvPr>
            <p:ph sz="half" idx="2"/>
          </p:nvPr>
        </p:nvSpPr>
        <p:spPr>
          <a:xfrm>
            <a:off x="4495800" y="1600200"/>
            <a:ext cx="3810000"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5" name="Date Placeholder 4">
            <a:extLst>
              <a:ext uri="{FF2B5EF4-FFF2-40B4-BE49-F238E27FC236}">
                <a16:creationId xmlns:a16="http://schemas.microsoft.com/office/drawing/2014/main" id="{4BA2F63D-8CD9-78B5-6168-9E41D64A9E32}"/>
              </a:ext>
            </a:extLst>
          </p:cNvPr>
          <p:cNvSpPr>
            <a:spLocks noGrp="1"/>
          </p:cNvSpPr>
          <p:nvPr>
            <p:ph type="dt" sz="half" idx="10"/>
          </p:nvPr>
        </p:nvSpPr>
        <p:spPr>
          <a:xfrm>
            <a:off x="685800" y="6248400"/>
            <a:ext cx="1905000" cy="457200"/>
          </a:xfrm>
        </p:spPr>
        <p:txBody>
          <a:bodyPr/>
          <a:lstStyle>
            <a:lvl1pPr>
              <a:defRPr/>
            </a:lvl1pPr>
          </a:lstStyle>
          <a:p>
            <a:endParaRPr lang="en-US" altLang="en-JO"/>
          </a:p>
        </p:txBody>
      </p:sp>
      <p:sp>
        <p:nvSpPr>
          <p:cNvPr id="6" name="Footer Placeholder 5">
            <a:extLst>
              <a:ext uri="{FF2B5EF4-FFF2-40B4-BE49-F238E27FC236}">
                <a16:creationId xmlns:a16="http://schemas.microsoft.com/office/drawing/2014/main" id="{962E2586-7068-043D-389A-AB383D208842}"/>
              </a:ext>
            </a:extLst>
          </p:cNvPr>
          <p:cNvSpPr>
            <a:spLocks noGrp="1"/>
          </p:cNvSpPr>
          <p:nvPr>
            <p:ph type="ftr" sz="quarter" idx="11"/>
          </p:nvPr>
        </p:nvSpPr>
        <p:spPr>
          <a:xfrm>
            <a:off x="5345113" y="6400800"/>
            <a:ext cx="2895600" cy="457200"/>
          </a:xfrm>
        </p:spPr>
        <p:txBody>
          <a:bodyPr/>
          <a:lstStyle>
            <a:lvl1pPr>
              <a:defRPr/>
            </a:lvl1pPr>
          </a:lstStyle>
          <a:p>
            <a:r>
              <a:rPr lang="en-US" altLang="en-JO"/>
              <a:t>8: Network Security</a:t>
            </a:r>
          </a:p>
        </p:txBody>
      </p:sp>
      <p:sp>
        <p:nvSpPr>
          <p:cNvPr id="7" name="Slide Number Placeholder 6">
            <a:extLst>
              <a:ext uri="{FF2B5EF4-FFF2-40B4-BE49-F238E27FC236}">
                <a16:creationId xmlns:a16="http://schemas.microsoft.com/office/drawing/2014/main" id="{EE6F6CE1-812E-5341-3DEA-73A4FEDF503B}"/>
              </a:ext>
            </a:extLst>
          </p:cNvPr>
          <p:cNvSpPr>
            <a:spLocks noGrp="1"/>
          </p:cNvSpPr>
          <p:nvPr>
            <p:ph type="sldNum" sz="quarter" idx="12"/>
          </p:nvPr>
        </p:nvSpPr>
        <p:spPr>
          <a:xfrm>
            <a:off x="8048625" y="6400800"/>
            <a:ext cx="727075" cy="296863"/>
          </a:xfrm>
        </p:spPr>
        <p:txBody>
          <a:bodyPr/>
          <a:lstStyle>
            <a:lvl1pPr>
              <a:defRPr/>
            </a:lvl1pPr>
          </a:lstStyle>
          <a:p>
            <a:r>
              <a:rPr lang="en-US" altLang="en-JO"/>
              <a:t>8-</a:t>
            </a:r>
            <a:fld id="{16235500-EC17-604D-A7FE-7083E10EB5E9}" type="slidenum">
              <a:rPr lang="en-US" altLang="en-JO"/>
              <a:pPr/>
              <a:t>‹#›</a:t>
            </a:fld>
            <a:endParaRPr lang="en-US" altLang="en-JO"/>
          </a:p>
        </p:txBody>
      </p:sp>
    </p:spTree>
    <p:extLst>
      <p:ext uri="{BB962C8B-B14F-4D97-AF65-F5344CB8AC3E}">
        <p14:creationId xmlns:p14="http://schemas.microsoft.com/office/powerpoint/2010/main" val="2681561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5A50B-85F1-7D01-0F93-E573539B5E0E}"/>
              </a:ext>
            </a:extLst>
          </p:cNvPr>
          <p:cNvSpPr>
            <a:spLocks noGrp="1"/>
          </p:cNvSpPr>
          <p:nvPr>
            <p:ph type="title"/>
          </p:nvPr>
        </p:nvSpPr>
        <p:spPr>
          <a:xfrm>
            <a:off x="533400" y="228600"/>
            <a:ext cx="7772400" cy="1143000"/>
          </a:xfrm>
        </p:spPr>
        <p:txBody>
          <a:bodyPr/>
          <a:lstStyle/>
          <a:p>
            <a:r>
              <a:rPr lang="en-US"/>
              <a:t>Click to edit Master title style</a:t>
            </a:r>
            <a:endParaRPr lang="en-JO"/>
          </a:p>
        </p:txBody>
      </p:sp>
      <p:sp>
        <p:nvSpPr>
          <p:cNvPr id="3" name="Content Placeholder 2">
            <a:extLst>
              <a:ext uri="{FF2B5EF4-FFF2-40B4-BE49-F238E27FC236}">
                <a16:creationId xmlns:a16="http://schemas.microsoft.com/office/drawing/2014/main" id="{BB734B51-8E4B-A882-AE6D-DBB6BC381552}"/>
              </a:ext>
            </a:extLst>
          </p:cNvPr>
          <p:cNvSpPr>
            <a:spLocks noGrp="1"/>
          </p:cNvSpPr>
          <p:nvPr>
            <p:ph sz="half" idx="1"/>
          </p:nvPr>
        </p:nvSpPr>
        <p:spPr>
          <a:xfrm>
            <a:off x="533400" y="1600200"/>
            <a:ext cx="3810000"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4" name="Text Placeholder 3">
            <a:extLst>
              <a:ext uri="{FF2B5EF4-FFF2-40B4-BE49-F238E27FC236}">
                <a16:creationId xmlns:a16="http://schemas.microsoft.com/office/drawing/2014/main" id="{252B68D3-D2D4-EE72-EF5A-363B6DE54C3C}"/>
              </a:ext>
            </a:extLst>
          </p:cNvPr>
          <p:cNvSpPr>
            <a:spLocks noGrp="1"/>
          </p:cNvSpPr>
          <p:nvPr>
            <p:ph type="body" sz="half" idx="2"/>
          </p:nvPr>
        </p:nvSpPr>
        <p:spPr>
          <a:xfrm>
            <a:off x="4495800" y="1600200"/>
            <a:ext cx="3810000"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5" name="Date Placeholder 4">
            <a:extLst>
              <a:ext uri="{FF2B5EF4-FFF2-40B4-BE49-F238E27FC236}">
                <a16:creationId xmlns:a16="http://schemas.microsoft.com/office/drawing/2014/main" id="{FDF7DFA0-DD40-C464-5A42-7013F5EC8194}"/>
              </a:ext>
            </a:extLst>
          </p:cNvPr>
          <p:cNvSpPr>
            <a:spLocks noGrp="1"/>
          </p:cNvSpPr>
          <p:nvPr>
            <p:ph type="dt" sz="half" idx="10"/>
          </p:nvPr>
        </p:nvSpPr>
        <p:spPr>
          <a:xfrm>
            <a:off x="685800" y="6248400"/>
            <a:ext cx="1905000" cy="457200"/>
          </a:xfrm>
        </p:spPr>
        <p:txBody>
          <a:bodyPr/>
          <a:lstStyle>
            <a:lvl1pPr>
              <a:defRPr/>
            </a:lvl1pPr>
          </a:lstStyle>
          <a:p>
            <a:endParaRPr lang="en-US" altLang="en-JO"/>
          </a:p>
        </p:txBody>
      </p:sp>
      <p:sp>
        <p:nvSpPr>
          <p:cNvPr id="6" name="Footer Placeholder 5">
            <a:extLst>
              <a:ext uri="{FF2B5EF4-FFF2-40B4-BE49-F238E27FC236}">
                <a16:creationId xmlns:a16="http://schemas.microsoft.com/office/drawing/2014/main" id="{EDBB4862-5094-6943-EAED-105783F0D4DF}"/>
              </a:ext>
            </a:extLst>
          </p:cNvPr>
          <p:cNvSpPr>
            <a:spLocks noGrp="1"/>
          </p:cNvSpPr>
          <p:nvPr>
            <p:ph type="ftr" sz="quarter" idx="11"/>
          </p:nvPr>
        </p:nvSpPr>
        <p:spPr>
          <a:xfrm>
            <a:off x="5345113" y="6400800"/>
            <a:ext cx="2895600" cy="457200"/>
          </a:xfrm>
        </p:spPr>
        <p:txBody>
          <a:bodyPr/>
          <a:lstStyle>
            <a:lvl1pPr>
              <a:defRPr/>
            </a:lvl1pPr>
          </a:lstStyle>
          <a:p>
            <a:r>
              <a:rPr lang="en-US" altLang="en-JO"/>
              <a:t>8: Network Security</a:t>
            </a:r>
          </a:p>
        </p:txBody>
      </p:sp>
      <p:sp>
        <p:nvSpPr>
          <p:cNvPr id="7" name="Slide Number Placeholder 6">
            <a:extLst>
              <a:ext uri="{FF2B5EF4-FFF2-40B4-BE49-F238E27FC236}">
                <a16:creationId xmlns:a16="http://schemas.microsoft.com/office/drawing/2014/main" id="{FD94A836-3A36-88BC-2DDA-1B392EE40CA2}"/>
              </a:ext>
            </a:extLst>
          </p:cNvPr>
          <p:cNvSpPr>
            <a:spLocks noGrp="1"/>
          </p:cNvSpPr>
          <p:nvPr>
            <p:ph type="sldNum" sz="quarter" idx="12"/>
          </p:nvPr>
        </p:nvSpPr>
        <p:spPr>
          <a:xfrm>
            <a:off x="8048625" y="6400800"/>
            <a:ext cx="727075" cy="296863"/>
          </a:xfrm>
        </p:spPr>
        <p:txBody>
          <a:bodyPr/>
          <a:lstStyle>
            <a:lvl1pPr>
              <a:defRPr/>
            </a:lvl1pPr>
          </a:lstStyle>
          <a:p>
            <a:r>
              <a:rPr lang="en-US" altLang="en-JO"/>
              <a:t>8-</a:t>
            </a:r>
            <a:fld id="{F202072A-C626-394D-9D66-78332BF14C64}" type="slidenum">
              <a:rPr lang="en-US" altLang="en-JO"/>
              <a:pPr/>
              <a:t>‹#›</a:t>
            </a:fld>
            <a:endParaRPr lang="en-US" altLang="en-JO"/>
          </a:p>
        </p:txBody>
      </p:sp>
    </p:spTree>
    <p:extLst>
      <p:ext uri="{BB962C8B-B14F-4D97-AF65-F5344CB8AC3E}">
        <p14:creationId xmlns:p14="http://schemas.microsoft.com/office/powerpoint/2010/main" val="17408391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68A92-DF41-D53A-91BC-B9BEC751ACB5}"/>
              </a:ext>
            </a:extLst>
          </p:cNvPr>
          <p:cNvSpPr>
            <a:spLocks noGrp="1"/>
          </p:cNvSpPr>
          <p:nvPr>
            <p:ph type="title"/>
          </p:nvPr>
        </p:nvSpPr>
        <p:spPr>
          <a:xfrm>
            <a:off x="533400" y="228600"/>
            <a:ext cx="7772400" cy="1143000"/>
          </a:xfrm>
        </p:spPr>
        <p:txBody>
          <a:bodyPr/>
          <a:lstStyle/>
          <a:p>
            <a:r>
              <a:rPr lang="en-US"/>
              <a:t>Click to edit Master title style</a:t>
            </a:r>
            <a:endParaRPr lang="en-JO"/>
          </a:p>
        </p:txBody>
      </p:sp>
      <p:sp>
        <p:nvSpPr>
          <p:cNvPr id="3" name="Text Placeholder 2">
            <a:extLst>
              <a:ext uri="{FF2B5EF4-FFF2-40B4-BE49-F238E27FC236}">
                <a16:creationId xmlns:a16="http://schemas.microsoft.com/office/drawing/2014/main" id="{D93C9F60-25C8-1EFF-45C1-AC3211C3C14C}"/>
              </a:ext>
            </a:extLst>
          </p:cNvPr>
          <p:cNvSpPr>
            <a:spLocks noGrp="1"/>
          </p:cNvSpPr>
          <p:nvPr>
            <p:ph type="body" sz="half" idx="1"/>
          </p:nvPr>
        </p:nvSpPr>
        <p:spPr>
          <a:xfrm>
            <a:off x="533400" y="1600200"/>
            <a:ext cx="3810000"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4" name="Content Placeholder 3">
            <a:extLst>
              <a:ext uri="{FF2B5EF4-FFF2-40B4-BE49-F238E27FC236}">
                <a16:creationId xmlns:a16="http://schemas.microsoft.com/office/drawing/2014/main" id="{200250D9-8AD6-6712-CD84-7A017F1B71EC}"/>
              </a:ext>
            </a:extLst>
          </p:cNvPr>
          <p:cNvSpPr>
            <a:spLocks noGrp="1"/>
          </p:cNvSpPr>
          <p:nvPr>
            <p:ph sz="quarter" idx="2"/>
          </p:nvPr>
        </p:nvSpPr>
        <p:spPr>
          <a:xfrm>
            <a:off x="4495800" y="1600200"/>
            <a:ext cx="3810000" cy="2247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5" name="Content Placeholder 4">
            <a:extLst>
              <a:ext uri="{FF2B5EF4-FFF2-40B4-BE49-F238E27FC236}">
                <a16:creationId xmlns:a16="http://schemas.microsoft.com/office/drawing/2014/main" id="{E7104D24-5436-DD20-513F-957F0591148F}"/>
              </a:ext>
            </a:extLst>
          </p:cNvPr>
          <p:cNvSpPr>
            <a:spLocks noGrp="1"/>
          </p:cNvSpPr>
          <p:nvPr>
            <p:ph sz="quarter" idx="3"/>
          </p:nvPr>
        </p:nvSpPr>
        <p:spPr>
          <a:xfrm>
            <a:off x="4495800" y="4000500"/>
            <a:ext cx="3810000" cy="2247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6" name="Date Placeholder 5">
            <a:extLst>
              <a:ext uri="{FF2B5EF4-FFF2-40B4-BE49-F238E27FC236}">
                <a16:creationId xmlns:a16="http://schemas.microsoft.com/office/drawing/2014/main" id="{47DED4BD-46C5-9107-B9BB-2BE0E664D825}"/>
              </a:ext>
            </a:extLst>
          </p:cNvPr>
          <p:cNvSpPr>
            <a:spLocks noGrp="1"/>
          </p:cNvSpPr>
          <p:nvPr>
            <p:ph type="dt" sz="half" idx="10"/>
          </p:nvPr>
        </p:nvSpPr>
        <p:spPr>
          <a:xfrm>
            <a:off x="685800" y="6248400"/>
            <a:ext cx="1905000" cy="457200"/>
          </a:xfrm>
        </p:spPr>
        <p:txBody>
          <a:bodyPr/>
          <a:lstStyle>
            <a:lvl1pPr>
              <a:defRPr/>
            </a:lvl1pPr>
          </a:lstStyle>
          <a:p>
            <a:endParaRPr lang="en-US" altLang="en-JO"/>
          </a:p>
        </p:txBody>
      </p:sp>
      <p:sp>
        <p:nvSpPr>
          <p:cNvPr id="7" name="Footer Placeholder 6">
            <a:extLst>
              <a:ext uri="{FF2B5EF4-FFF2-40B4-BE49-F238E27FC236}">
                <a16:creationId xmlns:a16="http://schemas.microsoft.com/office/drawing/2014/main" id="{98727326-708B-3F36-DB07-4CD2740F0B96}"/>
              </a:ext>
            </a:extLst>
          </p:cNvPr>
          <p:cNvSpPr>
            <a:spLocks noGrp="1"/>
          </p:cNvSpPr>
          <p:nvPr>
            <p:ph type="ftr" sz="quarter" idx="11"/>
          </p:nvPr>
        </p:nvSpPr>
        <p:spPr>
          <a:xfrm>
            <a:off x="5345113" y="6400800"/>
            <a:ext cx="2895600" cy="457200"/>
          </a:xfrm>
        </p:spPr>
        <p:txBody>
          <a:bodyPr/>
          <a:lstStyle>
            <a:lvl1pPr>
              <a:defRPr/>
            </a:lvl1pPr>
          </a:lstStyle>
          <a:p>
            <a:r>
              <a:rPr lang="en-US" altLang="en-JO"/>
              <a:t>8: Network Security</a:t>
            </a:r>
          </a:p>
        </p:txBody>
      </p:sp>
      <p:sp>
        <p:nvSpPr>
          <p:cNvPr id="8" name="Slide Number Placeholder 7">
            <a:extLst>
              <a:ext uri="{FF2B5EF4-FFF2-40B4-BE49-F238E27FC236}">
                <a16:creationId xmlns:a16="http://schemas.microsoft.com/office/drawing/2014/main" id="{58EEF4CA-7D0C-C858-8412-F607C9D54A8F}"/>
              </a:ext>
            </a:extLst>
          </p:cNvPr>
          <p:cNvSpPr>
            <a:spLocks noGrp="1"/>
          </p:cNvSpPr>
          <p:nvPr>
            <p:ph type="sldNum" sz="quarter" idx="12"/>
          </p:nvPr>
        </p:nvSpPr>
        <p:spPr>
          <a:xfrm>
            <a:off x="8048625" y="6400800"/>
            <a:ext cx="727075" cy="296863"/>
          </a:xfrm>
        </p:spPr>
        <p:txBody>
          <a:bodyPr/>
          <a:lstStyle>
            <a:lvl1pPr>
              <a:defRPr/>
            </a:lvl1pPr>
          </a:lstStyle>
          <a:p>
            <a:r>
              <a:rPr lang="en-US" altLang="en-JO"/>
              <a:t>8-</a:t>
            </a:r>
            <a:fld id="{A88BFFB3-A49B-3B49-B3A1-5A029556439D}" type="slidenum">
              <a:rPr lang="en-US" altLang="en-JO"/>
              <a:pPr/>
              <a:t>‹#›</a:t>
            </a:fld>
            <a:endParaRPr lang="en-US" altLang="en-JO"/>
          </a:p>
        </p:txBody>
      </p:sp>
    </p:spTree>
    <p:extLst>
      <p:ext uri="{BB962C8B-B14F-4D97-AF65-F5344CB8AC3E}">
        <p14:creationId xmlns:p14="http://schemas.microsoft.com/office/powerpoint/2010/main" val="31319444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7B7BCA-843B-600D-3765-70512537928A}"/>
              </a:ext>
            </a:extLst>
          </p:cNvPr>
          <p:cNvSpPr>
            <a:spLocks noGrp="1"/>
          </p:cNvSpPr>
          <p:nvPr>
            <p:ph type="title"/>
          </p:nvPr>
        </p:nvSpPr>
        <p:spPr>
          <a:xfrm>
            <a:off x="533400" y="228600"/>
            <a:ext cx="7772400" cy="1143000"/>
          </a:xfrm>
        </p:spPr>
        <p:txBody>
          <a:bodyPr/>
          <a:lstStyle/>
          <a:p>
            <a:r>
              <a:rPr lang="en-US"/>
              <a:t>Click to edit Master title style</a:t>
            </a:r>
            <a:endParaRPr lang="en-JO"/>
          </a:p>
        </p:txBody>
      </p:sp>
      <p:sp>
        <p:nvSpPr>
          <p:cNvPr id="3" name="Content Placeholder 2">
            <a:extLst>
              <a:ext uri="{FF2B5EF4-FFF2-40B4-BE49-F238E27FC236}">
                <a16:creationId xmlns:a16="http://schemas.microsoft.com/office/drawing/2014/main" id="{7DE02B2E-4818-E057-7DD3-9C52E017B486}"/>
              </a:ext>
            </a:extLst>
          </p:cNvPr>
          <p:cNvSpPr>
            <a:spLocks noGrp="1"/>
          </p:cNvSpPr>
          <p:nvPr>
            <p:ph sz="quarter" idx="1"/>
          </p:nvPr>
        </p:nvSpPr>
        <p:spPr>
          <a:xfrm>
            <a:off x="533400" y="1600200"/>
            <a:ext cx="3810000" cy="2247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4" name="Content Placeholder 3">
            <a:extLst>
              <a:ext uri="{FF2B5EF4-FFF2-40B4-BE49-F238E27FC236}">
                <a16:creationId xmlns:a16="http://schemas.microsoft.com/office/drawing/2014/main" id="{B9405233-515F-AF70-BFC8-4CBF735D1FC3}"/>
              </a:ext>
            </a:extLst>
          </p:cNvPr>
          <p:cNvSpPr>
            <a:spLocks noGrp="1"/>
          </p:cNvSpPr>
          <p:nvPr>
            <p:ph sz="quarter" idx="2"/>
          </p:nvPr>
        </p:nvSpPr>
        <p:spPr>
          <a:xfrm>
            <a:off x="533400" y="4000500"/>
            <a:ext cx="3810000" cy="2247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5" name="Text Placeholder 4">
            <a:extLst>
              <a:ext uri="{FF2B5EF4-FFF2-40B4-BE49-F238E27FC236}">
                <a16:creationId xmlns:a16="http://schemas.microsoft.com/office/drawing/2014/main" id="{951FF275-18C9-05F0-743A-73CAFDFA342B}"/>
              </a:ext>
            </a:extLst>
          </p:cNvPr>
          <p:cNvSpPr>
            <a:spLocks noGrp="1"/>
          </p:cNvSpPr>
          <p:nvPr>
            <p:ph type="body" sz="half" idx="3"/>
          </p:nvPr>
        </p:nvSpPr>
        <p:spPr>
          <a:xfrm>
            <a:off x="4495800" y="1600200"/>
            <a:ext cx="3810000"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6" name="Date Placeholder 5">
            <a:extLst>
              <a:ext uri="{FF2B5EF4-FFF2-40B4-BE49-F238E27FC236}">
                <a16:creationId xmlns:a16="http://schemas.microsoft.com/office/drawing/2014/main" id="{8076833A-9F36-2925-ADFA-51DC76549FEC}"/>
              </a:ext>
            </a:extLst>
          </p:cNvPr>
          <p:cNvSpPr>
            <a:spLocks noGrp="1"/>
          </p:cNvSpPr>
          <p:nvPr>
            <p:ph type="dt" sz="half" idx="10"/>
          </p:nvPr>
        </p:nvSpPr>
        <p:spPr>
          <a:xfrm>
            <a:off x="685800" y="6248400"/>
            <a:ext cx="1905000" cy="457200"/>
          </a:xfrm>
        </p:spPr>
        <p:txBody>
          <a:bodyPr/>
          <a:lstStyle>
            <a:lvl1pPr>
              <a:defRPr/>
            </a:lvl1pPr>
          </a:lstStyle>
          <a:p>
            <a:endParaRPr lang="en-US" altLang="en-JO"/>
          </a:p>
        </p:txBody>
      </p:sp>
      <p:sp>
        <p:nvSpPr>
          <p:cNvPr id="7" name="Footer Placeholder 6">
            <a:extLst>
              <a:ext uri="{FF2B5EF4-FFF2-40B4-BE49-F238E27FC236}">
                <a16:creationId xmlns:a16="http://schemas.microsoft.com/office/drawing/2014/main" id="{B6AF3171-2A2C-495A-66BC-F20BD609220A}"/>
              </a:ext>
            </a:extLst>
          </p:cNvPr>
          <p:cNvSpPr>
            <a:spLocks noGrp="1"/>
          </p:cNvSpPr>
          <p:nvPr>
            <p:ph type="ftr" sz="quarter" idx="11"/>
          </p:nvPr>
        </p:nvSpPr>
        <p:spPr>
          <a:xfrm>
            <a:off x="5345113" y="6400800"/>
            <a:ext cx="2895600" cy="457200"/>
          </a:xfrm>
        </p:spPr>
        <p:txBody>
          <a:bodyPr/>
          <a:lstStyle>
            <a:lvl1pPr>
              <a:defRPr/>
            </a:lvl1pPr>
          </a:lstStyle>
          <a:p>
            <a:r>
              <a:rPr lang="en-US" altLang="en-JO"/>
              <a:t>8: Network Security</a:t>
            </a:r>
          </a:p>
        </p:txBody>
      </p:sp>
      <p:sp>
        <p:nvSpPr>
          <p:cNvPr id="8" name="Slide Number Placeholder 7">
            <a:extLst>
              <a:ext uri="{FF2B5EF4-FFF2-40B4-BE49-F238E27FC236}">
                <a16:creationId xmlns:a16="http://schemas.microsoft.com/office/drawing/2014/main" id="{DACABF28-039D-6C34-C0E2-D92D4B6AD5DC}"/>
              </a:ext>
            </a:extLst>
          </p:cNvPr>
          <p:cNvSpPr>
            <a:spLocks noGrp="1"/>
          </p:cNvSpPr>
          <p:nvPr>
            <p:ph type="sldNum" sz="quarter" idx="12"/>
          </p:nvPr>
        </p:nvSpPr>
        <p:spPr>
          <a:xfrm>
            <a:off x="8048625" y="6400800"/>
            <a:ext cx="727075" cy="296863"/>
          </a:xfrm>
        </p:spPr>
        <p:txBody>
          <a:bodyPr/>
          <a:lstStyle>
            <a:lvl1pPr>
              <a:defRPr/>
            </a:lvl1pPr>
          </a:lstStyle>
          <a:p>
            <a:r>
              <a:rPr lang="en-US" altLang="en-JO"/>
              <a:t>8-</a:t>
            </a:r>
            <a:fld id="{E3B7A47F-70FD-8F44-BC0F-77B0889C7DF9}" type="slidenum">
              <a:rPr lang="en-US" altLang="en-JO"/>
              <a:pPr/>
              <a:t>‹#›</a:t>
            </a:fld>
            <a:endParaRPr lang="en-US" altLang="en-JO"/>
          </a:p>
        </p:txBody>
      </p:sp>
    </p:spTree>
    <p:extLst>
      <p:ext uri="{BB962C8B-B14F-4D97-AF65-F5344CB8AC3E}">
        <p14:creationId xmlns:p14="http://schemas.microsoft.com/office/powerpoint/2010/main" val="29904133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535AC-BE6C-9367-AE7A-89B59A247B43}"/>
              </a:ext>
            </a:extLst>
          </p:cNvPr>
          <p:cNvSpPr>
            <a:spLocks noGrp="1"/>
          </p:cNvSpPr>
          <p:nvPr>
            <p:ph type="title"/>
          </p:nvPr>
        </p:nvSpPr>
        <p:spPr>
          <a:xfrm>
            <a:off x="533400" y="228600"/>
            <a:ext cx="7772400" cy="1143000"/>
          </a:xfrm>
        </p:spPr>
        <p:txBody>
          <a:bodyPr/>
          <a:lstStyle/>
          <a:p>
            <a:r>
              <a:rPr lang="en-US"/>
              <a:t>Click to edit Master title style</a:t>
            </a:r>
            <a:endParaRPr lang="en-JO"/>
          </a:p>
        </p:txBody>
      </p:sp>
      <p:sp>
        <p:nvSpPr>
          <p:cNvPr id="3" name="Table Placeholder 2">
            <a:extLst>
              <a:ext uri="{FF2B5EF4-FFF2-40B4-BE49-F238E27FC236}">
                <a16:creationId xmlns:a16="http://schemas.microsoft.com/office/drawing/2014/main" id="{F6C43758-29B4-5D4B-4C33-2528038B8592}"/>
              </a:ext>
            </a:extLst>
          </p:cNvPr>
          <p:cNvSpPr>
            <a:spLocks noGrp="1"/>
          </p:cNvSpPr>
          <p:nvPr>
            <p:ph type="tbl" idx="1"/>
          </p:nvPr>
        </p:nvSpPr>
        <p:spPr>
          <a:xfrm>
            <a:off x="533400" y="1600200"/>
            <a:ext cx="7772400" cy="4648200"/>
          </a:xfrm>
        </p:spPr>
        <p:txBody>
          <a:bodyPr/>
          <a:lstStyle/>
          <a:p>
            <a:endParaRPr lang="en-JO"/>
          </a:p>
        </p:txBody>
      </p:sp>
      <p:sp>
        <p:nvSpPr>
          <p:cNvPr id="4" name="Date Placeholder 3">
            <a:extLst>
              <a:ext uri="{FF2B5EF4-FFF2-40B4-BE49-F238E27FC236}">
                <a16:creationId xmlns:a16="http://schemas.microsoft.com/office/drawing/2014/main" id="{634299A2-DC93-DF0B-A059-0E2B9FB3FDD7}"/>
              </a:ext>
            </a:extLst>
          </p:cNvPr>
          <p:cNvSpPr>
            <a:spLocks noGrp="1"/>
          </p:cNvSpPr>
          <p:nvPr>
            <p:ph type="dt" sz="half" idx="10"/>
          </p:nvPr>
        </p:nvSpPr>
        <p:spPr>
          <a:xfrm>
            <a:off x="685800" y="6248400"/>
            <a:ext cx="1905000" cy="457200"/>
          </a:xfrm>
        </p:spPr>
        <p:txBody>
          <a:bodyPr/>
          <a:lstStyle>
            <a:lvl1pPr>
              <a:defRPr/>
            </a:lvl1pPr>
          </a:lstStyle>
          <a:p>
            <a:endParaRPr lang="en-US" altLang="en-JO"/>
          </a:p>
        </p:txBody>
      </p:sp>
      <p:sp>
        <p:nvSpPr>
          <p:cNvPr id="5" name="Footer Placeholder 4">
            <a:extLst>
              <a:ext uri="{FF2B5EF4-FFF2-40B4-BE49-F238E27FC236}">
                <a16:creationId xmlns:a16="http://schemas.microsoft.com/office/drawing/2014/main" id="{CC8B895C-0A10-DB5E-0D2C-497F1A7CFA87}"/>
              </a:ext>
            </a:extLst>
          </p:cNvPr>
          <p:cNvSpPr>
            <a:spLocks noGrp="1"/>
          </p:cNvSpPr>
          <p:nvPr>
            <p:ph type="ftr" sz="quarter" idx="11"/>
          </p:nvPr>
        </p:nvSpPr>
        <p:spPr>
          <a:xfrm>
            <a:off x="5345113" y="6400800"/>
            <a:ext cx="2895600" cy="457200"/>
          </a:xfrm>
        </p:spPr>
        <p:txBody>
          <a:bodyPr/>
          <a:lstStyle>
            <a:lvl1pPr>
              <a:defRPr/>
            </a:lvl1pPr>
          </a:lstStyle>
          <a:p>
            <a:r>
              <a:rPr lang="en-US" altLang="en-JO"/>
              <a:t>8: Network Security</a:t>
            </a:r>
          </a:p>
        </p:txBody>
      </p:sp>
      <p:sp>
        <p:nvSpPr>
          <p:cNvPr id="6" name="Slide Number Placeholder 5">
            <a:extLst>
              <a:ext uri="{FF2B5EF4-FFF2-40B4-BE49-F238E27FC236}">
                <a16:creationId xmlns:a16="http://schemas.microsoft.com/office/drawing/2014/main" id="{711DE068-D466-AB4B-AF03-5032EED53EAC}"/>
              </a:ext>
            </a:extLst>
          </p:cNvPr>
          <p:cNvSpPr>
            <a:spLocks noGrp="1"/>
          </p:cNvSpPr>
          <p:nvPr>
            <p:ph type="sldNum" sz="quarter" idx="12"/>
          </p:nvPr>
        </p:nvSpPr>
        <p:spPr>
          <a:xfrm>
            <a:off x="8048625" y="6400800"/>
            <a:ext cx="727075" cy="296863"/>
          </a:xfrm>
        </p:spPr>
        <p:txBody>
          <a:bodyPr/>
          <a:lstStyle>
            <a:lvl1pPr>
              <a:defRPr/>
            </a:lvl1pPr>
          </a:lstStyle>
          <a:p>
            <a:r>
              <a:rPr lang="en-US" altLang="en-JO"/>
              <a:t>8-</a:t>
            </a:r>
            <a:fld id="{C62056B2-2266-FB4B-BC65-3CDD8106D637}" type="slidenum">
              <a:rPr lang="en-US" altLang="en-JO"/>
              <a:pPr/>
              <a:t>‹#›</a:t>
            </a:fld>
            <a:endParaRPr lang="en-US" altLang="en-JO"/>
          </a:p>
        </p:txBody>
      </p:sp>
    </p:spTree>
    <p:extLst>
      <p:ext uri="{BB962C8B-B14F-4D97-AF65-F5344CB8AC3E}">
        <p14:creationId xmlns:p14="http://schemas.microsoft.com/office/powerpoint/2010/main" val="621015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7964B-C07E-16AB-B9CA-B3D88D8F866E}"/>
              </a:ext>
            </a:extLst>
          </p:cNvPr>
          <p:cNvSpPr>
            <a:spLocks noGrp="1"/>
          </p:cNvSpPr>
          <p:nvPr>
            <p:ph type="title"/>
          </p:nvPr>
        </p:nvSpPr>
        <p:spPr/>
        <p:txBody>
          <a:bodyPr/>
          <a:lstStyle/>
          <a:p>
            <a:r>
              <a:rPr lang="en-US"/>
              <a:t>Click to edit Master title style</a:t>
            </a:r>
            <a:endParaRPr lang="en-JO"/>
          </a:p>
        </p:txBody>
      </p:sp>
      <p:sp>
        <p:nvSpPr>
          <p:cNvPr id="3" name="Content Placeholder 2">
            <a:extLst>
              <a:ext uri="{FF2B5EF4-FFF2-40B4-BE49-F238E27FC236}">
                <a16:creationId xmlns:a16="http://schemas.microsoft.com/office/drawing/2014/main" id="{BCFC4F0C-2566-EFA5-DD5C-DB567F88B78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4" name="Date Placeholder 3">
            <a:extLst>
              <a:ext uri="{FF2B5EF4-FFF2-40B4-BE49-F238E27FC236}">
                <a16:creationId xmlns:a16="http://schemas.microsoft.com/office/drawing/2014/main" id="{CD651BC9-7D47-263E-4BDF-EFBDAF3679B7}"/>
              </a:ext>
            </a:extLst>
          </p:cNvPr>
          <p:cNvSpPr>
            <a:spLocks noGrp="1"/>
          </p:cNvSpPr>
          <p:nvPr>
            <p:ph type="dt" sz="half" idx="10"/>
          </p:nvPr>
        </p:nvSpPr>
        <p:spPr/>
        <p:txBody>
          <a:bodyPr/>
          <a:lstStyle>
            <a:lvl1pPr>
              <a:defRPr/>
            </a:lvl1pPr>
          </a:lstStyle>
          <a:p>
            <a:endParaRPr lang="en-US" altLang="en-JO"/>
          </a:p>
        </p:txBody>
      </p:sp>
      <p:sp>
        <p:nvSpPr>
          <p:cNvPr id="5" name="Footer Placeholder 4">
            <a:extLst>
              <a:ext uri="{FF2B5EF4-FFF2-40B4-BE49-F238E27FC236}">
                <a16:creationId xmlns:a16="http://schemas.microsoft.com/office/drawing/2014/main" id="{4580065A-1C19-370C-E0A7-454142472717}"/>
              </a:ext>
            </a:extLst>
          </p:cNvPr>
          <p:cNvSpPr>
            <a:spLocks noGrp="1"/>
          </p:cNvSpPr>
          <p:nvPr>
            <p:ph type="ftr" sz="quarter" idx="11"/>
          </p:nvPr>
        </p:nvSpPr>
        <p:spPr/>
        <p:txBody>
          <a:bodyPr/>
          <a:lstStyle>
            <a:lvl1pPr>
              <a:defRPr/>
            </a:lvl1pPr>
          </a:lstStyle>
          <a:p>
            <a:r>
              <a:rPr lang="en-US" altLang="en-JO"/>
              <a:t>8: Network Security</a:t>
            </a:r>
          </a:p>
        </p:txBody>
      </p:sp>
      <p:sp>
        <p:nvSpPr>
          <p:cNvPr id="6" name="Slide Number Placeholder 5">
            <a:extLst>
              <a:ext uri="{FF2B5EF4-FFF2-40B4-BE49-F238E27FC236}">
                <a16:creationId xmlns:a16="http://schemas.microsoft.com/office/drawing/2014/main" id="{CA953BAB-B06E-7D43-159A-9D59DDFFA594}"/>
              </a:ext>
            </a:extLst>
          </p:cNvPr>
          <p:cNvSpPr>
            <a:spLocks noGrp="1"/>
          </p:cNvSpPr>
          <p:nvPr>
            <p:ph type="sldNum" sz="quarter" idx="12"/>
          </p:nvPr>
        </p:nvSpPr>
        <p:spPr/>
        <p:txBody>
          <a:bodyPr/>
          <a:lstStyle>
            <a:lvl1pPr>
              <a:defRPr/>
            </a:lvl1pPr>
          </a:lstStyle>
          <a:p>
            <a:r>
              <a:rPr lang="en-US" altLang="en-JO"/>
              <a:t>8-</a:t>
            </a:r>
            <a:fld id="{92424BA5-92F3-AD46-9D54-DE85A9BD7BB5}" type="slidenum">
              <a:rPr lang="en-US" altLang="en-JO"/>
              <a:pPr/>
              <a:t>‹#›</a:t>
            </a:fld>
            <a:endParaRPr lang="en-US" altLang="en-JO"/>
          </a:p>
        </p:txBody>
      </p:sp>
    </p:spTree>
    <p:extLst>
      <p:ext uri="{BB962C8B-B14F-4D97-AF65-F5344CB8AC3E}">
        <p14:creationId xmlns:p14="http://schemas.microsoft.com/office/powerpoint/2010/main" val="3449361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D1A27-B2A8-AC90-2C4F-FC8A2C072AA4}"/>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JO"/>
          </a:p>
        </p:txBody>
      </p:sp>
      <p:sp>
        <p:nvSpPr>
          <p:cNvPr id="3" name="Text Placeholder 2">
            <a:extLst>
              <a:ext uri="{FF2B5EF4-FFF2-40B4-BE49-F238E27FC236}">
                <a16:creationId xmlns:a16="http://schemas.microsoft.com/office/drawing/2014/main" id="{9748B3FB-4723-CB60-C227-7B02B43F2C5C}"/>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D2F8660D-A1C2-C7AF-916D-7FD0596B256A}"/>
              </a:ext>
            </a:extLst>
          </p:cNvPr>
          <p:cNvSpPr>
            <a:spLocks noGrp="1"/>
          </p:cNvSpPr>
          <p:nvPr>
            <p:ph type="dt" sz="half" idx="10"/>
          </p:nvPr>
        </p:nvSpPr>
        <p:spPr/>
        <p:txBody>
          <a:bodyPr/>
          <a:lstStyle>
            <a:lvl1pPr>
              <a:defRPr/>
            </a:lvl1pPr>
          </a:lstStyle>
          <a:p>
            <a:endParaRPr lang="en-US" altLang="en-JO"/>
          </a:p>
        </p:txBody>
      </p:sp>
      <p:sp>
        <p:nvSpPr>
          <p:cNvPr id="5" name="Footer Placeholder 4">
            <a:extLst>
              <a:ext uri="{FF2B5EF4-FFF2-40B4-BE49-F238E27FC236}">
                <a16:creationId xmlns:a16="http://schemas.microsoft.com/office/drawing/2014/main" id="{0673A0F6-8E08-EB07-9C55-608FA22BD7F4}"/>
              </a:ext>
            </a:extLst>
          </p:cNvPr>
          <p:cNvSpPr>
            <a:spLocks noGrp="1"/>
          </p:cNvSpPr>
          <p:nvPr>
            <p:ph type="ftr" sz="quarter" idx="11"/>
          </p:nvPr>
        </p:nvSpPr>
        <p:spPr/>
        <p:txBody>
          <a:bodyPr/>
          <a:lstStyle>
            <a:lvl1pPr>
              <a:defRPr/>
            </a:lvl1pPr>
          </a:lstStyle>
          <a:p>
            <a:r>
              <a:rPr lang="en-US" altLang="en-JO"/>
              <a:t>8: Network Security</a:t>
            </a:r>
          </a:p>
        </p:txBody>
      </p:sp>
      <p:sp>
        <p:nvSpPr>
          <p:cNvPr id="6" name="Slide Number Placeholder 5">
            <a:extLst>
              <a:ext uri="{FF2B5EF4-FFF2-40B4-BE49-F238E27FC236}">
                <a16:creationId xmlns:a16="http://schemas.microsoft.com/office/drawing/2014/main" id="{E70A17A3-F0E3-791A-C103-33CDB1CC0656}"/>
              </a:ext>
            </a:extLst>
          </p:cNvPr>
          <p:cNvSpPr>
            <a:spLocks noGrp="1"/>
          </p:cNvSpPr>
          <p:nvPr>
            <p:ph type="sldNum" sz="quarter" idx="12"/>
          </p:nvPr>
        </p:nvSpPr>
        <p:spPr/>
        <p:txBody>
          <a:bodyPr/>
          <a:lstStyle>
            <a:lvl1pPr>
              <a:defRPr/>
            </a:lvl1pPr>
          </a:lstStyle>
          <a:p>
            <a:r>
              <a:rPr lang="en-US" altLang="en-JO"/>
              <a:t>8-</a:t>
            </a:r>
            <a:fld id="{B8AA6AC0-ACAC-3E4E-A6FF-B85D52C5D711}" type="slidenum">
              <a:rPr lang="en-US" altLang="en-JO"/>
              <a:pPr/>
              <a:t>‹#›</a:t>
            </a:fld>
            <a:endParaRPr lang="en-US" altLang="en-JO"/>
          </a:p>
        </p:txBody>
      </p:sp>
    </p:spTree>
    <p:extLst>
      <p:ext uri="{BB962C8B-B14F-4D97-AF65-F5344CB8AC3E}">
        <p14:creationId xmlns:p14="http://schemas.microsoft.com/office/powerpoint/2010/main" val="779809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92020-0193-3DF2-B34A-668646326683}"/>
              </a:ext>
            </a:extLst>
          </p:cNvPr>
          <p:cNvSpPr>
            <a:spLocks noGrp="1"/>
          </p:cNvSpPr>
          <p:nvPr>
            <p:ph type="title"/>
          </p:nvPr>
        </p:nvSpPr>
        <p:spPr/>
        <p:txBody>
          <a:bodyPr/>
          <a:lstStyle/>
          <a:p>
            <a:r>
              <a:rPr lang="en-US"/>
              <a:t>Click to edit Master title style</a:t>
            </a:r>
            <a:endParaRPr lang="en-JO"/>
          </a:p>
        </p:txBody>
      </p:sp>
      <p:sp>
        <p:nvSpPr>
          <p:cNvPr id="3" name="Content Placeholder 2">
            <a:extLst>
              <a:ext uri="{FF2B5EF4-FFF2-40B4-BE49-F238E27FC236}">
                <a16:creationId xmlns:a16="http://schemas.microsoft.com/office/drawing/2014/main" id="{58DCF738-F06D-F432-011A-38094C6CD5BB}"/>
              </a:ext>
            </a:extLst>
          </p:cNvPr>
          <p:cNvSpPr>
            <a:spLocks noGrp="1"/>
          </p:cNvSpPr>
          <p:nvPr>
            <p:ph sz="half" idx="1"/>
          </p:nvPr>
        </p:nvSpPr>
        <p:spPr>
          <a:xfrm>
            <a:off x="533400" y="1600200"/>
            <a:ext cx="3810000"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4" name="Content Placeholder 3">
            <a:extLst>
              <a:ext uri="{FF2B5EF4-FFF2-40B4-BE49-F238E27FC236}">
                <a16:creationId xmlns:a16="http://schemas.microsoft.com/office/drawing/2014/main" id="{C19013E9-54C8-354C-5789-C4CA5076803C}"/>
              </a:ext>
            </a:extLst>
          </p:cNvPr>
          <p:cNvSpPr>
            <a:spLocks noGrp="1"/>
          </p:cNvSpPr>
          <p:nvPr>
            <p:ph sz="half" idx="2"/>
          </p:nvPr>
        </p:nvSpPr>
        <p:spPr>
          <a:xfrm>
            <a:off x="4495800" y="1600200"/>
            <a:ext cx="3810000"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5" name="Date Placeholder 4">
            <a:extLst>
              <a:ext uri="{FF2B5EF4-FFF2-40B4-BE49-F238E27FC236}">
                <a16:creationId xmlns:a16="http://schemas.microsoft.com/office/drawing/2014/main" id="{F9C5C0AB-CF0E-193D-F828-2CA2A11597C0}"/>
              </a:ext>
            </a:extLst>
          </p:cNvPr>
          <p:cNvSpPr>
            <a:spLocks noGrp="1"/>
          </p:cNvSpPr>
          <p:nvPr>
            <p:ph type="dt" sz="half" idx="10"/>
          </p:nvPr>
        </p:nvSpPr>
        <p:spPr/>
        <p:txBody>
          <a:bodyPr/>
          <a:lstStyle>
            <a:lvl1pPr>
              <a:defRPr/>
            </a:lvl1pPr>
          </a:lstStyle>
          <a:p>
            <a:endParaRPr lang="en-US" altLang="en-JO"/>
          </a:p>
        </p:txBody>
      </p:sp>
      <p:sp>
        <p:nvSpPr>
          <p:cNvPr id="6" name="Footer Placeholder 5">
            <a:extLst>
              <a:ext uri="{FF2B5EF4-FFF2-40B4-BE49-F238E27FC236}">
                <a16:creationId xmlns:a16="http://schemas.microsoft.com/office/drawing/2014/main" id="{891DB2CE-B7BD-9A90-CA40-149FB5801952}"/>
              </a:ext>
            </a:extLst>
          </p:cNvPr>
          <p:cNvSpPr>
            <a:spLocks noGrp="1"/>
          </p:cNvSpPr>
          <p:nvPr>
            <p:ph type="ftr" sz="quarter" idx="11"/>
          </p:nvPr>
        </p:nvSpPr>
        <p:spPr/>
        <p:txBody>
          <a:bodyPr/>
          <a:lstStyle>
            <a:lvl1pPr>
              <a:defRPr/>
            </a:lvl1pPr>
          </a:lstStyle>
          <a:p>
            <a:r>
              <a:rPr lang="en-US" altLang="en-JO"/>
              <a:t>8: Network Security</a:t>
            </a:r>
          </a:p>
        </p:txBody>
      </p:sp>
      <p:sp>
        <p:nvSpPr>
          <p:cNvPr id="7" name="Slide Number Placeholder 6">
            <a:extLst>
              <a:ext uri="{FF2B5EF4-FFF2-40B4-BE49-F238E27FC236}">
                <a16:creationId xmlns:a16="http://schemas.microsoft.com/office/drawing/2014/main" id="{CE45386B-1797-68C5-6F5D-B3A34098B353}"/>
              </a:ext>
            </a:extLst>
          </p:cNvPr>
          <p:cNvSpPr>
            <a:spLocks noGrp="1"/>
          </p:cNvSpPr>
          <p:nvPr>
            <p:ph type="sldNum" sz="quarter" idx="12"/>
          </p:nvPr>
        </p:nvSpPr>
        <p:spPr/>
        <p:txBody>
          <a:bodyPr/>
          <a:lstStyle>
            <a:lvl1pPr>
              <a:defRPr/>
            </a:lvl1pPr>
          </a:lstStyle>
          <a:p>
            <a:r>
              <a:rPr lang="en-US" altLang="en-JO"/>
              <a:t>8-</a:t>
            </a:r>
            <a:fld id="{6407AE86-ACA6-564B-831C-F05BD2354173}" type="slidenum">
              <a:rPr lang="en-US" altLang="en-JO"/>
              <a:pPr/>
              <a:t>‹#›</a:t>
            </a:fld>
            <a:endParaRPr lang="en-US" altLang="en-JO"/>
          </a:p>
        </p:txBody>
      </p:sp>
    </p:spTree>
    <p:extLst>
      <p:ext uri="{BB962C8B-B14F-4D97-AF65-F5344CB8AC3E}">
        <p14:creationId xmlns:p14="http://schemas.microsoft.com/office/powerpoint/2010/main" val="3484089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151DC-D07A-36DF-BE24-4271D4BDD880}"/>
              </a:ext>
            </a:extLst>
          </p:cNvPr>
          <p:cNvSpPr>
            <a:spLocks noGrp="1"/>
          </p:cNvSpPr>
          <p:nvPr>
            <p:ph type="title"/>
          </p:nvPr>
        </p:nvSpPr>
        <p:spPr>
          <a:xfrm>
            <a:off x="630238" y="365125"/>
            <a:ext cx="7886700" cy="1325563"/>
          </a:xfrm>
        </p:spPr>
        <p:txBody>
          <a:bodyPr/>
          <a:lstStyle/>
          <a:p>
            <a:r>
              <a:rPr lang="en-US"/>
              <a:t>Click to edit Master title style</a:t>
            </a:r>
            <a:endParaRPr lang="en-JO"/>
          </a:p>
        </p:txBody>
      </p:sp>
      <p:sp>
        <p:nvSpPr>
          <p:cNvPr id="3" name="Text Placeholder 2">
            <a:extLst>
              <a:ext uri="{FF2B5EF4-FFF2-40B4-BE49-F238E27FC236}">
                <a16:creationId xmlns:a16="http://schemas.microsoft.com/office/drawing/2014/main" id="{6E8776E7-5DCD-518A-4FB8-44EC268147AE}"/>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402ECE6-CA50-E0D9-8945-18FF89928D19}"/>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5" name="Text Placeholder 4">
            <a:extLst>
              <a:ext uri="{FF2B5EF4-FFF2-40B4-BE49-F238E27FC236}">
                <a16:creationId xmlns:a16="http://schemas.microsoft.com/office/drawing/2014/main" id="{C56DF039-70E1-6D26-2082-B207072E506C}"/>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5C4BA00-F321-B2FA-1ADE-46D671F38365}"/>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7" name="Date Placeholder 6">
            <a:extLst>
              <a:ext uri="{FF2B5EF4-FFF2-40B4-BE49-F238E27FC236}">
                <a16:creationId xmlns:a16="http://schemas.microsoft.com/office/drawing/2014/main" id="{23D05FAD-7A1B-F56F-29C0-6F88AF2A92E6}"/>
              </a:ext>
            </a:extLst>
          </p:cNvPr>
          <p:cNvSpPr>
            <a:spLocks noGrp="1"/>
          </p:cNvSpPr>
          <p:nvPr>
            <p:ph type="dt" sz="half" idx="10"/>
          </p:nvPr>
        </p:nvSpPr>
        <p:spPr/>
        <p:txBody>
          <a:bodyPr/>
          <a:lstStyle>
            <a:lvl1pPr>
              <a:defRPr/>
            </a:lvl1pPr>
          </a:lstStyle>
          <a:p>
            <a:endParaRPr lang="en-US" altLang="en-JO"/>
          </a:p>
        </p:txBody>
      </p:sp>
      <p:sp>
        <p:nvSpPr>
          <p:cNvPr id="8" name="Footer Placeholder 7">
            <a:extLst>
              <a:ext uri="{FF2B5EF4-FFF2-40B4-BE49-F238E27FC236}">
                <a16:creationId xmlns:a16="http://schemas.microsoft.com/office/drawing/2014/main" id="{1FF83934-733A-594C-CBB1-3ED818025DD9}"/>
              </a:ext>
            </a:extLst>
          </p:cNvPr>
          <p:cNvSpPr>
            <a:spLocks noGrp="1"/>
          </p:cNvSpPr>
          <p:nvPr>
            <p:ph type="ftr" sz="quarter" idx="11"/>
          </p:nvPr>
        </p:nvSpPr>
        <p:spPr/>
        <p:txBody>
          <a:bodyPr/>
          <a:lstStyle>
            <a:lvl1pPr>
              <a:defRPr/>
            </a:lvl1pPr>
          </a:lstStyle>
          <a:p>
            <a:r>
              <a:rPr lang="en-US" altLang="en-JO"/>
              <a:t>8: Network Security</a:t>
            </a:r>
          </a:p>
        </p:txBody>
      </p:sp>
      <p:sp>
        <p:nvSpPr>
          <p:cNvPr id="9" name="Slide Number Placeholder 8">
            <a:extLst>
              <a:ext uri="{FF2B5EF4-FFF2-40B4-BE49-F238E27FC236}">
                <a16:creationId xmlns:a16="http://schemas.microsoft.com/office/drawing/2014/main" id="{12311C9B-2AC2-2948-D7E9-DE7AEA36827E}"/>
              </a:ext>
            </a:extLst>
          </p:cNvPr>
          <p:cNvSpPr>
            <a:spLocks noGrp="1"/>
          </p:cNvSpPr>
          <p:nvPr>
            <p:ph type="sldNum" sz="quarter" idx="12"/>
          </p:nvPr>
        </p:nvSpPr>
        <p:spPr/>
        <p:txBody>
          <a:bodyPr/>
          <a:lstStyle>
            <a:lvl1pPr>
              <a:defRPr/>
            </a:lvl1pPr>
          </a:lstStyle>
          <a:p>
            <a:r>
              <a:rPr lang="en-US" altLang="en-JO"/>
              <a:t>8-</a:t>
            </a:r>
            <a:fld id="{B6ADAC43-C41E-A348-BB2B-71068D95D60A}" type="slidenum">
              <a:rPr lang="en-US" altLang="en-JO"/>
              <a:pPr/>
              <a:t>‹#›</a:t>
            </a:fld>
            <a:endParaRPr lang="en-US" altLang="en-JO"/>
          </a:p>
        </p:txBody>
      </p:sp>
    </p:spTree>
    <p:extLst>
      <p:ext uri="{BB962C8B-B14F-4D97-AF65-F5344CB8AC3E}">
        <p14:creationId xmlns:p14="http://schemas.microsoft.com/office/powerpoint/2010/main" val="2257453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D838A-892C-C245-933A-BBEC9A72EE2B}"/>
              </a:ext>
            </a:extLst>
          </p:cNvPr>
          <p:cNvSpPr>
            <a:spLocks noGrp="1"/>
          </p:cNvSpPr>
          <p:nvPr>
            <p:ph type="title"/>
          </p:nvPr>
        </p:nvSpPr>
        <p:spPr/>
        <p:txBody>
          <a:bodyPr/>
          <a:lstStyle/>
          <a:p>
            <a:r>
              <a:rPr lang="en-US"/>
              <a:t>Click to edit Master title style</a:t>
            </a:r>
            <a:endParaRPr lang="en-JO"/>
          </a:p>
        </p:txBody>
      </p:sp>
      <p:sp>
        <p:nvSpPr>
          <p:cNvPr id="3" name="Date Placeholder 2">
            <a:extLst>
              <a:ext uri="{FF2B5EF4-FFF2-40B4-BE49-F238E27FC236}">
                <a16:creationId xmlns:a16="http://schemas.microsoft.com/office/drawing/2014/main" id="{E4798FE7-C086-AC9D-FDE3-455E51C912E4}"/>
              </a:ext>
            </a:extLst>
          </p:cNvPr>
          <p:cNvSpPr>
            <a:spLocks noGrp="1"/>
          </p:cNvSpPr>
          <p:nvPr>
            <p:ph type="dt" sz="half" idx="10"/>
          </p:nvPr>
        </p:nvSpPr>
        <p:spPr/>
        <p:txBody>
          <a:bodyPr/>
          <a:lstStyle>
            <a:lvl1pPr>
              <a:defRPr/>
            </a:lvl1pPr>
          </a:lstStyle>
          <a:p>
            <a:endParaRPr lang="en-US" altLang="en-JO"/>
          </a:p>
        </p:txBody>
      </p:sp>
      <p:sp>
        <p:nvSpPr>
          <p:cNvPr id="4" name="Footer Placeholder 3">
            <a:extLst>
              <a:ext uri="{FF2B5EF4-FFF2-40B4-BE49-F238E27FC236}">
                <a16:creationId xmlns:a16="http://schemas.microsoft.com/office/drawing/2014/main" id="{CF3798E2-4320-7210-8A38-C71BF126A2DB}"/>
              </a:ext>
            </a:extLst>
          </p:cNvPr>
          <p:cNvSpPr>
            <a:spLocks noGrp="1"/>
          </p:cNvSpPr>
          <p:nvPr>
            <p:ph type="ftr" sz="quarter" idx="11"/>
          </p:nvPr>
        </p:nvSpPr>
        <p:spPr/>
        <p:txBody>
          <a:bodyPr/>
          <a:lstStyle>
            <a:lvl1pPr>
              <a:defRPr/>
            </a:lvl1pPr>
          </a:lstStyle>
          <a:p>
            <a:r>
              <a:rPr lang="en-US" altLang="en-JO"/>
              <a:t>8: Network Security</a:t>
            </a:r>
          </a:p>
        </p:txBody>
      </p:sp>
      <p:sp>
        <p:nvSpPr>
          <p:cNvPr id="5" name="Slide Number Placeholder 4">
            <a:extLst>
              <a:ext uri="{FF2B5EF4-FFF2-40B4-BE49-F238E27FC236}">
                <a16:creationId xmlns:a16="http://schemas.microsoft.com/office/drawing/2014/main" id="{336BF7D6-F462-85D8-2053-A09A44997D81}"/>
              </a:ext>
            </a:extLst>
          </p:cNvPr>
          <p:cNvSpPr>
            <a:spLocks noGrp="1"/>
          </p:cNvSpPr>
          <p:nvPr>
            <p:ph type="sldNum" sz="quarter" idx="12"/>
          </p:nvPr>
        </p:nvSpPr>
        <p:spPr/>
        <p:txBody>
          <a:bodyPr/>
          <a:lstStyle>
            <a:lvl1pPr>
              <a:defRPr/>
            </a:lvl1pPr>
          </a:lstStyle>
          <a:p>
            <a:r>
              <a:rPr lang="en-US" altLang="en-JO"/>
              <a:t>8-</a:t>
            </a:r>
            <a:fld id="{C550B373-D816-564E-A760-B13E2E122F2D}" type="slidenum">
              <a:rPr lang="en-US" altLang="en-JO"/>
              <a:pPr/>
              <a:t>‹#›</a:t>
            </a:fld>
            <a:endParaRPr lang="en-US" altLang="en-JO"/>
          </a:p>
        </p:txBody>
      </p:sp>
    </p:spTree>
    <p:extLst>
      <p:ext uri="{BB962C8B-B14F-4D97-AF65-F5344CB8AC3E}">
        <p14:creationId xmlns:p14="http://schemas.microsoft.com/office/powerpoint/2010/main" val="252482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7747DEF-0280-28B8-5944-BB439F837B81}"/>
              </a:ext>
            </a:extLst>
          </p:cNvPr>
          <p:cNvSpPr>
            <a:spLocks noGrp="1"/>
          </p:cNvSpPr>
          <p:nvPr>
            <p:ph type="dt" sz="half" idx="10"/>
          </p:nvPr>
        </p:nvSpPr>
        <p:spPr/>
        <p:txBody>
          <a:bodyPr/>
          <a:lstStyle>
            <a:lvl1pPr>
              <a:defRPr/>
            </a:lvl1pPr>
          </a:lstStyle>
          <a:p>
            <a:endParaRPr lang="en-US" altLang="en-JO"/>
          </a:p>
        </p:txBody>
      </p:sp>
      <p:sp>
        <p:nvSpPr>
          <p:cNvPr id="3" name="Footer Placeholder 2">
            <a:extLst>
              <a:ext uri="{FF2B5EF4-FFF2-40B4-BE49-F238E27FC236}">
                <a16:creationId xmlns:a16="http://schemas.microsoft.com/office/drawing/2014/main" id="{BC51EC39-77EC-8E9A-4B7D-53A896D21087}"/>
              </a:ext>
            </a:extLst>
          </p:cNvPr>
          <p:cNvSpPr>
            <a:spLocks noGrp="1"/>
          </p:cNvSpPr>
          <p:nvPr>
            <p:ph type="ftr" sz="quarter" idx="11"/>
          </p:nvPr>
        </p:nvSpPr>
        <p:spPr/>
        <p:txBody>
          <a:bodyPr/>
          <a:lstStyle>
            <a:lvl1pPr>
              <a:defRPr/>
            </a:lvl1pPr>
          </a:lstStyle>
          <a:p>
            <a:r>
              <a:rPr lang="en-US" altLang="en-JO"/>
              <a:t>8: Network Security</a:t>
            </a:r>
          </a:p>
        </p:txBody>
      </p:sp>
      <p:sp>
        <p:nvSpPr>
          <p:cNvPr id="4" name="Slide Number Placeholder 3">
            <a:extLst>
              <a:ext uri="{FF2B5EF4-FFF2-40B4-BE49-F238E27FC236}">
                <a16:creationId xmlns:a16="http://schemas.microsoft.com/office/drawing/2014/main" id="{02553F4C-6278-4C60-DC63-19E4BE54575F}"/>
              </a:ext>
            </a:extLst>
          </p:cNvPr>
          <p:cNvSpPr>
            <a:spLocks noGrp="1"/>
          </p:cNvSpPr>
          <p:nvPr>
            <p:ph type="sldNum" sz="quarter" idx="12"/>
          </p:nvPr>
        </p:nvSpPr>
        <p:spPr/>
        <p:txBody>
          <a:bodyPr/>
          <a:lstStyle>
            <a:lvl1pPr>
              <a:defRPr/>
            </a:lvl1pPr>
          </a:lstStyle>
          <a:p>
            <a:r>
              <a:rPr lang="en-US" altLang="en-JO"/>
              <a:t>8-</a:t>
            </a:r>
            <a:fld id="{B64D599F-DED3-9140-836E-271D1BF949A3}" type="slidenum">
              <a:rPr lang="en-US" altLang="en-JO"/>
              <a:pPr/>
              <a:t>‹#›</a:t>
            </a:fld>
            <a:endParaRPr lang="en-US" altLang="en-JO"/>
          </a:p>
        </p:txBody>
      </p:sp>
    </p:spTree>
    <p:extLst>
      <p:ext uri="{BB962C8B-B14F-4D97-AF65-F5344CB8AC3E}">
        <p14:creationId xmlns:p14="http://schemas.microsoft.com/office/powerpoint/2010/main" val="4004926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5E5087-0533-5FFE-4345-E15F326E548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JO"/>
          </a:p>
        </p:txBody>
      </p:sp>
      <p:sp>
        <p:nvSpPr>
          <p:cNvPr id="3" name="Content Placeholder 2">
            <a:extLst>
              <a:ext uri="{FF2B5EF4-FFF2-40B4-BE49-F238E27FC236}">
                <a16:creationId xmlns:a16="http://schemas.microsoft.com/office/drawing/2014/main" id="{E9A817F8-74B5-4A0F-5D15-56F81E11C6C4}"/>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O"/>
          </a:p>
        </p:txBody>
      </p:sp>
      <p:sp>
        <p:nvSpPr>
          <p:cNvPr id="4" name="Text Placeholder 3">
            <a:extLst>
              <a:ext uri="{FF2B5EF4-FFF2-40B4-BE49-F238E27FC236}">
                <a16:creationId xmlns:a16="http://schemas.microsoft.com/office/drawing/2014/main" id="{5A8B2DAE-17A1-9052-0F65-144E6C13926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BCFF552-DD27-A0B1-8C98-D19713AAB394}"/>
              </a:ext>
            </a:extLst>
          </p:cNvPr>
          <p:cNvSpPr>
            <a:spLocks noGrp="1"/>
          </p:cNvSpPr>
          <p:nvPr>
            <p:ph type="dt" sz="half" idx="10"/>
          </p:nvPr>
        </p:nvSpPr>
        <p:spPr/>
        <p:txBody>
          <a:bodyPr/>
          <a:lstStyle>
            <a:lvl1pPr>
              <a:defRPr/>
            </a:lvl1pPr>
          </a:lstStyle>
          <a:p>
            <a:endParaRPr lang="en-US" altLang="en-JO"/>
          </a:p>
        </p:txBody>
      </p:sp>
      <p:sp>
        <p:nvSpPr>
          <p:cNvPr id="6" name="Footer Placeholder 5">
            <a:extLst>
              <a:ext uri="{FF2B5EF4-FFF2-40B4-BE49-F238E27FC236}">
                <a16:creationId xmlns:a16="http://schemas.microsoft.com/office/drawing/2014/main" id="{22A1F149-39FD-3777-06A8-F302EB225F38}"/>
              </a:ext>
            </a:extLst>
          </p:cNvPr>
          <p:cNvSpPr>
            <a:spLocks noGrp="1"/>
          </p:cNvSpPr>
          <p:nvPr>
            <p:ph type="ftr" sz="quarter" idx="11"/>
          </p:nvPr>
        </p:nvSpPr>
        <p:spPr/>
        <p:txBody>
          <a:bodyPr/>
          <a:lstStyle>
            <a:lvl1pPr>
              <a:defRPr/>
            </a:lvl1pPr>
          </a:lstStyle>
          <a:p>
            <a:r>
              <a:rPr lang="en-US" altLang="en-JO"/>
              <a:t>8: Network Security</a:t>
            </a:r>
          </a:p>
        </p:txBody>
      </p:sp>
      <p:sp>
        <p:nvSpPr>
          <p:cNvPr id="7" name="Slide Number Placeholder 6">
            <a:extLst>
              <a:ext uri="{FF2B5EF4-FFF2-40B4-BE49-F238E27FC236}">
                <a16:creationId xmlns:a16="http://schemas.microsoft.com/office/drawing/2014/main" id="{AE087019-2B40-6D5D-435E-7D2B8C26F569}"/>
              </a:ext>
            </a:extLst>
          </p:cNvPr>
          <p:cNvSpPr>
            <a:spLocks noGrp="1"/>
          </p:cNvSpPr>
          <p:nvPr>
            <p:ph type="sldNum" sz="quarter" idx="12"/>
          </p:nvPr>
        </p:nvSpPr>
        <p:spPr/>
        <p:txBody>
          <a:bodyPr/>
          <a:lstStyle>
            <a:lvl1pPr>
              <a:defRPr/>
            </a:lvl1pPr>
          </a:lstStyle>
          <a:p>
            <a:r>
              <a:rPr lang="en-US" altLang="en-JO"/>
              <a:t>8-</a:t>
            </a:r>
            <a:fld id="{6385A1AA-F5E7-9543-B598-D1DF08C6B43B}" type="slidenum">
              <a:rPr lang="en-US" altLang="en-JO"/>
              <a:pPr/>
              <a:t>‹#›</a:t>
            </a:fld>
            <a:endParaRPr lang="en-US" altLang="en-JO"/>
          </a:p>
        </p:txBody>
      </p:sp>
    </p:spTree>
    <p:extLst>
      <p:ext uri="{BB962C8B-B14F-4D97-AF65-F5344CB8AC3E}">
        <p14:creationId xmlns:p14="http://schemas.microsoft.com/office/powerpoint/2010/main" val="572570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FB73-DFE1-7ED2-AC08-0AE959D1249E}"/>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JO"/>
          </a:p>
        </p:txBody>
      </p:sp>
      <p:sp>
        <p:nvSpPr>
          <p:cNvPr id="3" name="Picture Placeholder 2">
            <a:extLst>
              <a:ext uri="{FF2B5EF4-FFF2-40B4-BE49-F238E27FC236}">
                <a16:creationId xmlns:a16="http://schemas.microsoft.com/office/drawing/2014/main" id="{C753F109-4858-43DC-8538-A40E144A0D6E}"/>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JO"/>
          </a:p>
        </p:txBody>
      </p:sp>
      <p:sp>
        <p:nvSpPr>
          <p:cNvPr id="4" name="Text Placeholder 3">
            <a:extLst>
              <a:ext uri="{FF2B5EF4-FFF2-40B4-BE49-F238E27FC236}">
                <a16:creationId xmlns:a16="http://schemas.microsoft.com/office/drawing/2014/main" id="{B0C82285-6477-0C77-A794-0EEFEB46C37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96F74D-634B-ACE8-DAFC-FF0A76877CC8}"/>
              </a:ext>
            </a:extLst>
          </p:cNvPr>
          <p:cNvSpPr>
            <a:spLocks noGrp="1"/>
          </p:cNvSpPr>
          <p:nvPr>
            <p:ph type="dt" sz="half" idx="10"/>
          </p:nvPr>
        </p:nvSpPr>
        <p:spPr/>
        <p:txBody>
          <a:bodyPr/>
          <a:lstStyle>
            <a:lvl1pPr>
              <a:defRPr/>
            </a:lvl1pPr>
          </a:lstStyle>
          <a:p>
            <a:endParaRPr lang="en-US" altLang="en-JO"/>
          </a:p>
        </p:txBody>
      </p:sp>
      <p:sp>
        <p:nvSpPr>
          <p:cNvPr id="6" name="Footer Placeholder 5">
            <a:extLst>
              <a:ext uri="{FF2B5EF4-FFF2-40B4-BE49-F238E27FC236}">
                <a16:creationId xmlns:a16="http://schemas.microsoft.com/office/drawing/2014/main" id="{0FF5F511-A938-EFE8-3AAA-E241175A41E1}"/>
              </a:ext>
            </a:extLst>
          </p:cNvPr>
          <p:cNvSpPr>
            <a:spLocks noGrp="1"/>
          </p:cNvSpPr>
          <p:nvPr>
            <p:ph type="ftr" sz="quarter" idx="11"/>
          </p:nvPr>
        </p:nvSpPr>
        <p:spPr/>
        <p:txBody>
          <a:bodyPr/>
          <a:lstStyle>
            <a:lvl1pPr>
              <a:defRPr/>
            </a:lvl1pPr>
          </a:lstStyle>
          <a:p>
            <a:r>
              <a:rPr lang="en-US" altLang="en-JO"/>
              <a:t>8: Network Security</a:t>
            </a:r>
          </a:p>
        </p:txBody>
      </p:sp>
      <p:sp>
        <p:nvSpPr>
          <p:cNvPr id="7" name="Slide Number Placeholder 6">
            <a:extLst>
              <a:ext uri="{FF2B5EF4-FFF2-40B4-BE49-F238E27FC236}">
                <a16:creationId xmlns:a16="http://schemas.microsoft.com/office/drawing/2014/main" id="{3B0CD614-B33A-F8F9-9916-2D79E4B9E81C}"/>
              </a:ext>
            </a:extLst>
          </p:cNvPr>
          <p:cNvSpPr>
            <a:spLocks noGrp="1"/>
          </p:cNvSpPr>
          <p:nvPr>
            <p:ph type="sldNum" sz="quarter" idx="12"/>
          </p:nvPr>
        </p:nvSpPr>
        <p:spPr/>
        <p:txBody>
          <a:bodyPr/>
          <a:lstStyle>
            <a:lvl1pPr>
              <a:defRPr/>
            </a:lvl1pPr>
          </a:lstStyle>
          <a:p>
            <a:r>
              <a:rPr lang="en-US" altLang="en-JO"/>
              <a:t>8-</a:t>
            </a:r>
            <a:fld id="{49A315F2-9779-F444-B0D7-2C05BA70E5EB}" type="slidenum">
              <a:rPr lang="en-US" altLang="en-JO"/>
              <a:pPr/>
              <a:t>‹#›</a:t>
            </a:fld>
            <a:endParaRPr lang="en-US" altLang="en-JO"/>
          </a:p>
        </p:txBody>
      </p:sp>
    </p:spTree>
    <p:extLst>
      <p:ext uri="{BB962C8B-B14F-4D97-AF65-F5344CB8AC3E}">
        <p14:creationId xmlns:p14="http://schemas.microsoft.com/office/powerpoint/2010/main" val="3428585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E415AD5-A68F-4291-21B0-DE068EA43419}"/>
              </a:ext>
            </a:extLst>
          </p:cNvPr>
          <p:cNvSpPr>
            <a:spLocks noGrp="1" noChangeArrowheads="1"/>
          </p:cNvSpPr>
          <p:nvPr>
            <p:ph type="title"/>
          </p:nvPr>
        </p:nvSpPr>
        <p:spPr bwMode="auto">
          <a:xfrm>
            <a:off x="533400" y="228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JO"/>
              <a:t>Click to edit Master title style</a:t>
            </a:r>
          </a:p>
        </p:txBody>
      </p:sp>
      <p:sp>
        <p:nvSpPr>
          <p:cNvPr id="1027" name="Rectangle 3">
            <a:extLst>
              <a:ext uri="{FF2B5EF4-FFF2-40B4-BE49-F238E27FC236}">
                <a16:creationId xmlns:a16="http://schemas.microsoft.com/office/drawing/2014/main" id="{3639F599-92F0-0B06-7090-35749121F43B}"/>
              </a:ext>
            </a:extLst>
          </p:cNvPr>
          <p:cNvSpPr>
            <a:spLocks noGrp="1" noChangeArrowheads="1"/>
          </p:cNvSpPr>
          <p:nvPr>
            <p:ph type="body" idx="1"/>
          </p:nvPr>
        </p:nvSpPr>
        <p:spPr bwMode="auto">
          <a:xfrm>
            <a:off x="533400" y="1600200"/>
            <a:ext cx="77724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JO"/>
              <a:t>Click to edit Master text styles</a:t>
            </a:r>
          </a:p>
          <a:p>
            <a:pPr lvl="1"/>
            <a:r>
              <a:rPr lang="en-US" altLang="en-JO"/>
              <a:t>Second level</a:t>
            </a:r>
          </a:p>
          <a:p>
            <a:pPr lvl="2"/>
            <a:r>
              <a:rPr lang="en-US" altLang="en-JO"/>
              <a:t>Third level</a:t>
            </a:r>
          </a:p>
          <a:p>
            <a:pPr lvl="3"/>
            <a:r>
              <a:rPr lang="en-US" altLang="en-JO"/>
              <a:t>Fourth level</a:t>
            </a:r>
          </a:p>
          <a:p>
            <a:pPr lvl="4"/>
            <a:r>
              <a:rPr lang="en-US" altLang="en-JO"/>
              <a:t>Fifth level</a:t>
            </a:r>
          </a:p>
        </p:txBody>
      </p:sp>
      <p:sp>
        <p:nvSpPr>
          <p:cNvPr id="1028" name="Rectangle 4">
            <a:extLst>
              <a:ext uri="{FF2B5EF4-FFF2-40B4-BE49-F238E27FC236}">
                <a16:creationId xmlns:a16="http://schemas.microsoft.com/office/drawing/2014/main" id="{18D50C64-1FF6-3BDC-7732-B8BA930079E6}"/>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vl1pPr>
          </a:lstStyle>
          <a:p>
            <a:endParaRPr lang="en-US" altLang="en-JO"/>
          </a:p>
        </p:txBody>
      </p:sp>
      <p:sp>
        <p:nvSpPr>
          <p:cNvPr id="1029" name="Rectangle 5">
            <a:extLst>
              <a:ext uri="{FF2B5EF4-FFF2-40B4-BE49-F238E27FC236}">
                <a16:creationId xmlns:a16="http://schemas.microsoft.com/office/drawing/2014/main" id="{B60AC01E-BA6D-D637-0C82-8C1738DF43DD}"/>
              </a:ext>
            </a:extLst>
          </p:cNvPr>
          <p:cNvSpPr>
            <a:spLocks noGrp="1" noChangeArrowheads="1"/>
          </p:cNvSpPr>
          <p:nvPr>
            <p:ph type="ftr" sz="quarter" idx="3"/>
          </p:nvPr>
        </p:nvSpPr>
        <p:spPr bwMode="auto">
          <a:xfrm>
            <a:off x="5345113" y="64008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panose="020B0604020202020204" pitchFamily="34" charset="0"/>
                <a:cs typeface="Arial" panose="020B0604020202020204" pitchFamily="34" charset="0"/>
              </a:defRPr>
            </a:lvl1pPr>
          </a:lstStyle>
          <a:p>
            <a:r>
              <a:rPr lang="en-US" altLang="en-JO"/>
              <a:t>8: Network Security</a:t>
            </a:r>
          </a:p>
        </p:txBody>
      </p:sp>
      <p:sp>
        <p:nvSpPr>
          <p:cNvPr id="1030" name="Rectangle 6">
            <a:extLst>
              <a:ext uri="{FF2B5EF4-FFF2-40B4-BE49-F238E27FC236}">
                <a16:creationId xmlns:a16="http://schemas.microsoft.com/office/drawing/2014/main" id="{97A6DEDB-366E-83AC-8634-4ECB26AFEA5E}"/>
              </a:ext>
            </a:extLst>
          </p:cNvPr>
          <p:cNvSpPr>
            <a:spLocks noGrp="1" noChangeArrowheads="1"/>
          </p:cNvSpPr>
          <p:nvPr>
            <p:ph type="sldNum" sz="quarter" idx="4"/>
          </p:nvPr>
        </p:nvSpPr>
        <p:spPr bwMode="auto">
          <a:xfrm>
            <a:off x="8048625" y="6400800"/>
            <a:ext cx="727075"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panose="020B0604020202020204" pitchFamily="34" charset="0"/>
                <a:cs typeface="Arial" panose="020B0604020202020204" pitchFamily="34" charset="0"/>
              </a:defRPr>
            </a:lvl1pPr>
          </a:lstStyle>
          <a:p>
            <a:r>
              <a:rPr lang="en-US" altLang="en-JO"/>
              <a:t>8-</a:t>
            </a:r>
            <a:fld id="{1343A9EF-436A-C348-BECB-D4740C6960B1}" type="slidenum">
              <a:rPr lang="en-US" altLang="en-JO"/>
              <a:pPr/>
              <a:t>‹#›</a:t>
            </a:fld>
            <a:endParaRPr lang="en-US" altLang="en-J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hdr="0" dt="0"/>
  <p:txStyles>
    <p:titleStyle>
      <a:lvl1pPr algn="l" rtl="0" eaLnBrk="0" fontAlgn="base" hangingPunct="0">
        <a:spcBef>
          <a:spcPct val="0"/>
        </a:spcBef>
        <a:spcAft>
          <a:spcPct val="0"/>
        </a:spcAft>
        <a:defRPr sz="4000" u="sng" kern="1200">
          <a:solidFill>
            <a:schemeClr val="accent2"/>
          </a:solidFill>
          <a:latin typeface="+mj-lt"/>
          <a:ea typeface="+mj-ea"/>
          <a:cs typeface="+mj-cs"/>
        </a:defRPr>
      </a:lvl1pPr>
      <a:lvl2pPr algn="l" rtl="0" eaLnBrk="0" fontAlgn="base" hangingPunct="0">
        <a:spcBef>
          <a:spcPct val="0"/>
        </a:spcBef>
        <a:spcAft>
          <a:spcPct val="0"/>
        </a:spcAft>
        <a:defRPr sz="4000" u="sng">
          <a:solidFill>
            <a:schemeClr val="accent2"/>
          </a:solidFill>
          <a:latin typeface="Comic Sans MS" panose="030F0902030302020204" pitchFamily="66" charset="0"/>
        </a:defRPr>
      </a:lvl2pPr>
      <a:lvl3pPr algn="l" rtl="0" eaLnBrk="0" fontAlgn="base" hangingPunct="0">
        <a:spcBef>
          <a:spcPct val="0"/>
        </a:spcBef>
        <a:spcAft>
          <a:spcPct val="0"/>
        </a:spcAft>
        <a:defRPr sz="4000" u="sng">
          <a:solidFill>
            <a:schemeClr val="accent2"/>
          </a:solidFill>
          <a:latin typeface="Comic Sans MS" panose="030F0902030302020204" pitchFamily="66" charset="0"/>
        </a:defRPr>
      </a:lvl3pPr>
      <a:lvl4pPr algn="l" rtl="0" eaLnBrk="0" fontAlgn="base" hangingPunct="0">
        <a:spcBef>
          <a:spcPct val="0"/>
        </a:spcBef>
        <a:spcAft>
          <a:spcPct val="0"/>
        </a:spcAft>
        <a:defRPr sz="4000" u="sng">
          <a:solidFill>
            <a:schemeClr val="accent2"/>
          </a:solidFill>
          <a:latin typeface="Comic Sans MS" panose="030F0902030302020204" pitchFamily="66" charset="0"/>
        </a:defRPr>
      </a:lvl4pPr>
      <a:lvl5pPr algn="l" rtl="0" eaLnBrk="0" fontAlgn="base" hangingPunct="0">
        <a:spcBef>
          <a:spcPct val="0"/>
        </a:spcBef>
        <a:spcAft>
          <a:spcPct val="0"/>
        </a:spcAft>
        <a:defRPr sz="4000" u="sng">
          <a:solidFill>
            <a:schemeClr val="accent2"/>
          </a:solidFill>
          <a:latin typeface="Comic Sans MS" panose="030F0902030302020204" pitchFamily="66" charset="0"/>
        </a:defRPr>
      </a:lvl5pPr>
      <a:lvl6pPr marL="457200" algn="l" rtl="0" eaLnBrk="0" fontAlgn="base" hangingPunct="0">
        <a:spcBef>
          <a:spcPct val="0"/>
        </a:spcBef>
        <a:spcAft>
          <a:spcPct val="0"/>
        </a:spcAft>
        <a:defRPr sz="4000" u="sng">
          <a:solidFill>
            <a:schemeClr val="accent2"/>
          </a:solidFill>
          <a:latin typeface="Comic Sans MS" panose="030F0902030302020204" pitchFamily="66" charset="0"/>
        </a:defRPr>
      </a:lvl6pPr>
      <a:lvl7pPr marL="914400" algn="l" rtl="0" eaLnBrk="0" fontAlgn="base" hangingPunct="0">
        <a:spcBef>
          <a:spcPct val="0"/>
        </a:spcBef>
        <a:spcAft>
          <a:spcPct val="0"/>
        </a:spcAft>
        <a:defRPr sz="4000" u="sng">
          <a:solidFill>
            <a:schemeClr val="accent2"/>
          </a:solidFill>
          <a:latin typeface="Comic Sans MS" panose="030F0902030302020204" pitchFamily="66" charset="0"/>
        </a:defRPr>
      </a:lvl7pPr>
      <a:lvl8pPr marL="1371600" algn="l" rtl="0" eaLnBrk="0" fontAlgn="base" hangingPunct="0">
        <a:spcBef>
          <a:spcPct val="0"/>
        </a:spcBef>
        <a:spcAft>
          <a:spcPct val="0"/>
        </a:spcAft>
        <a:defRPr sz="4000" u="sng">
          <a:solidFill>
            <a:schemeClr val="accent2"/>
          </a:solidFill>
          <a:latin typeface="Comic Sans MS" panose="030F0902030302020204" pitchFamily="66" charset="0"/>
        </a:defRPr>
      </a:lvl8pPr>
      <a:lvl9pPr marL="1828800" algn="l" rtl="0" eaLnBrk="0" fontAlgn="base" hangingPunct="0">
        <a:spcBef>
          <a:spcPct val="0"/>
        </a:spcBef>
        <a:spcAft>
          <a:spcPct val="0"/>
        </a:spcAft>
        <a:defRPr sz="4000" u="sng">
          <a:solidFill>
            <a:schemeClr val="accent2"/>
          </a:solidFill>
          <a:latin typeface="Comic Sans MS" panose="030F0902030302020204" pitchFamily="66" charset="0"/>
        </a:defRPr>
      </a:lvl9pPr>
    </p:titleStyle>
    <p:bodyStyle>
      <a:lvl1pPr marL="342900" indent="-342900" algn="l" rtl="0" eaLnBrk="0" fontAlgn="base" hangingPunct="0">
        <a:spcBef>
          <a:spcPct val="20000"/>
        </a:spcBef>
        <a:spcAft>
          <a:spcPct val="0"/>
        </a:spcAft>
        <a:buClr>
          <a:schemeClr val="accent2"/>
        </a:buClr>
        <a:buSzPct val="85000"/>
        <a:buFont typeface="ZapfDingbats" pitchFamily="82" charset="2"/>
        <a:buChar char="r"/>
        <a:defRPr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5000"/>
        <a:buFont typeface="ZapfDingbats" pitchFamily="82" charset="2"/>
        <a:buChar char="m"/>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Times New Roman" panose="02020603050405020304" pitchFamily="18"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Times New Roman" panose="0202060305040502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J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emf"/><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5.emf"/><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0.xml"/><Relationship Id="rId1" Type="http://schemas.openxmlformats.org/officeDocument/2006/relationships/slideLayout" Target="../slideLayouts/slideLayout13.xml"/><Relationship Id="rId4" Type="http://schemas.openxmlformats.org/officeDocument/2006/relationships/image" Target="../media/image7.em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2.xml"/><Relationship Id="rId1" Type="http://schemas.openxmlformats.org/officeDocument/2006/relationships/slideLayout" Target="../slideLayouts/slideLayout14.xml"/><Relationship Id="rId6" Type="http://schemas.openxmlformats.org/officeDocument/2006/relationships/image" Target="../media/image9.emf"/><Relationship Id="rId5" Type="http://schemas.openxmlformats.org/officeDocument/2006/relationships/image" Target="../media/image5.emf"/><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3.xml"/><Relationship Id="rId1" Type="http://schemas.openxmlformats.org/officeDocument/2006/relationships/slideLayout" Target="../slideLayouts/slideLayout15.xml"/><Relationship Id="rId5" Type="http://schemas.openxmlformats.org/officeDocument/2006/relationships/image" Target="../media/image9.emf"/><Relationship Id="rId4" Type="http://schemas.openxmlformats.org/officeDocument/2006/relationships/image" Target="../media/image5.emf"/></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11.emf"/><Relationship Id="rId5" Type="http://schemas.openxmlformats.org/officeDocument/2006/relationships/image" Target="../media/image3.png"/><Relationship Id="rId4" Type="http://schemas.openxmlformats.org/officeDocument/2006/relationships/image" Target="../media/image4.png"/></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11.emf"/><Relationship Id="rId5" Type="http://schemas.openxmlformats.org/officeDocument/2006/relationships/image" Target="../media/image3.png"/><Relationship Id="rId4" Type="http://schemas.openxmlformats.org/officeDocument/2006/relationships/image" Target="../media/image4.png"/></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6.xml"/><Relationship Id="rId1" Type="http://schemas.openxmlformats.org/officeDocument/2006/relationships/slideLayout" Target="../slideLayouts/slideLayout14.xml"/><Relationship Id="rId5" Type="http://schemas.openxmlformats.org/officeDocument/2006/relationships/image" Target="../media/image2.png"/><Relationship Id="rId4" Type="http://schemas.openxmlformats.org/officeDocument/2006/relationships/image" Target="../media/image4.png"/></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7.xml"/><Relationship Id="rId1" Type="http://schemas.openxmlformats.org/officeDocument/2006/relationships/slideLayout" Target="../slideLayouts/slideLayout14.xml"/><Relationship Id="rId5" Type="http://schemas.openxmlformats.org/officeDocument/2006/relationships/image" Target="../media/image2.png"/><Relationship Id="rId4" Type="http://schemas.openxmlformats.org/officeDocument/2006/relationships/image" Target="../media/image4.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9.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0.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7.emf"/></Relationships>
</file>

<file path=ppt/slides/_rels/slide5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1.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5.emf"/></Relationships>
</file>

<file path=ppt/slides/_rels/slide5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2.xml"/><Relationship Id="rId1" Type="http://schemas.openxmlformats.org/officeDocument/2006/relationships/slideLayout" Target="../slideLayouts/slideLayout6.xml"/><Relationship Id="rId5" Type="http://schemas.openxmlformats.org/officeDocument/2006/relationships/image" Target="../media/image7.emf"/><Relationship Id="rId4" Type="http://schemas.openxmlformats.org/officeDocument/2006/relationships/image" Target="../media/image2.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8.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5.emf"/></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67.xml"/><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16.emf"/><Relationship Id="rId2" Type="http://schemas.openxmlformats.org/officeDocument/2006/relationships/notesSlide" Target="../notesSlides/notesSlide70.xml"/><Relationship Id="rId1" Type="http://schemas.openxmlformats.org/officeDocument/2006/relationships/slideLayout" Target="../slideLayouts/slideLayout2.xml"/><Relationship Id="rId6" Type="http://schemas.openxmlformats.org/officeDocument/2006/relationships/image" Target="../media/image15.emf"/><Relationship Id="rId5" Type="http://schemas.openxmlformats.org/officeDocument/2006/relationships/oleObject" Target="../embeddings/oleObject3.bin"/><Relationship Id="rId4" Type="http://schemas.openxmlformats.org/officeDocument/2006/relationships/image" Target="../media/image14.emf"/></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4.bin"/><Relationship Id="rId7" Type="http://schemas.openxmlformats.org/officeDocument/2006/relationships/image" Target="../media/image16.emf"/><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image" Target="../media/image15.emf"/><Relationship Id="rId5" Type="http://schemas.openxmlformats.org/officeDocument/2006/relationships/oleObject" Target="../embeddings/oleObject5.bin"/><Relationship Id="rId4" Type="http://schemas.openxmlformats.org/officeDocument/2006/relationships/image" Target="../media/image14.emf"/></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6.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6.xml"/></Relationships>
</file>

<file path=ppt/slides/_rels/slide81.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oleObject" Target="../embeddings/oleObject6.bin"/><Relationship Id="rId7" Type="http://schemas.openxmlformats.org/officeDocument/2006/relationships/oleObject" Target="../embeddings/oleObject9.bin"/><Relationship Id="rId2" Type="http://schemas.openxmlformats.org/officeDocument/2006/relationships/notesSlide" Target="../notesSlides/notesSlide81.xml"/><Relationship Id="rId1" Type="http://schemas.openxmlformats.org/officeDocument/2006/relationships/slideLayout" Target="../slideLayouts/slideLayout4.x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image" Target="../media/image17.emf"/><Relationship Id="rId9" Type="http://schemas.openxmlformats.org/officeDocument/2006/relationships/oleObject" Target="../embeddings/oleObject11.bin"/></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3.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2">
            <a:extLst>
              <a:ext uri="{FF2B5EF4-FFF2-40B4-BE49-F238E27FC236}">
                <a16:creationId xmlns:a16="http://schemas.microsoft.com/office/drawing/2014/main" id="{A6950343-2A1B-1724-89BB-3D264223B502}"/>
              </a:ext>
            </a:extLst>
          </p:cNvPr>
          <p:cNvSpPr>
            <a:spLocks noGrp="1"/>
          </p:cNvSpPr>
          <p:nvPr>
            <p:ph type="ftr" sz="quarter" idx="11"/>
          </p:nvPr>
        </p:nvSpPr>
        <p:spPr/>
        <p:txBody>
          <a:bodyPr/>
          <a:lstStyle/>
          <a:p>
            <a:r>
              <a:rPr lang="en-US" altLang="en-JO"/>
              <a:t>8: Network Security</a:t>
            </a:r>
          </a:p>
        </p:txBody>
      </p:sp>
      <p:sp>
        <p:nvSpPr>
          <p:cNvPr id="3" name="Slide Number Placeholder 3">
            <a:extLst>
              <a:ext uri="{FF2B5EF4-FFF2-40B4-BE49-F238E27FC236}">
                <a16:creationId xmlns:a16="http://schemas.microsoft.com/office/drawing/2014/main" id="{B34527CF-0E50-1999-EE39-B19599AA1644}"/>
              </a:ext>
            </a:extLst>
          </p:cNvPr>
          <p:cNvSpPr>
            <a:spLocks noGrp="1"/>
          </p:cNvSpPr>
          <p:nvPr>
            <p:ph type="sldNum" sz="quarter" idx="12"/>
          </p:nvPr>
        </p:nvSpPr>
        <p:spPr/>
        <p:txBody>
          <a:bodyPr/>
          <a:lstStyle/>
          <a:p>
            <a:r>
              <a:rPr lang="en-US" altLang="en-JO"/>
              <a:t>8-</a:t>
            </a:r>
            <a:fld id="{6DB4B238-DBDD-4244-B101-8529C795010D}" type="slidenum">
              <a:rPr lang="en-US" altLang="en-JO"/>
              <a:pPr/>
              <a:t>1</a:t>
            </a:fld>
            <a:endParaRPr lang="en-US" altLang="en-JO"/>
          </a:p>
        </p:txBody>
      </p:sp>
      <p:sp>
        <p:nvSpPr>
          <p:cNvPr id="221186" name="Rectangle 2">
            <a:extLst>
              <a:ext uri="{FF2B5EF4-FFF2-40B4-BE49-F238E27FC236}">
                <a16:creationId xmlns:a16="http://schemas.microsoft.com/office/drawing/2014/main" id="{B4280D64-3B21-F1E9-DC54-3BD0961A2139}"/>
              </a:ext>
            </a:extLst>
          </p:cNvPr>
          <p:cNvSpPr>
            <a:spLocks noChangeArrowheads="1"/>
          </p:cNvSpPr>
          <p:nvPr/>
        </p:nvSpPr>
        <p:spPr bwMode="auto">
          <a:xfrm>
            <a:off x="382588" y="493713"/>
            <a:ext cx="5764212"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a:defRPr sz="4000" u="sng">
                <a:solidFill>
                  <a:schemeClr val="accent2"/>
                </a:solidFill>
                <a:latin typeface="Comic Sans MS" panose="030F0902030302020204" pitchFamily="66" charset="0"/>
              </a:defRPr>
            </a:lvl1pPr>
            <a:lvl2pPr algn="l">
              <a:defRPr sz="4000" u="sng">
                <a:solidFill>
                  <a:schemeClr val="accent2"/>
                </a:solidFill>
                <a:latin typeface="Comic Sans MS" panose="030F0902030302020204" pitchFamily="66" charset="0"/>
              </a:defRPr>
            </a:lvl2pPr>
            <a:lvl3pPr algn="l">
              <a:defRPr sz="4000" u="sng">
                <a:solidFill>
                  <a:schemeClr val="accent2"/>
                </a:solidFill>
                <a:latin typeface="Comic Sans MS" panose="030F0902030302020204" pitchFamily="66" charset="0"/>
              </a:defRPr>
            </a:lvl3pPr>
            <a:lvl4pPr algn="l">
              <a:defRPr sz="4000" u="sng">
                <a:solidFill>
                  <a:schemeClr val="accent2"/>
                </a:solidFill>
                <a:latin typeface="Comic Sans MS" panose="030F0902030302020204" pitchFamily="66" charset="0"/>
              </a:defRPr>
            </a:lvl4pPr>
            <a:lvl5pPr algn="l">
              <a:defRPr sz="4000" u="sng">
                <a:solidFill>
                  <a:schemeClr val="accent2"/>
                </a:solidFill>
                <a:latin typeface="Comic Sans MS" panose="030F0902030302020204" pitchFamily="66" charset="0"/>
              </a:defRPr>
            </a:lvl5pPr>
            <a:lvl6pPr marL="457200" eaLnBrk="0" fontAlgn="base" hangingPunct="0">
              <a:spcBef>
                <a:spcPct val="0"/>
              </a:spcBef>
              <a:spcAft>
                <a:spcPct val="0"/>
              </a:spcAft>
              <a:defRPr sz="4000" u="sng">
                <a:solidFill>
                  <a:schemeClr val="accent2"/>
                </a:solidFill>
                <a:latin typeface="Comic Sans MS" panose="030F0902030302020204" pitchFamily="66" charset="0"/>
              </a:defRPr>
            </a:lvl6pPr>
            <a:lvl7pPr marL="914400" eaLnBrk="0" fontAlgn="base" hangingPunct="0">
              <a:spcBef>
                <a:spcPct val="0"/>
              </a:spcBef>
              <a:spcAft>
                <a:spcPct val="0"/>
              </a:spcAft>
              <a:defRPr sz="4000" u="sng">
                <a:solidFill>
                  <a:schemeClr val="accent2"/>
                </a:solidFill>
                <a:latin typeface="Comic Sans MS" panose="030F0902030302020204" pitchFamily="66" charset="0"/>
              </a:defRPr>
            </a:lvl7pPr>
            <a:lvl8pPr marL="1371600" eaLnBrk="0" fontAlgn="base" hangingPunct="0">
              <a:spcBef>
                <a:spcPct val="0"/>
              </a:spcBef>
              <a:spcAft>
                <a:spcPct val="0"/>
              </a:spcAft>
              <a:defRPr sz="4000" u="sng">
                <a:solidFill>
                  <a:schemeClr val="accent2"/>
                </a:solidFill>
                <a:latin typeface="Comic Sans MS" panose="030F0902030302020204" pitchFamily="66" charset="0"/>
              </a:defRPr>
            </a:lvl8pPr>
            <a:lvl9pPr marL="1828800" eaLnBrk="0" fontAlgn="base" hangingPunct="0">
              <a:spcBef>
                <a:spcPct val="0"/>
              </a:spcBef>
              <a:spcAft>
                <a:spcPct val="0"/>
              </a:spcAft>
              <a:defRPr sz="4000" u="sng">
                <a:solidFill>
                  <a:schemeClr val="accent2"/>
                </a:solidFill>
                <a:latin typeface="Comic Sans MS" panose="030F0902030302020204" pitchFamily="66" charset="0"/>
              </a:defRPr>
            </a:lvl9pPr>
          </a:lstStyle>
          <a:p>
            <a:r>
              <a:rPr lang="en-US" altLang="en-JO" u="none"/>
              <a:t>Chapter 8</a:t>
            </a:r>
            <a:br>
              <a:rPr lang="en-US" altLang="en-JO" u="none"/>
            </a:br>
            <a:r>
              <a:rPr lang="en-US" altLang="en-JO" u="none"/>
              <a:t>Network Security</a:t>
            </a:r>
          </a:p>
        </p:txBody>
      </p:sp>
      <p:sp>
        <p:nvSpPr>
          <p:cNvPr id="221187" name="Text Box 3">
            <a:extLst>
              <a:ext uri="{FF2B5EF4-FFF2-40B4-BE49-F238E27FC236}">
                <a16:creationId xmlns:a16="http://schemas.microsoft.com/office/drawing/2014/main" id="{3D770560-2B37-69F7-D5C7-0D8B12E3CBF0}"/>
              </a:ext>
            </a:extLst>
          </p:cNvPr>
          <p:cNvSpPr txBox="1">
            <a:spLocks noChangeArrowheads="1"/>
          </p:cNvSpPr>
          <p:nvPr/>
        </p:nvSpPr>
        <p:spPr bwMode="auto">
          <a:xfrm>
            <a:off x="393700" y="3392488"/>
            <a:ext cx="5378450" cy="313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JO" sz="2000">
                <a:latin typeface="Arial" panose="020B0604020202020204" pitchFamily="34" charset="0"/>
              </a:rPr>
              <a:t>A note on the use of these ppt slides:</a:t>
            </a:r>
          </a:p>
          <a:p>
            <a:pPr algn="l"/>
            <a:r>
              <a:rPr lang="en-US" altLang="en-JO" sz="1200">
                <a:latin typeface="Arial" panose="020B0604020202020204" pitchFamily="34" charset="0"/>
              </a:rPr>
              <a:t>We’re making these slides freely available to all (faculty, students, readers). They’re in PowerPoint form so you can add, modify, and delete slides  (including this one) and slide content to suit your needs. They obviously represent a </a:t>
            </a:r>
            <a:r>
              <a:rPr lang="en-US" altLang="en-JO" sz="1200" i="1">
                <a:latin typeface="Arial" panose="020B0604020202020204" pitchFamily="34" charset="0"/>
              </a:rPr>
              <a:t>lot</a:t>
            </a:r>
            <a:r>
              <a:rPr lang="en-US" altLang="en-JO" sz="1200">
                <a:latin typeface="Arial" panose="020B0604020202020204" pitchFamily="34" charset="0"/>
              </a:rPr>
              <a:t> of work on our part. In return for use, we only ask the following:</a:t>
            </a:r>
          </a:p>
          <a:p>
            <a:pPr algn="l">
              <a:buClr>
                <a:schemeClr val="accent2"/>
              </a:buClr>
              <a:buFont typeface="Wingdings" pitchFamily="2" charset="2"/>
              <a:buChar char="q"/>
            </a:pPr>
            <a:r>
              <a:rPr lang="en-US" altLang="en-JO" sz="1200">
                <a:latin typeface="Arial" panose="020B0604020202020204" pitchFamily="34" charset="0"/>
              </a:rPr>
              <a:t> If you use these slides (e.g., in a class) in substantially unaltered form, that you mention their source (after all, we’d like people to use our book!)</a:t>
            </a:r>
          </a:p>
          <a:p>
            <a:pPr algn="l">
              <a:buClr>
                <a:schemeClr val="accent2"/>
              </a:buClr>
              <a:buFont typeface="Wingdings" pitchFamily="2" charset="2"/>
              <a:buChar char="q"/>
            </a:pPr>
            <a:r>
              <a:rPr lang="en-US" altLang="en-JO" sz="1200">
                <a:latin typeface="Arial" panose="020B0604020202020204" pitchFamily="34" charset="0"/>
              </a:rPr>
              <a:t> If you post any slides in substantially unaltered form on a www site, that you note that they are adapted from (or perhaps identical to) our slides, and note our copyright of this material.</a:t>
            </a:r>
          </a:p>
          <a:p>
            <a:pPr algn="l">
              <a:buClr>
                <a:schemeClr val="accent2"/>
              </a:buClr>
              <a:buFont typeface="Wingdings" pitchFamily="2" charset="2"/>
              <a:buChar char="q"/>
            </a:pPr>
            <a:endParaRPr lang="en-US" altLang="en-JO" sz="1200">
              <a:latin typeface="Arial" panose="020B0604020202020204" pitchFamily="34" charset="0"/>
            </a:endParaRPr>
          </a:p>
          <a:p>
            <a:pPr algn="l">
              <a:buClr>
                <a:schemeClr val="accent2"/>
              </a:buClr>
              <a:buFont typeface="Wingdings" pitchFamily="2" charset="2"/>
              <a:buNone/>
            </a:pPr>
            <a:r>
              <a:rPr lang="en-US" altLang="en-JO" sz="1200">
                <a:latin typeface="Arial" panose="020B0604020202020204" pitchFamily="34" charset="0"/>
              </a:rPr>
              <a:t>Thanks and enjoy!  JFK/KWR</a:t>
            </a:r>
          </a:p>
          <a:p>
            <a:pPr algn="l"/>
            <a:endParaRPr lang="en-US" altLang="en-JO" sz="1200">
              <a:latin typeface="Arial" panose="020B0604020202020204" pitchFamily="34" charset="0"/>
            </a:endParaRPr>
          </a:p>
          <a:p>
            <a:pPr algn="l"/>
            <a:r>
              <a:rPr lang="en-US" altLang="en-JO" sz="1200">
                <a:latin typeface="Arial" panose="020B0604020202020204" pitchFamily="34" charset="0"/>
              </a:rPr>
              <a:t>All material copyright 1996-2007</a:t>
            </a:r>
          </a:p>
          <a:p>
            <a:pPr algn="l"/>
            <a:r>
              <a:rPr lang="en-US" altLang="en-JO" sz="1200">
                <a:latin typeface="Arial" panose="020B0604020202020204" pitchFamily="34" charset="0"/>
              </a:rPr>
              <a:t>J.F Kurose and K.W. Ross, All Rights Reserved</a:t>
            </a:r>
          </a:p>
        </p:txBody>
      </p:sp>
      <p:sp>
        <p:nvSpPr>
          <p:cNvPr id="221190" name="Rectangle 6">
            <a:extLst>
              <a:ext uri="{FF2B5EF4-FFF2-40B4-BE49-F238E27FC236}">
                <a16:creationId xmlns:a16="http://schemas.microsoft.com/office/drawing/2014/main" id="{48D5AEB7-F550-2738-805B-C70655E328B9}"/>
              </a:ext>
            </a:extLst>
          </p:cNvPr>
          <p:cNvSpPr>
            <a:spLocks noChangeArrowheads="1"/>
          </p:cNvSpPr>
          <p:nvPr/>
        </p:nvSpPr>
        <p:spPr bwMode="auto">
          <a:xfrm>
            <a:off x="6229350" y="3486150"/>
            <a:ext cx="2730500" cy="286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a:defRPr sz="4000" u="sng">
                <a:solidFill>
                  <a:schemeClr val="accent2"/>
                </a:solidFill>
                <a:latin typeface="Comic Sans MS" panose="030F0902030302020204" pitchFamily="66" charset="0"/>
              </a:defRPr>
            </a:lvl1pPr>
            <a:lvl2pPr algn="l">
              <a:defRPr sz="4000" u="sng">
                <a:solidFill>
                  <a:schemeClr val="accent2"/>
                </a:solidFill>
                <a:latin typeface="Comic Sans MS" panose="030F0902030302020204" pitchFamily="66" charset="0"/>
              </a:defRPr>
            </a:lvl2pPr>
            <a:lvl3pPr algn="l">
              <a:defRPr sz="4000" u="sng">
                <a:solidFill>
                  <a:schemeClr val="accent2"/>
                </a:solidFill>
                <a:latin typeface="Comic Sans MS" panose="030F0902030302020204" pitchFamily="66" charset="0"/>
              </a:defRPr>
            </a:lvl3pPr>
            <a:lvl4pPr algn="l">
              <a:defRPr sz="4000" u="sng">
                <a:solidFill>
                  <a:schemeClr val="accent2"/>
                </a:solidFill>
                <a:latin typeface="Comic Sans MS" panose="030F0902030302020204" pitchFamily="66" charset="0"/>
              </a:defRPr>
            </a:lvl4pPr>
            <a:lvl5pPr algn="l">
              <a:defRPr sz="4000" u="sng">
                <a:solidFill>
                  <a:schemeClr val="accent2"/>
                </a:solidFill>
                <a:latin typeface="Comic Sans MS" panose="030F0902030302020204" pitchFamily="66" charset="0"/>
              </a:defRPr>
            </a:lvl5pPr>
            <a:lvl6pPr marL="457200" eaLnBrk="0" fontAlgn="base" hangingPunct="0">
              <a:spcBef>
                <a:spcPct val="0"/>
              </a:spcBef>
              <a:spcAft>
                <a:spcPct val="0"/>
              </a:spcAft>
              <a:defRPr sz="4000" u="sng">
                <a:solidFill>
                  <a:schemeClr val="accent2"/>
                </a:solidFill>
                <a:latin typeface="Comic Sans MS" panose="030F0902030302020204" pitchFamily="66" charset="0"/>
              </a:defRPr>
            </a:lvl6pPr>
            <a:lvl7pPr marL="914400" eaLnBrk="0" fontAlgn="base" hangingPunct="0">
              <a:spcBef>
                <a:spcPct val="0"/>
              </a:spcBef>
              <a:spcAft>
                <a:spcPct val="0"/>
              </a:spcAft>
              <a:defRPr sz="4000" u="sng">
                <a:solidFill>
                  <a:schemeClr val="accent2"/>
                </a:solidFill>
                <a:latin typeface="Comic Sans MS" panose="030F0902030302020204" pitchFamily="66" charset="0"/>
              </a:defRPr>
            </a:lvl7pPr>
            <a:lvl8pPr marL="1371600" eaLnBrk="0" fontAlgn="base" hangingPunct="0">
              <a:spcBef>
                <a:spcPct val="0"/>
              </a:spcBef>
              <a:spcAft>
                <a:spcPct val="0"/>
              </a:spcAft>
              <a:defRPr sz="4000" u="sng">
                <a:solidFill>
                  <a:schemeClr val="accent2"/>
                </a:solidFill>
                <a:latin typeface="Comic Sans MS" panose="030F0902030302020204" pitchFamily="66" charset="0"/>
              </a:defRPr>
            </a:lvl8pPr>
            <a:lvl9pPr marL="1828800" eaLnBrk="0" fontAlgn="base" hangingPunct="0">
              <a:spcBef>
                <a:spcPct val="0"/>
              </a:spcBef>
              <a:spcAft>
                <a:spcPct val="0"/>
              </a:spcAft>
              <a:defRPr sz="4000" u="sng">
                <a:solidFill>
                  <a:schemeClr val="accent2"/>
                </a:solidFill>
                <a:latin typeface="Comic Sans MS" panose="030F0902030302020204" pitchFamily="66" charset="0"/>
              </a:defRPr>
            </a:lvl9pPr>
          </a:lstStyle>
          <a:p>
            <a:r>
              <a:rPr lang="en-US" altLang="en-JO" sz="1800" i="1" u="none"/>
              <a:t>Computer Networking: A Top Down Approach ,</a:t>
            </a:r>
            <a:br>
              <a:rPr lang="en-US" altLang="en-JO" sz="1800" u="none"/>
            </a:br>
            <a:r>
              <a:rPr lang="en-US" altLang="en-JO" sz="1800" u="none"/>
              <a:t>4</a:t>
            </a:r>
            <a:r>
              <a:rPr lang="en-US" altLang="en-JO" sz="1800" u="none" baseline="30000"/>
              <a:t>th</a:t>
            </a:r>
            <a:r>
              <a:rPr lang="en-US" altLang="en-JO" sz="1800" u="none"/>
              <a:t> edition. </a:t>
            </a:r>
            <a:br>
              <a:rPr lang="en-US" altLang="en-JO" sz="1800" u="none"/>
            </a:br>
            <a:r>
              <a:rPr lang="en-US" altLang="en-JO" sz="1800" u="none"/>
              <a:t>Jim Kurose, Keith Ross</a:t>
            </a:r>
            <a:br>
              <a:rPr lang="en-US" altLang="en-JO" sz="1800" u="none"/>
            </a:br>
            <a:r>
              <a:rPr lang="en-US" altLang="en-JO" sz="1800" u="none"/>
              <a:t>Addison-Wesley, July 2007. </a:t>
            </a:r>
            <a:br>
              <a:rPr lang="en-US" altLang="en-JO" sz="1800" u="none"/>
            </a:br>
            <a:endParaRPr lang="en-US" altLang="en-JO" sz="1800" u="none"/>
          </a:p>
        </p:txBody>
      </p:sp>
      <p:pic>
        <p:nvPicPr>
          <p:cNvPr id="221191" name="Picture 7">
            <a:extLst>
              <a:ext uri="{FF2B5EF4-FFF2-40B4-BE49-F238E27FC236}">
                <a16:creationId xmlns:a16="http://schemas.microsoft.com/office/drawing/2014/main" id="{8155F4A3-7736-6301-86F1-89A2838775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7750" y="561975"/>
            <a:ext cx="2597150" cy="3214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6A5C5756-7B69-93EA-F9AF-5888895CEB0B}"/>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7CCBAB6F-80C4-C92F-9F01-A507C57D1452}"/>
              </a:ext>
            </a:extLst>
          </p:cNvPr>
          <p:cNvSpPr>
            <a:spLocks noGrp="1"/>
          </p:cNvSpPr>
          <p:nvPr>
            <p:ph type="sldNum" sz="quarter" idx="12"/>
          </p:nvPr>
        </p:nvSpPr>
        <p:spPr/>
        <p:txBody>
          <a:bodyPr/>
          <a:lstStyle/>
          <a:p>
            <a:r>
              <a:rPr lang="en-US" altLang="en-JO"/>
              <a:t>8-</a:t>
            </a:r>
            <a:fld id="{8C1980F7-F4BE-B341-952F-000F2D112766}" type="slidenum">
              <a:rPr lang="en-US" altLang="en-JO"/>
              <a:pPr/>
              <a:t>10</a:t>
            </a:fld>
            <a:endParaRPr lang="en-US" altLang="en-JO"/>
          </a:p>
        </p:txBody>
      </p:sp>
      <p:sp>
        <p:nvSpPr>
          <p:cNvPr id="87042" name="Rectangle 2">
            <a:extLst>
              <a:ext uri="{FF2B5EF4-FFF2-40B4-BE49-F238E27FC236}">
                <a16:creationId xmlns:a16="http://schemas.microsoft.com/office/drawing/2014/main" id="{D40AA272-7228-BAFE-276E-E4BF4946B1DD}"/>
              </a:ext>
            </a:extLst>
          </p:cNvPr>
          <p:cNvSpPr>
            <a:spLocks noGrp="1" noChangeArrowheads="1"/>
          </p:cNvSpPr>
          <p:nvPr>
            <p:ph type="title"/>
          </p:nvPr>
        </p:nvSpPr>
        <p:spPr/>
        <p:txBody>
          <a:bodyPr/>
          <a:lstStyle/>
          <a:p>
            <a:r>
              <a:rPr lang="en-US" altLang="en-JO" sz="3600"/>
              <a:t>Symmetric key cryptography</a:t>
            </a:r>
            <a:endParaRPr lang="en-US" altLang="en-JO"/>
          </a:p>
        </p:txBody>
      </p:sp>
      <p:sp>
        <p:nvSpPr>
          <p:cNvPr id="87043" name="Rectangle 3">
            <a:extLst>
              <a:ext uri="{FF2B5EF4-FFF2-40B4-BE49-F238E27FC236}">
                <a16:creationId xmlns:a16="http://schemas.microsoft.com/office/drawing/2014/main" id="{F515D769-328A-765C-4CAE-A8B309526923}"/>
              </a:ext>
            </a:extLst>
          </p:cNvPr>
          <p:cNvSpPr>
            <a:spLocks noGrp="1" noChangeArrowheads="1"/>
          </p:cNvSpPr>
          <p:nvPr>
            <p:ph type="body" idx="1"/>
          </p:nvPr>
        </p:nvSpPr>
        <p:spPr>
          <a:xfrm>
            <a:off x="544513" y="1398588"/>
            <a:ext cx="8077200" cy="1214437"/>
          </a:xfrm>
        </p:spPr>
        <p:txBody>
          <a:bodyPr/>
          <a:lstStyle/>
          <a:p>
            <a:pPr>
              <a:buFont typeface="ZapfDingbats" pitchFamily="82" charset="2"/>
              <a:buNone/>
            </a:pPr>
            <a:r>
              <a:rPr lang="en-US" altLang="en-JO" sz="2400">
                <a:solidFill>
                  <a:srgbClr val="FF0000"/>
                </a:solidFill>
              </a:rPr>
              <a:t>substitution cipher:</a:t>
            </a:r>
            <a:r>
              <a:rPr lang="en-US" altLang="en-JO" sz="2400"/>
              <a:t> substituting one thing for another</a:t>
            </a:r>
          </a:p>
          <a:p>
            <a:pPr lvl="1"/>
            <a:r>
              <a:rPr lang="en-US" altLang="en-JO" sz="2000"/>
              <a:t>monoalphabetic cipher: substitute one letter for another</a:t>
            </a:r>
            <a:endParaRPr lang="en-US" altLang="en-JO"/>
          </a:p>
        </p:txBody>
      </p:sp>
      <p:sp>
        <p:nvSpPr>
          <p:cNvPr id="87045" name="Rectangle 5">
            <a:extLst>
              <a:ext uri="{FF2B5EF4-FFF2-40B4-BE49-F238E27FC236}">
                <a16:creationId xmlns:a16="http://schemas.microsoft.com/office/drawing/2014/main" id="{C1FA8384-7EB5-8F4B-3EC5-43F0A65EA4EE}"/>
              </a:ext>
            </a:extLst>
          </p:cNvPr>
          <p:cNvSpPr>
            <a:spLocks noChangeArrowheads="1"/>
          </p:cNvSpPr>
          <p:nvPr/>
        </p:nvSpPr>
        <p:spPr bwMode="auto">
          <a:xfrm>
            <a:off x="1446213" y="2330450"/>
            <a:ext cx="712152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b="1">
                <a:latin typeface="Courier New" panose="02070309020205020404" pitchFamily="49" charset="0"/>
              </a:rPr>
              <a:t>plaintext:  abcdefghijklmnopqrstuvwxyz</a:t>
            </a:r>
          </a:p>
        </p:txBody>
      </p:sp>
      <p:sp>
        <p:nvSpPr>
          <p:cNvPr id="87046" name="Rectangle 6">
            <a:extLst>
              <a:ext uri="{FF2B5EF4-FFF2-40B4-BE49-F238E27FC236}">
                <a16:creationId xmlns:a16="http://schemas.microsoft.com/office/drawing/2014/main" id="{7BBAEC44-3251-15FC-F655-7D903C94C057}"/>
              </a:ext>
            </a:extLst>
          </p:cNvPr>
          <p:cNvSpPr>
            <a:spLocks noChangeArrowheads="1"/>
          </p:cNvSpPr>
          <p:nvPr/>
        </p:nvSpPr>
        <p:spPr bwMode="auto">
          <a:xfrm>
            <a:off x="1282700" y="3109913"/>
            <a:ext cx="73040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b="1">
                <a:latin typeface="Courier New" panose="02070309020205020404" pitchFamily="49" charset="0"/>
              </a:rPr>
              <a:t>ciphertext:  mnbvcxzasdfghjklpoiuytrewq</a:t>
            </a:r>
          </a:p>
        </p:txBody>
      </p:sp>
      <p:sp>
        <p:nvSpPr>
          <p:cNvPr id="87047" name="Line 7">
            <a:extLst>
              <a:ext uri="{FF2B5EF4-FFF2-40B4-BE49-F238E27FC236}">
                <a16:creationId xmlns:a16="http://schemas.microsoft.com/office/drawing/2014/main" id="{C0E6C415-0469-CBA5-9902-79C69A177823}"/>
              </a:ext>
            </a:extLst>
          </p:cNvPr>
          <p:cNvSpPr>
            <a:spLocks noChangeShapeType="1"/>
          </p:cNvSpPr>
          <p:nvPr/>
        </p:nvSpPr>
        <p:spPr bwMode="auto">
          <a:xfrm>
            <a:off x="3808413" y="2740025"/>
            <a:ext cx="0" cy="493713"/>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87048" name="Line 8">
            <a:extLst>
              <a:ext uri="{FF2B5EF4-FFF2-40B4-BE49-F238E27FC236}">
                <a16:creationId xmlns:a16="http://schemas.microsoft.com/office/drawing/2014/main" id="{BC5025C0-CE9A-4892-CA63-0E27BF161436}"/>
              </a:ext>
            </a:extLst>
          </p:cNvPr>
          <p:cNvSpPr>
            <a:spLocks noChangeShapeType="1"/>
          </p:cNvSpPr>
          <p:nvPr/>
        </p:nvSpPr>
        <p:spPr bwMode="auto">
          <a:xfrm>
            <a:off x="8382000" y="2703513"/>
            <a:ext cx="0" cy="493712"/>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87049" name="Rectangle 9">
            <a:extLst>
              <a:ext uri="{FF2B5EF4-FFF2-40B4-BE49-F238E27FC236}">
                <a16:creationId xmlns:a16="http://schemas.microsoft.com/office/drawing/2014/main" id="{B44EFF0D-CA64-931E-CDD5-AA2830909823}"/>
              </a:ext>
            </a:extLst>
          </p:cNvPr>
          <p:cNvSpPr>
            <a:spLocks noChangeArrowheads="1"/>
          </p:cNvSpPr>
          <p:nvPr/>
        </p:nvSpPr>
        <p:spPr bwMode="auto">
          <a:xfrm>
            <a:off x="2392363" y="3881438"/>
            <a:ext cx="62087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b="1">
                <a:latin typeface="Courier New" panose="02070309020205020404" pitchFamily="49" charset="0"/>
              </a:rPr>
              <a:t>Plaintext: bob. i love you. alice</a:t>
            </a:r>
          </a:p>
        </p:txBody>
      </p:sp>
      <p:sp>
        <p:nvSpPr>
          <p:cNvPr id="87050" name="Rectangle 10">
            <a:extLst>
              <a:ext uri="{FF2B5EF4-FFF2-40B4-BE49-F238E27FC236}">
                <a16:creationId xmlns:a16="http://schemas.microsoft.com/office/drawing/2014/main" id="{D580667A-A666-23D9-2DD5-B55B5624AF32}"/>
              </a:ext>
            </a:extLst>
          </p:cNvPr>
          <p:cNvSpPr>
            <a:spLocks noChangeArrowheads="1"/>
          </p:cNvSpPr>
          <p:nvPr/>
        </p:nvSpPr>
        <p:spPr bwMode="auto">
          <a:xfrm>
            <a:off x="2236788" y="4306888"/>
            <a:ext cx="63912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b="1">
                <a:latin typeface="Courier New" panose="02070309020205020404" pitchFamily="49" charset="0"/>
              </a:rPr>
              <a:t>ciphertext: nkn. s gktc wky. mgsbc</a:t>
            </a:r>
          </a:p>
        </p:txBody>
      </p:sp>
      <p:sp>
        <p:nvSpPr>
          <p:cNvPr id="87051" name="Text Box 11">
            <a:extLst>
              <a:ext uri="{FF2B5EF4-FFF2-40B4-BE49-F238E27FC236}">
                <a16:creationId xmlns:a16="http://schemas.microsoft.com/office/drawing/2014/main" id="{77A707FA-5F00-36B7-58F5-570DB3341732}"/>
              </a:ext>
            </a:extLst>
          </p:cNvPr>
          <p:cNvSpPr txBox="1">
            <a:spLocks noChangeArrowheads="1"/>
          </p:cNvSpPr>
          <p:nvPr/>
        </p:nvSpPr>
        <p:spPr bwMode="auto">
          <a:xfrm>
            <a:off x="1457325" y="3816350"/>
            <a:ext cx="77946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u="sng">
                <a:solidFill>
                  <a:schemeClr val="accent2"/>
                </a:solidFill>
                <a:latin typeface="Comic Sans MS" panose="030F0902030302020204" pitchFamily="66" charset="0"/>
              </a:rPr>
              <a:t>E.g.:</a:t>
            </a:r>
            <a:endParaRPr lang="en-US" altLang="en-JO" u="sng"/>
          </a:p>
        </p:txBody>
      </p:sp>
      <p:sp>
        <p:nvSpPr>
          <p:cNvPr id="87052" name="Text Box 12">
            <a:extLst>
              <a:ext uri="{FF2B5EF4-FFF2-40B4-BE49-F238E27FC236}">
                <a16:creationId xmlns:a16="http://schemas.microsoft.com/office/drawing/2014/main" id="{99025C2E-4E65-105D-3E5F-F1C76769A3C6}"/>
              </a:ext>
            </a:extLst>
          </p:cNvPr>
          <p:cNvSpPr txBox="1">
            <a:spLocks noChangeArrowheads="1"/>
          </p:cNvSpPr>
          <p:nvPr/>
        </p:nvSpPr>
        <p:spPr bwMode="auto">
          <a:xfrm>
            <a:off x="404813" y="5016500"/>
            <a:ext cx="6134100"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u="sng">
                <a:solidFill>
                  <a:srgbClr val="FF0000"/>
                </a:solidFill>
                <a:latin typeface="Comic Sans MS" panose="030F0902030302020204" pitchFamily="66" charset="0"/>
              </a:rPr>
              <a:t>Q:</a:t>
            </a:r>
            <a:r>
              <a:rPr lang="en-US" altLang="en-JO" u="sng">
                <a:solidFill>
                  <a:schemeClr val="accent2"/>
                </a:solidFill>
                <a:latin typeface="Comic Sans MS" panose="030F0902030302020204" pitchFamily="66" charset="0"/>
              </a:rPr>
              <a:t> How hard to break this simple cipher?:</a:t>
            </a:r>
          </a:p>
          <a:p>
            <a:pPr lvl="1" algn="l">
              <a:buClr>
                <a:schemeClr val="accent2"/>
              </a:buClr>
              <a:buSzPct val="85000"/>
              <a:buFont typeface="Wingdings" pitchFamily="2" charset="2"/>
              <a:buChar char="q"/>
            </a:pPr>
            <a:r>
              <a:rPr lang="en-US" altLang="en-JO">
                <a:latin typeface="Comic Sans MS" panose="030F0902030302020204" pitchFamily="66" charset="0"/>
              </a:rPr>
              <a:t> brute force (how hard?)</a:t>
            </a:r>
          </a:p>
          <a:p>
            <a:pPr lvl="1" algn="l">
              <a:buClr>
                <a:schemeClr val="accent2"/>
              </a:buClr>
              <a:buSzPct val="85000"/>
              <a:buFont typeface="Wingdings" pitchFamily="2" charset="2"/>
              <a:buChar char="q"/>
            </a:pPr>
            <a:r>
              <a:rPr lang="en-US" altLang="en-JO">
                <a:latin typeface="Comic Sans MS" panose="030F0902030302020204" pitchFamily="66" charset="0"/>
              </a:rPr>
              <a:t> other?</a:t>
            </a:r>
            <a:endParaRPr lang="en-US" altLang="en-JO" u="sng"/>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F454E21A-68E5-37C0-79EB-F182D3D17C54}"/>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BF2C9F19-76B0-A8D2-9B4D-DC1BD68B3864}"/>
              </a:ext>
            </a:extLst>
          </p:cNvPr>
          <p:cNvSpPr>
            <a:spLocks noGrp="1"/>
          </p:cNvSpPr>
          <p:nvPr>
            <p:ph type="sldNum" sz="quarter" idx="12"/>
          </p:nvPr>
        </p:nvSpPr>
        <p:spPr/>
        <p:txBody>
          <a:bodyPr/>
          <a:lstStyle/>
          <a:p>
            <a:r>
              <a:rPr lang="en-US" altLang="en-JO"/>
              <a:t>8-</a:t>
            </a:r>
            <a:fld id="{98B82D33-FAAA-2D40-9D0B-EDA7FE81D3B9}" type="slidenum">
              <a:rPr lang="en-US" altLang="en-JO"/>
              <a:pPr/>
              <a:t>11</a:t>
            </a:fld>
            <a:endParaRPr lang="en-US" altLang="en-JO"/>
          </a:p>
        </p:txBody>
      </p:sp>
      <p:sp>
        <p:nvSpPr>
          <p:cNvPr id="178178" name="Rectangle 2">
            <a:extLst>
              <a:ext uri="{FF2B5EF4-FFF2-40B4-BE49-F238E27FC236}">
                <a16:creationId xmlns:a16="http://schemas.microsoft.com/office/drawing/2014/main" id="{6ED6B875-3831-B998-21BA-60FF146B63E1}"/>
              </a:ext>
            </a:extLst>
          </p:cNvPr>
          <p:cNvSpPr>
            <a:spLocks noGrp="1" noChangeArrowheads="1"/>
          </p:cNvSpPr>
          <p:nvPr>
            <p:ph type="title"/>
          </p:nvPr>
        </p:nvSpPr>
        <p:spPr/>
        <p:txBody>
          <a:bodyPr/>
          <a:lstStyle/>
          <a:p>
            <a:r>
              <a:rPr lang="en-US" altLang="en-JO" sz="3600"/>
              <a:t>Symmetric key cryptography</a:t>
            </a:r>
            <a:endParaRPr lang="en-US" altLang="en-JO"/>
          </a:p>
        </p:txBody>
      </p:sp>
      <p:sp>
        <p:nvSpPr>
          <p:cNvPr id="178179" name="Rectangle 3">
            <a:extLst>
              <a:ext uri="{FF2B5EF4-FFF2-40B4-BE49-F238E27FC236}">
                <a16:creationId xmlns:a16="http://schemas.microsoft.com/office/drawing/2014/main" id="{307FF6E8-D3CA-D5F5-EE12-616529BABA68}"/>
              </a:ext>
            </a:extLst>
          </p:cNvPr>
          <p:cNvSpPr>
            <a:spLocks noGrp="1" noChangeArrowheads="1"/>
          </p:cNvSpPr>
          <p:nvPr>
            <p:ph type="body" idx="1"/>
          </p:nvPr>
        </p:nvSpPr>
        <p:spPr>
          <a:xfrm>
            <a:off x="625475" y="4021138"/>
            <a:ext cx="8218488" cy="1979612"/>
          </a:xfrm>
        </p:spPr>
        <p:txBody>
          <a:bodyPr/>
          <a:lstStyle/>
          <a:p>
            <a:pPr>
              <a:lnSpc>
                <a:spcPct val="90000"/>
              </a:lnSpc>
              <a:buFont typeface="ZapfDingbats" pitchFamily="82" charset="2"/>
              <a:buNone/>
            </a:pPr>
            <a:r>
              <a:rPr lang="en-US" altLang="en-JO" sz="2400">
                <a:solidFill>
                  <a:srgbClr val="FF0000"/>
                </a:solidFill>
              </a:rPr>
              <a:t>symmetric key</a:t>
            </a:r>
            <a:r>
              <a:rPr lang="en-US" altLang="en-JO" sz="2400"/>
              <a:t> crypto: Bob and Alice share know same (symmetric) key: K</a:t>
            </a:r>
          </a:p>
          <a:p>
            <a:pPr>
              <a:lnSpc>
                <a:spcPct val="90000"/>
              </a:lnSpc>
            </a:pPr>
            <a:r>
              <a:rPr lang="en-US" altLang="en-JO" sz="2400"/>
              <a:t>e.g., key is knowing substitution pattern in mono alphabetic substitution cipher</a:t>
            </a:r>
          </a:p>
          <a:p>
            <a:pPr>
              <a:lnSpc>
                <a:spcPct val="90000"/>
              </a:lnSpc>
            </a:pPr>
            <a:r>
              <a:rPr lang="en-US" altLang="en-JO" sz="2400" u="sng">
                <a:solidFill>
                  <a:srgbClr val="FF0000"/>
                </a:solidFill>
              </a:rPr>
              <a:t>Q:</a:t>
            </a:r>
            <a:r>
              <a:rPr lang="en-US" altLang="en-JO" sz="2400"/>
              <a:t> how do Bob and Alice agree on key value?</a:t>
            </a:r>
            <a:endParaRPr lang="en-US" altLang="en-JO" sz="2400" i="1"/>
          </a:p>
        </p:txBody>
      </p:sp>
      <p:sp>
        <p:nvSpPr>
          <p:cNvPr id="178181" name="Text Box 5">
            <a:extLst>
              <a:ext uri="{FF2B5EF4-FFF2-40B4-BE49-F238E27FC236}">
                <a16:creationId xmlns:a16="http://schemas.microsoft.com/office/drawing/2014/main" id="{E7E4A21B-766A-606E-7C08-7F3BABCB85EA}"/>
              </a:ext>
            </a:extLst>
          </p:cNvPr>
          <p:cNvSpPr txBox="1">
            <a:spLocks noChangeArrowheads="1"/>
          </p:cNvSpPr>
          <p:nvPr/>
        </p:nvSpPr>
        <p:spPr bwMode="auto">
          <a:xfrm>
            <a:off x="6491288" y="2632075"/>
            <a:ext cx="1252537"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plaintext</a:t>
            </a:r>
          </a:p>
        </p:txBody>
      </p:sp>
      <p:sp>
        <p:nvSpPr>
          <p:cNvPr id="178182" name="Text Box 6">
            <a:extLst>
              <a:ext uri="{FF2B5EF4-FFF2-40B4-BE49-F238E27FC236}">
                <a16:creationId xmlns:a16="http://schemas.microsoft.com/office/drawing/2014/main" id="{77B35334-0626-DE44-8E0B-4C6A5A6DDDAB}"/>
              </a:ext>
            </a:extLst>
          </p:cNvPr>
          <p:cNvSpPr txBox="1">
            <a:spLocks noChangeArrowheads="1"/>
          </p:cNvSpPr>
          <p:nvPr/>
        </p:nvSpPr>
        <p:spPr bwMode="auto">
          <a:xfrm>
            <a:off x="3462338" y="2613025"/>
            <a:ext cx="1457325"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ciphertext</a:t>
            </a:r>
          </a:p>
        </p:txBody>
      </p:sp>
      <p:grpSp>
        <p:nvGrpSpPr>
          <p:cNvPr id="178208" name="Group 32">
            <a:extLst>
              <a:ext uri="{FF2B5EF4-FFF2-40B4-BE49-F238E27FC236}">
                <a16:creationId xmlns:a16="http://schemas.microsoft.com/office/drawing/2014/main" id="{58E9112A-9CF6-2116-F618-956A2EA31492}"/>
              </a:ext>
            </a:extLst>
          </p:cNvPr>
          <p:cNvGrpSpPr>
            <a:grpSpLocks/>
          </p:cNvGrpSpPr>
          <p:nvPr/>
        </p:nvGrpSpPr>
        <p:grpSpPr bwMode="auto">
          <a:xfrm>
            <a:off x="2174875" y="1716088"/>
            <a:ext cx="773113" cy="579437"/>
            <a:chOff x="1388" y="1036"/>
            <a:chExt cx="487" cy="365"/>
          </a:xfrm>
        </p:grpSpPr>
        <p:sp>
          <p:nvSpPr>
            <p:cNvPr id="178184" name="Text Box 8">
              <a:extLst>
                <a:ext uri="{FF2B5EF4-FFF2-40B4-BE49-F238E27FC236}">
                  <a16:creationId xmlns:a16="http://schemas.microsoft.com/office/drawing/2014/main" id="{E706F6F0-E316-A2F3-C6EF-824DF691A390}"/>
                </a:ext>
              </a:extLst>
            </p:cNvPr>
            <p:cNvSpPr txBox="1">
              <a:spLocks noChangeArrowheads="1"/>
            </p:cNvSpPr>
            <p:nvPr/>
          </p:nvSpPr>
          <p:spPr bwMode="auto">
            <a:xfrm>
              <a:off x="1388" y="1036"/>
              <a:ext cx="233"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K</a:t>
              </a:r>
              <a:endParaRPr lang="en-US" altLang="en-JO">
                <a:solidFill>
                  <a:srgbClr val="FF0000"/>
                </a:solidFill>
              </a:endParaRPr>
            </a:p>
          </p:txBody>
        </p:sp>
        <p:sp>
          <p:nvSpPr>
            <p:cNvPr id="178185" name="Text Box 9">
              <a:extLst>
                <a:ext uri="{FF2B5EF4-FFF2-40B4-BE49-F238E27FC236}">
                  <a16:creationId xmlns:a16="http://schemas.microsoft.com/office/drawing/2014/main" id="{C8DDEC04-4F2C-3436-5E0E-70FC3CA6B2F0}"/>
                </a:ext>
              </a:extLst>
            </p:cNvPr>
            <p:cNvSpPr txBox="1">
              <a:spLocks noChangeArrowheads="1"/>
            </p:cNvSpPr>
            <p:nvPr/>
          </p:nvSpPr>
          <p:spPr bwMode="auto">
            <a:xfrm>
              <a:off x="1474" y="1151"/>
              <a:ext cx="401"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A-B</a:t>
              </a:r>
              <a:endParaRPr lang="en-US" altLang="en-JO" sz="2000">
                <a:solidFill>
                  <a:srgbClr val="FF0000"/>
                </a:solidFill>
              </a:endParaRPr>
            </a:p>
          </p:txBody>
        </p:sp>
      </p:grpSp>
      <p:pic>
        <p:nvPicPr>
          <p:cNvPr id="178186" name="Picture 10">
            <a:extLst>
              <a:ext uri="{FF2B5EF4-FFF2-40B4-BE49-F238E27FC236}">
                <a16:creationId xmlns:a16="http://schemas.microsoft.com/office/drawing/2014/main" id="{DD8BEDB1-DD53-925A-BFB7-8997CD55BE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0950" y="1666875"/>
            <a:ext cx="698500" cy="862013"/>
          </a:xfrm>
          <a:prstGeom prst="rect">
            <a:avLst/>
          </a:prstGeom>
          <a:noFill/>
          <a:extLst>
            <a:ext uri="{909E8E84-426E-40DD-AFC4-6F175D3DCCD1}">
              <a14:hiddenFill xmlns:a14="http://schemas.microsoft.com/office/drawing/2010/main">
                <a:solidFill>
                  <a:srgbClr val="FFFFFF"/>
                </a:solidFill>
              </a14:hiddenFill>
            </a:ext>
          </a:extLst>
        </p:spPr>
      </p:pic>
      <p:sp>
        <p:nvSpPr>
          <p:cNvPr id="178188" name="Rectangle 12">
            <a:extLst>
              <a:ext uri="{FF2B5EF4-FFF2-40B4-BE49-F238E27FC236}">
                <a16:creationId xmlns:a16="http://schemas.microsoft.com/office/drawing/2014/main" id="{BD5A4509-3693-50B3-0DF0-95F667CA8AC1}"/>
              </a:ext>
            </a:extLst>
          </p:cNvPr>
          <p:cNvSpPr>
            <a:spLocks noChangeArrowheads="1"/>
          </p:cNvSpPr>
          <p:nvPr/>
        </p:nvSpPr>
        <p:spPr bwMode="auto">
          <a:xfrm>
            <a:off x="1982788" y="2573338"/>
            <a:ext cx="1392237" cy="8032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78189" name="Text Box 13">
            <a:extLst>
              <a:ext uri="{FF2B5EF4-FFF2-40B4-BE49-F238E27FC236}">
                <a16:creationId xmlns:a16="http://schemas.microsoft.com/office/drawing/2014/main" id="{688344E2-54F5-1199-B0AA-752613187CED}"/>
              </a:ext>
            </a:extLst>
          </p:cNvPr>
          <p:cNvSpPr txBox="1">
            <a:spLocks noChangeArrowheads="1"/>
          </p:cNvSpPr>
          <p:nvPr/>
        </p:nvSpPr>
        <p:spPr bwMode="auto">
          <a:xfrm>
            <a:off x="1974850" y="2582863"/>
            <a:ext cx="1435100" cy="7016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chemeClr val="bg1"/>
                </a:solidFill>
                <a:latin typeface="Comic Sans MS" panose="030F0902030302020204" pitchFamily="66" charset="0"/>
              </a:rPr>
              <a:t>encryption</a:t>
            </a:r>
          </a:p>
          <a:p>
            <a:r>
              <a:rPr lang="en-US" altLang="en-JO" sz="2000">
                <a:solidFill>
                  <a:schemeClr val="bg1"/>
                </a:solidFill>
                <a:latin typeface="Comic Sans MS" panose="030F0902030302020204" pitchFamily="66" charset="0"/>
              </a:rPr>
              <a:t>algorithm</a:t>
            </a:r>
          </a:p>
        </p:txBody>
      </p:sp>
      <p:sp>
        <p:nvSpPr>
          <p:cNvPr id="178190" name="Rectangle 14">
            <a:extLst>
              <a:ext uri="{FF2B5EF4-FFF2-40B4-BE49-F238E27FC236}">
                <a16:creationId xmlns:a16="http://schemas.microsoft.com/office/drawing/2014/main" id="{4C487D5E-B295-DE6D-3A01-7A713F8E22AB}"/>
              </a:ext>
            </a:extLst>
          </p:cNvPr>
          <p:cNvSpPr>
            <a:spLocks noChangeArrowheads="1"/>
          </p:cNvSpPr>
          <p:nvPr/>
        </p:nvSpPr>
        <p:spPr bwMode="auto">
          <a:xfrm>
            <a:off x="5100638" y="2571750"/>
            <a:ext cx="1377950" cy="8032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78191" name="Text Box 15">
            <a:extLst>
              <a:ext uri="{FF2B5EF4-FFF2-40B4-BE49-F238E27FC236}">
                <a16:creationId xmlns:a16="http://schemas.microsoft.com/office/drawing/2014/main" id="{90D89715-C7A6-9DA3-EAB5-9B5BCF84A188}"/>
              </a:ext>
            </a:extLst>
          </p:cNvPr>
          <p:cNvSpPr txBox="1">
            <a:spLocks noChangeArrowheads="1"/>
          </p:cNvSpPr>
          <p:nvPr/>
        </p:nvSpPr>
        <p:spPr bwMode="auto">
          <a:xfrm>
            <a:off x="5076825" y="2595563"/>
            <a:ext cx="1527175" cy="7016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chemeClr val="bg1"/>
                </a:solidFill>
                <a:latin typeface="Comic Sans MS" panose="030F0902030302020204" pitchFamily="66" charset="0"/>
              </a:rPr>
              <a:t>decryption </a:t>
            </a:r>
          </a:p>
          <a:p>
            <a:r>
              <a:rPr lang="en-US" altLang="en-JO" sz="2000">
                <a:solidFill>
                  <a:schemeClr val="bg1"/>
                </a:solidFill>
                <a:latin typeface="Comic Sans MS" panose="030F0902030302020204" pitchFamily="66" charset="0"/>
              </a:rPr>
              <a:t>algorithm</a:t>
            </a:r>
          </a:p>
        </p:txBody>
      </p:sp>
      <p:sp>
        <p:nvSpPr>
          <p:cNvPr id="178192" name="Line 16">
            <a:extLst>
              <a:ext uri="{FF2B5EF4-FFF2-40B4-BE49-F238E27FC236}">
                <a16:creationId xmlns:a16="http://schemas.microsoft.com/office/drawing/2014/main" id="{94E17501-86A5-BC10-9E9E-9AC63D74742C}"/>
              </a:ext>
            </a:extLst>
          </p:cNvPr>
          <p:cNvSpPr>
            <a:spLocks noChangeShapeType="1"/>
          </p:cNvSpPr>
          <p:nvPr/>
        </p:nvSpPr>
        <p:spPr bwMode="auto">
          <a:xfrm>
            <a:off x="3403600" y="2986088"/>
            <a:ext cx="1692275" cy="7937"/>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78195" name="Line 19">
            <a:extLst>
              <a:ext uri="{FF2B5EF4-FFF2-40B4-BE49-F238E27FC236}">
                <a16:creationId xmlns:a16="http://schemas.microsoft.com/office/drawing/2014/main" id="{513FDB6F-6B83-AA2C-F743-68C1150C085B}"/>
              </a:ext>
            </a:extLst>
          </p:cNvPr>
          <p:cNvSpPr>
            <a:spLocks noChangeShapeType="1"/>
          </p:cNvSpPr>
          <p:nvPr/>
        </p:nvSpPr>
        <p:spPr bwMode="auto">
          <a:xfrm flipH="1">
            <a:off x="2373313" y="2193925"/>
            <a:ext cx="1587" cy="392113"/>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178199" name="Picture 23">
            <a:extLst>
              <a:ext uri="{FF2B5EF4-FFF2-40B4-BE49-F238E27FC236}">
                <a16:creationId xmlns:a16="http://schemas.microsoft.com/office/drawing/2014/main" id="{2AE7D39E-1D88-2A98-DBCB-7822ABB535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5788" y="1855788"/>
            <a:ext cx="812800" cy="830262"/>
          </a:xfrm>
          <a:prstGeom prst="rect">
            <a:avLst/>
          </a:prstGeom>
          <a:noFill/>
          <a:extLst>
            <a:ext uri="{909E8E84-426E-40DD-AFC4-6F175D3DCCD1}">
              <a14:hiddenFill xmlns:a14="http://schemas.microsoft.com/office/drawing/2010/main">
                <a:solidFill>
                  <a:srgbClr val="FFFFFF"/>
                </a:solidFill>
              </a14:hiddenFill>
            </a:ext>
          </a:extLst>
        </p:spPr>
      </p:pic>
      <p:sp>
        <p:nvSpPr>
          <p:cNvPr id="178203" name="Line 27">
            <a:extLst>
              <a:ext uri="{FF2B5EF4-FFF2-40B4-BE49-F238E27FC236}">
                <a16:creationId xmlns:a16="http://schemas.microsoft.com/office/drawing/2014/main" id="{24CA9850-FBA3-7292-E90D-C197FF5157C7}"/>
              </a:ext>
            </a:extLst>
          </p:cNvPr>
          <p:cNvSpPr>
            <a:spLocks noChangeShapeType="1"/>
          </p:cNvSpPr>
          <p:nvPr/>
        </p:nvSpPr>
        <p:spPr bwMode="auto">
          <a:xfrm>
            <a:off x="1238250" y="3011488"/>
            <a:ext cx="674688"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78204" name="Line 28">
            <a:extLst>
              <a:ext uri="{FF2B5EF4-FFF2-40B4-BE49-F238E27FC236}">
                <a16:creationId xmlns:a16="http://schemas.microsoft.com/office/drawing/2014/main" id="{6E7D3F42-2EF8-678D-E8BD-0D31C617239E}"/>
              </a:ext>
            </a:extLst>
          </p:cNvPr>
          <p:cNvSpPr>
            <a:spLocks noChangeShapeType="1"/>
          </p:cNvSpPr>
          <p:nvPr/>
        </p:nvSpPr>
        <p:spPr bwMode="auto">
          <a:xfrm>
            <a:off x="6548438" y="3008313"/>
            <a:ext cx="674687"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178205" name="Picture 29">
            <a:extLst>
              <a:ext uri="{FF2B5EF4-FFF2-40B4-BE49-F238E27FC236}">
                <a16:creationId xmlns:a16="http://schemas.microsoft.com/office/drawing/2014/main" id="{21D9A18B-1FF8-B6A2-281B-62425259CAD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flipV="1">
            <a:off x="2511425" y="1639888"/>
            <a:ext cx="465138" cy="241300"/>
          </a:xfrm>
          <a:prstGeom prst="rect">
            <a:avLst/>
          </a:prstGeom>
          <a:noFill/>
          <a:extLst>
            <a:ext uri="{909E8E84-426E-40DD-AFC4-6F175D3DCCD1}">
              <a14:hiddenFill xmlns:a14="http://schemas.microsoft.com/office/drawing/2010/main">
                <a:solidFill>
                  <a:srgbClr val="FFFFFF"/>
                </a:solidFill>
              </a14:hiddenFill>
            </a:ext>
          </a:extLst>
        </p:spPr>
      </p:pic>
      <p:sp>
        <p:nvSpPr>
          <p:cNvPr id="178207" name="Text Box 31">
            <a:extLst>
              <a:ext uri="{FF2B5EF4-FFF2-40B4-BE49-F238E27FC236}">
                <a16:creationId xmlns:a16="http://schemas.microsoft.com/office/drawing/2014/main" id="{5B41D55A-AC22-288C-121F-8C5897CA9B38}"/>
              </a:ext>
            </a:extLst>
          </p:cNvPr>
          <p:cNvSpPr txBox="1">
            <a:spLocks noChangeArrowheads="1"/>
          </p:cNvSpPr>
          <p:nvPr/>
        </p:nvSpPr>
        <p:spPr bwMode="auto">
          <a:xfrm>
            <a:off x="3602038" y="4579938"/>
            <a:ext cx="5461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latin typeface="Comic Sans MS" panose="030F0902030302020204" pitchFamily="66" charset="0"/>
              </a:rPr>
              <a:t>A-B</a:t>
            </a:r>
          </a:p>
        </p:txBody>
      </p:sp>
      <p:grpSp>
        <p:nvGrpSpPr>
          <p:cNvPr id="178209" name="Group 33">
            <a:extLst>
              <a:ext uri="{FF2B5EF4-FFF2-40B4-BE49-F238E27FC236}">
                <a16:creationId xmlns:a16="http://schemas.microsoft.com/office/drawing/2014/main" id="{844E6C92-C782-5B17-4B20-4CF6968BD95E}"/>
              </a:ext>
            </a:extLst>
          </p:cNvPr>
          <p:cNvGrpSpPr>
            <a:grpSpLocks/>
          </p:cNvGrpSpPr>
          <p:nvPr/>
        </p:nvGrpSpPr>
        <p:grpSpPr bwMode="auto">
          <a:xfrm>
            <a:off x="5360988" y="1665288"/>
            <a:ext cx="773112" cy="579437"/>
            <a:chOff x="1388" y="1036"/>
            <a:chExt cx="487" cy="365"/>
          </a:xfrm>
        </p:grpSpPr>
        <p:sp>
          <p:nvSpPr>
            <p:cNvPr id="178210" name="Text Box 34">
              <a:extLst>
                <a:ext uri="{FF2B5EF4-FFF2-40B4-BE49-F238E27FC236}">
                  <a16:creationId xmlns:a16="http://schemas.microsoft.com/office/drawing/2014/main" id="{887A6A00-9EEF-A5AC-327D-D510AF2C4934}"/>
                </a:ext>
              </a:extLst>
            </p:cNvPr>
            <p:cNvSpPr txBox="1">
              <a:spLocks noChangeArrowheads="1"/>
            </p:cNvSpPr>
            <p:nvPr/>
          </p:nvSpPr>
          <p:spPr bwMode="auto">
            <a:xfrm>
              <a:off x="1388" y="1036"/>
              <a:ext cx="233"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K</a:t>
              </a:r>
              <a:endParaRPr lang="en-US" altLang="en-JO">
                <a:solidFill>
                  <a:srgbClr val="FF0000"/>
                </a:solidFill>
              </a:endParaRPr>
            </a:p>
          </p:txBody>
        </p:sp>
        <p:sp>
          <p:nvSpPr>
            <p:cNvPr id="178211" name="Text Box 35">
              <a:extLst>
                <a:ext uri="{FF2B5EF4-FFF2-40B4-BE49-F238E27FC236}">
                  <a16:creationId xmlns:a16="http://schemas.microsoft.com/office/drawing/2014/main" id="{1F7405A6-D66A-8442-8AF9-1180317AB353}"/>
                </a:ext>
              </a:extLst>
            </p:cNvPr>
            <p:cNvSpPr txBox="1">
              <a:spLocks noChangeArrowheads="1"/>
            </p:cNvSpPr>
            <p:nvPr/>
          </p:nvSpPr>
          <p:spPr bwMode="auto">
            <a:xfrm>
              <a:off x="1474" y="1151"/>
              <a:ext cx="401"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A-B</a:t>
              </a:r>
              <a:endParaRPr lang="en-US" altLang="en-JO" sz="2000">
                <a:solidFill>
                  <a:srgbClr val="FF0000"/>
                </a:solidFill>
              </a:endParaRPr>
            </a:p>
          </p:txBody>
        </p:sp>
      </p:grpSp>
      <p:sp>
        <p:nvSpPr>
          <p:cNvPr id="178212" name="Line 36">
            <a:extLst>
              <a:ext uri="{FF2B5EF4-FFF2-40B4-BE49-F238E27FC236}">
                <a16:creationId xmlns:a16="http://schemas.microsoft.com/office/drawing/2014/main" id="{14DA710F-051B-554D-18CF-D9EA4127BC4D}"/>
              </a:ext>
            </a:extLst>
          </p:cNvPr>
          <p:cNvSpPr>
            <a:spLocks noChangeShapeType="1"/>
          </p:cNvSpPr>
          <p:nvPr/>
        </p:nvSpPr>
        <p:spPr bwMode="auto">
          <a:xfrm flipH="1">
            <a:off x="5559425" y="2143125"/>
            <a:ext cx="1588" cy="392113"/>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178213" name="Picture 37">
            <a:extLst>
              <a:ext uri="{FF2B5EF4-FFF2-40B4-BE49-F238E27FC236}">
                <a16:creationId xmlns:a16="http://schemas.microsoft.com/office/drawing/2014/main" id="{5E84CD38-5FD0-91F7-0833-42254092D86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flipV="1">
            <a:off x="5697538" y="1589088"/>
            <a:ext cx="465137" cy="241300"/>
          </a:xfrm>
          <a:prstGeom prst="rect">
            <a:avLst/>
          </a:prstGeom>
          <a:noFill/>
          <a:extLst>
            <a:ext uri="{909E8E84-426E-40DD-AFC4-6F175D3DCCD1}">
              <a14:hiddenFill xmlns:a14="http://schemas.microsoft.com/office/drawing/2010/main">
                <a:solidFill>
                  <a:srgbClr val="FFFFFF"/>
                </a:solidFill>
              </a14:hiddenFill>
            </a:ext>
          </a:extLst>
        </p:spPr>
      </p:pic>
      <p:sp>
        <p:nvSpPr>
          <p:cNvPr id="178214" name="Text Box 38">
            <a:extLst>
              <a:ext uri="{FF2B5EF4-FFF2-40B4-BE49-F238E27FC236}">
                <a16:creationId xmlns:a16="http://schemas.microsoft.com/office/drawing/2014/main" id="{5C35F6EF-5FBA-9B62-AF8C-B85FDA9B7E8D}"/>
              </a:ext>
            </a:extLst>
          </p:cNvPr>
          <p:cNvSpPr txBox="1">
            <a:spLocks noChangeArrowheads="1"/>
          </p:cNvSpPr>
          <p:nvPr/>
        </p:nvSpPr>
        <p:spPr bwMode="auto">
          <a:xfrm>
            <a:off x="387350" y="2643188"/>
            <a:ext cx="1516063" cy="7016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plaintext</a:t>
            </a:r>
          </a:p>
          <a:p>
            <a:r>
              <a:rPr lang="en-US" altLang="en-JO" sz="2000">
                <a:solidFill>
                  <a:srgbClr val="FF0000"/>
                </a:solidFill>
                <a:latin typeface="Comic Sans MS" panose="030F0902030302020204" pitchFamily="66" charset="0"/>
              </a:rPr>
              <a:t>message, m</a:t>
            </a:r>
          </a:p>
        </p:txBody>
      </p:sp>
      <p:sp>
        <p:nvSpPr>
          <p:cNvPr id="178216" name="Text Box 40">
            <a:extLst>
              <a:ext uri="{FF2B5EF4-FFF2-40B4-BE49-F238E27FC236}">
                <a16:creationId xmlns:a16="http://schemas.microsoft.com/office/drawing/2014/main" id="{135AA5B4-04BA-478D-2E17-6394E36B7FD3}"/>
              </a:ext>
            </a:extLst>
          </p:cNvPr>
          <p:cNvSpPr txBox="1">
            <a:spLocks noChangeArrowheads="1"/>
          </p:cNvSpPr>
          <p:nvPr/>
        </p:nvSpPr>
        <p:spPr bwMode="auto">
          <a:xfrm>
            <a:off x="3662363" y="3149600"/>
            <a:ext cx="1028700" cy="3968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K    (m)</a:t>
            </a:r>
          </a:p>
        </p:txBody>
      </p:sp>
      <p:sp>
        <p:nvSpPr>
          <p:cNvPr id="178217" name="Text Box 41">
            <a:extLst>
              <a:ext uri="{FF2B5EF4-FFF2-40B4-BE49-F238E27FC236}">
                <a16:creationId xmlns:a16="http://schemas.microsoft.com/office/drawing/2014/main" id="{6983C125-1154-6715-3664-161DB0D21545}"/>
              </a:ext>
            </a:extLst>
          </p:cNvPr>
          <p:cNvSpPr txBox="1">
            <a:spLocks noChangeArrowheads="1"/>
          </p:cNvSpPr>
          <p:nvPr/>
        </p:nvSpPr>
        <p:spPr bwMode="auto">
          <a:xfrm>
            <a:off x="3805238" y="3341688"/>
            <a:ext cx="546100"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A-B</a:t>
            </a:r>
          </a:p>
        </p:txBody>
      </p:sp>
      <p:grpSp>
        <p:nvGrpSpPr>
          <p:cNvPr id="178225" name="Group 49">
            <a:extLst>
              <a:ext uri="{FF2B5EF4-FFF2-40B4-BE49-F238E27FC236}">
                <a16:creationId xmlns:a16="http://schemas.microsoft.com/office/drawing/2014/main" id="{BC57DFB0-6341-6C3C-9B80-BBE4C7064954}"/>
              </a:ext>
            </a:extLst>
          </p:cNvPr>
          <p:cNvGrpSpPr>
            <a:grpSpLocks/>
          </p:cNvGrpSpPr>
          <p:nvPr/>
        </p:nvGrpSpPr>
        <p:grpSpPr bwMode="auto">
          <a:xfrm>
            <a:off x="6673850" y="3116263"/>
            <a:ext cx="2470150" cy="574675"/>
            <a:chOff x="1671" y="2511"/>
            <a:chExt cx="1556" cy="362"/>
          </a:xfrm>
        </p:grpSpPr>
        <p:grpSp>
          <p:nvGrpSpPr>
            <p:cNvPr id="178224" name="Group 48">
              <a:extLst>
                <a:ext uri="{FF2B5EF4-FFF2-40B4-BE49-F238E27FC236}">
                  <a16:creationId xmlns:a16="http://schemas.microsoft.com/office/drawing/2014/main" id="{8EC2C321-EAA7-650C-A426-BBC52D3A4973}"/>
                </a:ext>
              </a:extLst>
            </p:cNvPr>
            <p:cNvGrpSpPr>
              <a:grpSpLocks/>
            </p:cNvGrpSpPr>
            <p:nvPr/>
          </p:nvGrpSpPr>
          <p:grpSpPr bwMode="auto">
            <a:xfrm>
              <a:off x="2411" y="2528"/>
              <a:ext cx="648" cy="333"/>
              <a:chOff x="3490" y="2427"/>
              <a:chExt cx="648" cy="333"/>
            </a:xfrm>
          </p:grpSpPr>
          <p:sp>
            <p:nvSpPr>
              <p:cNvPr id="178219" name="Text Box 43">
                <a:extLst>
                  <a:ext uri="{FF2B5EF4-FFF2-40B4-BE49-F238E27FC236}">
                    <a16:creationId xmlns:a16="http://schemas.microsoft.com/office/drawing/2014/main" id="{AFB381C9-B95F-7FF9-195A-128283DBB727}"/>
                  </a:ext>
                </a:extLst>
              </p:cNvPr>
              <p:cNvSpPr txBox="1">
                <a:spLocks noChangeArrowheads="1"/>
              </p:cNvSpPr>
              <p:nvPr/>
            </p:nvSpPr>
            <p:spPr bwMode="auto">
              <a:xfrm>
                <a:off x="3490" y="2427"/>
                <a:ext cx="648"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K    (m)</a:t>
                </a:r>
              </a:p>
            </p:txBody>
          </p:sp>
          <p:sp>
            <p:nvSpPr>
              <p:cNvPr id="178220" name="Text Box 44">
                <a:extLst>
                  <a:ext uri="{FF2B5EF4-FFF2-40B4-BE49-F238E27FC236}">
                    <a16:creationId xmlns:a16="http://schemas.microsoft.com/office/drawing/2014/main" id="{E6667D17-EAEC-91BD-E95F-7CF8EED9662D}"/>
                  </a:ext>
                </a:extLst>
              </p:cNvPr>
              <p:cNvSpPr txBox="1">
                <a:spLocks noChangeArrowheads="1"/>
              </p:cNvSpPr>
              <p:nvPr/>
            </p:nvSpPr>
            <p:spPr bwMode="auto">
              <a:xfrm>
                <a:off x="3562" y="2548"/>
                <a:ext cx="344"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A-B</a:t>
                </a:r>
              </a:p>
            </p:txBody>
          </p:sp>
        </p:grpSp>
        <p:sp>
          <p:nvSpPr>
            <p:cNvPr id="178221" name="Text Box 45">
              <a:extLst>
                <a:ext uri="{FF2B5EF4-FFF2-40B4-BE49-F238E27FC236}">
                  <a16:creationId xmlns:a16="http://schemas.microsoft.com/office/drawing/2014/main" id="{241B2E89-F967-E9D2-5532-B014685629C3}"/>
                </a:ext>
              </a:extLst>
            </p:cNvPr>
            <p:cNvSpPr txBox="1">
              <a:spLocks noChangeArrowheads="1"/>
            </p:cNvSpPr>
            <p:nvPr/>
          </p:nvSpPr>
          <p:spPr bwMode="auto">
            <a:xfrm>
              <a:off x="1671" y="2511"/>
              <a:ext cx="1556"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m = K     </a:t>
              </a:r>
              <a:r>
                <a:rPr lang="en-US" altLang="en-JO">
                  <a:solidFill>
                    <a:srgbClr val="FF0000"/>
                  </a:solidFill>
                  <a:latin typeface="Comic Sans MS" panose="030F0902030302020204" pitchFamily="66" charset="0"/>
                </a:rPr>
                <a:t>(</a:t>
              </a:r>
              <a:r>
                <a:rPr lang="en-US" altLang="en-JO" sz="2000">
                  <a:solidFill>
                    <a:srgbClr val="FF0000"/>
                  </a:solidFill>
                  <a:latin typeface="Comic Sans MS" panose="030F0902030302020204" pitchFamily="66" charset="0"/>
                </a:rPr>
                <a:t>        </a:t>
              </a:r>
              <a:r>
                <a:rPr lang="en-US" altLang="en-JO">
                  <a:solidFill>
                    <a:srgbClr val="FF0000"/>
                  </a:solidFill>
                  <a:latin typeface="Comic Sans MS" panose="030F0902030302020204" pitchFamily="66" charset="0"/>
                </a:rPr>
                <a:t>    )</a:t>
              </a:r>
              <a:r>
                <a:rPr lang="en-US" altLang="en-JO" sz="2000">
                  <a:solidFill>
                    <a:srgbClr val="FF0000"/>
                  </a:solidFill>
                  <a:latin typeface="Comic Sans MS" panose="030F0902030302020204" pitchFamily="66" charset="0"/>
                </a:rPr>
                <a:t> </a:t>
              </a:r>
            </a:p>
          </p:txBody>
        </p:sp>
        <p:sp>
          <p:nvSpPr>
            <p:cNvPr id="178222" name="Text Box 46">
              <a:extLst>
                <a:ext uri="{FF2B5EF4-FFF2-40B4-BE49-F238E27FC236}">
                  <a16:creationId xmlns:a16="http://schemas.microsoft.com/office/drawing/2014/main" id="{4EFFF084-9A17-8087-EC84-2899EED29292}"/>
                </a:ext>
              </a:extLst>
            </p:cNvPr>
            <p:cNvSpPr txBox="1">
              <a:spLocks noChangeArrowheads="1"/>
            </p:cNvSpPr>
            <p:nvPr/>
          </p:nvSpPr>
          <p:spPr bwMode="auto">
            <a:xfrm>
              <a:off x="2077" y="2661"/>
              <a:ext cx="344"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A-B</a:t>
              </a: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0F473DC7-D6B7-B347-2E2B-D6F78426E52D}"/>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D43D7CD8-0793-ACAF-3168-1DF7E3C25E0F}"/>
              </a:ext>
            </a:extLst>
          </p:cNvPr>
          <p:cNvSpPr>
            <a:spLocks noGrp="1"/>
          </p:cNvSpPr>
          <p:nvPr>
            <p:ph type="sldNum" sz="quarter" idx="12"/>
          </p:nvPr>
        </p:nvSpPr>
        <p:spPr/>
        <p:txBody>
          <a:bodyPr/>
          <a:lstStyle/>
          <a:p>
            <a:r>
              <a:rPr lang="en-US" altLang="en-JO"/>
              <a:t>8-</a:t>
            </a:r>
            <a:fld id="{89C0242F-332A-4249-8CBE-076C80356096}" type="slidenum">
              <a:rPr lang="en-US" altLang="en-JO"/>
              <a:pPr/>
              <a:t>12</a:t>
            </a:fld>
            <a:endParaRPr lang="en-US" altLang="en-JO"/>
          </a:p>
        </p:txBody>
      </p:sp>
      <p:sp>
        <p:nvSpPr>
          <p:cNvPr id="88066" name="Rectangle 2">
            <a:extLst>
              <a:ext uri="{FF2B5EF4-FFF2-40B4-BE49-F238E27FC236}">
                <a16:creationId xmlns:a16="http://schemas.microsoft.com/office/drawing/2014/main" id="{C782D819-94D7-83CA-3FDA-28FB63018A12}"/>
              </a:ext>
            </a:extLst>
          </p:cNvPr>
          <p:cNvSpPr>
            <a:spLocks noGrp="1" noChangeArrowheads="1"/>
          </p:cNvSpPr>
          <p:nvPr>
            <p:ph type="title"/>
          </p:nvPr>
        </p:nvSpPr>
        <p:spPr>
          <a:xfrm>
            <a:off x="533400" y="157163"/>
            <a:ext cx="7772400" cy="1143000"/>
          </a:xfrm>
        </p:spPr>
        <p:txBody>
          <a:bodyPr/>
          <a:lstStyle/>
          <a:p>
            <a:r>
              <a:rPr lang="en-US" altLang="en-JO" sz="3600"/>
              <a:t>Symmetric key crypto: DES</a:t>
            </a:r>
            <a:endParaRPr lang="en-US" altLang="en-JO"/>
          </a:p>
        </p:txBody>
      </p:sp>
      <p:sp>
        <p:nvSpPr>
          <p:cNvPr id="88067" name="Rectangle 3">
            <a:extLst>
              <a:ext uri="{FF2B5EF4-FFF2-40B4-BE49-F238E27FC236}">
                <a16:creationId xmlns:a16="http://schemas.microsoft.com/office/drawing/2014/main" id="{1C738550-A40C-65FA-0145-A7F94F1CF8B4}"/>
              </a:ext>
            </a:extLst>
          </p:cNvPr>
          <p:cNvSpPr>
            <a:spLocks noGrp="1" noChangeArrowheads="1"/>
          </p:cNvSpPr>
          <p:nvPr>
            <p:ph type="body" idx="1"/>
          </p:nvPr>
        </p:nvSpPr>
        <p:spPr>
          <a:xfrm>
            <a:off x="568325" y="1330325"/>
            <a:ext cx="8278813" cy="4648200"/>
          </a:xfrm>
        </p:spPr>
        <p:txBody>
          <a:bodyPr/>
          <a:lstStyle/>
          <a:p>
            <a:pPr>
              <a:buFont typeface="ZapfDingbats" pitchFamily="82" charset="2"/>
              <a:buNone/>
            </a:pPr>
            <a:r>
              <a:rPr lang="en-US" altLang="en-JO">
                <a:solidFill>
                  <a:srgbClr val="FF0000"/>
                </a:solidFill>
              </a:rPr>
              <a:t>DES: Data Encryption Standard</a:t>
            </a:r>
            <a:endParaRPr lang="en-US" altLang="en-JO" sz="2400">
              <a:solidFill>
                <a:srgbClr val="FF0000"/>
              </a:solidFill>
            </a:endParaRPr>
          </a:p>
          <a:p>
            <a:r>
              <a:rPr lang="en-US" altLang="en-JO" sz="2400"/>
              <a:t>US encryption standard [NIST 1993]</a:t>
            </a:r>
          </a:p>
          <a:p>
            <a:r>
              <a:rPr lang="en-US" altLang="en-JO" sz="2400"/>
              <a:t>56-bit symmetric key, 64-bit plaintext input</a:t>
            </a:r>
          </a:p>
          <a:p>
            <a:r>
              <a:rPr lang="en-US" altLang="en-JO" sz="2400"/>
              <a:t>How secure is DES?</a:t>
            </a:r>
          </a:p>
          <a:p>
            <a:pPr lvl="1"/>
            <a:r>
              <a:rPr lang="en-US" altLang="en-JO"/>
              <a:t>DES Challenge: 56-bit-key-encrypted phrase  (“Strong cryptography makes the world a safer place”) decrypted (brute force) in 4 months</a:t>
            </a:r>
          </a:p>
          <a:p>
            <a:pPr lvl="1"/>
            <a:r>
              <a:rPr lang="en-US" altLang="en-JO"/>
              <a:t>no known “backdoor” decryption approach</a:t>
            </a:r>
          </a:p>
          <a:p>
            <a:r>
              <a:rPr lang="en-US" altLang="en-JO" sz="2400"/>
              <a:t>making DES more secure:</a:t>
            </a:r>
          </a:p>
          <a:p>
            <a:pPr lvl="1"/>
            <a:r>
              <a:rPr lang="en-US" altLang="en-JO"/>
              <a:t>use three keys sequentially (3-DES) on each datum</a:t>
            </a:r>
          </a:p>
          <a:p>
            <a:pPr lvl="1"/>
            <a:r>
              <a:rPr lang="en-US" altLang="en-JO"/>
              <a:t>use cipher-block chaining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B37A537E-67C4-524F-4AD0-3FDE180E5F18}"/>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287A8FEE-B9AD-9F70-5EAF-ECDEA8DE9E0B}"/>
              </a:ext>
            </a:extLst>
          </p:cNvPr>
          <p:cNvSpPr>
            <a:spLocks noGrp="1"/>
          </p:cNvSpPr>
          <p:nvPr>
            <p:ph type="sldNum" sz="quarter" idx="12"/>
          </p:nvPr>
        </p:nvSpPr>
        <p:spPr/>
        <p:txBody>
          <a:bodyPr/>
          <a:lstStyle/>
          <a:p>
            <a:r>
              <a:rPr lang="en-US" altLang="en-JO"/>
              <a:t>8-</a:t>
            </a:r>
            <a:fld id="{FF07C6D0-11DD-4E48-AD3D-E0B11F4298B3}" type="slidenum">
              <a:rPr lang="en-US" altLang="en-JO"/>
              <a:pPr/>
              <a:t>13</a:t>
            </a:fld>
            <a:endParaRPr lang="en-US" altLang="en-JO"/>
          </a:p>
        </p:txBody>
      </p:sp>
      <p:sp>
        <p:nvSpPr>
          <p:cNvPr id="131074" name="Rectangle 2">
            <a:extLst>
              <a:ext uri="{FF2B5EF4-FFF2-40B4-BE49-F238E27FC236}">
                <a16:creationId xmlns:a16="http://schemas.microsoft.com/office/drawing/2014/main" id="{1FA63EFE-0E2F-D9D3-9022-75B7BF3CB56E}"/>
              </a:ext>
            </a:extLst>
          </p:cNvPr>
          <p:cNvSpPr>
            <a:spLocks noGrp="1" noChangeArrowheads="1"/>
          </p:cNvSpPr>
          <p:nvPr>
            <p:ph type="title"/>
          </p:nvPr>
        </p:nvSpPr>
        <p:spPr>
          <a:xfrm>
            <a:off x="533400" y="228600"/>
            <a:ext cx="8207375" cy="1143000"/>
          </a:xfrm>
        </p:spPr>
        <p:txBody>
          <a:bodyPr/>
          <a:lstStyle/>
          <a:p>
            <a:r>
              <a:rPr lang="en-US" altLang="en-JO" sz="3600"/>
              <a:t>AES: Advanced Encryption Standard</a:t>
            </a:r>
          </a:p>
        </p:txBody>
      </p:sp>
      <p:sp>
        <p:nvSpPr>
          <p:cNvPr id="131075" name="Rectangle 3">
            <a:extLst>
              <a:ext uri="{FF2B5EF4-FFF2-40B4-BE49-F238E27FC236}">
                <a16:creationId xmlns:a16="http://schemas.microsoft.com/office/drawing/2014/main" id="{E72F8B29-9CE3-C773-257C-F3E3341D6DC0}"/>
              </a:ext>
            </a:extLst>
          </p:cNvPr>
          <p:cNvSpPr>
            <a:spLocks noGrp="1" noChangeArrowheads="1"/>
          </p:cNvSpPr>
          <p:nvPr>
            <p:ph type="body" idx="1"/>
          </p:nvPr>
        </p:nvSpPr>
        <p:spPr/>
        <p:txBody>
          <a:bodyPr/>
          <a:lstStyle/>
          <a:p>
            <a:r>
              <a:rPr lang="en-US" altLang="en-JO"/>
              <a:t>new (Nov. 2001) symmetric-key NIST standard, replacing DES</a:t>
            </a:r>
          </a:p>
          <a:p>
            <a:r>
              <a:rPr lang="en-US" altLang="en-JO"/>
              <a:t>processes data in 128 bit blocks</a:t>
            </a:r>
          </a:p>
          <a:p>
            <a:r>
              <a:rPr lang="en-US" altLang="en-JO"/>
              <a:t>128, 192, or 256 bit keys</a:t>
            </a:r>
          </a:p>
          <a:p>
            <a:r>
              <a:rPr lang="en-US" altLang="en-JO"/>
              <a:t>brute force decryption (try each key) taking 1 sec on DES, takes 149 trillion years for AES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0DB411A5-4AAF-B4CF-4BCF-BBA5FB6919F3}"/>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4159CCCA-12D9-2A23-B843-1DCB62559D41}"/>
              </a:ext>
            </a:extLst>
          </p:cNvPr>
          <p:cNvSpPr>
            <a:spLocks noGrp="1"/>
          </p:cNvSpPr>
          <p:nvPr>
            <p:ph type="sldNum" sz="quarter" idx="12"/>
          </p:nvPr>
        </p:nvSpPr>
        <p:spPr/>
        <p:txBody>
          <a:bodyPr/>
          <a:lstStyle/>
          <a:p>
            <a:r>
              <a:rPr lang="en-US" altLang="en-JO"/>
              <a:t>8-</a:t>
            </a:r>
            <a:fld id="{5388B104-9901-F643-BDF2-FC87241A3E71}" type="slidenum">
              <a:rPr lang="en-US" altLang="en-JO"/>
              <a:pPr/>
              <a:t>14</a:t>
            </a:fld>
            <a:endParaRPr lang="en-US" altLang="en-JO"/>
          </a:p>
        </p:txBody>
      </p:sp>
      <p:sp>
        <p:nvSpPr>
          <p:cNvPr id="90117" name="Rectangle 5">
            <a:extLst>
              <a:ext uri="{FF2B5EF4-FFF2-40B4-BE49-F238E27FC236}">
                <a16:creationId xmlns:a16="http://schemas.microsoft.com/office/drawing/2014/main" id="{E7D37080-D396-743D-EFA5-72C0B4CAB791}"/>
              </a:ext>
            </a:extLst>
          </p:cNvPr>
          <p:cNvSpPr>
            <a:spLocks noChangeArrowheads="1"/>
          </p:cNvSpPr>
          <p:nvPr/>
        </p:nvSpPr>
        <p:spPr bwMode="auto">
          <a:xfrm>
            <a:off x="4262438" y="1504950"/>
            <a:ext cx="4291012" cy="4754563"/>
          </a:xfrm>
          <a:prstGeom prst="rect">
            <a:avLst/>
          </a:prstGeom>
          <a:solidFill>
            <a:srgbClr val="CCFFFF"/>
          </a:solidFill>
          <a:ln w="1905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90114" name="Rectangle 2">
            <a:extLst>
              <a:ext uri="{FF2B5EF4-FFF2-40B4-BE49-F238E27FC236}">
                <a16:creationId xmlns:a16="http://schemas.microsoft.com/office/drawing/2014/main" id="{EDDE08FB-AD5A-F34C-973F-CC177522729E}"/>
              </a:ext>
            </a:extLst>
          </p:cNvPr>
          <p:cNvSpPr>
            <a:spLocks noGrp="1" noChangeArrowheads="1"/>
          </p:cNvSpPr>
          <p:nvPr>
            <p:ph type="title"/>
          </p:nvPr>
        </p:nvSpPr>
        <p:spPr/>
        <p:txBody>
          <a:bodyPr/>
          <a:lstStyle/>
          <a:p>
            <a:r>
              <a:rPr lang="en-US" altLang="en-JO" sz="3600"/>
              <a:t>Public key cryptography</a:t>
            </a:r>
            <a:endParaRPr lang="en-US" altLang="en-JO"/>
          </a:p>
        </p:txBody>
      </p:sp>
      <p:sp>
        <p:nvSpPr>
          <p:cNvPr id="90115" name="Rectangle 3">
            <a:extLst>
              <a:ext uri="{FF2B5EF4-FFF2-40B4-BE49-F238E27FC236}">
                <a16:creationId xmlns:a16="http://schemas.microsoft.com/office/drawing/2014/main" id="{D6CC30D1-EFCA-F074-5535-FC52FE506901}"/>
              </a:ext>
            </a:extLst>
          </p:cNvPr>
          <p:cNvSpPr>
            <a:spLocks noGrp="1" noChangeArrowheads="1"/>
          </p:cNvSpPr>
          <p:nvPr>
            <p:ph type="body" sz="half" idx="1"/>
          </p:nvPr>
        </p:nvSpPr>
        <p:spPr/>
        <p:txBody>
          <a:bodyPr/>
          <a:lstStyle/>
          <a:p>
            <a:pPr>
              <a:buFont typeface="ZapfDingbats" pitchFamily="82" charset="2"/>
              <a:buNone/>
            </a:pPr>
            <a:r>
              <a:rPr lang="en-US" altLang="en-JO" sz="2400" i="1" u="sng">
                <a:solidFill>
                  <a:srgbClr val="FF0000"/>
                </a:solidFill>
              </a:rPr>
              <a:t>symmetric</a:t>
            </a:r>
            <a:r>
              <a:rPr lang="en-US" altLang="en-JO" sz="2400" u="sng">
                <a:solidFill>
                  <a:srgbClr val="FF0000"/>
                </a:solidFill>
              </a:rPr>
              <a:t> key crypto</a:t>
            </a:r>
            <a:endParaRPr lang="en-US" altLang="en-JO" sz="2400"/>
          </a:p>
          <a:p>
            <a:r>
              <a:rPr lang="en-US" altLang="en-JO" sz="2400"/>
              <a:t>requires sender, receiver know shared secret key</a:t>
            </a:r>
          </a:p>
          <a:p>
            <a:r>
              <a:rPr lang="en-US" altLang="en-JO" sz="2400"/>
              <a:t>Q: how to agree on key in first place (particularly if never “met”)?</a:t>
            </a:r>
          </a:p>
          <a:p>
            <a:endParaRPr lang="en-US" altLang="en-JO" sz="2400"/>
          </a:p>
        </p:txBody>
      </p:sp>
      <p:sp>
        <p:nvSpPr>
          <p:cNvPr id="90116" name="Rectangle 4">
            <a:extLst>
              <a:ext uri="{FF2B5EF4-FFF2-40B4-BE49-F238E27FC236}">
                <a16:creationId xmlns:a16="http://schemas.microsoft.com/office/drawing/2014/main" id="{824B2438-2670-0C19-B9C1-A0E0F1995018}"/>
              </a:ext>
            </a:extLst>
          </p:cNvPr>
          <p:cNvSpPr>
            <a:spLocks noChangeArrowheads="1"/>
          </p:cNvSpPr>
          <p:nvPr/>
        </p:nvSpPr>
        <p:spPr bwMode="auto">
          <a:xfrm>
            <a:off x="4519613" y="1635125"/>
            <a:ext cx="3656012"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2"/>
              </a:buClr>
              <a:buSzPct val="85000"/>
              <a:buFont typeface="ZapfDingbats" pitchFamily="82" charset="2"/>
              <a:buChar char="r"/>
              <a:defRPr sz="2800">
                <a:solidFill>
                  <a:schemeClr val="tx1"/>
                </a:solidFill>
                <a:latin typeface="Comic Sans MS" panose="030F0902030302020204" pitchFamily="66" charset="0"/>
              </a:defRPr>
            </a:lvl1pPr>
            <a:lvl2pPr marL="742950" indent="-285750" algn="l">
              <a:spcBef>
                <a:spcPct val="20000"/>
              </a:spcBef>
              <a:buClr>
                <a:schemeClr val="accent2"/>
              </a:buClr>
              <a:buSzPct val="75000"/>
              <a:buFont typeface="ZapfDingbats" pitchFamily="82" charset="2"/>
              <a:buChar char="m"/>
              <a:defRPr sz="2400">
                <a:solidFill>
                  <a:schemeClr val="tx1"/>
                </a:solidFill>
                <a:latin typeface="Comic Sans MS" panose="030F0902030302020204" pitchFamily="66" charset="0"/>
              </a:defRPr>
            </a:lvl2pPr>
            <a:lvl3pPr marL="1143000" indent="-228600" algn="l">
              <a:spcBef>
                <a:spcPct val="20000"/>
              </a:spcBef>
              <a:buChar char="•"/>
              <a:defRPr sz="2000">
                <a:solidFill>
                  <a:schemeClr val="tx1"/>
                </a:solidFill>
                <a:latin typeface="Comic Sans MS" panose="030F0902030302020204" pitchFamily="66"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Font typeface="ZapfDingbats" pitchFamily="82" charset="2"/>
              <a:buNone/>
            </a:pPr>
            <a:r>
              <a:rPr lang="en-US" altLang="en-JO" sz="2400" i="1" u="sng">
                <a:solidFill>
                  <a:srgbClr val="FF0000"/>
                </a:solidFill>
              </a:rPr>
              <a:t>public</a:t>
            </a:r>
            <a:r>
              <a:rPr lang="en-US" altLang="en-JO" sz="2400" u="sng">
                <a:solidFill>
                  <a:srgbClr val="FF0000"/>
                </a:solidFill>
              </a:rPr>
              <a:t> key cryptography</a:t>
            </a:r>
            <a:endParaRPr lang="en-US" altLang="en-JO" sz="2400"/>
          </a:p>
          <a:p>
            <a:r>
              <a:rPr lang="en-US" altLang="en-JO" sz="2400"/>
              <a:t>radically different approach [Diffie-Hellman76, RSA78]</a:t>
            </a:r>
          </a:p>
          <a:p>
            <a:r>
              <a:rPr lang="en-US" altLang="en-JO" sz="2400"/>
              <a:t>sender, receiver do </a:t>
            </a:r>
            <a:r>
              <a:rPr lang="en-US" altLang="en-JO" sz="2400" i="1">
                <a:solidFill>
                  <a:schemeClr val="accent2"/>
                </a:solidFill>
              </a:rPr>
              <a:t>not</a:t>
            </a:r>
            <a:r>
              <a:rPr lang="en-US" altLang="en-JO" sz="2400"/>
              <a:t> share secret key</a:t>
            </a:r>
          </a:p>
          <a:p>
            <a:r>
              <a:rPr lang="en-US" altLang="en-JO" sz="2400" i="1">
                <a:solidFill>
                  <a:schemeClr val="accent2"/>
                </a:solidFill>
              </a:rPr>
              <a:t>public </a:t>
            </a:r>
            <a:r>
              <a:rPr lang="en-US" altLang="en-JO" sz="2400"/>
              <a:t>encryption key </a:t>
            </a:r>
            <a:r>
              <a:rPr lang="en-US" altLang="en-JO" sz="2400" i="1">
                <a:solidFill>
                  <a:schemeClr val="accent2"/>
                </a:solidFill>
              </a:rPr>
              <a:t> </a:t>
            </a:r>
            <a:r>
              <a:rPr lang="en-US" altLang="en-JO" sz="2400"/>
              <a:t>known to</a:t>
            </a:r>
            <a:r>
              <a:rPr lang="en-US" altLang="en-JO" sz="2400" i="1">
                <a:solidFill>
                  <a:schemeClr val="accent2"/>
                </a:solidFill>
              </a:rPr>
              <a:t> all</a:t>
            </a:r>
            <a:endParaRPr lang="en-US" altLang="en-JO" sz="2400" i="1"/>
          </a:p>
          <a:p>
            <a:r>
              <a:rPr lang="en-US" altLang="en-JO" sz="2400" i="1">
                <a:solidFill>
                  <a:schemeClr val="accent2"/>
                </a:solidFill>
              </a:rPr>
              <a:t>private</a:t>
            </a:r>
            <a:r>
              <a:rPr lang="en-US" altLang="en-JO" sz="2400"/>
              <a:t> decryption key known only to receiver</a:t>
            </a:r>
            <a:endParaRPr lang="en-US" altLang="en-JO"/>
          </a:p>
          <a:p>
            <a:endParaRPr lang="en-US" altLang="en-JO"/>
          </a:p>
        </p:txBody>
      </p:sp>
      <p:pic>
        <p:nvPicPr>
          <p:cNvPr id="90118" name="Picture 6">
            <a:extLst>
              <a:ext uri="{FF2B5EF4-FFF2-40B4-BE49-F238E27FC236}">
                <a16:creationId xmlns:a16="http://schemas.microsoft.com/office/drawing/2014/main" id="{CB1BD85F-B228-432A-5BCC-B2AC3C5195C7}"/>
              </a:ext>
            </a:extLst>
          </p:cNvPr>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8199438" y="1647825"/>
            <a:ext cx="563562" cy="171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F882A8EA-1D30-0F99-B489-8AB0938B67F5}"/>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9023C818-371D-9BAD-FE2B-4B4F5BAD766A}"/>
              </a:ext>
            </a:extLst>
          </p:cNvPr>
          <p:cNvSpPr>
            <a:spLocks noGrp="1"/>
          </p:cNvSpPr>
          <p:nvPr>
            <p:ph type="sldNum" sz="quarter" idx="12"/>
          </p:nvPr>
        </p:nvSpPr>
        <p:spPr/>
        <p:txBody>
          <a:bodyPr/>
          <a:lstStyle/>
          <a:p>
            <a:r>
              <a:rPr lang="en-US" altLang="en-JO"/>
              <a:t>8-</a:t>
            </a:r>
            <a:fld id="{3E07BE94-8ED6-7344-8042-DA161F4CABB1}" type="slidenum">
              <a:rPr lang="en-US" altLang="en-JO"/>
              <a:pPr/>
              <a:t>15</a:t>
            </a:fld>
            <a:endParaRPr lang="en-US" altLang="en-JO"/>
          </a:p>
        </p:txBody>
      </p:sp>
      <p:sp>
        <p:nvSpPr>
          <p:cNvPr id="91138" name="Rectangle 2">
            <a:extLst>
              <a:ext uri="{FF2B5EF4-FFF2-40B4-BE49-F238E27FC236}">
                <a16:creationId xmlns:a16="http://schemas.microsoft.com/office/drawing/2014/main" id="{26F13E81-A0BC-BC46-E276-DFFA562998EA}"/>
              </a:ext>
            </a:extLst>
          </p:cNvPr>
          <p:cNvSpPr>
            <a:spLocks noGrp="1" noChangeArrowheads="1"/>
          </p:cNvSpPr>
          <p:nvPr>
            <p:ph type="title"/>
          </p:nvPr>
        </p:nvSpPr>
        <p:spPr/>
        <p:txBody>
          <a:bodyPr/>
          <a:lstStyle/>
          <a:p>
            <a:r>
              <a:rPr lang="en-US" altLang="en-JO" sz="3600"/>
              <a:t>Public key cryptography</a:t>
            </a:r>
            <a:endParaRPr lang="en-US" altLang="en-JO"/>
          </a:p>
        </p:txBody>
      </p:sp>
      <p:sp>
        <p:nvSpPr>
          <p:cNvPr id="91142" name="Text Box 6">
            <a:extLst>
              <a:ext uri="{FF2B5EF4-FFF2-40B4-BE49-F238E27FC236}">
                <a16:creationId xmlns:a16="http://schemas.microsoft.com/office/drawing/2014/main" id="{EE63B116-EA90-25F9-7EB4-F2DF0EF4494D}"/>
              </a:ext>
            </a:extLst>
          </p:cNvPr>
          <p:cNvSpPr txBox="1">
            <a:spLocks noChangeArrowheads="1"/>
          </p:cNvSpPr>
          <p:nvPr/>
        </p:nvSpPr>
        <p:spPr bwMode="auto">
          <a:xfrm>
            <a:off x="474663" y="3733800"/>
            <a:ext cx="1516062" cy="7016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plaintext</a:t>
            </a:r>
          </a:p>
          <a:p>
            <a:r>
              <a:rPr lang="en-US" altLang="en-JO" sz="2000">
                <a:solidFill>
                  <a:srgbClr val="FF0000"/>
                </a:solidFill>
                <a:latin typeface="Comic Sans MS" panose="030F0902030302020204" pitchFamily="66" charset="0"/>
              </a:rPr>
              <a:t>message, m</a:t>
            </a:r>
          </a:p>
        </p:txBody>
      </p:sp>
      <p:sp>
        <p:nvSpPr>
          <p:cNvPr id="91144" name="Text Box 8">
            <a:extLst>
              <a:ext uri="{FF2B5EF4-FFF2-40B4-BE49-F238E27FC236}">
                <a16:creationId xmlns:a16="http://schemas.microsoft.com/office/drawing/2014/main" id="{9DB0023C-3B1B-0F7F-36FB-81D60678F56C}"/>
              </a:ext>
            </a:extLst>
          </p:cNvPr>
          <p:cNvSpPr txBox="1">
            <a:spLocks noChangeArrowheads="1"/>
          </p:cNvSpPr>
          <p:nvPr/>
        </p:nvSpPr>
        <p:spPr bwMode="auto">
          <a:xfrm>
            <a:off x="3598863" y="3736975"/>
            <a:ext cx="1457325"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ciphertext</a:t>
            </a:r>
          </a:p>
        </p:txBody>
      </p:sp>
      <p:pic>
        <p:nvPicPr>
          <p:cNvPr id="91148" name="Picture 12">
            <a:extLst>
              <a:ext uri="{FF2B5EF4-FFF2-40B4-BE49-F238E27FC236}">
                <a16:creationId xmlns:a16="http://schemas.microsoft.com/office/drawing/2014/main" id="{3AB70E7B-2315-9A39-E589-87E7CFFF1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7913" y="2982913"/>
            <a:ext cx="511175" cy="630237"/>
          </a:xfrm>
          <a:prstGeom prst="rect">
            <a:avLst/>
          </a:prstGeom>
          <a:noFill/>
          <a:extLst>
            <a:ext uri="{909E8E84-426E-40DD-AFC4-6F175D3DCCD1}">
              <a14:hiddenFill xmlns:a14="http://schemas.microsoft.com/office/drawing/2010/main">
                <a:solidFill>
                  <a:srgbClr val="FFFFFF"/>
                </a:solidFill>
              </a14:hiddenFill>
            </a:ext>
          </a:extLst>
        </p:spPr>
      </p:pic>
      <p:sp>
        <p:nvSpPr>
          <p:cNvPr id="91150" name="Rectangle 14">
            <a:extLst>
              <a:ext uri="{FF2B5EF4-FFF2-40B4-BE49-F238E27FC236}">
                <a16:creationId xmlns:a16="http://schemas.microsoft.com/office/drawing/2014/main" id="{044DD471-531D-7DDC-D12C-458BBF06667C}"/>
              </a:ext>
            </a:extLst>
          </p:cNvPr>
          <p:cNvSpPr>
            <a:spLocks noChangeArrowheads="1"/>
          </p:cNvSpPr>
          <p:nvPr/>
        </p:nvSpPr>
        <p:spPr bwMode="auto">
          <a:xfrm>
            <a:off x="2109788" y="3683000"/>
            <a:ext cx="1392237" cy="8032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91151" name="Text Box 15">
            <a:extLst>
              <a:ext uri="{FF2B5EF4-FFF2-40B4-BE49-F238E27FC236}">
                <a16:creationId xmlns:a16="http://schemas.microsoft.com/office/drawing/2014/main" id="{BB23E0A4-23A0-E5BD-69B2-55A19EE311E7}"/>
              </a:ext>
            </a:extLst>
          </p:cNvPr>
          <p:cNvSpPr txBox="1">
            <a:spLocks noChangeArrowheads="1"/>
          </p:cNvSpPr>
          <p:nvPr/>
        </p:nvSpPr>
        <p:spPr bwMode="auto">
          <a:xfrm>
            <a:off x="2101850" y="3692525"/>
            <a:ext cx="1435100" cy="7016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chemeClr val="bg1"/>
                </a:solidFill>
                <a:latin typeface="Comic Sans MS" panose="030F0902030302020204" pitchFamily="66" charset="0"/>
              </a:rPr>
              <a:t>encryption</a:t>
            </a:r>
          </a:p>
          <a:p>
            <a:r>
              <a:rPr lang="en-US" altLang="en-JO" sz="2000">
                <a:solidFill>
                  <a:schemeClr val="bg1"/>
                </a:solidFill>
                <a:latin typeface="Comic Sans MS" panose="030F0902030302020204" pitchFamily="66" charset="0"/>
              </a:rPr>
              <a:t>algorithm</a:t>
            </a:r>
          </a:p>
        </p:txBody>
      </p:sp>
      <p:sp>
        <p:nvSpPr>
          <p:cNvPr id="91152" name="Rectangle 16">
            <a:extLst>
              <a:ext uri="{FF2B5EF4-FFF2-40B4-BE49-F238E27FC236}">
                <a16:creationId xmlns:a16="http://schemas.microsoft.com/office/drawing/2014/main" id="{DF45A204-50DA-7751-D784-E047B22C6751}"/>
              </a:ext>
            </a:extLst>
          </p:cNvPr>
          <p:cNvSpPr>
            <a:spLocks noChangeArrowheads="1"/>
          </p:cNvSpPr>
          <p:nvPr/>
        </p:nvSpPr>
        <p:spPr bwMode="auto">
          <a:xfrm>
            <a:off x="5330825" y="3695700"/>
            <a:ext cx="1377950" cy="8032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91153" name="Text Box 17">
            <a:extLst>
              <a:ext uri="{FF2B5EF4-FFF2-40B4-BE49-F238E27FC236}">
                <a16:creationId xmlns:a16="http://schemas.microsoft.com/office/drawing/2014/main" id="{B4270B52-3D66-D7F2-A7DD-51A180A3B239}"/>
              </a:ext>
            </a:extLst>
          </p:cNvPr>
          <p:cNvSpPr txBox="1">
            <a:spLocks noChangeArrowheads="1"/>
          </p:cNvSpPr>
          <p:nvPr/>
        </p:nvSpPr>
        <p:spPr bwMode="auto">
          <a:xfrm>
            <a:off x="5307013" y="3719513"/>
            <a:ext cx="1527175" cy="7016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chemeClr val="bg1"/>
                </a:solidFill>
                <a:latin typeface="Comic Sans MS" panose="030F0902030302020204" pitchFamily="66" charset="0"/>
              </a:rPr>
              <a:t>decryption </a:t>
            </a:r>
          </a:p>
          <a:p>
            <a:r>
              <a:rPr lang="en-US" altLang="en-JO" sz="2000">
                <a:solidFill>
                  <a:schemeClr val="bg1"/>
                </a:solidFill>
                <a:latin typeface="Comic Sans MS" panose="030F0902030302020204" pitchFamily="66" charset="0"/>
              </a:rPr>
              <a:t>algorithm</a:t>
            </a:r>
          </a:p>
        </p:txBody>
      </p:sp>
      <p:sp>
        <p:nvSpPr>
          <p:cNvPr id="91154" name="Line 18">
            <a:extLst>
              <a:ext uri="{FF2B5EF4-FFF2-40B4-BE49-F238E27FC236}">
                <a16:creationId xmlns:a16="http://schemas.microsoft.com/office/drawing/2014/main" id="{21C32180-5DF4-B0D4-7610-8A496A7BC253}"/>
              </a:ext>
            </a:extLst>
          </p:cNvPr>
          <p:cNvSpPr>
            <a:spLocks noChangeShapeType="1"/>
          </p:cNvSpPr>
          <p:nvPr/>
        </p:nvSpPr>
        <p:spPr bwMode="auto">
          <a:xfrm flipV="1">
            <a:off x="3530600" y="4090988"/>
            <a:ext cx="1809750" cy="476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91160" name="Text Box 24">
            <a:extLst>
              <a:ext uri="{FF2B5EF4-FFF2-40B4-BE49-F238E27FC236}">
                <a16:creationId xmlns:a16="http://schemas.microsoft.com/office/drawing/2014/main" id="{0966AB4D-409A-2A16-533B-1C46BFBEBC15}"/>
              </a:ext>
            </a:extLst>
          </p:cNvPr>
          <p:cNvSpPr txBox="1">
            <a:spLocks noChangeArrowheads="1"/>
          </p:cNvSpPr>
          <p:nvPr/>
        </p:nvSpPr>
        <p:spPr bwMode="auto">
          <a:xfrm>
            <a:off x="6473825" y="1598613"/>
            <a:ext cx="1762125" cy="6413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JO" sz="1800">
                <a:latin typeface="Comic Sans MS" panose="030F0902030302020204" pitchFamily="66" charset="0"/>
              </a:rPr>
              <a:t>Bob’s </a:t>
            </a:r>
            <a:r>
              <a:rPr lang="en-US" altLang="en-JO" sz="1800" u="sng">
                <a:latin typeface="Comic Sans MS" panose="030F0902030302020204" pitchFamily="66" charset="0"/>
              </a:rPr>
              <a:t>public</a:t>
            </a:r>
            <a:r>
              <a:rPr lang="en-US" altLang="en-JO" sz="1800">
                <a:latin typeface="Comic Sans MS" panose="030F0902030302020204" pitchFamily="66" charset="0"/>
              </a:rPr>
              <a:t> </a:t>
            </a:r>
          </a:p>
          <a:p>
            <a:pPr algn="l"/>
            <a:r>
              <a:rPr lang="en-US" altLang="en-JO" sz="1800">
                <a:latin typeface="Comic Sans MS" panose="030F0902030302020204" pitchFamily="66" charset="0"/>
              </a:rPr>
              <a:t>key </a:t>
            </a:r>
          </a:p>
        </p:txBody>
      </p:sp>
      <p:pic>
        <p:nvPicPr>
          <p:cNvPr id="91161" name="Picture 25">
            <a:extLst>
              <a:ext uri="{FF2B5EF4-FFF2-40B4-BE49-F238E27FC236}">
                <a16:creationId xmlns:a16="http://schemas.microsoft.com/office/drawing/2014/main" id="{13B04F68-8275-60D9-948F-7A3A45DD20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68963" y="3000375"/>
            <a:ext cx="665162" cy="677863"/>
          </a:xfrm>
          <a:prstGeom prst="rect">
            <a:avLst/>
          </a:prstGeom>
          <a:noFill/>
          <a:extLst>
            <a:ext uri="{909E8E84-426E-40DD-AFC4-6F175D3DCCD1}">
              <a14:hiddenFill xmlns:a14="http://schemas.microsoft.com/office/drawing/2010/main">
                <a:solidFill>
                  <a:srgbClr val="FFFFFF"/>
                </a:solidFill>
              </a14:hiddenFill>
            </a:ext>
          </a:extLst>
        </p:spPr>
      </p:pic>
      <p:sp>
        <p:nvSpPr>
          <p:cNvPr id="91165" name="Line 29">
            <a:extLst>
              <a:ext uri="{FF2B5EF4-FFF2-40B4-BE49-F238E27FC236}">
                <a16:creationId xmlns:a16="http://schemas.microsoft.com/office/drawing/2014/main" id="{99EC57B5-BBD3-74A9-6E46-D60D0C87CAA2}"/>
              </a:ext>
            </a:extLst>
          </p:cNvPr>
          <p:cNvSpPr>
            <a:spLocks noChangeShapeType="1"/>
          </p:cNvSpPr>
          <p:nvPr/>
        </p:nvSpPr>
        <p:spPr bwMode="auto">
          <a:xfrm>
            <a:off x="1365250" y="4121150"/>
            <a:ext cx="674688"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91166" name="Line 30">
            <a:extLst>
              <a:ext uri="{FF2B5EF4-FFF2-40B4-BE49-F238E27FC236}">
                <a16:creationId xmlns:a16="http://schemas.microsoft.com/office/drawing/2014/main" id="{F6FF8847-2133-013A-265B-F1E28A4ECBD3}"/>
              </a:ext>
            </a:extLst>
          </p:cNvPr>
          <p:cNvSpPr>
            <a:spLocks noChangeShapeType="1"/>
          </p:cNvSpPr>
          <p:nvPr/>
        </p:nvSpPr>
        <p:spPr bwMode="auto">
          <a:xfrm>
            <a:off x="6750050" y="4076700"/>
            <a:ext cx="674688"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91171" name="Picture 35">
            <a:extLst>
              <a:ext uri="{FF2B5EF4-FFF2-40B4-BE49-F238E27FC236}">
                <a16:creationId xmlns:a16="http://schemas.microsoft.com/office/drawing/2014/main" id="{09548AF8-CA98-5E7F-F064-406C8CFD724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flipV="1">
            <a:off x="5516563" y="1741488"/>
            <a:ext cx="458787"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173" name="Text Box 37">
            <a:extLst>
              <a:ext uri="{FF2B5EF4-FFF2-40B4-BE49-F238E27FC236}">
                <a16:creationId xmlns:a16="http://schemas.microsoft.com/office/drawing/2014/main" id="{B34D4D25-A6BF-6CAE-0EC0-CE3027D749EE}"/>
              </a:ext>
            </a:extLst>
          </p:cNvPr>
          <p:cNvSpPr txBox="1">
            <a:spLocks noChangeArrowheads="1"/>
          </p:cNvSpPr>
          <p:nvPr/>
        </p:nvSpPr>
        <p:spPr bwMode="auto">
          <a:xfrm>
            <a:off x="6808788" y="3732213"/>
            <a:ext cx="1252537" cy="7016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plaintext</a:t>
            </a:r>
          </a:p>
          <a:p>
            <a:r>
              <a:rPr lang="en-US" altLang="en-JO" sz="2000">
                <a:solidFill>
                  <a:srgbClr val="FF0000"/>
                </a:solidFill>
                <a:latin typeface="Comic Sans MS" panose="030F0902030302020204" pitchFamily="66" charset="0"/>
              </a:rPr>
              <a:t>message</a:t>
            </a:r>
          </a:p>
        </p:txBody>
      </p:sp>
      <p:grpSp>
        <p:nvGrpSpPr>
          <p:cNvPr id="91177" name="Group 41">
            <a:extLst>
              <a:ext uri="{FF2B5EF4-FFF2-40B4-BE49-F238E27FC236}">
                <a16:creationId xmlns:a16="http://schemas.microsoft.com/office/drawing/2014/main" id="{477E856C-1A37-E094-BEF7-0672589FB6CA}"/>
              </a:ext>
            </a:extLst>
          </p:cNvPr>
          <p:cNvGrpSpPr>
            <a:grpSpLocks/>
          </p:cNvGrpSpPr>
          <p:nvPr/>
        </p:nvGrpSpPr>
        <p:grpSpPr bwMode="auto">
          <a:xfrm>
            <a:off x="3922714" y="4064000"/>
            <a:ext cx="939800" cy="615950"/>
            <a:chOff x="2331" y="2077"/>
            <a:chExt cx="592" cy="388"/>
          </a:xfrm>
        </p:grpSpPr>
        <p:sp>
          <p:nvSpPr>
            <p:cNvPr id="91174" name="Text Box 38">
              <a:extLst>
                <a:ext uri="{FF2B5EF4-FFF2-40B4-BE49-F238E27FC236}">
                  <a16:creationId xmlns:a16="http://schemas.microsoft.com/office/drawing/2014/main" id="{0DED248A-C4D9-6370-F73F-B86B51D15D12}"/>
                </a:ext>
              </a:extLst>
            </p:cNvPr>
            <p:cNvSpPr txBox="1">
              <a:spLocks noChangeArrowheads="1"/>
            </p:cNvSpPr>
            <p:nvPr/>
          </p:nvSpPr>
          <p:spPr bwMode="auto">
            <a:xfrm>
              <a:off x="2331" y="2132"/>
              <a:ext cx="592" cy="25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dirty="0">
                  <a:solidFill>
                    <a:srgbClr val="FF0000"/>
                  </a:solidFill>
                  <a:latin typeface="Comic Sans MS" panose="030F0902030302020204" pitchFamily="66" charset="0"/>
                </a:rPr>
                <a:t>E</a:t>
              </a:r>
              <a:r>
                <a:rPr lang="en-US" altLang="en-JO" sz="2000" baseline="-25000" dirty="0">
                  <a:solidFill>
                    <a:srgbClr val="FF0000"/>
                  </a:solidFill>
                  <a:latin typeface="Comic Sans MS" panose="030F0902030302020204" pitchFamily="66" charset="0"/>
                </a:rPr>
                <a:t>K  </a:t>
              </a:r>
              <a:r>
                <a:rPr lang="en-US" altLang="en-JO" sz="2000" dirty="0">
                  <a:solidFill>
                    <a:srgbClr val="FF0000"/>
                  </a:solidFill>
                  <a:latin typeface="Comic Sans MS" panose="030F0902030302020204" pitchFamily="66" charset="0"/>
                </a:rPr>
                <a:t>(m)</a:t>
              </a:r>
            </a:p>
          </p:txBody>
        </p:sp>
        <p:sp>
          <p:nvSpPr>
            <p:cNvPr id="91175" name="Text Box 39">
              <a:extLst>
                <a:ext uri="{FF2B5EF4-FFF2-40B4-BE49-F238E27FC236}">
                  <a16:creationId xmlns:a16="http://schemas.microsoft.com/office/drawing/2014/main" id="{E1E5CC05-6052-3E93-CC6E-BB026D7252F5}"/>
                </a:ext>
              </a:extLst>
            </p:cNvPr>
            <p:cNvSpPr txBox="1">
              <a:spLocks noChangeArrowheads="1"/>
            </p:cNvSpPr>
            <p:nvPr/>
          </p:nvSpPr>
          <p:spPr bwMode="auto">
            <a:xfrm>
              <a:off x="2466" y="2253"/>
              <a:ext cx="197"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B</a:t>
              </a:r>
            </a:p>
          </p:txBody>
        </p:sp>
        <p:sp>
          <p:nvSpPr>
            <p:cNvPr id="91176" name="Text Box 40">
              <a:extLst>
                <a:ext uri="{FF2B5EF4-FFF2-40B4-BE49-F238E27FC236}">
                  <a16:creationId xmlns:a16="http://schemas.microsoft.com/office/drawing/2014/main" id="{A99E06C8-4621-06AD-0D60-7EAAF63BDE41}"/>
                </a:ext>
              </a:extLst>
            </p:cNvPr>
            <p:cNvSpPr txBox="1">
              <a:spLocks noChangeArrowheads="1"/>
            </p:cNvSpPr>
            <p:nvPr/>
          </p:nvSpPr>
          <p:spPr bwMode="auto">
            <a:xfrm>
              <a:off x="2475" y="2077"/>
              <a:ext cx="178"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a:t>
              </a:r>
            </a:p>
          </p:txBody>
        </p:sp>
      </p:grpSp>
      <p:sp>
        <p:nvSpPr>
          <p:cNvPr id="91179" name="Text Box 43">
            <a:extLst>
              <a:ext uri="{FF2B5EF4-FFF2-40B4-BE49-F238E27FC236}">
                <a16:creationId xmlns:a16="http://schemas.microsoft.com/office/drawing/2014/main" id="{1EC5EDC4-9108-B930-3905-85986AACDDBE}"/>
              </a:ext>
            </a:extLst>
          </p:cNvPr>
          <p:cNvSpPr txBox="1">
            <a:spLocks noChangeArrowheads="1"/>
          </p:cNvSpPr>
          <p:nvPr/>
        </p:nvSpPr>
        <p:spPr bwMode="auto">
          <a:xfrm>
            <a:off x="6018213" y="1658938"/>
            <a:ext cx="415925" cy="3968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K </a:t>
            </a:r>
          </a:p>
        </p:txBody>
      </p:sp>
      <p:sp>
        <p:nvSpPr>
          <p:cNvPr id="91180" name="Text Box 44">
            <a:extLst>
              <a:ext uri="{FF2B5EF4-FFF2-40B4-BE49-F238E27FC236}">
                <a16:creationId xmlns:a16="http://schemas.microsoft.com/office/drawing/2014/main" id="{C5A7C9F3-CC45-BAE0-F265-2F061B908D1C}"/>
              </a:ext>
            </a:extLst>
          </p:cNvPr>
          <p:cNvSpPr txBox="1">
            <a:spLocks noChangeArrowheads="1"/>
          </p:cNvSpPr>
          <p:nvPr/>
        </p:nvSpPr>
        <p:spPr bwMode="auto">
          <a:xfrm>
            <a:off x="6162675" y="1838325"/>
            <a:ext cx="312738"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B</a:t>
            </a:r>
          </a:p>
        </p:txBody>
      </p:sp>
      <p:sp>
        <p:nvSpPr>
          <p:cNvPr id="91181" name="Text Box 45">
            <a:extLst>
              <a:ext uri="{FF2B5EF4-FFF2-40B4-BE49-F238E27FC236}">
                <a16:creationId xmlns:a16="http://schemas.microsoft.com/office/drawing/2014/main" id="{7C1FBD5A-88A7-2D6A-A318-5BD8B9D5EDFD}"/>
              </a:ext>
            </a:extLst>
          </p:cNvPr>
          <p:cNvSpPr txBox="1">
            <a:spLocks noChangeArrowheads="1"/>
          </p:cNvSpPr>
          <p:nvPr/>
        </p:nvSpPr>
        <p:spPr bwMode="auto">
          <a:xfrm>
            <a:off x="6176963" y="1558925"/>
            <a:ext cx="282575"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a:t>
            </a:r>
          </a:p>
        </p:txBody>
      </p:sp>
      <p:sp>
        <p:nvSpPr>
          <p:cNvPr id="91186" name="Text Box 50">
            <a:extLst>
              <a:ext uri="{FF2B5EF4-FFF2-40B4-BE49-F238E27FC236}">
                <a16:creationId xmlns:a16="http://schemas.microsoft.com/office/drawing/2014/main" id="{0F90121A-2D14-C0DD-D4FB-5F21A9B3A8BA}"/>
              </a:ext>
            </a:extLst>
          </p:cNvPr>
          <p:cNvSpPr txBox="1">
            <a:spLocks noChangeArrowheads="1"/>
          </p:cNvSpPr>
          <p:nvPr/>
        </p:nvSpPr>
        <p:spPr bwMode="auto">
          <a:xfrm>
            <a:off x="6470650" y="2276475"/>
            <a:ext cx="1762125" cy="6413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JO" sz="1800">
                <a:latin typeface="Comic Sans MS" panose="030F0902030302020204" pitchFamily="66" charset="0"/>
              </a:rPr>
              <a:t>Bob’s </a:t>
            </a:r>
            <a:r>
              <a:rPr lang="en-US" altLang="en-JO" sz="1800" u="sng">
                <a:latin typeface="Comic Sans MS" panose="030F0902030302020204" pitchFamily="66" charset="0"/>
              </a:rPr>
              <a:t>private</a:t>
            </a:r>
          </a:p>
          <a:p>
            <a:pPr algn="l"/>
            <a:r>
              <a:rPr lang="en-US" altLang="en-JO" sz="1800">
                <a:latin typeface="Comic Sans MS" panose="030F0902030302020204" pitchFamily="66" charset="0"/>
              </a:rPr>
              <a:t>key </a:t>
            </a:r>
          </a:p>
        </p:txBody>
      </p:sp>
      <p:pic>
        <p:nvPicPr>
          <p:cNvPr id="91187" name="Picture 51">
            <a:extLst>
              <a:ext uri="{FF2B5EF4-FFF2-40B4-BE49-F238E27FC236}">
                <a16:creationId xmlns:a16="http://schemas.microsoft.com/office/drawing/2014/main" id="{D5D99ADB-F127-C57E-29C7-3C0B6DA020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flipV="1">
            <a:off x="5513388" y="2414588"/>
            <a:ext cx="5429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189" name="Text Box 53">
            <a:extLst>
              <a:ext uri="{FF2B5EF4-FFF2-40B4-BE49-F238E27FC236}">
                <a16:creationId xmlns:a16="http://schemas.microsoft.com/office/drawing/2014/main" id="{79E8FD75-2C03-80A9-7096-FC224B7A5DB2}"/>
              </a:ext>
            </a:extLst>
          </p:cNvPr>
          <p:cNvSpPr txBox="1">
            <a:spLocks noChangeArrowheads="1"/>
          </p:cNvSpPr>
          <p:nvPr/>
        </p:nvSpPr>
        <p:spPr bwMode="auto">
          <a:xfrm>
            <a:off x="6027738" y="2349500"/>
            <a:ext cx="415925" cy="3968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K </a:t>
            </a:r>
          </a:p>
        </p:txBody>
      </p:sp>
      <p:sp>
        <p:nvSpPr>
          <p:cNvPr id="91190" name="Text Box 54">
            <a:extLst>
              <a:ext uri="{FF2B5EF4-FFF2-40B4-BE49-F238E27FC236}">
                <a16:creationId xmlns:a16="http://schemas.microsoft.com/office/drawing/2014/main" id="{88AFA30E-732B-DAF0-0708-AAA1907CC854}"/>
              </a:ext>
            </a:extLst>
          </p:cNvPr>
          <p:cNvSpPr txBox="1">
            <a:spLocks noChangeArrowheads="1"/>
          </p:cNvSpPr>
          <p:nvPr/>
        </p:nvSpPr>
        <p:spPr bwMode="auto">
          <a:xfrm>
            <a:off x="6235700" y="2541588"/>
            <a:ext cx="312738"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B</a:t>
            </a:r>
          </a:p>
        </p:txBody>
      </p:sp>
      <p:sp>
        <p:nvSpPr>
          <p:cNvPr id="91191" name="Text Box 55">
            <a:extLst>
              <a:ext uri="{FF2B5EF4-FFF2-40B4-BE49-F238E27FC236}">
                <a16:creationId xmlns:a16="http://schemas.microsoft.com/office/drawing/2014/main" id="{D830D7FE-8D03-0DE2-1E6F-A4A5A5DC5F60}"/>
              </a:ext>
            </a:extLst>
          </p:cNvPr>
          <p:cNvSpPr txBox="1">
            <a:spLocks noChangeArrowheads="1"/>
          </p:cNvSpPr>
          <p:nvPr/>
        </p:nvSpPr>
        <p:spPr bwMode="auto">
          <a:xfrm>
            <a:off x="6256338" y="2262188"/>
            <a:ext cx="268287"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a:t>
            </a:r>
          </a:p>
        </p:txBody>
      </p:sp>
      <p:grpSp>
        <p:nvGrpSpPr>
          <p:cNvPr id="91199" name="Group 63">
            <a:extLst>
              <a:ext uri="{FF2B5EF4-FFF2-40B4-BE49-F238E27FC236}">
                <a16:creationId xmlns:a16="http://schemas.microsoft.com/office/drawing/2014/main" id="{68A68E38-5460-7FBB-8B47-61F5F52E73A9}"/>
              </a:ext>
            </a:extLst>
          </p:cNvPr>
          <p:cNvGrpSpPr>
            <a:grpSpLocks/>
          </p:cNvGrpSpPr>
          <p:nvPr/>
        </p:nvGrpSpPr>
        <p:grpSpPr bwMode="auto">
          <a:xfrm>
            <a:off x="6978653" y="4324356"/>
            <a:ext cx="1612901" cy="500063"/>
            <a:chOff x="2500" y="3434"/>
            <a:chExt cx="1016" cy="315"/>
          </a:xfrm>
        </p:grpSpPr>
        <p:sp>
          <p:nvSpPr>
            <p:cNvPr id="91193" name="Text Box 57">
              <a:extLst>
                <a:ext uri="{FF2B5EF4-FFF2-40B4-BE49-F238E27FC236}">
                  <a16:creationId xmlns:a16="http://schemas.microsoft.com/office/drawing/2014/main" id="{FFDB1C1F-DBD0-7CB3-1AAB-3C790B28FC94}"/>
                </a:ext>
              </a:extLst>
            </p:cNvPr>
            <p:cNvSpPr txBox="1">
              <a:spLocks noChangeArrowheads="1"/>
            </p:cNvSpPr>
            <p:nvPr/>
          </p:nvSpPr>
          <p:spPr bwMode="auto">
            <a:xfrm>
              <a:off x="2500" y="3434"/>
              <a:ext cx="1016" cy="29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dirty="0">
                  <a:solidFill>
                    <a:srgbClr val="FF0000"/>
                  </a:solidFill>
                  <a:latin typeface="Comic Sans MS" panose="030F0902030302020204" pitchFamily="66" charset="0"/>
                </a:rPr>
                <a:t>m = D</a:t>
              </a:r>
              <a:r>
                <a:rPr lang="en-US" altLang="en-JO" sz="2000" baseline="-25000" dirty="0">
                  <a:solidFill>
                    <a:srgbClr val="FF0000"/>
                  </a:solidFill>
                  <a:latin typeface="Comic Sans MS" panose="030F0902030302020204" pitchFamily="66" charset="0"/>
                </a:rPr>
                <a:t>K  </a:t>
              </a:r>
              <a:r>
                <a:rPr lang="en-US" altLang="en-JO" dirty="0">
                  <a:solidFill>
                    <a:srgbClr val="FF0000"/>
                  </a:solidFill>
                  <a:latin typeface="Comic Sans MS" panose="030F0902030302020204" pitchFamily="66" charset="0"/>
                </a:rPr>
                <a:t>(</a:t>
              </a:r>
              <a:r>
                <a:rPr lang="en-US" altLang="en-JO" sz="2000" dirty="0">
                  <a:solidFill>
                    <a:srgbClr val="FF0000"/>
                  </a:solidFill>
                  <a:latin typeface="Comic Sans MS" panose="030F0902030302020204" pitchFamily="66" charset="0"/>
                </a:rPr>
                <a:t>CT</a:t>
              </a:r>
              <a:r>
                <a:rPr lang="en-US" altLang="en-JO" dirty="0">
                  <a:solidFill>
                    <a:srgbClr val="FF0000"/>
                  </a:solidFill>
                  <a:latin typeface="Comic Sans MS" panose="030F0902030302020204" pitchFamily="66" charset="0"/>
                </a:rPr>
                <a:t>)</a:t>
              </a:r>
            </a:p>
          </p:txBody>
        </p:sp>
        <p:sp>
          <p:nvSpPr>
            <p:cNvPr id="91197" name="Text Box 61">
              <a:extLst>
                <a:ext uri="{FF2B5EF4-FFF2-40B4-BE49-F238E27FC236}">
                  <a16:creationId xmlns:a16="http://schemas.microsoft.com/office/drawing/2014/main" id="{4CA56BEA-B18A-2328-42E1-E71C6591890C}"/>
                </a:ext>
              </a:extLst>
            </p:cNvPr>
            <p:cNvSpPr txBox="1">
              <a:spLocks noChangeArrowheads="1"/>
            </p:cNvSpPr>
            <p:nvPr/>
          </p:nvSpPr>
          <p:spPr bwMode="auto">
            <a:xfrm>
              <a:off x="3003" y="3587"/>
              <a:ext cx="171" cy="16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baseline="-25000" dirty="0">
                  <a:solidFill>
                    <a:srgbClr val="FF0000"/>
                  </a:solidFill>
                  <a:latin typeface="Comic Sans MS" panose="030F0902030302020204" pitchFamily="66" charset="0"/>
                </a:rPr>
                <a:t>B</a:t>
              </a:r>
            </a:p>
          </p:txBody>
        </p:sp>
        <p:sp>
          <p:nvSpPr>
            <p:cNvPr id="91198" name="Text Box 62">
              <a:extLst>
                <a:ext uri="{FF2B5EF4-FFF2-40B4-BE49-F238E27FC236}">
                  <a16:creationId xmlns:a16="http://schemas.microsoft.com/office/drawing/2014/main" id="{510DB58E-9E25-2664-0811-8C529153C6FB}"/>
                </a:ext>
              </a:extLst>
            </p:cNvPr>
            <p:cNvSpPr txBox="1">
              <a:spLocks noChangeArrowheads="1"/>
            </p:cNvSpPr>
            <p:nvPr/>
          </p:nvSpPr>
          <p:spPr bwMode="auto">
            <a:xfrm>
              <a:off x="2959" y="3434"/>
              <a:ext cx="169"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dirty="0">
                  <a:solidFill>
                    <a:srgbClr val="FF0000"/>
                  </a:solidFill>
                  <a:latin typeface="Comic Sans MS" panose="030F0902030302020204" pitchFamily="66" charset="0"/>
                </a:rPr>
                <a:t>-</a:t>
              </a:r>
            </a:p>
          </p:txBody>
        </p:sp>
      </p:grpSp>
      <p:sp>
        <p:nvSpPr>
          <p:cNvPr id="91201" name="Freeform 65">
            <a:extLst>
              <a:ext uri="{FF2B5EF4-FFF2-40B4-BE49-F238E27FC236}">
                <a16:creationId xmlns:a16="http://schemas.microsoft.com/office/drawing/2014/main" id="{2A7C50FE-FDFD-667D-E5CC-AC0F50B3E098}"/>
              </a:ext>
            </a:extLst>
          </p:cNvPr>
          <p:cNvSpPr>
            <a:spLocks/>
          </p:cNvSpPr>
          <p:nvPr/>
        </p:nvSpPr>
        <p:spPr bwMode="auto">
          <a:xfrm>
            <a:off x="3001963" y="1874838"/>
            <a:ext cx="2393950" cy="1754187"/>
          </a:xfrm>
          <a:custGeom>
            <a:avLst/>
            <a:gdLst>
              <a:gd name="T0" fmla="*/ 1508 w 1508"/>
              <a:gd name="T1" fmla="*/ 0 h 1105"/>
              <a:gd name="T2" fmla="*/ 0 w 1508"/>
              <a:gd name="T3" fmla="*/ 0 h 1105"/>
              <a:gd name="T4" fmla="*/ 5 w 1508"/>
              <a:gd name="T5" fmla="*/ 1105 h 1105"/>
            </a:gdLst>
            <a:ahLst/>
            <a:cxnLst>
              <a:cxn ang="0">
                <a:pos x="T0" y="T1"/>
              </a:cxn>
              <a:cxn ang="0">
                <a:pos x="T2" y="T3"/>
              </a:cxn>
              <a:cxn ang="0">
                <a:pos x="T4" y="T5"/>
              </a:cxn>
            </a:cxnLst>
            <a:rect l="0" t="0" r="r" b="b"/>
            <a:pathLst>
              <a:path w="1508" h="1105">
                <a:moveTo>
                  <a:pt x="1508" y="0"/>
                </a:moveTo>
                <a:lnTo>
                  <a:pt x="0" y="0"/>
                </a:lnTo>
                <a:lnTo>
                  <a:pt x="5" y="1105"/>
                </a:lnTo>
              </a:path>
            </a:pathLst>
          </a:custGeom>
          <a:noFill/>
          <a:ln w="19050" cap="flat" cmpd="sng">
            <a:solidFill>
              <a:schemeClr val="tx1"/>
            </a:solidFill>
            <a:prstDash val="dash"/>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91202" name="Freeform 66">
            <a:extLst>
              <a:ext uri="{FF2B5EF4-FFF2-40B4-BE49-F238E27FC236}">
                <a16:creationId xmlns:a16="http://schemas.microsoft.com/office/drawing/2014/main" id="{F236AD45-AE92-0CDD-409B-A5BD23370AB5}"/>
              </a:ext>
            </a:extLst>
          </p:cNvPr>
          <p:cNvSpPr>
            <a:spLocks/>
          </p:cNvSpPr>
          <p:nvPr/>
        </p:nvSpPr>
        <p:spPr bwMode="auto">
          <a:xfrm>
            <a:off x="5446713" y="2547938"/>
            <a:ext cx="330200" cy="1074737"/>
          </a:xfrm>
          <a:custGeom>
            <a:avLst/>
            <a:gdLst>
              <a:gd name="T0" fmla="*/ 184 w 184"/>
              <a:gd name="T1" fmla="*/ 0 h 1113"/>
              <a:gd name="T2" fmla="*/ 0 w 184"/>
              <a:gd name="T3" fmla="*/ 8 h 1113"/>
              <a:gd name="T4" fmla="*/ 5 w 184"/>
              <a:gd name="T5" fmla="*/ 1113 h 1113"/>
            </a:gdLst>
            <a:ahLst/>
            <a:cxnLst>
              <a:cxn ang="0">
                <a:pos x="T0" y="T1"/>
              </a:cxn>
              <a:cxn ang="0">
                <a:pos x="T2" y="T3"/>
              </a:cxn>
              <a:cxn ang="0">
                <a:pos x="T4" y="T5"/>
              </a:cxn>
            </a:cxnLst>
            <a:rect l="0" t="0" r="r" b="b"/>
            <a:pathLst>
              <a:path w="184" h="1113">
                <a:moveTo>
                  <a:pt x="184" y="0"/>
                </a:moveTo>
                <a:lnTo>
                  <a:pt x="0" y="8"/>
                </a:lnTo>
                <a:lnTo>
                  <a:pt x="5" y="1113"/>
                </a:lnTo>
              </a:path>
            </a:pathLst>
          </a:custGeom>
          <a:noFill/>
          <a:ln w="19050" cap="flat" cmpd="sng">
            <a:solidFill>
              <a:schemeClr val="tx1"/>
            </a:solidFill>
            <a:prstDash val="dash"/>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E998329E-F1ED-B392-5FA1-FDEA56E64D60}"/>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DDF4A706-98DC-3D61-CB76-F18008BD7CEB}"/>
              </a:ext>
            </a:extLst>
          </p:cNvPr>
          <p:cNvSpPr>
            <a:spLocks noGrp="1"/>
          </p:cNvSpPr>
          <p:nvPr>
            <p:ph type="sldNum" sz="quarter" idx="12"/>
          </p:nvPr>
        </p:nvSpPr>
        <p:spPr/>
        <p:txBody>
          <a:bodyPr/>
          <a:lstStyle/>
          <a:p>
            <a:r>
              <a:rPr lang="en-US" altLang="en-JO"/>
              <a:t>8-</a:t>
            </a:r>
            <a:fld id="{9083CF5B-EA62-BD4B-8323-1825CE5FE079}" type="slidenum">
              <a:rPr lang="en-US" altLang="en-JO"/>
              <a:pPr/>
              <a:t>16</a:t>
            </a:fld>
            <a:endParaRPr lang="en-US" altLang="en-JO"/>
          </a:p>
        </p:txBody>
      </p:sp>
      <p:sp>
        <p:nvSpPr>
          <p:cNvPr id="92162" name="Rectangle 2">
            <a:extLst>
              <a:ext uri="{FF2B5EF4-FFF2-40B4-BE49-F238E27FC236}">
                <a16:creationId xmlns:a16="http://schemas.microsoft.com/office/drawing/2014/main" id="{1A7F8D60-F041-71CE-2A76-8F08341CAD68}"/>
              </a:ext>
            </a:extLst>
          </p:cNvPr>
          <p:cNvSpPr>
            <a:spLocks noGrp="1" noChangeArrowheads="1"/>
          </p:cNvSpPr>
          <p:nvPr>
            <p:ph type="title"/>
          </p:nvPr>
        </p:nvSpPr>
        <p:spPr/>
        <p:txBody>
          <a:bodyPr/>
          <a:lstStyle/>
          <a:p>
            <a:r>
              <a:rPr lang="en-US" altLang="en-JO" sz="3600"/>
              <a:t>Public key encryption algorithms</a:t>
            </a:r>
            <a:endParaRPr lang="en-US" altLang="en-JO"/>
          </a:p>
        </p:txBody>
      </p:sp>
      <p:sp>
        <p:nvSpPr>
          <p:cNvPr id="92163" name="Rectangle 3">
            <a:extLst>
              <a:ext uri="{FF2B5EF4-FFF2-40B4-BE49-F238E27FC236}">
                <a16:creationId xmlns:a16="http://schemas.microsoft.com/office/drawing/2014/main" id="{507D1891-F2C8-0A49-0A8B-FD629478DF09}"/>
              </a:ext>
            </a:extLst>
          </p:cNvPr>
          <p:cNvSpPr>
            <a:spLocks noGrp="1" noChangeArrowheads="1"/>
          </p:cNvSpPr>
          <p:nvPr>
            <p:ph type="body" idx="1"/>
          </p:nvPr>
        </p:nvSpPr>
        <p:spPr>
          <a:xfrm>
            <a:off x="2095500" y="2341563"/>
            <a:ext cx="5619750" cy="625475"/>
          </a:xfrm>
        </p:spPr>
        <p:txBody>
          <a:bodyPr/>
          <a:lstStyle/>
          <a:p>
            <a:pPr>
              <a:buFont typeface="ZapfDingbats" pitchFamily="82" charset="2"/>
              <a:buNone/>
            </a:pPr>
            <a:r>
              <a:rPr lang="en-US" altLang="en-JO"/>
              <a:t>need K  ( ) and K  ( ) such that</a:t>
            </a:r>
          </a:p>
        </p:txBody>
      </p:sp>
      <p:sp>
        <p:nvSpPr>
          <p:cNvPr id="92168" name="Text Box 8">
            <a:extLst>
              <a:ext uri="{FF2B5EF4-FFF2-40B4-BE49-F238E27FC236}">
                <a16:creationId xmlns:a16="http://schemas.microsoft.com/office/drawing/2014/main" id="{4440B9E4-FFCC-C3A7-AA1D-48901480F6B4}"/>
              </a:ext>
            </a:extLst>
          </p:cNvPr>
          <p:cNvSpPr txBox="1">
            <a:spLocks noChangeArrowheads="1"/>
          </p:cNvSpPr>
          <p:nvPr/>
        </p:nvSpPr>
        <p:spPr bwMode="auto">
          <a:xfrm>
            <a:off x="3214688" y="2565400"/>
            <a:ext cx="37623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B</a:t>
            </a:r>
            <a:endParaRPr lang="en-US" altLang="en-JO"/>
          </a:p>
        </p:txBody>
      </p:sp>
      <p:sp>
        <p:nvSpPr>
          <p:cNvPr id="92169" name="Text Box 9">
            <a:extLst>
              <a:ext uri="{FF2B5EF4-FFF2-40B4-BE49-F238E27FC236}">
                <a16:creationId xmlns:a16="http://schemas.microsoft.com/office/drawing/2014/main" id="{9A315C72-87ED-5634-0930-2F7725166BE2}"/>
              </a:ext>
            </a:extLst>
          </p:cNvPr>
          <p:cNvSpPr txBox="1">
            <a:spLocks noChangeArrowheads="1"/>
          </p:cNvSpPr>
          <p:nvPr/>
        </p:nvSpPr>
        <p:spPr bwMode="auto">
          <a:xfrm>
            <a:off x="4816475" y="2603500"/>
            <a:ext cx="37623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B</a:t>
            </a:r>
            <a:endParaRPr lang="en-US" altLang="en-JO"/>
          </a:p>
        </p:txBody>
      </p:sp>
      <p:sp>
        <p:nvSpPr>
          <p:cNvPr id="92170" name="Text Box 10">
            <a:extLst>
              <a:ext uri="{FF2B5EF4-FFF2-40B4-BE49-F238E27FC236}">
                <a16:creationId xmlns:a16="http://schemas.microsoft.com/office/drawing/2014/main" id="{DAFF0DF1-2FB3-F97D-AFD7-767C2F416E26}"/>
              </a:ext>
            </a:extLst>
          </p:cNvPr>
          <p:cNvSpPr txBox="1">
            <a:spLocks noChangeArrowheads="1"/>
          </p:cNvSpPr>
          <p:nvPr/>
        </p:nvSpPr>
        <p:spPr bwMode="auto">
          <a:xfrm>
            <a:off x="3529013" y="2001838"/>
            <a:ext cx="336550" cy="823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4800"/>
              <a:t>.</a:t>
            </a:r>
            <a:endParaRPr lang="en-US" altLang="en-JO"/>
          </a:p>
        </p:txBody>
      </p:sp>
      <p:sp>
        <p:nvSpPr>
          <p:cNvPr id="92171" name="Text Box 11">
            <a:extLst>
              <a:ext uri="{FF2B5EF4-FFF2-40B4-BE49-F238E27FC236}">
                <a16:creationId xmlns:a16="http://schemas.microsoft.com/office/drawing/2014/main" id="{12B80E81-001C-CE7C-0F20-55496708DB31}"/>
              </a:ext>
            </a:extLst>
          </p:cNvPr>
          <p:cNvSpPr txBox="1">
            <a:spLocks noChangeArrowheads="1"/>
          </p:cNvSpPr>
          <p:nvPr/>
        </p:nvSpPr>
        <p:spPr bwMode="auto">
          <a:xfrm>
            <a:off x="5113338" y="2039938"/>
            <a:ext cx="336550" cy="823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4800"/>
              <a:t>.</a:t>
            </a:r>
            <a:endParaRPr lang="en-US" altLang="en-JO"/>
          </a:p>
        </p:txBody>
      </p:sp>
      <p:sp>
        <p:nvSpPr>
          <p:cNvPr id="92172" name="Rectangle 12">
            <a:extLst>
              <a:ext uri="{FF2B5EF4-FFF2-40B4-BE49-F238E27FC236}">
                <a16:creationId xmlns:a16="http://schemas.microsoft.com/office/drawing/2014/main" id="{6D9D9A81-C663-DB57-6EA0-3289213A4D8A}"/>
              </a:ext>
            </a:extLst>
          </p:cNvPr>
          <p:cNvSpPr>
            <a:spLocks noChangeArrowheads="1"/>
          </p:cNvSpPr>
          <p:nvPr/>
        </p:nvSpPr>
        <p:spPr bwMode="auto">
          <a:xfrm>
            <a:off x="2117725" y="3857625"/>
            <a:ext cx="5468938" cy="62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2"/>
              </a:buClr>
              <a:buSzPct val="85000"/>
              <a:buFont typeface="ZapfDingbats" pitchFamily="82" charset="2"/>
              <a:buChar char="r"/>
              <a:defRPr sz="2800">
                <a:solidFill>
                  <a:schemeClr val="tx1"/>
                </a:solidFill>
                <a:latin typeface="Comic Sans MS" panose="030F0902030302020204" pitchFamily="66" charset="0"/>
              </a:defRPr>
            </a:lvl1pPr>
            <a:lvl2pPr marL="742950" indent="-285750" algn="l">
              <a:spcBef>
                <a:spcPct val="20000"/>
              </a:spcBef>
              <a:buClr>
                <a:schemeClr val="accent2"/>
              </a:buClr>
              <a:buSzPct val="75000"/>
              <a:buFont typeface="ZapfDingbats" pitchFamily="82" charset="2"/>
              <a:buChar char="m"/>
              <a:defRPr sz="2400">
                <a:solidFill>
                  <a:schemeClr val="tx1"/>
                </a:solidFill>
                <a:latin typeface="Comic Sans MS" panose="030F0902030302020204" pitchFamily="66" charset="0"/>
              </a:defRPr>
            </a:lvl2pPr>
            <a:lvl3pPr marL="1143000" indent="-228600" algn="l">
              <a:spcBef>
                <a:spcPct val="20000"/>
              </a:spcBef>
              <a:buChar char="•"/>
              <a:defRPr sz="2000">
                <a:solidFill>
                  <a:schemeClr val="tx1"/>
                </a:solidFill>
                <a:latin typeface="Comic Sans MS" panose="030F0902030302020204" pitchFamily="66"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Font typeface="ZapfDingbats" pitchFamily="82" charset="2"/>
              <a:buNone/>
            </a:pPr>
            <a:r>
              <a:rPr lang="en-US" altLang="en-JO"/>
              <a:t>given public key K  , it should be impossible to compute private key K  </a:t>
            </a:r>
          </a:p>
        </p:txBody>
      </p:sp>
      <p:sp>
        <p:nvSpPr>
          <p:cNvPr id="92175" name="Text Box 15">
            <a:extLst>
              <a:ext uri="{FF2B5EF4-FFF2-40B4-BE49-F238E27FC236}">
                <a16:creationId xmlns:a16="http://schemas.microsoft.com/office/drawing/2014/main" id="{D4A67C40-813A-9CCB-8F6D-7C7681EEDFDE}"/>
              </a:ext>
            </a:extLst>
          </p:cNvPr>
          <p:cNvSpPr txBox="1">
            <a:spLocks noChangeArrowheads="1"/>
          </p:cNvSpPr>
          <p:nvPr/>
        </p:nvSpPr>
        <p:spPr bwMode="auto">
          <a:xfrm>
            <a:off x="4603750" y="4908550"/>
            <a:ext cx="37623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B</a:t>
            </a:r>
            <a:endParaRPr lang="en-US" altLang="en-JO"/>
          </a:p>
        </p:txBody>
      </p:sp>
      <p:sp>
        <p:nvSpPr>
          <p:cNvPr id="92176" name="Text Box 16">
            <a:extLst>
              <a:ext uri="{FF2B5EF4-FFF2-40B4-BE49-F238E27FC236}">
                <a16:creationId xmlns:a16="http://schemas.microsoft.com/office/drawing/2014/main" id="{3E166800-611A-C3E9-12D6-78D6697D7781}"/>
              </a:ext>
            </a:extLst>
          </p:cNvPr>
          <p:cNvSpPr txBox="1">
            <a:spLocks noChangeArrowheads="1"/>
          </p:cNvSpPr>
          <p:nvPr/>
        </p:nvSpPr>
        <p:spPr bwMode="auto">
          <a:xfrm>
            <a:off x="4995863" y="4054475"/>
            <a:ext cx="4333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a:latin typeface="Comic Sans MS" panose="030F0902030302020204" pitchFamily="66" charset="0"/>
              </a:rPr>
              <a:t>B</a:t>
            </a:r>
            <a:endParaRPr lang="en-US" altLang="en-JO"/>
          </a:p>
        </p:txBody>
      </p:sp>
      <p:sp>
        <p:nvSpPr>
          <p:cNvPr id="92178" name="Text Box 18">
            <a:extLst>
              <a:ext uri="{FF2B5EF4-FFF2-40B4-BE49-F238E27FC236}">
                <a16:creationId xmlns:a16="http://schemas.microsoft.com/office/drawing/2014/main" id="{F6CC1079-EB36-67DC-3BED-146180AECFB2}"/>
              </a:ext>
            </a:extLst>
          </p:cNvPr>
          <p:cNvSpPr txBox="1">
            <a:spLocks noChangeArrowheads="1"/>
          </p:cNvSpPr>
          <p:nvPr/>
        </p:nvSpPr>
        <p:spPr bwMode="auto">
          <a:xfrm>
            <a:off x="531813" y="1535113"/>
            <a:ext cx="2543175"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800">
                <a:latin typeface="Comic Sans MS" panose="030F0902030302020204" pitchFamily="66" charset="0"/>
              </a:rPr>
              <a:t>Requirements:</a:t>
            </a:r>
            <a:endParaRPr lang="en-US" altLang="en-JO"/>
          </a:p>
        </p:txBody>
      </p:sp>
      <p:grpSp>
        <p:nvGrpSpPr>
          <p:cNvPr id="92181" name="Group 21">
            <a:extLst>
              <a:ext uri="{FF2B5EF4-FFF2-40B4-BE49-F238E27FC236}">
                <a16:creationId xmlns:a16="http://schemas.microsoft.com/office/drawing/2014/main" id="{E7DA37DB-40B7-CB80-C458-301F9E20EA13}"/>
              </a:ext>
            </a:extLst>
          </p:cNvPr>
          <p:cNvGrpSpPr>
            <a:grpSpLocks/>
          </p:cNvGrpSpPr>
          <p:nvPr/>
        </p:nvGrpSpPr>
        <p:grpSpPr bwMode="auto">
          <a:xfrm>
            <a:off x="1468438" y="2336800"/>
            <a:ext cx="552450" cy="533400"/>
            <a:chOff x="489" y="1776"/>
            <a:chExt cx="348" cy="336"/>
          </a:xfrm>
        </p:grpSpPr>
        <p:sp>
          <p:nvSpPr>
            <p:cNvPr id="92180" name="Oval 20">
              <a:extLst>
                <a:ext uri="{FF2B5EF4-FFF2-40B4-BE49-F238E27FC236}">
                  <a16:creationId xmlns:a16="http://schemas.microsoft.com/office/drawing/2014/main" id="{EB8D770C-B508-3BBE-225D-9D856A35EBA5}"/>
                </a:ext>
              </a:extLst>
            </p:cNvPr>
            <p:cNvSpPr>
              <a:spLocks noChangeArrowheads="1"/>
            </p:cNvSpPr>
            <p:nvPr/>
          </p:nvSpPr>
          <p:spPr bwMode="auto">
            <a:xfrm>
              <a:off x="489" y="1786"/>
              <a:ext cx="348" cy="326"/>
            </a:xfrm>
            <a:prstGeom prst="ellipse">
              <a:avLst/>
            </a:prstGeom>
            <a:solidFill>
              <a:srgbClr val="FFFFFF"/>
            </a:solidFill>
            <a:ln w="19050">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92179" name="Text Box 19">
              <a:extLst>
                <a:ext uri="{FF2B5EF4-FFF2-40B4-BE49-F238E27FC236}">
                  <a16:creationId xmlns:a16="http://schemas.microsoft.com/office/drawing/2014/main" id="{6885ACCC-A57B-772B-C1B1-7881CDC4690D}"/>
                </a:ext>
              </a:extLst>
            </p:cNvPr>
            <p:cNvSpPr txBox="1">
              <a:spLocks noChangeArrowheads="1"/>
            </p:cNvSpPr>
            <p:nvPr/>
          </p:nvSpPr>
          <p:spPr bwMode="auto">
            <a:xfrm>
              <a:off x="553" y="1776"/>
              <a:ext cx="228" cy="3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800">
                  <a:solidFill>
                    <a:schemeClr val="accent2"/>
                  </a:solidFill>
                </a:rPr>
                <a:t>1</a:t>
              </a:r>
              <a:endParaRPr lang="en-US" altLang="en-JO"/>
            </a:p>
          </p:txBody>
        </p:sp>
      </p:grpSp>
      <p:grpSp>
        <p:nvGrpSpPr>
          <p:cNvPr id="92182" name="Group 22">
            <a:extLst>
              <a:ext uri="{FF2B5EF4-FFF2-40B4-BE49-F238E27FC236}">
                <a16:creationId xmlns:a16="http://schemas.microsoft.com/office/drawing/2014/main" id="{0E1563B8-A3E6-DB3A-194A-BABE4DF97FA3}"/>
              </a:ext>
            </a:extLst>
          </p:cNvPr>
          <p:cNvGrpSpPr>
            <a:grpSpLocks/>
          </p:cNvGrpSpPr>
          <p:nvPr/>
        </p:nvGrpSpPr>
        <p:grpSpPr bwMode="auto">
          <a:xfrm>
            <a:off x="1490663" y="3841750"/>
            <a:ext cx="552450" cy="533400"/>
            <a:chOff x="489" y="1776"/>
            <a:chExt cx="348" cy="336"/>
          </a:xfrm>
        </p:grpSpPr>
        <p:sp>
          <p:nvSpPr>
            <p:cNvPr id="92183" name="Oval 23">
              <a:extLst>
                <a:ext uri="{FF2B5EF4-FFF2-40B4-BE49-F238E27FC236}">
                  <a16:creationId xmlns:a16="http://schemas.microsoft.com/office/drawing/2014/main" id="{C90B7F87-2994-C63B-588C-1D2A61B485DA}"/>
                </a:ext>
              </a:extLst>
            </p:cNvPr>
            <p:cNvSpPr>
              <a:spLocks noChangeArrowheads="1"/>
            </p:cNvSpPr>
            <p:nvPr/>
          </p:nvSpPr>
          <p:spPr bwMode="auto">
            <a:xfrm>
              <a:off x="489" y="1786"/>
              <a:ext cx="348" cy="326"/>
            </a:xfrm>
            <a:prstGeom prst="ellipse">
              <a:avLst/>
            </a:prstGeom>
            <a:solidFill>
              <a:srgbClr val="FFFFFF"/>
            </a:solidFill>
            <a:ln w="19050">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92184" name="Text Box 24">
              <a:extLst>
                <a:ext uri="{FF2B5EF4-FFF2-40B4-BE49-F238E27FC236}">
                  <a16:creationId xmlns:a16="http://schemas.microsoft.com/office/drawing/2014/main" id="{494DF165-7C08-1F21-5E64-FA54AE27E01B}"/>
                </a:ext>
              </a:extLst>
            </p:cNvPr>
            <p:cNvSpPr txBox="1">
              <a:spLocks noChangeArrowheads="1"/>
            </p:cNvSpPr>
            <p:nvPr/>
          </p:nvSpPr>
          <p:spPr bwMode="auto">
            <a:xfrm>
              <a:off x="553" y="1776"/>
              <a:ext cx="228" cy="3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800">
                  <a:solidFill>
                    <a:schemeClr val="accent2"/>
                  </a:solidFill>
                </a:rPr>
                <a:t>2</a:t>
              </a:r>
              <a:endParaRPr lang="en-US" altLang="en-JO"/>
            </a:p>
          </p:txBody>
        </p:sp>
      </p:grpSp>
      <p:sp>
        <p:nvSpPr>
          <p:cNvPr id="92185" name="Text Box 25">
            <a:extLst>
              <a:ext uri="{FF2B5EF4-FFF2-40B4-BE49-F238E27FC236}">
                <a16:creationId xmlns:a16="http://schemas.microsoft.com/office/drawing/2014/main" id="{64CE5CB8-4AA2-9B09-FE45-2F38F54E588D}"/>
              </a:ext>
            </a:extLst>
          </p:cNvPr>
          <p:cNvSpPr txBox="1">
            <a:spLocks noChangeArrowheads="1"/>
          </p:cNvSpPr>
          <p:nvPr/>
        </p:nvSpPr>
        <p:spPr bwMode="auto">
          <a:xfrm>
            <a:off x="900113" y="5614988"/>
            <a:ext cx="6840537"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800">
                <a:solidFill>
                  <a:srgbClr val="FF0000"/>
                </a:solidFill>
                <a:latin typeface="Comic Sans MS" panose="030F0902030302020204" pitchFamily="66" charset="0"/>
              </a:rPr>
              <a:t>RSA:</a:t>
            </a:r>
            <a:r>
              <a:rPr lang="en-US" altLang="en-JO" sz="2800">
                <a:latin typeface="Comic Sans MS" panose="030F0902030302020204" pitchFamily="66" charset="0"/>
              </a:rPr>
              <a:t> Rivest, Shamir, Adleman algorithm</a:t>
            </a:r>
            <a:endParaRPr lang="en-US" altLang="en-JO"/>
          </a:p>
        </p:txBody>
      </p:sp>
      <p:sp>
        <p:nvSpPr>
          <p:cNvPr id="92186" name="Text Box 26">
            <a:extLst>
              <a:ext uri="{FF2B5EF4-FFF2-40B4-BE49-F238E27FC236}">
                <a16:creationId xmlns:a16="http://schemas.microsoft.com/office/drawing/2014/main" id="{7BD92CE8-ABC6-5443-3E98-B4C3A0850002}"/>
              </a:ext>
            </a:extLst>
          </p:cNvPr>
          <p:cNvSpPr txBox="1">
            <a:spLocks noChangeArrowheads="1"/>
          </p:cNvSpPr>
          <p:nvPr/>
        </p:nvSpPr>
        <p:spPr bwMode="auto">
          <a:xfrm>
            <a:off x="3230563" y="219075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a:t>
            </a:r>
            <a:endParaRPr lang="en-US" altLang="en-JO"/>
          </a:p>
        </p:txBody>
      </p:sp>
      <p:sp>
        <p:nvSpPr>
          <p:cNvPr id="92187" name="Text Box 27">
            <a:extLst>
              <a:ext uri="{FF2B5EF4-FFF2-40B4-BE49-F238E27FC236}">
                <a16:creationId xmlns:a16="http://schemas.microsoft.com/office/drawing/2014/main" id="{CFE8584F-4A06-0F31-D147-6C524C19090B}"/>
              </a:ext>
            </a:extLst>
          </p:cNvPr>
          <p:cNvSpPr txBox="1">
            <a:spLocks noChangeArrowheads="1"/>
          </p:cNvSpPr>
          <p:nvPr/>
        </p:nvSpPr>
        <p:spPr bwMode="auto">
          <a:xfrm>
            <a:off x="4826000" y="2230438"/>
            <a:ext cx="3111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a:t>
            </a:r>
            <a:endParaRPr lang="en-US" altLang="en-JO"/>
          </a:p>
        </p:txBody>
      </p:sp>
      <p:grpSp>
        <p:nvGrpSpPr>
          <p:cNvPr id="92190" name="Group 30">
            <a:extLst>
              <a:ext uri="{FF2B5EF4-FFF2-40B4-BE49-F238E27FC236}">
                <a16:creationId xmlns:a16="http://schemas.microsoft.com/office/drawing/2014/main" id="{4229D6FD-999B-7115-3A68-AA677C99C1E9}"/>
              </a:ext>
            </a:extLst>
          </p:cNvPr>
          <p:cNvGrpSpPr>
            <a:grpSpLocks/>
          </p:cNvGrpSpPr>
          <p:nvPr/>
        </p:nvGrpSpPr>
        <p:grpSpPr bwMode="auto">
          <a:xfrm>
            <a:off x="3238500" y="2763838"/>
            <a:ext cx="2830513" cy="942975"/>
            <a:chOff x="1340" y="1706"/>
            <a:chExt cx="1783" cy="594"/>
          </a:xfrm>
        </p:grpSpPr>
        <p:grpSp>
          <p:nvGrpSpPr>
            <p:cNvPr id="92167" name="Group 7">
              <a:extLst>
                <a:ext uri="{FF2B5EF4-FFF2-40B4-BE49-F238E27FC236}">
                  <a16:creationId xmlns:a16="http://schemas.microsoft.com/office/drawing/2014/main" id="{6D7764AC-9726-88BB-AE37-96F756847BC4}"/>
                </a:ext>
              </a:extLst>
            </p:cNvPr>
            <p:cNvGrpSpPr>
              <a:grpSpLocks/>
            </p:cNvGrpSpPr>
            <p:nvPr/>
          </p:nvGrpSpPr>
          <p:grpSpPr bwMode="auto">
            <a:xfrm>
              <a:off x="1340" y="1841"/>
              <a:ext cx="1783" cy="459"/>
              <a:chOff x="1711" y="1463"/>
              <a:chExt cx="1783" cy="459"/>
            </a:xfrm>
          </p:grpSpPr>
          <p:sp>
            <p:nvSpPr>
              <p:cNvPr id="92164" name="Text Box 4">
                <a:extLst>
                  <a:ext uri="{FF2B5EF4-FFF2-40B4-BE49-F238E27FC236}">
                    <a16:creationId xmlns:a16="http://schemas.microsoft.com/office/drawing/2014/main" id="{6DBA7531-016A-0E4D-D82A-2EBCB7DA4719}"/>
                  </a:ext>
                </a:extLst>
              </p:cNvPr>
              <p:cNvSpPr txBox="1">
                <a:spLocks noChangeArrowheads="1"/>
              </p:cNvSpPr>
              <p:nvPr/>
            </p:nvSpPr>
            <p:spPr bwMode="auto">
              <a:xfrm>
                <a:off x="1711" y="1463"/>
                <a:ext cx="1783" cy="3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800">
                    <a:solidFill>
                      <a:srgbClr val="FF0000"/>
                    </a:solidFill>
                    <a:latin typeface="Comic Sans MS" panose="030F0902030302020204" pitchFamily="66" charset="0"/>
                  </a:rPr>
                  <a:t>K  (K  (m))  =  m</a:t>
                </a:r>
                <a:r>
                  <a:rPr lang="en-US" altLang="en-JO" sz="2800">
                    <a:latin typeface="Comic Sans MS" panose="030F0902030302020204" pitchFamily="66" charset="0"/>
                  </a:rPr>
                  <a:t> </a:t>
                </a:r>
              </a:p>
            </p:txBody>
          </p:sp>
          <p:sp>
            <p:nvSpPr>
              <p:cNvPr id="92165" name="Text Box 5">
                <a:extLst>
                  <a:ext uri="{FF2B5EF4-FFF2-40B4-BE49-F238E27FC236}">
                    <a16:creationId xmlns:a16="http://schemas.microsoft.com/office/drawing/2014/main" id="{6120CC3B-2FFE-AE85-5CAA-39BCFC5C5BC2}"/>
                  </a:ext>
                </a:extLst>
              </p:cNvPr>
              <p:cNvSpPr txBox="1">
                <a:spLocks noChangeArrowheads="1"/>
              </p:cNvSpPr>
              <p:nvPr/>
            </p:nvSpPr>
            <p:spPr bwMode="auto">
              <a:xfrm>
                <a:off x="2182" y="1634"/>
                <a:ext cx="237"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B</a:t>
                </a:r>
                <a:endParaRPr lang="en-US" altLang="en-JO" sz="2800">
                  <a:latin typeface="Comic Sans MS" panose="030F0902030302020204" pitchFamily="66" charset="0"/>
                </a:endParaRPr>
              </a:p>
            </p:txBody>
          </p:sp>
          <p:sp>
            <p:nvSpPr>
              <p:cNvPr id="92166" name="Text Box 6">
                <a:extLst>
                  <a:ext uri="{FF2B5EF4-FFF2-40B4-BE49-F238E27FC236}">
                    <a16:creationId xmlns:a16="http://schemas.microsoft.com/office/drawing/2014/main" id="{6DFF0389-373D-91D6-B4EB-3318BDA6481F}"/>
                  </a:ext>
                </a:extLst>
              </p:cNvPr>
              <p:cNvSpPr txBox="1">
                <a:spLocks noChangeArrowheads="1"/>
              </p:cNvSpPr>
              <p:nvPr/>
            </p:nvSpPr>
            <p:spPr bwMode="auto">
              <a:xfrm>
                <a:off x="1864" y="1620"/>
                <a:ext cx="237"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B</a:t>
                </a:r>
                <a:endParaRPr lang="en-US" altLang="en-JO" sz="2800">
                  <a:latin typeface="Comic Sans MS" panose="030F0902030302020204" pitchFamily="66" charset="0"/>
                </a:endParaRPr>
              </a:p>
            </p:txBody>
          </p:sp>
        </p:grpSp>
        <p:sp>
          <p:nvSpPr>
            <p:cNvPr id="92188" name="Text Box 28">
              <a:extLst>
                <a:ext uri="{FF2B5EF4-FFF2-40B4-BE49-F238E27FC236}">
                  <a16:creationId xmlns:a16="http://schemas.microsoft.com/office/drawing/2014/main" id="{3ACFCBAB-7DA5-E048-1BAF-604F1B94D553}"/>
                </a:ext>
              </a:extLst>
            </p:cNvPr>
            <p:cNvSpPr txBox="1">
              <a:spLocks noChangeArrowheads="1"/>
            </p:cNvSpPr>
            <p:nvPr/>
          </p:nvSpPr>
          <p:spPr bwMode="auto">
            <a:xfrm>
              <a:off x="1497" y="1706"/>
              <a:ext cx="196"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a:t>
              </a:r>
              <a:endParaRPr lang="en-US" altLang="en-JO">
                <a:solidFill>
                  <a:srgbClr val="FF0000"/>
                </a:solidFill>
              </a:endParaRPr>
            </a:p>
          </p:txBody>
        </p:sp>
        <p:sp>
          <p:nvSpPr>
            <p:cNvPr id="92189" name="Text Box 29">
              <a:extLst>
                <a:ext uri="{FF2B5EF4-FFF2-40B4-BE49-F238E27FC236}">
                  <a16:creationId xmlns:a16="http://schemas.microsoft.com/office/drawing/2014/main" id="{9E09295B-0873-3C93-B353-AA30710BF63C}"/>
                </a:ext>
              </a:extLst>
            </p:cNvPr>
            <p:cNvSpPr txBox="1">
              <a:spLocks noChangeArrowheads="1"/>
            </p:cNvSpPr>
            <p:nvPr/>
          </p:nvSpPr>
          <p:spPr bwMode="auto">
            <a:xfrm>
              <a:off x="1853" y="1722"/>
              <a:ext cx="208"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a:t>
              </a:r>
              <a:endParaRPr lang="en-US" altLang="en-JO">
                <a:solidFill>
                  <a:srgbClr val="FF0000"/>
                </a:solidFill>
              </a:endParaRPr>
            </a:p>
          </p:txBody>
        </p:sp>
      </p:grpSp>
      <p:sp>
        <p:nvSpPr>
          <p:cNvPr id="92191" name="Text Box 31">
            <a:extLst>
              <a:ext uri="{FF2B5EF4-FFF2-40B4-BE49-F238E27FC236}">
                <a16:creationId xmlns:a16="http://schemas.microsoft.com/office/drawing/2014/main" id="{2286CEBE-DC15-9407-3967-F8E0BFE05653}"/>
              </a:ext>
            </a:extLst>
          </p:cNvPr>
          <p:cNvSpPr txBox="1">
            <a:spLocks noChangeArrowheads="1"/>
          </p:cNvSpPr>
          <p:nvPr/>
        </p:nvSpPr>
        <p:spPr bwMode="auto">
          <a:xfrm>
            <a:off x="5070475" y="37084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a:t>
            </a:r>
            <a:endParaRPr lang="en-US" altLang="en-JO"/>
          </a:p>
        </p:txBody>
      </p:sp>
      <p:sp>
        <p:nvSpPr>
          <p:cNvPr id="92192" name="Text Box 32">
            <a:extLst>
              <a:ext uri="{FF2B5EF4-FFF2-40B4-BE49-F238E27FC236}">
                <a16:creationId xmlns:a16="http://schemas.microsoft.com/office/drawing/2014/main" id="{E993850D-8D7F-8514-92EE-AB5500202174}"/>
              </a:ext>
            </a:extLst>
          </p:cNvPr>
          <p:cNvSpPr txBox="1">
            <a:spLocks noChangeArrowheads="1"/>
          </p:cNvSpPr>
          <p:nvPr/>
        </p:nvSpPr>
        <p:spPr bwMode="auto">
          <a:xfrm>
            <a:off x="4614863" y="4524375"/>
            <a:ext cx="3111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a:t>
            </a:r>
            <a:endParaRPr lang="en-US" altLang="en-JO"/>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429F5925-A966-2349-FC58-FE1641E2BC38}"/>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DDFFA43B-3F51-5590-FC72-208D9934C52B}"/>
              </a:ext>
            </a:extLst>
          </p:cNvPr>
          <p:cNvSpPr>
            <a:spLocks noGrp="1"/>
          </p:cNvSpPr>
          <p:nvPr>
            <p:ph type="sldNum" sz="quarter" idx="12"/>
          </p:nvPr>
        </p:nvSpPr>
        <p:spPr/>
        <p:txBody>
          <a:bodyPr/>
          <a:lstStyle/>
          <a:p>
            <a:r>
              <a:rPr lang="en-US" altLang="en-JO"/>
              <a:t>8-</a:t>
            </a:r>
            <a:fld id="{1917CB42-C63E-014C-8FDE-D0EF83F33F05}" type="slidenum">
              <a:rPr lang="en-US" altLang="en-JO"/>
              <a:pPr/>
              <a:t>17</a:t>
            </a:fld>
            <a:endParaRPr lang="en-US" altLang="en-JO"/>
          </a:p>
        </p:txBody>
      </p:sp>
      <p:sp>
        <p:nvSpPr>
          <p:cNvPr id="93186" name="Rectangle 2">
            <a:extLst>
              <a:ext uri="{FF2B5EF4-FFF2-40B4-BE49-F238E27FC236}">
                <a16:creationId xmlns:a16="http://schemas.microsoft.com/office/drawing/2014/main" id="{122268C1-1A0C-3346-0DED-1AEB150E4510}"/>
              </a:ext>
            </a:extLst>
          </p:cNvPr>
          <p:cNvSpPr>
            <a:spLocks noGrp="1" noChangeArrowheads="1"/>
          </p:cNvSpPr>
          <p:nvPr>
            <p:ph type="title"/>
          </p:nvPr>
        </p:nvSpPr>
        <p:spPr/>
        <p:txBody>
          <a:bodyPr/>
          <a:lstStyle/>
          <a:p>
            <a:r>
              <a:rPr lang="en-US" altLang="en-JO"/>
              <a:t>RSA: Choosing keys</a:t>
            </a:r>
          </a:p>
        </p:txBody>
      </p:sp>
      <p:sp>
        <p:nvSpPr>
          <p:cNvPr id="93188" name="Text Box 4">
            <a:extLst>
              <a:ext uri="{FF2B5EF4-FFF2-40B4-BE49-F238E27FC236}">
                <a16:creationId xmlns:a16="http://schemas.microsoft.com/office/drawing/2014/main" id="{B6D113E0-8C14-9712-3252-90B69C2FA825}"/>
              </a:ext>
            </a:extLst>
          </p:cNvPr>
          <p:cNvSpPr txBox="1">
            <a:spLocks noChangeArrowheads="1"/>
          </p:cNvSpPr>
          <p:nvPr/>
        </p:nvSpPr>
        <p:spPr bwMode="auto">
          <a:xfrm>
            <a:off x="658813" y="1476375"/>
            <a:ext cx="5819775"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a:solidFill>
                  <a:schemeClr val="accent2"/>
                </a:solidFill>
                <a:latin typeface="Comic Sans MS" panose="030F0902030302020204" pitchFamily="66" charset="0"/>
              </a:rPr>
              <a:t>1.</a:t>
            </a:r>
            <a:r>
              <a:rPr lang="en-US" altLang="en-JO">
                <a:latin typeface="Comic Sans MS" panose="030F0902030302020204" pitchFamily="66" charset="0"/>
              </a:rPr>
              <a:t> Choose two large prime numbers </a:t>
            </a:r>
            <a:r>
              <a:rPr lang="en-US" altLang="en-JO" i="1">
                <a:latin typeface="Comic Sans MS" panose="030F0902030302020204" pitchFamily="66" charset="0"/>
              </a:rPr>
              <a:t>p, q.</a:t>
            </a:r>
            <a:r>
              <a:rPr lang="en-US" altLang="en-JO">
                <a:latin typeface="Comic Sans MS" panose="030F0902030302020204" pitchFamily="66" charset="0"/>
              </a:rPr>
              <a:t> </a:t>
            </a:r>
          </a:p>
          <a:p>
            <a:pPr algn="l"/>
            <a:r>
              <a:rPr lang="en-US" altLang="en-JO">
                <a:latin typeface="Comic Sans MS" panose="030F0902030302020204" pitchFamily="66" charset="0"/>
              </a:rPr>
              <a:t>   (e.g., 1024 bits each)</a:t>
            </a:r>
          </a:p>
        </p:txBody>
      </p:sp>
      <p:sp>
        <p:nvSpPr>
          <p:cNvPr id="93189" name="Text Box 5">
            <a:extLst>
              <a:ext uri="{FF2B5EF4-FFF2-40B4-BE49-F238E27FC236}">
                <a16:creationId xmlns:a16="http://schemas.microsoft.com/office/drawing/2014/main" id="{CF88BA37-516F-9BF0-97D2-D8D7F4A608D2}"/>
              </a:ext>
            </a:extLst>
          </p:cNvPr>
          <p:cNvSpPr txBox="1">
            <a:spLocks noChangeArrowheads="1"/>
          </p:cNvSpPr>
          <p:nvPr/>
        </p:nvSpPr>
        <p:spPr bwMode="auto">
          <a:xfrm>
            <a:off x="611188" y="2462213"/>
            <a:ext cx="47180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a:solidFill>
                  <a:schemeClr val="accent2"/>
                </a:solidFill>
                <a:latin typeface="Comic Sans MS" panose="030F0902030302020204" pitchFamily="66" charset="0"/>
              </a:rPr>
              <a:t>2.</a:t>
            </a:r>
            <a:r>
              <a:rPr lang="en-US" altLang="en-JO">
                <a:latin typeface="Comic Sans MS" panose="030F0902030302020204" pitchFamily="66" charset="0"/>
              </a:rPr>
              <a:t> Compute </a:t>
            </a:r>
            <a:r>
              <a:rPr lang="en-US" altLang="en-JO" i="1">
                <a:solidFill>
                  <a:srgbClr val="FF0000"/>
                </a:solidFill>
                <a:latin typeface="Comic Sans MS" panose="030F0902030302020204" pitchFamily="66" charset="0"/>
              </a:rPr>
              <a:t>n</a:t>
            </a:r>
            <a:r>
              <a:rPr lang="en-US" altLang="en-JO" i="1">
                <a:latin typeface="Comic Sans MS" panose="030F0902030302020204" pitchFamily="66" charset="0"/>
              </a:rPr>
              <a:t> = pq,  z = (p-1)(q-1</a:t>
            </a:r>
            <a:r>
              <a:rPr lang="en-US" altLang="en-JO">
                <a:latin typeface="Comic Sans MS" panose="030F0902030302020204" pitchFamily="66" charset="0"/>
              </a:rPr>
              <a:t>)</a:t>
            </a:r>
          </a:p>
        </p:txBody>
      </p:sp>
      <p:sp>
        <p:nvSpPr>
          <p:cNvPr id="93190" name="Text Box 6">
            <a:extLst>
              <a:ext uri="{FF2B5EF4-FFF2-40B4-BE49-F238E27FC236}">
                <a16:creationId xmlns:a16="http://schemas.microsoft.com/office/drawing/2014/main" id="{C23457DF-5BAD-0DD1-74E0-CF30DC4AE18A}"/>
              </a:ext>
            </a:extLst>
          </p:cNvPr>
          <p:cNvSpPr txBox="1">
            <a:spLocks noChangeArrowheads="1"/>
          </p:cNvSpPr>
          <p:nvPr/>
        </p:nvSpPr>
        <p:spPr bwMode="auto">
          <a:xfrm>
            <a:off x="609600" y="3132138"/>
            <a:ext cx="7294563"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a:solidFill>
                  <a:schemeClr val="accent2"/>
                </a:solidFill>
                <a:latin typeface="Comic Sans MS" panose="030F0902030302020204" pitchFamily="66" charset="0"/>
              </a:rPr>
              <a:t>3.</a:t>
            </a:r>
            <a:r>
              <a:rPr lang="en-US" altLang="en-JO">
                <a:latin typeface="Comic Sans MS" panose="030F0902030302020204" pitchFamily="66" charset="0"/>
              </a:rPr>
              <a:t> Choose </a:t>
            </a:r>
            <a:r>
              <a:rPr lang="en-US" altLang="en-JO" i="1">
                <a:solidFill>
                  <a:srgbClr val="FF0000"/>
                </a:solidFill>
                <a:latin typeface="Comic Sans MS" panose="030F0902030302020204" pitchFamily="66" charset="0"/>
              </a:rPr>
              <a:t>e</a:t>
            </a:r>
            <a:r>
              <a:rPr lang="en-US" altLang="en-JO" i="1">
                <a:latin typeface="Comic Sans MS" panose="030F0902030302020204" pitchFamily="66" charset="0"/>
              </a:rPr>
              <a:t> (</a:t>
            </a:r>
            <a:r>
              <a:rPr lang="en-US" altLang="en-JO">
                <a:latin typeface="Comic Sans MS" panose="030F0902030302020204" pitchFamily="66" charset="0"/>
              </a:rPr>
              <a:t>with</a:t>
            </a:r>
            <a:r>
              <a:rPr lang="en-US" altLang="en-JO" i="1">
                <a:latin typeface="Comic Sans MS" panose="030F0902030302020204" pitchFamily="66" charset="0"/>
              </a:rPr>
              <a:t> e&lt;n)</a:t>
            </a:r>
            <a:r>
              <a:rPr lang="en-US" altLang="en-JO">
                <a:latin typeface="Comic Sans MS" panose="030F0902030302020204" pitchFamily="66" charset="0"/>
              </a:rPr>
              <a:t> that has no common factors</a:t>
            </a:r>
          </a:p>
          <a:p>
            <a:pPr algn="l"/>
            <a:r>
              <a:rPr lang="en-US" altLang="en-JO">
                <a:latin typeface="Comic Sans MS" panose="030F0902030302020204" pitchFamily="66" charset="0"/>
              </a:rPr>
              <a:t>    with z. (</a:t>
            </a:r>
            <a:r>
              <a:rPr lang="en-US" altLang="en-JO" i="1">
                <a:latin typeface="Comic Sans MS" panose="030F0902030302020204" pitchFamily="66" charset="0"/>
              </a:rPr>
              <a:t>e, z</a:t>
            </a:r>
            <a:r>
              <a:rPr lang="en-US" altLang="en-JO">
                <a:latin typeface="Comic Sans MS" panose="030F0902030302020204" pitchFamily="66" charset="0"/>
              </a:rPr>
              <a:t> are “relatively prime”).</a:t>
            </a:r>
          </a:p>
        </p:txBody>
      </p:sp>
      <p:sp>
        <p:nvSpPr>
          <p:cNvPr id="93191" name="Text Box 7">
            <a:extLst>
              <a:ext uri="{FF2B5EF4-FFF2-40B4-BE49-F238E27FC236}">
                <a16:creationId xmlns:a16="http://schemas.microsoft.com/office/drawing/2014/main" id="{397F4559-023C-1F1B-9BE8-0FCFA96E50B7}"/>
              </a:ext>
            </a:extLst>
          </p:cNvPr>
          <p:cNvSpPr txBox="1">
            <a:spLocks noChangeArrowheads="1"/>
          </p:cNvSpPr>
          <p:nvPr/>
        </p:nvSpPr>
        <p:spPr bwMode="auto">
          <a:xfrm>
            <a:off x="625475" y="4121150"/>
            <a:ext cx="7504113"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a:solidFill>
                  <a:schemeClr val="accent2"/>
                </a:solidFill>
                <a:latin typeface="Comic Sans MS" panose="030F0902030302020204" pitchFamily="66" charset="0"/>
              </a:rPr>
              <a:t>4.</a:t>
            </a:r>
            <a:r>
              <a:rPr lang="en-US" altLang="en-JO">
                <a:latin typeface="Comic Sans MS" panose="030F0902030302020204" pitchFamily="66" charset="0"/>
              </a:rPr>
              <a:t> Choose </a:t>
            </a:r>
            <a:r>
              <a:rPr lang="en-US" altLang="en-JO" i="1">
                <a:solidFill>
                  <a:srgbClr val="FF0000"/>
                </a:solidFill>
                <a:latin typeface="Comic Sans MS" panose="030F0902030302020204" pitchFamily="66" charset="0"/>
              </a:rPr>
              <a:t>d</a:t>
            </a:r>
            <a:r>
              <a:rPr lang="en-US" altLang="en-JO">
                <a:latin typeface="Comic Sans MS" panose="030F0902030302020204" pitchFamily="66" charset="0"/>
              </a:rPr>
              <a:t> such that </a:t>
            </a:r>
            <a:r>
              <a:rPr lang="en-US" altLang="en-JO" i="1">
                <a:latin typeface="Comic Sans MS" panose="030F0902030302020204" pitchFamily="66" charset="0"/>
              </a:rPr>
              <a:t>ed-1</a:t>
            </a:r>
            <a:r>
              <a:rPr lang="en-US" altLang="en-JO">
                <a:latin typeface="Comic Sans MS" panose="030F0902030302020204" pitchFamily="66" charset="0"/>
              </a:rPr>
              <a:t> is  exactly divisible by </a:t>
            </a:r>
            <a:r>
              <a:rPr lang="en-US" altLang="en-JO" i="1">
                <a:latin typeface="Comic Sans MS" panose="030F0902030302020204" pitchFamily="66" charset="0"/>
              </a:rPr>
              <a:t>z</a:t>
            </a:r>
            <a:r>
              <a:rPr lang="en-US" altLang="en-JO">
                <a:latin typeface="Comic Sans MS" panose="030F0902030302020204" pitchFamily="66" charset="0"/>
              </a:rPr>
              <a:t>.</a:t>
            </a:r>
          </a:p>
          <a:p>
            <a:pPr algn="l"/>
            <a:r>
              <a:rPr lang="en-US" altLang="en-JO">
                <a:latin typeface="Comic Sans MS" panose="030F0902030302020204" pitchFamily="66" charset="0"/>
              </a:rPr>
              <a:t>    (in other words: </a:t>
            </a:r>
            <a:r>
              <a:rPr lang="en-US" altLang="en-JO" i="1">
                <a:latin typeface="Comic Sans MS" panose="030F0902030302020204" pitchFamily="66" charset="0"/>
              </a:rPr>
              <a:t>ed</a:t>
            </a:r>
            <a:r>
              <a:rPr lang="en-US" altLang="en-JO">
                <a:latin typeface="Comic Sans MS" panose="030F0902030302020204" pitchFamily="66" charset="0"/>
              </a:rPr>
              <a:t> mod </a:t>
            </a:r>
            <a:r>
              <a:rPr lang="en-US" altLang="en-JO" i="1">
                <a:latin typeface="Comic Sans MS" panose="030F0902030302020204" pitchFamily="66" charset="0"/>
              </a:rPr>
              <a:t>z  = 1 </a:t>
            </a:r>
            <a:r>
              <a:rPr lang="en-US" altLang="en-JO">
                <a:latin typeface="Comic Sans MS" panose="030F0902030302020204" pitchFamily="66" charset="0"/>
              </a:rPr>
              <a:t>).</a:t>
            </a:r>
          </a:p>
        </p:txBody>
      </p:sp>
      <p:sp>
        <p:nvSpPr>
          <p:cNvPr id="93192" name="Text Box 8">
            <a:extLst>
              <a:ext uri="{FF2B5EF4-FFF2-40B4-BE49-F238E27FC236}">
                <a16:creationId xmlns:a16="http://schemas.microsoft.com/office/drawing/2014/main" id="{61A8ECC4-8F93-B68E-4A5E-629AB5675968}"/>
              </a:ext>
            </a:extLst>
          </p:cNvPr>
          <p:cNvSpPr txBox="1">
            <a:spLocks noChangeArrowheads="1"/>
          </p:cNvSpPr>
          <p:nvPr/>
        </p:nvSpPr>
        <p:spPr bwMode="auto">
          <a:xfrm>
            <a:off x="636588" y="5156200"/>
            <a:ext cx="5969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a:solidFill>
                  <a:schemeClr val="accent2"/>
                </a:solidFill>
                <a:latin typeface="Comic Sans MS" panose="030F0902030302020204" pitchFamily="66" charset="0"/>
              </a:rPr>
              <a:t>5.</a:t>
            </a:r>
            <a:r>
              <a:rPr lang="en-US" altLang="en-JO">
                <a:latin typeface="Comic Sans MS" panose="030F0902030302020204" pitchFamily="66" charset="0"/>
              </a:rPr>
              <a:t> </a:t>
            </a:r>
            <a:r>
              <a:rPr lang="en-US" altLang="en-JO" i="1">
                <a:latin typeface="Comic Sans MS" panose="030F0902030302020204" pitchFamily="66" charset="0"/>
              </a:rPr>
              <a:t>Public</a:t>
            </a:r>
            <a:r>
              <a:rPr lang="en-US" altLang="en-JO">
                <a:latin typeface="Comic Sans MS" panose="030F0902030302020204" pitchFamily="66" charset="0"/>
              </a:rPr>
              <a:t> key is </a:t>
            </a:r>
            <a:r>
              <a:rPr lang="en-US" altLang="en-JO" i="1">
                <a:latin typeface="Comic Sans MS" panose="030F0902030302020204" pitchFamily="66" charset="0"/>
              </a:rPr>
              <a:t>(</a:t>
            </a:r>
            <a:r>
              <a:rPr lang="en-US" altLang="en-JO" i="1">
                <a:solidFill>
                  <a:srgbClr val="FF0000"/>
                </a:solidFill>
                <a:latin typeface="Comic Sans MS" panose="030F0902030302020204" pitchFamily="66" charset="0"/>
              </a:rPr>
              <a:t>n,e</a:t>
            </a:r>
            <a:r>
              <a:rPr lang="en-US" altLang="en-JO" i="1">
                <a:latin typeface="Comic Sans MS" panose="030F0902030302020204" pitchFamily="66" charset="0"/>
              </a:rPr>
              <a:t>).</a:t>
            </a:r>
            <a:r>
              <a:rPr lang="en-US" altLang="en-JO">
                <a:latin typeface="Comic Sans MS" panose="030F0902030302020204" pitchFamily="66" charset="0"/>
              </a:rPr>
              <a:t>  </a:t>
            </a:r>
            <a:r>
              <a:rPr lang="en-US" altLang="en-JO" i="1">
                <a:latin typeface="Comic Sans MS" panose="030F0902030302020204" pitchFamily="66" charset="0"/>
              </a:rPr>
              <a:t>Private</a:t>
            </a:r>
            <a:r>
              <a:rPr lang="en-US" altLang="en-JO">
                <a:latin typeface="Comic Sans MS" panose="030F0902030302020204" pitchFamily="66" charset="0"/>
              </a:rPr>
              <a:t> key is </a:t>
            </a:r>
            <a:r>
              <a:rPr lang="en-US" altLang="en-JO" i="1">
                <a:latin typeface="Comic Sans MS" panose="030F0902030302020204" pitchFamily="66" charset="0"/>
              </a:rPr>
              <a:t>(</a:t>
            </a:r>
            <a:r>
              <a:rPr lang="en-US" altLang="en-JO" i="1">
                <a:solidFill>
                  <a:srgbClr val="FF0000"/>
                </a:solidFill>
                <a:latin typeface="Comic Sans MS" panose="030F0902030302020204" pitchFamily="66" charset="0"/>
              </a:rPr>
              <a:t>n,d</a:t>
            </a:r>
            <a:r>
              <a:rPr lang="en-US" altLang="en-JO" i="1">
                <a:latin typeface="Comic Sans MS" panose="030F0902030302020204" pitchFamily="66" charset="0"/>
              </a:rPr>
              <a:t>).</a:t>
            </a:r>
          </a:p>
        </p:txBody>
      </p:sp>
      <p:grpSp>
        <p:nvGrpSpPr>
          <p:cNvPr id="93197" name="Group 13">
            <a:extLst>
              <a:ext uri="{FF2B5EF4-FFF2-40B4-BE49-F238E27FC236}">
                <a16:creationId xmlns:a16="http://schemas.microsoft.com/office/drawing/2014/main" id="{D11BD458-1A49-5649-2571-5A4656311337}"/>
              </a:ext>
            </a:extLst>
          </p:cNvPr>
          <p:cNvGrpSpPr>
            <a:grpSpLocks/>
          </p:cNvGrpSpPr>
          <p:nvPr/>
        </p:nvGrpSpPr>
        <p:grpSpPr bwMode="auto">
          <a:xfrm>
            <a:off x="3076575" y="5673725"/>
            <a:ext cx="557213" cy="704850"/>
            <a:chOff x="1753" y="3628"/>
            <a:chExt cx="351" cy="444"/>
          </a:xfrm>
        </p:grpSpPr>
        <p:sp>
          <p:nvSpPr>
            <p:cNvPr id="93194" name="Text Box 10">
              <a:extLst>
                <a:ext uri="{FF2B5EF4-FFF2-40B4-BE49-F238E27FC236}">
                  <a16:creationId xmlns:a16="http://schemas.microsoft.com/office/drawing/2014/main" id="{2ADD15D5-11AC-AE89-3749-3B2B639A014B}"/>
                </a:ext>
              </a:extLst>
            </p:cNvPr>
            <p:cNvSpPr txBox="1">
              <a:spLocks noChangeArrowheads="1"/>
            </p:cNvSpPr>
            <p:nvPr/>
          </p:nvSpPr>
          <p:spPr bwMode="auto">
            <a:xfrm>
              <a:off x="1753" y="3700"/>
              <a:ext cx="281"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K</a:t>
              </a:r>
              <a:r>
                <a:rPr lang="en-US" altLang="en-JO" sz="2000">
                  <a:solidFill>
                    <a:srgbClr val="FF0000"/>
                  </a:solidFill>
                  <a:latin typeface="Comic Sans MS" panose="030F0902030302020204" pitchFamily="66" charset="0"/>
                </a:rPr>
                <a:t> </a:t>
              </a:r>
            </a:p>
          </p:txBody>
        </p:sp>
        <p:sp>
          <p:nvSpPr>
            <p:cNvPr id="93195" name="Text Box 11">
              <a:extLst>
                <a:ext uri="{FF2B5EF4-FFF2-40B4-BE49-F238E27FC236}">
                  <a16:creationId xmlns:a16="http://schemas.microsoft.com/office/drawing/2014/main" id="{F57FAF39-F6CC-46C2-B422-6060D233CB49}"/>
                </a:ext>
              </a:extLst>
            </p:cNvPr>
            <p:cNvSpPr txBox="1">
              <a:spLocks noChangeArrowheads="1"/>
            </p:cNvSpPr>
            <p:nvPr/>
          </p:nvSpPr>
          <p:spPr bwMode="auto">
            <a:xfrm>
              <a:off x="1887" y="3822"/>
              <a:ext cx="217"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B</a:t>
              </a:r>
            </a:p>
          </p:txBody>
        </p:sp>
        <p:sp>
          <p:nvSpPr>
            <p:cNvPr id="93196" name="Text Box 12">
              <a:extLst>
                <a:ext uri="{FF2B5EF4-FFF2-40B4-BE49-F238E27FC236}">
                  <a16:creationId xmlns:a16="http://schemas.microsoft.com/office/drawing/2014/main" id="{6D1D0272-6A38-776D-E7AD-D1A3A29E53AA}"/>
                </a:ext>
              </a:extLst>
            </p:cNvPr>
            <p:cNvSpPr txBox="1">
              <a:spLocks noChangeArrowheads="1"/>
            </p:cNvSpPr>
            <p:nvPr/>
          </p:nvSpPr>
          <p:spPr bwMode="auto">
            <a:xfrm>
              <a:off x="1891" y="3628"/>
              <a:ext cx="193"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a:t>
              </a:r>
            </a:p>
          </p:txBody>
        </p:sp>
      </p:grpSp>
      <p:grpSp>
        <p:nvGrpSpPr>
          <p:cNvPr id="93198" name="Group 14">
            <a:extLst>
              <a:ext uri="{FF2B5EF4-FFF2-40B4-BE49-F238E27FC236}">
                <a16:creationId xmlns:a16="http://schemas.microsoft.com/office/drawing/2014/main" id="{64F0A851-6D1D-E8EC-F817-9A1FE9FB7361}"/>
              </a:ext>
            </a:extLst>
          </p:cNvPr>
          <p:cNvGrpSpPr>
            <a:grpSpLocks/>
          </p:cNvGrpSpPr>
          <p:nvPr/>
        </p:nvGrpSpPr>
        <p:grpSpPr bwMode="auto">
          <a:xfrm>
            <a:off x="5930900" y="5643563"/>
            <a:ext cx="557213" cy="704850"/>
            <a:chOff x="1753" y="3628"/>
            <a:chExt cx="351" cy="444"/>
          </a:xfrm>
        </p:grpSpPr>
        <p:sp>
          <p:nvSpPr>
            <p:cNvPr id="93199" name="Text Box 15">
              <a:extLst>
                <a:ext uri="{FF2B5EF4-FFF2-40B4-BE49-F238E27FC236}">
                  <a16:creationId xmlns:a16="http://schemas.microsoft.com/office/drawing/2014/main" id="{0A864577-A222-E667-B822-A64C6CD9EAA3}"/>
                </a:ext>
              </a:extLst>
            </p:cNvPr>
            <p:cNvSpPr txBox="1">
              <a:spLocks noChangeArrowheads="1"/>
            </p:cNvSpPr>
            <p:nvPr/>
          </p:nvSpPr>
          <p:spPr bwMode="auto">
            <a:xfrm>
              <a:off x="1753" y="3700"/>
              <a:ext cx="281"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K</a:t>
              </a:r>
              <a:r>
                <a:rPr lang="en-US" altLang="en-JO" sz="2000">
                  <a:solidFill>
                    <a:srgbClr val="FF0000"/>
                  </a:solidFill>
                  <a:latin typeface="Comic Sans MS" panose="030F0902030302020204" pitchFamily="66" charset="0"/>
                </a:rPr>
                <a:t> </a:t>
              </a:r>
            </a:p>
          </p:txBody>
        </p:sp>
        <p:sp>
          <p:nvSpPr>
            <p:cNvPr id="93200" name="Text Box 16">
              <a:extLst>
                <a:ext uri="{FF2B5EF4-FFF2-40B4-BE49-F238E27FC236}">
                  <a16:creationId xmlns:a16="http://schemas.microsoft.com/office/drawing/2014/main" id="{BBE5AB9F-F102-5080-7095-0B0EF43E01B6}"/>
                </a:ext>
              </a:extLst>
            </p:cNvPr>
            <p:cNvSpPr txBox="1">
              <a:spLocks noChangeArrowheads="1"/>
            </p:cNvSpPr>
            <p:nvPr/>
          </p:nvSpPr>
          <p:spPr bwMode="auto">
            <a:xfrm>
              <a:off x="1887" y="3822"/>
              <a:ext cx="217"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B</a:t>
              </a:r>
            </a:p>
          </p:txBody>
        </p:sp>
        <p:sp>
          <p:nvSpPr>
            <p:cNvPr id="93201" name="Text Box 17">
              <a:extLst>
                <a:ext uri="{FF2B5EF4-FFF2-40B4-BE49-F238E27FC236}">
                  <a16:creationId xmlns:a16="http://schemas.microsoft.com/office/drawing/2014/main" id="{62D3CD11-60C1-AEF8-E268-133FE21951E6}"/>
                </a:ext>
              </a:extLst>
            </p:cNvPr>
            <p:cNvSpPr txBox="1">
              <a:spLocks noChangeArrowheads="1"/>
            </p:cNvSpPr>
            <p:nvPr/>
          </p:nvSpPr>
          <p:spPr bwMode="auto">
            <a:xfrm>
              <a:off x="1896" y="3628"/>
              <a:ext cx="183"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a:t>
              </a:r>
            </a:p>
          </p:txBody>
        </p:sp>
      </p:grpSp>
      <p:sp>
        <p:nvSpPr>
          <p:cNvPr id="93203" name="AutoShape 19">
            <a:extLst>
              <a:ext uri="{FF2B5EF4-FFF2-40B4-BE49-F238E27FC236}">
                <a16:creationId xmlns:a16="http://schemas.microsoft.com/office/drawing/2014/main" id="{6CE30804-BC5C-8DAF-01E2-2C555D0356A1}"/>
              </a:ext>
            </a:extLst>
          </p:cNvPr>
          <p:cNvSpPr>
            <a:spLocks/>
          </p:cNvSpPr>
          <p:nvPr/>
        </p:nvSpPr>
        <p:spPr bwMode="auto">
          <a:xfrm rot="5400000">
            <a:off x="3151982" y="5347493"/>
            <a:ext cx="165100" cy="760413"/>
          </a:xfrm>
          <a:prstGeom prst="rightBrace">
            <a:avLst>
              <a:gd name="adj1" fmla="val 38381"/>
              <a:gd name="adj2" fmla="val 50000"/>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93204" name="AutoShape 20">
            <a:extLst>
              <a:ext uri="{FF2B5EF4-FFF2-40B4-BE49-F238E27FC236}">
                <a16:creationId xmlns:a16="http://schemas.microsoft.com/office/drawing/2014/main" id="{573DAA58-05CC-B29B-BDD6-AE30CD7DB6B3}"/>
              </a:ext>
            </a:extLst>
          </p:cNvPr>
          <p:cNvSpPr>
            <a:spLocks/>
          </p:cNvSpPr>
          <p:nvPr/>
        </p:nvSpPr>
        <p:spPr bwMode="auto">
          <a:xfrm rot="5400000">
            <a:off x="6061869" y="5317332"/>
            <a:ext cx="165100" cy="760412"/>
          </a:xfrm>
          <a:prstGeom prst="rightBrace">
            <a:avLst>
              <a:gd name="adj1" fmla="val 38381"/>
              <a:gd name="adj2" fmla="val 50000"/>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8E243711-D830-5524-6161-D57514856D39}"/>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436B37DF-F7A8-7A15-33E6-2887990894C4}"/>
              </a:ext>
            </a:extLst>
          </p:cNvPr>
          <p:cNvSpPr>
            <a:spLocks noGrp="1"/>
          </p:cNvSpPr>
          <p:nvPr>
            <p:ph type="sldNum" sz="quarter" idx="12"/>
          </p:nvPr>
        </p:nvSpPr>
        <p:spPr/>
        <p:txBody>
          <a:bodyPr/>
          <a:lstStyle/>
          <a:p>
            <a:r>
              <a:rPr lang="en-US" altLang="en-JO"/>
              <a:t>8-</a:t>
            </a:r>
            <a:fld id="{DF37556A-44DE-4341-8846-3B4A613786E8}" type="slidenum">
              <a:rPr lang="en-US" altLang="en-JO"/>
              <a:pPr/>
              <a:t>18</a:t>
            </a:fld>
            <a:endParaRPr lang="en-US" altLang="en-JO"/>
          </a:p>
        </p:txBody>
      </p:sp>
      <p:sp>
        <p:nvSpPr>
          <p:cNvPr id="94210" name="Rectangle 2">
            <a:extLst>
              <a:ext uri="{FF2B5EF4-FFF2-40B4-BE49-F238E27FC236}">
                <a16:creationId xmlns:a16="http://schemas.microsoft.com/office/drawing/2014/main" id="{30893138-2BCF-FA7F-6EB8-A87E4C133858}"/>
              </a:ext>
            </a:extLst>
          </p:cNvPr>
          <p:cNvSpPr>
            <a:spLocks noGrp="1" noChangeArrowheads="1"/>
          </p:cNvSpPr>
          <p:nvPr>
            <p:ph type="title"/>
          </p:nvPr>
        </p:nvSpPr>
        <p:spPr/>
        <p:txBody>
          <a:bodyPr/>
          <a:lstStyle/>
          <a:p>
            <a:r>
              <a:rPr lang="en-US" altLang="en-JO"/>
              <a:t>RSA: Encryption, decryption</a:t>
            </a:r>
          </a:p>
        </p:txBody>
      </p:sp>
      <p:sp>
        <p:nvSpPr>
          <p:cNvPr id="94211" name="Text Box 3">
            <a:extLst>
              <a:ext uri="{FF2B5EF4-FFF2-40B4-BE49-F238E27FC236}">
                <a16:creationId xmlns:a16="http://schemas.microsoft.com/office/drawing/2014/main" id="{34C13A0C-1ED5-BA83-99E4-16D9D575FCFE}"/>
              </a:ext>
            </a:extLst>
          </p:cNvPr>
          <p:cNvSpPr txBox="1">
            <a:spLocks noChangeArrowheads="1"/>
          </p:cNvSpPr>
          <p:nvPr/>
        </p:nvSpPr>
        <p:spPr bwMode="auto">
          <a:xfrm>
            <a:off x="612775" y="1500188"/>
            <a:ext cx="619283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a:solidFill>
                  <a:schemeClr val="accent2"/>
                </a:solidFill>
                <a:latin typeface="Comic Sans MS" panose="030F0902030302020204" pitchFamily="66" charset="0"/>
              </a:rPr>
              <a:t>0.</a:t>
            </a:r>
            <a:r>
              <a:rPr lang="en-US" altLang="en-JO">
                <a:latin typeface="Comic Sans MS" panose="030F0902030302020204" pitchFamily="66" charset="0"/>
              </a:rPr>
              <a:t>  Given (</a:t>
            </a:r>
            <a:r>
              <a:rPr lang="en-US" altLang="en-JO" i="1">
                <a:latin typeface="Comic Sans MS" panose="030F0902030302020204" pitchFamily="66" charset="0"/>
              </a:rPr>
              <a:t>n,e</a:t>
            </a:r>
            <a:r>
              <a:rPr lang="en-US" altLang="en-JO">
                <a:latin typeface="Comic Sans MS" panose="030F0902030302020204" pitchFamily="66" charset="0"/>
              </a:rPr>
              <a:t>) and (</a:t>
            </a:r>
            <a:r>
              <a:rPr lang="en-US" altLang="en-JO" i="1">
                <a:latin typeface="Comic Sans MS" panose="030F0902030302020204" pitchFamily="66" charset="0"/>
              </a:rPr>
              <a:t>n,d</a:t>
            </a:r>
            <a:r>
              <a:rPr lang="en-US" altLang="en-JO">
                <a:latin typeface="Comic Sans MS" panose="030F0902030302020204" pitchFamily="66" charset="0"/>
              </a:rPr>
              <a:t>) as computed above</a:t>
            </a:r>
          </a:p>
        </p:txBody>
      </p:sp>
      <p:grpSp>
        <p:nvGrpSpPr>
          <p:cNvPr id="94222" name="Group 14">
            <a:extLst>
              <a:ext uri="{FF2B5EF4-FFF2-40B4-BE49-F238E27FC236}">
                <a16:creationId xmlns:a16="http://schemas.microsoft.com/office/drawing/2014/main" id="{08DF298E-7E06-64BC-23DB-F212E78E710C}"/>
              </a:ext>
            </a:extLst>
          </p:cNvPr>
          <p:cNvGrpSpPr>
            <a:grpSpLocks/>
          </p:cNvGrpSpPr>
          <p:nvPr/>
        </p:nvGrpSpPr>
        <p:grpSpPr bwMode="auto">
          <a:xfrm>
            <a:off x="669925" y="2179638"/>
            <a:ext cx="8332788" cy="965200"/>
            <a:chOff x="407" y="1521"/>
            <a:chExt cx="5249" cy="608"/>
          </a:xfrm>
        </p:grpSpPr>
        <p:sp>
          <p:nvSpPr>
            <p:cNvPr id="94212" name="Text Box 4">
              <a:extLst>
                <a:ext uri="{FF2B5EF4-FFF2-40B4-BE49-F238E27FC236}">
                  <a16:creationId xmlns:a16="http://schemas.microsoft.com/office/drawing/2014/main" id="{B186DFBA-98B7-FF2E-9D16-B83EA3B9A680}"/>
                </a:ext>
              </a:extLst>
            </p:cNvPr>
            <p:cNvSpPr txBox="1">
              <a:spLocks noChangeArrowheads="1"/>
            </p:cNvSpPr>
            <p:nvPr/>
          </p:nvSpPr>
          <p:spPr bwMode="auto">
            <a:xfrm>
              <a:off x="407" y="1521"/>
              <a:ext cx="3453"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a:solidFill>
                    <a:schemeClr val="accent2"/>
                  </a:solidFill>
                  <a:latin typeface="Comic Sans MS" panose="030F0902030302020204" pitchFamily="66" charset="0"/>
                </a:rPr>
                <a:t>1.</a:t>
              </a:r>
              <a:r>
                <a:rPr lang="en-US" altLang="en-JO">
                  <a:latin typeface="Comic Sans MS" panose="030F0902030302020204" pitchFamily="66" charset="0"/>
                </a:rPr>
                <a:t> To encrypt bit pattern, </a:t>
              </a:r>
              <a:r>
                <a:rPr lang="en-US" altLang="en-JO" i="1">
                  <a:latin typeface="Comic Sans MS" panose="030F0902030302020204" pitchFamily="66" charset="0"/>
                </a:rPr>
                <a:t>m</a:t>
              </a:r>
              <a:r>
                <a:rPr lang="en-US" altLang="en-JO">
                  <a:latin typeface="Comic Sans MS" panose="030F0902030302020204" pitchFamily="66" charset="0"/>
                </a:rPr>
                <a:t>, compute</a:t>
              </a:r>
            </a:p>
          </p:txBody>
        </p:sp>
        <p:grpSp>
          <p:nvGrpSpPr>
            <p:cNvPr id="94221" name="Group 13">
              <a:extLst>
                <a:ext uri="{FF2B5EF4-FFF2-40B4-BE49-F238E27FC236}">
                  <a16:creationId xmlns:a16="http://schemas.microsoft.com/office/drawing/2014/main" id="{E9F06E98-40E0-72D6-AF18-BFE74D505552}"/>
                </a:ext>
              </a:extLst>
            </p:cNvPr>
            <p:cNvGrpSpPr>
              <a:grpSpLocks/>
            </p:cNvGrpSpPr>
            <p:nvPr/>
          </p:nvGrpSpPr>
          <p:grpSpPr bwMode="auto">
            <a:xfrm>
              <a:off x="563" y="1768"/>
              <a:ext cx="1451" cy="361"/>
              <a:chOff x="1688" y="1812"/>
              <a:chExt cx="1451" cy="361"/>
            </a:xfrm>
          </p:grpSpPr>
          <p:sp>
            <p:nvSpPr>
              <p:cNvPr id="94216" name="Text Box 8">
                <a:extLst>
                  <a:ext uri="{FF2B5EF4-FFF2-40B4-BE49-F238E27FC236}">
                    <a16:creationId xmlns:a16="http://schemas.microsoft.com/office/drawing/2014/main" id="{BD1C1370-3420-5591-7115-7D65AFA01B59}"/>
                  </a:ext>
                </a:extLst>
              </p:cNvPr>
              <p:cNvSpPr txBox="1">
                <a:spLocks noChangeArrowheads="1"/>
              </p:cNvSpPr>
              <p:nvPr/>
            </p:nvSpPr>
            <p:spPr bwMode="auto">
              <a:xfrm>
                <a:off x="1688" y="1885"/>
                <a:ext cx="1451"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i="1">
                    <a:solidFill>
                      <a:srgbClr val="FF0000"/>
                    </a:solidFill>
                    <a:latin typeface="Comic Sans MS" panose="030F0902030302020204" pitchFamily="66" charset="0"/>
                  </a:rPr>
                  <a:t>c = m   </a:t>
                </a:r>
                <a:r>
                  <a:rPr lang="en-US" altLang="en-JO">
                    <a:solidFill>
                      <a:srgbClr val="FF0000"/>
                    </a:solidFill>
                    <a:latin typeface="Comic Sans MS" panose="030F0902030302020204" pitchFamily="66" charset="0"/>
                  </a:rPr>
                  <a:t>mod</a:t>
                </a:r>
                <a:r>
                  <a:rPr lang="en-US" altLang="en-JO" i="1">
                    <a:solidFill>
                      <a:srgbClr val="FF0000"/>
                    </a:solidFill>
                    <a:latin typeface="Comic Sans MS" panose="030F0902030302020204" pitchFamily="66" charset="0"/>
                  </a:rPr>
                  <a:t>  n</a:t>
                </a:r>
              </a:p>
            </p:txBody>
          </p:sp>
          <p:sp>
            <p:nvSpPr>
              <p:cNvPr id="94217" name="Text Box 9">
                <a:extLst>
                  <a:ext uri="{FF2B5EF4-FFF2-40B4-BE49-F238E27FC236}">
                    <a16:creationId xmlns:a16="http://schemas.microsoft.com/office/drawing/2014/main" id="{8500C34F-47C1-766D-D87A-ADC9F3423398}"/>
                  </a:ext>
                </a:extLst>
              </p:cNvPr>
              <p:cNvSpPr txBox="1">
                <a:spLocks noChangeArrowheads="1"/>
              </p:cNvSpPr>
              <p:nvPr/>
            </p:nvSpPr>
            <p:spPr bwMode="auto">
              <a:xfrm>
                <a:off x="2224" y="1812"/>
                <a:ext cx="221"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i="1">
                    <a:solidFill>
                      <a:srgbClr val="FF0000"/>
                    </a:solidFill>
                    <a:latin typeface="Comic Sans MS" panose="030F0902030302020204" pitchFamily="66" charset="0"/>
                  </a:rPr>
                  <a:t>e</a:t>
                </a:r>
              </a:p>
            </p:txBody>
          </p:sp>
        </p:grpSp>
        <p:grpSp>
          <p:nvGrpSpPr>
            <p:cNvPr id="94220" name="Group 12">
              <a:extLst>
                <a:ext uri="{FF2B5EF4-FFF2-40B4-BE49-F238E27FC236}">
                  <a16:creationId xmlns:a16="http://schemas.microsoft.com/office/drawing/2014/main" id="{85AE88E1-D02A-1A83-02CE-F488F70A6ED3}"/>
                </a:ext>
              </a:extLst>
            </p:cNvPr>
            <p:cNvGrpSpPr>
              <a:grpSpLocks/>
            </p:cNvGrpSpPr>
            <p:nvPr/>
          </p:nvGrpSpPr>
          <p:grpSpPr bwMode="auto">
            <a:xfrm>
              <a:off x="1966" y="1724"/>
              <a:ext cx="3690" cy="397"/>
              <a:chOff x="777" y="2538"/>
              <a:chExt cx="3690" cy="397"/>
            </a:xfrm>
          </p:grpSpPr>
          <p:sp>
            <p:nvSpPr>
              <p:cNvPr id="94218" name="Text Box 10">
                <a:extLst>
                  <a:ext uri="{FF2B5EF4-FFF2-40B4-BE49-F238E27FC236}">
                    <a16:creationId xmlns:a16="http://schemas.microsoft.com/office/drawing/2014/main" id="{45168CCE-941D-601D-D12C-2720641D4634}"/>
                  </a:ext>
                </a:extLst>
              </p:cNvPr>
              <p:cNvSpPr txBox="1">
                <a:spLocks noChangeArrowheads="1"/>
              </p:cNvSpPr>
              <p:nvPr/>
            </p:nvSpPr>
            <p:spPr bwMode="auto">
              <a:xfrm>
                <a:off x="777" y="2647"/>
                <a:ext cx="3690"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a:latin typeface="Comic Sans MS" panose="030F0902030302020204" pitchFamily="66" charset="0"/>
                  </a:rPr>
                  <a:t>(i.e., remainder when </a:t>
                </a:r>
                <a:r>
                  <a:rPr lang="en-US" altLang="en-JO" i="1">
                    <a:latin typeface="Comic Sans MS" panose="030F0902030302020204" pitchFamily="66" charset="0"/>
                  </a:rPr>
                  <a:t>m</a:t>
                </a:r>
                <a:r>
                  <a:rPr lang="en-US" altLang="en-JO">
                    <a:latin typeface="Comic Sans MS" panose="030F0902030302020204" pitchFamily="66" charset="0"/>
                  </a:rPr>
                  <a:t>   is divided by </a:t>
                </a:r>
                <a:r>
                  <a:rPr lang="en-US" altLang="en-JO" i="1">
                    <a:latin typeface="Comic Sans MS" panose="030F0902030302020204" pitchFamily="66" charset="0"/>
                  </a:rPr>
                  <a:t>n</a:t>
                </a:r>
                <a:r>
                  <a:rPr lang="en-US" altLang="en-JO">
                    <a:latin typeface="Comic Sans MS" panose="030F0902030302020204" pitchFamily="66" charset="0"/>
                  </a:rPr>
                  <a:t>)</a:t>
                </a:r>
              </a:p>
            </p:txBody>
          </p:sp>
          <p:sp>
            <p:nvSpPr>
              <p:cNvPr id="94219" name="Text Box 11">
                <a:extLst>
                  <a:ext uri="{FF2B5EF4-FFF2-40B4-BE49-F238E27FC236}">
                    <a16:creationId xmlns:a16="http://schemas.microsoft.com/office/drawing/2014/main" id="{649B4820-4A0F-0CE6-0B0C-78E280C183C4}"/>
                  </a:ext>
                </a:extLst>
              </p:cNvPr>
              <p:cNvSpPr txBox="1">
                <a:spLocks noChangeArrowheads="1"/>
              </p:cNvSpPr>
              <p:nvPr/>
            </p:nvSpPr>
            <p:spPr bwMode="auto">
              <a:xfrm>
                <a:off x="2845" y="2538"/>
                <a:ext cx="221"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i="1">
                    <a:latin typeface="Comic Sans MS" panose="030F0902030302020204" pitchFamily="66" charset="0"/>
                  </a:rPr>
                  <a:t>e</a:t>
                </a:r>
                <a:endParaRPr lang="en-US" altLang="en-JO" i="1">
                  <a:solidFill>
                    <a:srgbClr val="FF0000"/>
                  </a:solidFill>
                  <a:latin typeface="Comic Sans MS" panose="030F0902030302020204" pitchFamily="66" charset="0"/>
                </a:endParaRPr>
              </a:p>
            </p:txBody>
          </p:sp>
        </p:grpSp>
      </p:grpSp>
      <p:sp>
        <p:nvSpPr>
          <p:cNvPr id="94224" name="Text Box 16">
            <a:extLst>
              <a:ext uri="{FF2B5EF4-FFF2-40B4-BE49-F238E27FC236}">
                <a16:creationId xmlns:a16="http://schemas.microsoft.com/office/drawing/2014/main" id="{EC74B8B6-72F7-65EC-7399-BA8DAD5E325E}"/>
              </a:ext>
            </a:extLst>
          </p:cNvPr>
          <p:cNvSpPr txBox="1">
            <a:spLocks noChangeArrowheads="1"/>
          </p:cNvSpPr>
          <p:nvPr/>
        </p:nvSpPr>
        <p:spPr bwMode="auto">
          <a:xfrm>
            <a:off x="669925" y="3449638"/>
            <a:ext cx="677703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a:solidFill>
                  <a:schemeClr val="accent2"/>
                </a:solidFill>
                <a:latin typeface="Comic Sans MS" panose="030F0902030302020204" pitchFamily="66" charset="0"/>
              </a:rPr>
              <a:t>2.</a:t>
            </a:r>
            <a:r>
              <a:rPr lang="en-US" altLang="en-JO">
                <a:latin typeface="Comic Sans MS" panose="030F0902030302020204" pitchFamily="66" charset="0"/>
              </a:rPr>
              <a:t> To decrypt received bit pattern, </a:t>
            </a:r>
            <a:r>
              <a:rPr lang="en-US" altLang="en-JO" i="1">
                <a:latin typeface="Comic Sans MS" panose="030F0902030302020204" pitchFamily="66" charset="0"/>
              </a:rPr>
              <a:t>c</a:t>
            </a:r>
            <a:r>
              <a:rPr lang="en-US" altLang="en-JO">
                <a:latin typeface="Comic Sans MS" panose="030F0902030302020204" pitchFamily="66" charset="0"/>
              </a:rPr>
              <a:t>, compute</a:t>
            </a:r>
          </a:p>
        </p:txBody>
      </p:sp>
      <p:grpSp>
        <p:nvGrpSpPr>
          <p:cNvPr id="94225" name="Group 17">
            <a:extLst>
              <a:ext uri="{FF2B5EF4-FFF2-40B4-BE49-F238E27FC236}">
                <a16:creationId xmlns:a16="http://schemas.microsoft.com/office/drawing/2014/main" id="{953F3EFA-9214-FF55-D8F5-2A55C0E3BA6E}"/>
              </a:ext>
            </a:extLst>
          </p:cNvPr>
          <p:cNvGrpSpPr>
            <a:grpSpLocks/>
          </p:cNvGrpSpPr>
          <p:nvPr/>
        </p:nvGrpSpPr>
        <p:grpSpPr bwMode="auto">
          <a:xfrm>
            <a:off x="917575" y="3841750"/>
            <a:ext cx="2303463" cy="573088"/>
            <a:chOff x="1688" y="1812"/>
            <a:chExt cx="1451" cy="361"/>
          </a:xfrm>
        </p:grpSpPr>
        <p:sp>
          <p:nvSpPr>
            <p:cNvPr id="94226" name="Text Box 18">
              <a:extLst>
                <a:ext uri="{FF2B5EF4-FFF2-40B4-BE49-F238E27FC236}">
                  <a16:creationId xmlns:a16="http://schemas.microsoft.com/office/drawing/2014/main" id="{5CB551C3-063F-7A8A-E491-5993B0A214C8}"/>
                </a:ext>
              </a:extLst>
            </p:cNvPr>
            <p:cNvSpPr txBox="1">
              <a:spLocks noChangeArrowheads="1"/>
            </p:cNvSpPr>
            <p:nvPr/>
          </p:nvSpPr>
          <p:spPr bwMode="auto">
            <a:xfrm>
              <a:off x="1688" y="1885"/>
              <a:ext cx="1451"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i="1">
                  <a:solidFill>
                    <a:srgbClr val="FF0000"/>
                  </a:solidFill>
                  <a:latin typeface="Comic Sans MS" panose="030F0902030302020204" pitchFamily="66" charset="0"/>
                </a:rPr>
                <a:t>m = c   </a:t>
              </a:r>
              <a:r>
                <a:rPr lang="en-US" altLang="en-JO">
                  <a:solidFill>
                    <a:srgbClr val="FF0000"/>
                  </a:solidFill>
                  <a:latin typeface="Comic Sans MS" panose="030F0902030302020204" pitchFamily="66" charset="0"/>
                </a:rPr>
                <a:t>mod</a:t>
              </a:r>
              <a:r>
                <a:rPr lang="en-US" altLang="en-JO" i="1">
                  <a:solidFill>
                    <a:srgbClr val="FF0000"/>
                  </a:solidFill>
                  <a:latin typeface="Comic Sans MS" panose="030F0902030302020204" pitchFamily="66" charset="0"/>
                </a:rPr>
                <a:t>  n</a:t>
              </a:r>
            </a:p>
          </p:txBody>
        </p:sp>
        <p:sp>
          <p:nvSpPr>
            <p:cNvPr id="94227" name="Text Box 19">
              <a:extLst>
                <a:ext uri="{FF2B5EF4-FFF2-40B4-BE49-F238E27FC236}">
                  <a16:creationId xmlns:a16="http://schemas.microsoft.com/office/drawing/2014/main" id="{05EF1A93-9836-34E1-81D0-A3EC2D276390}"/>
                </a:ext>
              </a:extLst>
            </p:cNvPr>
            <p:cNvSpPr txBox="1">
              <a:spLocks noChangeArrowheads="1"/>
            </p:cNvSpPr>
            <p:nvPr/>
          </p:nvSpPr>
          <p:spPr bwMode="auto">
            <a:xfrm>
              <a:off x="2220" y="1812"/>
              <a:ext cx="229"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i="1">
                  <a:solidFill>
                    <a:srgbClr val="FF0000"/>
                  </a:solidFill>
                  <a:latin typeface="Comic Sans MS" panose="030F0902030302020204" pitchFamily="66" charset="0"/>
                </a:rPr>
                <a:t>d</a:t>
              </a:r>
            </a:p>
          </p:txBody>
        </p:sp>
      </p:grpSp>
      <p:sp>
        <p:nvSpPr>
          <p:cNvPr id="94229" name="Text Box 21">
            <a:extLst>
              <a:ext uri="{FF2B5EF4-FFF2-40B4-BE49-F238E27FC236}">
                <a16:creationId xmlns:a16="http://schemas.microsoft.com/office/drawing/2014/main" id="{754324FA-9EF0-92D8-548A-7EEAE9EA6D81}"/>
              </a:ext>
            </a:extLst>
          </p:cNvPr>
          <p:cNvSpPr txBox="1">
            <a:spLocks noChangeArrowheads="1"/>
          </p:cNvSpPr>
          <p:nvPr/>
        </p:nvSpPr>
        <p:spPr bwMode="auto">
          <a:xfrm>
            <a:off x="3109913" y="3933825"/>
            <a:ext cx="57785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a:latin typeface="Comic Sans MS" panose="030F0902030302020204" pitchFamily="66" charset="0"/>
              </a:rPr>
              <a:t>(i.e., remainder when </a:t>
            </a:r>
            <a:r>
              <a:rPr lang="en-US" altLang="en-JO" i="1">
                <a:latin typeface="Comic Sans MS" panose="030F0902030302020204" pitchFamily="66" charset="0"/>
              </a:rPr>
              <a:t>c</a:t>
            </a:r>
            <a:r>
              <a:rPr lang="en-US" altLang="en-JO">
                <a:latin typeface="Comic Sans MS" panose="030F0902030302020204" pitchFamily="66" charset="0"/>
              </a:rPr>
              <a:t>   is divided by </a:t>
            </a:r>
            <a:r>
              <a:rPr lang="en-US" altLang="en-JO" i="1">
                <a:latin typeface="Comic Sans MS" panose="030F0902030302020204" pitchFamily="66" charset="0"/>
              </a:rPr>
              <a:t>n</a:t>
            </a:r>
            <a:r>
              <a:rPr lang="en-US" altLang="en-JO">
                <a:latin typeface="Comic Sans MS" panose="030F0902030302020204" pitchFamily="66" charset="0"/>
              </a:rPr>
              <a:t>)</a:t>
            </a:r>
          </a:p>
        </p:txBody>
      </p:sp>
      <p:sp>
        <p:nvSpPr>
          <p:cNvPr id="94230" name="Text Box 22">
            <a:extLst>
              <a:ext uri="{FF2B5EF4-FFF2-40B4-BE49-F238E27FC236}">
                <a16:creationId xmlns:a16="http://schemas.microsoft.com/office/drawing/2014/main" id="{BD8233DE-4DBC-DE22-3E4A-ED08FD8AC555}"/>
              </a:ext>
            </a:extLst>
          </p:cNvPr>
          <p:cNvSpPr txBox="1">
            <a:spLocks noChangeArrowheads="1"/>
          </p:cNvSpPr>
          <p:nvPr/>
        </p:nvSpPr>
        <p:spPr bwMode="auto">
          <a:xfrm>
            <a:off x="6291263" y="3795713"/>
            <a:ext cx="36353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i="1">
                <a:latin typeface="Comic Sans MS" panose="030F0902030302020204" pitchFamily="66" charset="0"/>
              </a:rPr>
              <a:t>d</a:t>
            </a:r>
            <a:endParaRPr lang="en-US" altLang="en-JO" i="1">
              <a:solidFill>
                <a:srgbClr val="FF0000"/>
              </a:solidFill>
              <a:latin typeface="Comic Sans MS" panose="030F0902030302020204" pitchFamily="66" charset="0"/>
            </a:endParaRPr>
          </a:p>
        </p:txBody>
      </p:sp>
      <p:grpSp>
        <p:nvGrpSpPr>
          <p:cNvPr id="94247" name="Group 39">
            <a:extLst>
              <a:ext uri="{FF2B5EF4-FFF2-40B4-BE49-F238E27FC236}">
                <a16:creationId xmlns:a16="http://schemas.microsoft.com/office/drawing/2014/main" id="{454B6DA8-0D06-4815-8CDF-5A0FC253B459}"/>
              </a:ext>
            </a:extLst>
          </p:cNvPr>
          <p:cNvGrpSpPr>
            <a:grpSpLocks/>
          </p:cNvGrpSpPr>
          <p:nvPr/>
        </p:nvGrpSpPr>
        <p:grpSpPr bwMode="auto">
          <a:xfrm>
            <a:off x="2965450" y="4922838"/>
            <a:ext cx="3935413" cy="619125"/>
            <a:chOff x="868" y="3287"/>
            <a:chExt cx="2479" cy="390"/>
          </a:xfrm>
        </p:grpSpPr>
        <p:sp>
          <p:nvSpPr>
            <p:cNvPr id="94234" name="Text Box 26">
              <a:extLst>
                <a:ext uri="{FF2B5EF4-FFF2-40B4-BE49-F238E27FC236}">
                  <a16:creationId xmlns:a16="http://schemas.microsoft.com/office/drawing/2014/main" id="{1FC6DF06-3A0C-08C1-D60B-483F1CA68631}"/>
                </a:ext>
              </a:extLst>
            </p:cNvPr>
            <p:cNvSpPr txBox="1">
              <a:spLocks noChangeArrowheads="1"/>
            </p:cNvSpPr>
            <p:nvPr/>
          </p:nvSpPr>
          <p:spPr bwMode="auto">
            <a:xfrm>
              <a:off x="868" y="3388"/>
              <a:ext cx="1710"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i="1">
                  <a:latin typeface="Comic Sans MS" panose="030F0902030302020204" pitchFamily="66" charset="0"/>
                </a:rPr>
                <a:t>m  =  (m   </a:t>
              </a:r>
              <a:r>
                <a:rPr lang="en-US" altLang="en-JO">
                  <a:latin typeface="Comic Sans MS" panose="030F0902030302020204" pitchFamily="66" charset="0"/>
                </a:rPr>
                <a:t>mod</a:t>
              </a:r>
              <a:r>
                <a:rPr lang="en-US" altLang="en-JO" i="1">
                  <a:latin typeface="Comic Sans MS" panose="030F0902030302020204" pitchFamily="66" charset="0"/>
                </a:rPr>
                <a:t>  n)</a:t>
              </a:r>
            </a:p>
          </p:txBody>
        </p:sp>
        <p:sp>
          <p:nvSpPr>
            <p:cNvPr id="94235" name="Text Box 27">
              <a:extLst>
                <a:ext uri="{FF2B5EF4-FFF2-40B4-BE49-F238E27FC236}">
                  <a16:creationId xmlns:a16="http://schemas.microsoft.com/office/drawing/2014/main" id="{A42CD7BA-46E8-9AB4-15B3-88DEB66587E5}"/>
                </a:ext>
              </a:extLst>
            </p:cNvPr>
            <p:cNvSpPr txBox="1">
              <a:spLocks noChangeArrowheads="1"/>
            </p:cNvSpPr>
            <p:nvPr/>
          </p:nvSpPr>
          <p:spPr bwMode="auto">
            <a:xfrm>
              <a:off x="1617" y="3308"/>
              <a:ext cx="221"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i="1">
                  <a:latin typeface="Comic Sans MS" panose="030F0902030302020204" pitchFamily="66" charset="0"/>
                </a:rPr>
                <a:t>e</a:t>
              </a:r>
            </a:p>
          </p:txBody>
        </p:sp>
        <p:sp>
          <p:nvSpPr>
            <p:cNvPr id="94242" name="Text Box 34">
              <a:extLst>
                <a:ext uri="{FF2B5EF4-FFF2-40B4-BE49-F238E27FC236}">
                  <a16:creationId xmlns:a16="http://schemas.microsoft.com/office/drawing/2014/main" id="{DC2C605A-F4BE-F4EF-1BD9-1E9655A101BF}"/>
                </a:ext>
              </a:extLst>
            </p:cNvPr>
            <p:cNvSpPr txBox="1">
              <a:spLocks noChangeArrowheads="1"/>
            </p:cNvSpPr>
            <p:nvPr/>
          </p:nvSpPr>
          <p:spPr bwMode="auto">
            <a:xfrm>
              <a:off x="2533" y="3389"/>
              <a:ext cx="814"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i="1">
                  <a:latin typeface="Comic Sans MS" panose="030F0902030302020204" pitchFamily="66" charset="0"/>
                </a:rPr>
                <a:t> </a:t>
              </a:r>
              <a:r>
                <a:rPr lang="en-US" altLang="en-JO">
                  <a:latin typeface="Comic Sans MS" panose="030F0902030302020204" pitchFamily="66" charset="0"/>
                </a:rPr>
                <a:t>mod</a:t>
              </a:r>
              <a:r>
                <a:rPr lang="en-US" altLang="en-JO" i="1">
                  <a:latin typeface="Comic Sans MS" panose="030F0902030302020204" pitchFamily="66" charset="0"/>
                </a:rPr>
                <a:t>  n</a:t>
              </a:r>
            </a:p>
          </p:txBody>
        </p:sp>
        <p:sp>
          <p:nvSpPr>
            <p:cNvPr id="94243" name="Text Box 35">
              <a:extLst>
                <a:ext uri="{FF2B5EF4-FFF2-40B4-BE49-F238E27FC236}">
                  <a16:creationId xmlns:a16="http://schemas.microsoft.com/office/drawing/2014/main" id="{15211820-B4C6-A867-C3CF-9FEF1EC7A23E}"/>
                </a:ext>
              </a:extLst>
            </p:cNvPr>
            <p:cNvSpPr txBox="1">
              <a:spLocks noChangeArrowheads="1"/>
            </p:cNvSpPr>
            <p:nvPr/>
          </p:nvSpPr>
          <p:spPr bwMode="auto">
            <a:xfrm>
              <a:off x="2450" y="3287"/>
              <a:ext cx="229"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i="1">
                  <a:latin typeface="Comic Sans MS" panose="030F0902030302020204" pitchFamily="66" charset="0"/>
                </a:rPr>
                <a:t>d</a:t>
              </a:r>
            </a:p>
          </p:txBody>
        </p:sp>
      </p:grpSp>
      <p:sp>
        <p:nvSpPr>
          <p:cNvPr id="94248" name="Text Box 40">
            <a:extLst>
              <a:ext uri="{FF2B5EF4-FFF2-40B4-BE49-F238E27FC236}">
                <a16:creationId xmlns:a16="http://schemas.microsoft.com/office/drawing/2014/main" id="{590EF54A-4861-751B-1F1E-61142C841BC8}"/>
              </a:ext>
            </a:extLst>
          </p:cNvPr>
          <p:cNvSpPr txBox="1">
            <a:spLocks noChangeArrowheads="1"/>
          </p:cNvSpPr>
          <p:nvPr/>
        </p:nvSpPr>
        <p:spPr bwMode="auto">
          <a:xfrm>
            <a:off x="1536700" y="4910138"/>
            <a:ext cx="1390650"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n-JO">
                <a:solidFill>
                  <a:schemeClr val="accent2"/>
                </a:solidFill>
                <a:latin typeface="Comic Sans MS" panose="030F0902030302020204" pitchFamily="66" charset="0"/>
              </a:rPr>
              <a:t>Magic</a:t>
            </a:r>
          </a:p>
          <a:p>
            <a:pPr algn="r"/>
            <a:r>
              <a:rPr lang="en-US" altLang="en-JO">
                <a:solidFill>
                  <a:schemeClr val="accent2"/>
                </a:solidFill>
                <a:latin typeface="Comic Sans MS" panose="030F0902030302020204" pitchFamily="66" charset="0"/>
              </a:rPr>
              <a:t>happens!</a:t>
            </a:r>
            <a:endParaRPr lang="en-US" altLang="en-JO"/>
          </a:p>
        </p:txBody>
      </p:sp>
      <p:sp>
        <p:nvSpPr>
          <p:cNvPr id="94249" name="Rectangle 41">
            <a:extLst>
              <a:ext uri="{FF2B5EF4-FFF2-40B4-BE49-F238E27FC236}">
                <a16:creationId xmlns:a16="http://schemas.microsoft.com/office/drawing/2014/main" id="{A93CBE32-74DF-3F72-F7C0-7874EE5815DD}"/>
              </a:ext>
            </a:extLst>
          </p:cNvPr>
          <p:cNvSpPr>
            <a:spLocks noChangeArrowheads="1"/>
          </p:cNvSpPr>
          <p:nvPr/>
        </p:nvSpPr>
        <p:spPr bwMode="auto">
          <a:xfrm>
            <a:off x="1198563" y="4786313"/>
            <a:ext cx="6256337" cy="1268412"/>
          </a:xfrm>
          <a:prstGeom prst="rect">
            <a:avLst/>
          </a:prstGeom>
          <a:noFill/>
          <a:ln w="19050">
            <a:solidFill>
              <a:schemeClr val="accent2"/>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94251" name="AutoShape 43">
            <a:extLst>
              <a:ext uri="{FF2B5EF4-FFF2-40B4-BE49-F238E27FC236}">
                <a16:creationId xmlns:a16="http://schemas.microsoft.com/office/drawing/2014/main" id="{0FA1715A-32E1-A2A8-6F9E-EED79C14DB50}"/>
              </a:ext>
            </a:extLst>
          </p:cNvPr>
          <p:cNvSpPr>
            <a:spLocks/>
          </p:cNvSpPr>
          <p:nvPr/>
        </p:nvSpPr>
        <p:spPr bwMode="auto">
          <a:xfrm rot="16200000">
            <a:off x="4688682" y="4985543"/>
            <a:ext cx="139700" cy="1223963"/>
          </a:xfrm>
          <a:prstGeom prst="leftBrace">
            <a:avLst>
              <a:gd name="adj1" fmla="val 73011"/>
              <a:gd name="adj2" fmla="val 52954"/>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94252" name="Text Box 44">
            <a:extLst>
              <a:ext uri="{FF2B5EF4-FFF2-40B4-BE49-F238E27FC236}">
                <a16:creationId xmlns:a16="http://schemas.microsoft.com/office/drawing/2014/main" id="{6CE6BE09-C9D0-32B7-4770-4C0AD5234BF9}"/>
              </a:ext>
            </a:extLst>
          </p:cNvPr>
          <p:cNvSpPr txBox="1">
            <a:spLocks noChangeArrowheads="1"/>
          </p:cNvSpPr>
          <p:nvPr/>
        </p:nvSpPr>
        <p:spPr bwMode="auto">
          <a:xfrm>
            <a:off x="4656138" y="5584825"/>
            <a:ext cx="4365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JO">
                <a:latin typeface="Comic Sans MS" panose="030F0902030302020204" pitchFamily="66" charset="0"/>
              </a:rPr>
              <a:t>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3">
            <a:extLst>
              <a:ext uri="{FF2B5EF4-FFF2-40B4-BE49-F238E27FC236}">
                <a16:creationId xmlns:a16="http://schemas.microsoft.com/office/drawing/2014/main" id="{C19DF330-0990-2029-0465-EDA5741B4299}"/>
              </a:ext>
            </a:extLst>
          </p:cNvPr>
          <p:cNvSpPr>
            <a:spLocks noGrp="1"/>
          </p:cNvSpPr>
          <p:nvPr>
            <p:ph type="ftr" sz="quarter" idx="11"/>
          </p:nvPr>
        </p:nvSpPr>
        <p:spPr/>
        <p:txBody>
          <a:bodyPr/>
          <a:lstStyle/>
          <a:p>
            <a:r>
              <a:rPr lang="en-US" altLang="en-JO"/>
              <a:t>8: Network Security</a:t>
            </a:r>
          </a:p>
        </p:txBody>
      </p:sp>
      <p:sp>
        <p:nvSpPr>
          <p:cNvPr id="3" name="Slide Number Placeholder 4">
            <a:extLst>
              <a:ext uri="{FF2B5EF4-FFF2-40B4-BE49-F238E27FC236}">
                <a16:creationId xmlns:a16="http://schemas.microsoft.com/office/drawing/2014/main" id="{E5B2847F-254E-7258-5056-7F9215DE5B25}"/>
              </a:ext>
            </a:extLst>
          </p:cNvPr>
          <p:cNvSpPr>
            <a:spLocks noGrp="1"/>
          </p:cNvSpPr>
          <p:nvPr>
            <p:ph type="sldNum" sz="quarter" idx="12"/>
          </p:nvPr>
        </p:nvSpPr>
        <p:spPr/>
        <p:txBody>
          <a:bodyPr/>
          <a:lstStyle/>
          <a:p>
            <a:r>
              <a:rPr lang="en-US" altLang="en-JO"/>
              <a:t>8-</a:t>
            </a:r>
            <a:fld id="{8FF4D5AC-1108-554B-BEBF-A1490768BB94}" type="slidenum">
              <a:rPr lang="en-US" altLang="en-JO"/>
              <a:pPr/>
              <a:t>19</a:t>
            </a:fld>
            <a:endParaRPr lang="en-US" altLang="en-JO"/>
          </a:p>
        </p:txBody>
      </p:sp>
      <p:sp>
        <p:nvSpPr>
          <p:cNvPr id="95234" name="Rectangle 2">
            <a:extLst>
              <a:ext uri="{FF2B5EF4-FFF2-40B4-BE49-F238E27FC236}">
                <a16:creationId xmlns:a16="http://schemas.microsoft.com/office/drawing/2014/main" id="{C279D5C6-8950-392B-A395-E68467075203}"/>
              </a:ext>
            </a:extLst>
          </p:cNvPr>
          <p:cNvSpPr>
            <a:spLocks noGrp="1" noChangeArrowheads="1"/>
          </p:cNvSpPr>
          <p:nvPr>
            <p:ph type="title"/>
          </p:nvPr>
        </p:nvSpPr>
        <p:spPr/>
        <p:txBody>
          <a:bodyPr/>
          <a:lstStyle/>
          <a:p>
            <a:r>
              <a:rPr lang="en-US" altLang="en-JO"/>
              <a:t>RSA example:</a:t>
            </a:r>
          </a:p>
        </p:txBody>
      </p:sp>
      <p:sp>
        <p:nvSpPr>
          <p:cNvPr id="95236" name="Text Box 4">
            <a:extLst>
              <a:ext uri="{FF2B5EF4-FFF2-40B4-BE49-F238E27FC236}">
                <a16:creationId xmlns:a16="http://schemas.microsoft.com/office/drawing/2014/main" id="{F3C157C5-B0A5-6907-90B3-5C14A36AC47F}"/>
              </a:ext>
            </a:extLst>
          </p:cNvPr>
          <p:cNvSpPr txBox="1">
            <a:spLocks noChangeArrowheads="1"/>
          </p:cNvSpPr>
          <p:nvPr/>
        </p:nvSpPr>
        <p:spPr bwMode="auto">
          <a:xfrm>
            <a:off x="533400" y="1300163"/>
            <a:ext cx="58816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Bob chooses </a:t>
            </a:r>
            <a:r>
              <a:rPr lang="en-US" altLang="en-JO" i="1">
                <a:latin typeface="Comic Sans MS" panose="030F0902030302020204" pitchFamily="66" charset="0"/>
              </a:rPr>
              <a:t>p=5, q=7</a:t>
            </a:r>
            <a:r>
              <a:rPr lang="en-US" altLang="en-JO">
                <a:latin typeface="Comic Sans MS" panose="030F0902030302020204" pitchFamily="66" charset="0"/>
              </a:rPr>
              <a:t>.  Then </a:t>
            </a:r>
            <a:r>
              <a:rPr lang="en-US" altLang="en-JO" i="1">
                <a:latin typeface="Comic Sans MS" panose="030F0902030302020204" pitchFamily="66" charset="0"/>
              </a:rPr>
              <a:t>n=35, z=24</a:t>
            </a:r>
            <a:r>
              <a:rPr lang="en-US" altLang="en-JO">
                <a:latin typeface="Comic Sans MS" panose="030F0902030302020204" pitchFamily="66" charset="0"/>
              </a:rPr>
              <a:t>.</a:t>
            </a:r>
            <a:endParaRPr lang="en-US" altLang="en-JO"/>
          </a:p>
        </p:txBody>
      </p:sp>
      <p:sp>
        <p:nvSpPr>
          <p:cNvPr id="95237" name="Text Box 5">
            <a:extLst>
              <a:ext uri="{FF2B5EF4-FFF2-40B4-BE49-F238E27FC236}">
                <a16:creationId xmlns:a16="http://schemas.microsoft.com/office/drawing/2014/main" id="{0FFAFC8A-3BF0-4B2F-2482-28649A520C27}"/>
              </a:ext>
            </a:extLst>
          </p:cNvPr>
          <p:cNvSpPr txBox="1">
            <a:spLocks noChangeArrowheads="1"/>
          </p:cNvSpPr>
          <p:nvPr/>
        </p:nvSpPr>
        <p:spPr bwMode="auto">
          <a:xfrm>
            <a:off x="2312988" y="1724025"/>
            <a:ext cx="5249862"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i="1">
                <a:latin typeface="Comic Sans MS" panose="030F0902030302020204" pitchFamily="66" charset="0"/>
              </a:rPr>
              <a:t>e=5</a:t>
            </a:r>
            <a:r>
              <a:rPr lang="en-US" altLang="en-JO">
                <a:latin typeface="Comic Sans MS" panose="030F0902030302020204" pitchFamily="66" charset="0"/>
              </a:rPr>
              <a:t>  (so </a:t>
            </a:r>
            <a:r>
              <a:rPr lang="en-US" altLang="en-JO" i="1">
                <a:latin typeface="Comic Sans MS" panose="030F0902030302020204" pitchFamily="66" charset="0"/>
              </a:rPr>
              <a:t>e, z</a:t>
            </a:r>
            <a:r>
              <a:rPr lang="en-US" altLang="en-JO">
                <a:latin typeface="Comic Sans MS" panose="030F0902030302020204" pitchFamily="66" charset="0"/>
              </a:rPr>
              <a:t> relatively prime).</a:t>
            </a:r>
          </a:p>
          <a:p>
            <a:pPr algn="l"/>
            <a:r>
              <a:rPr lang="en-US" altLang="en-JO" i="1">
                <a:latin typeface="Comic Sans MS" panose="030F0902030302020204" pitchFamily="66" charset="0"/>
              </a:rPr>
              <a:t>d=29</a:t>
            </a:r>
            <a:r>
              <a:rPr lang="en-US" altLang="en-JO">
                <a:latin typeface="Comic Sans MS" panose="030F0902030302020204" pitchFamily="66" charset="0"/>
              </a:rPr>
              <a:t> (so </a:t>
            </a:r>
            <a:r>
              <a:rPr lang="en-US" altLang="en-JO" i="1">
                <a:latin typeface="Comic Sans MS" panose="030F0902030302020204" pitchFamily="66" charset="0"/>
              </a:rPr>
              <a:t>ed-1</a:t>
            </a:r>
            <a:r>
              <a:rPr lang="en-US" altLang="en-JO">
                <a:latin typeface="Comic Sans MS" panose="030F0902030302020204" pitchFamily="66" charset="0"/>
              </a:rPr>
              <a:t> exactly divisible by z.</a:t>
            </a:r>
          </a:p>
          <a:p>
            <a:pPr algn="l"/>
            <a:r>
              <a:rPr lang="en-US" altLang="en-JO">
                <a:latin typeface="Comic Sans MS" panose="030F0902030302020204" pitchFamily="66" charset="0"/>
              </a:rPr>
              <a:t> </a:t>
            </a:r>
            <a:endParaRPr lang="en-US" altLang="en-JO"/>
          </a:p>
        </p:txBody>
      </p:sp>
      <p:sp>
        <p:nvSpPr>
          <p:cNvPr id="95238" name="Text Box 6">
            <a:extLst>
              <a:ext uri="{FF2B5EF4-FFF2-40B4-BE49-F238E27FC236}">
                <a16:creationId xmlns:a16="http://schemas.microsoft.com/office/drawing/2014/main" id="{854A83B7-3E92-FD17-9C6E-50CD684912F4}"/>
              </a:ext>
            </a:extLst>
          </p:cNvPr>
          <p:cNvSpPr txBox="1">
            <a:spLocks noChangeArrowheads="1"/>
          </p:cNvSpPr>
          <p:nvPr/>
        </p:nvSpPr>
        <p:spPr bwMode="auto">
          <a:xfrm>
            <a:off x="2012950" y="3335338"/>
            <a:ext cx="103346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u="sng">
                <a:latin typeface="Comic Sans MS" panose="030F0902030302020204" pitchFamily="66" charset="0"/>
              </a:rPr>
              <a:t>letter</a:t>
            </a:r>
            <a:endParaRPr lang="en-US" altLang="en-JO" u="sng"/>
          </a:p>
        </p:txBody>
      </p:sp>
      <p:sp>
        <p:nvSpPr>
          <p:cNvPr id="95239" name="Text Box 7">
            <a:extLst>
              <a:ext uri="{FF2B5EF4-FFF2-40B4-BE49-F238E27FC236}">
                <a16:creationId xmlns:a16="http://schemas.microsoft.com/office/drawing/2014/main" id="{89F08AA3-1178-C2D1-BE2C-6A9E395D6046}"/>
              </a:ext>
            </a:extLst>
          </p:cNvPr>
          <p:cNvSpPr txBox="1">
            <a:spLocks noChangeArrowheads="1"/>
          </p:cNvSpPr>
          <p:nvPr/>
        </p:nvSpPr>
        <p:spPr bwMode="auto">
          <a:xfrm>
            <a:off x="3602038" y="3311525"/>
            <a:ext cx="4206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u="sng">
                <a:latin typeface="Comic Sans MS" panose="030F0902030302020204" pitchFamily="66" charset="0"/>
              </a:rPr>
              <a:t>m</a:t>
            </a:r>
            <a:endParaRPr lang="en-US" altLang="en-JO" u="sng"/>
          </a:p>
        </p:txBody>
      </p:sp>
      <p:sp>
        <p:nvSpPr>
          <p:cNvPr id="95240" name="Text Box 8">
            <a:extLst>
              <a:ext uri="{FF2B5EF4-FFF2-40B4-BE49-F238E27FC236}">
                <a16:creationId xmlns:a16="http://schemas.microsoft.com/office/drawing/2014/main" id="{6BCB5C5A-29FE-0E5B-229E-229C7A345CB0}"/>
              </a:ext>
            </a:extLst>
          </p:cNvPr>
          <p:cNvSpPr txBox="1">
            <a:spLocks noChangeArrowheads="1"/>
          </p:cNvSpPr>
          <p:nvPr/>
        </p:nvSpPr>
        <p:spPr bwMode="auto">
          <a:xfrm>
            <a:off x="4859338" y="3321050"/>
            <a:ext cx="4206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u="sng">
                <a:latin typeface="Comic Sans MS" panose="030F0902030302020204" pitchFamily="66" charset="0"/>
              </a:rPr>
              <a:t>m</a:t>
            </a:r>
            <a:endParaRPr lang="en-US" altLang="en-JO" u="sng"/>
          </a:p>
        </p:txBody>
      </p:sp>
      <p:sp>
        <p:nvSpPr>
          <p:cNvPr id="95241" name="Text Box 9">
            <a:extLst>
              <a:ext uri="{FF2B5EF4-FFF2-40B4-BE49-F238E27FC236}">
                <a16:creationId xmlns:a16="http://schemas.microsoft.com/office/drawing/2014/main" id="{A561E97A-5F32-EBF7-3E0F-754240F3196F}"/>
              </a:ext>
            </a:extLst>
          </p:cNvPr>
          <p:cNvSpPr txBox="1">
            <a:spLocks noChangeArrowheads="1"/>
          </p:cNvSpPr>
          <p:nvPr/>
        </p:nvSpPr>
        <p:spPr bwMode="auto">
          <a:xfrm>
            <a:off x="5081588" y="3179763"/>
            <a:ext cx="35083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e</a:t>
            </a:r>
            <a:endParaRPr lang="en-US" altLang="en-JO" u="sng"/>
          </a:p>
        </p:txBody>
      </p:sp>
      <p:grpSp>
        <p:nvGrpSpPr>
          <p:cNvPr id="95244" name="Group 12">
            <a:extLst>
              <a:ext uri="{FF2B5EF4-FFF2-40B4-BE49-F238E27FC236}">
                <a16:creationId xmlns:a16="http://schemas.microsoft.com/office/drawing/2014/main" id="{A50255B1-98BF-FB23-0435-5D7804258603}"/>
              </a:ext>
            </a:extLst>
          </p:cNvPr>
          <p:cNvGrpSpPr>
            <a:grpSpLocks/>
          </p:cNvGrpSpPr>
          <p:nvPr/>
        </p:nvGrpSpPr>
        <p:grpSpPr bwMode="auto">
          <a:xfrm>
            <a:off x="6496050" y="3190875"/>
            <a:ext cx="2012950" cy="585788"/>
            <a:chOff x="2721" y="1773"/>
            <a:chExt cx="1268" cy="369"/>
          </a:xfrm>
        </p:grpSpPr>
        <p:sp>
          <p:nvSpPr>
            <p:cNvPr id="95242" name="Text Box 10">
              <a:extLst>
                <a:ext uri="{FF2B5EF4-FFF2-40B4-BE49-F238E27FC236}">
                  <a16:creationId xmlns:a16="http://schemas.microsoft.com/office/drawing/2014/main" id="{5DB48CEB-4A0B-7118-101B-C7E9A8B73340}"/>
                </a:ext>
              </a:extLst>
            </p:cNvPr>
            <p:cNvSpPr txBox="1">
              <a:spLocks noChangeArrowheads="1"/>
            </p:cNvSpPr>
            <p:nvPr/>
          </p:nvSpPr>
          <p:spPr bwMode="auto">
            <a:xfrm>
              <a:off x="2721" y="1854"/>
              <a:ext cx="1268"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u="sng">
                  <a:latin typeface="Comic Sans MS" panose="030F0902030302020204" pitchFamily="66" charset="0"/>
                </a:rPr>
                <a:t>c = m  mod  n</a:t>
              </a:r>
              <a:endParaRPr lang="en-US" altLang="en-JO" u="sng"/>
            </a:p>
          </p:txBody>
        </p:sp>
        <p:sp>
          <p:nvSpPr>
            <p:cNvPr id="95243" name="Text Box 11">
              <a:extLst>
                <a:ext uri="{FF2B5EF4-FFF2-40B4-BE49-F238E27FC236}">
                  <a16:creationId xmlns:a16="http://schemas.microsoft.com/office/drawing/2014/main" id="{2ECB85FC-CD92-1700-0F3A-0FB3FE568CDB}"/>
                </a:ext>
              </a:extLst>
            </p:cNvPr>
            <p:cNvSpPr txBox="1">
              <a:spLocks noChangeArrowheads="1"/>
            </p:cNvSpPr>
            <p:nvPr/>
          </p:nvSpPr>
          <p:spPr bwMode="auto">
            <a:xfrm>
              <a:off x="3170" y="1773"/>
              <a:ext cx="221"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e</a:t>
              </a:r>
              <a:endParaRPr lang="en-US" altLang="en-JO" u="sng"/>
            </a:p>
          </p:txBody>
        </p:sp>
      </p:grpSp>
      <p:sp>
        <p:nvSpPr>
          <p:cNvPr id="95247" name="Text Box 15">
            <a:extLst>
              <a:ext uri="{FF2B5EF4-FFF2-40B4-BE49-F238E27FC236}">
                <a16:creationId xmlns:a16="http://schemas.microsoft.com/office/drawing/2014/main" id="{2371AD8D-3CD7-B4B0-4233-0230A5E61282}"/>
              </a:ext>
            </a:extLst>
          </p:cNvPr>
          <p:cNvSpPr txBox="1">
            <a:spLocks noChangeArrowheads="1"/>
          </p:cNvSpPr>
          <p:nvPr/>
        </p:nvSpPr>
        <p:spPr bwMode="auto">
          <a:xfrm>
            <a:off x="2366963" y="3810000"/>
            <a:ext cx="2524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Arial" panose="020B0604020202020204" pitchFamily="34" charset="0"/>
              </a:rPr>
              <a:t>l</a:t>
            </a:r>
            <a:endParaRPr lang="en-US" altLang="en-JO"/>
          </a:p>
        </p:txBody>
      </p:sp>
      <p:sp>
        <p:nvSpPr>
          <p:cNvPr id="95248" name="Text Box 16">
            <a:extLst>
              <a:ext uri="{FF2B5EF4-FFF2-40B4-BE49-F238E27FC236}">
                <a16:creationId xmlns:a16="http://schemas.microsoft.com/office/drawing/2014/main" id="{36EAC874-65D7-40B1-67C0-061ADFA68619}"/>
              </a:ext>
            </a:extLst>
          </p:cNvPr>
          <p:cNvSpPr txBox="1">
            <a:spLocks noChangeArrowheads="1"/>
          </p:cNvSpPr>
          <p:nvPr/>
        </p:nvSpPr>
        <p:spPr bwMode="auto">
          <a:xfrm>
            <a:off x="3513138" y="3832225"/>
            <a:ext cx="5238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Arial" panose="020B0604020202020204" pitchFamily="34" charset="0"/>
              </a:rPr>
              <a:t>12</a:t>
            </a:r>
            <a:endParaRPr lang="en-US" altLang="en-JO"/>
          </a:p>
        </p:txBody>
      </p:sp>
      <p:sp>
        <p:nvSpPr>
          <p:cNvPr id="95249" name="Text Box 17">
            <a:extLst>
              <a:ext uri="{FF2B5EF4-FFF2-40B4-BE49-F238E27FC236}">
                <a16:creationId xmlns:a16="http://schemas.microsoft.com/office/drawing/2014/main" id="{81CA77F4-065A-DC1E-BA2A-30B79F6752B9}"/>
              </a:ext>
            </a:extLst>
          </p:cNvPr>
          <p:cNvSpPr txBox="1">
            <a:spLocks noChangeArrowheads="1"/>
          </p:cNvSpPr>
          <p:nvPr/>
        </p:nvSpPr>
        <p:spPr bwMode="auto">
          <a:xfrm>
            <a:off x="4465959" y="3824288"/>
            <a:ext cx="1213794"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dirty="0">
                <a:solidFill>
                  <a:srgbClr val="FF0000"/>
                </a:solidFill>
                <a:latin typeface="Arial" panose="020B0604020202020204" pitchFamily="34" charset="0"/>
              </a:rPr>
              <a:t>248832</a:t>
            </a:r>
            <a:endParaRPr lang="en-US" altLang="en-JO" dirty="0"/>
          </a:p>
        </p:txBody>
      </p:sp>
      <p:sp>
        <p:nvSpPr>
          <p:cNvPr id="95250" name="Text Box 18">
            <a:extLst>
              <a:ext uri="{FF2B5EF4-FFF2-40B4-BE49-F238E27FC236}">
                <a16:creationId xmlns:a16="http://schemas.microsoft.com/office/drawing/2014/main" id="{9B522E98-F2D7-0ACB-A32C-DC792DB85E96}"/>
              </a:ext>
            </a:extLst>
          </p:cNvPr>
          <p:cNvSpPr txBox="1">
            <a:spLocks noChangeArrowheads="1"/>
          </p:cNvSpPr>
          <p:nvPr/>
        </p:nvSpPr>
        <p:spPr bwMode="auto">
          <a:xfrm>
            <a:off x="7408863" y="3822700"/>
            <a:ext cx="5238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Arial" panose="020B0604020202020204" pitchFamily="34" charset="0"/>
              </a:rPr>
              <a:t>17</a:t>
            </a:r>
            <a:endParaRPr lang="en-US" altLang="en-JO"/>
          </a:p>
        </p:txBody>
      </p:sp>
      <p:sp>
        <p:nvSpPr>
          <p:cNvPr id="95253" name="Text Box 21">
            <a:extLst>
              <a:ext uri="{FF2B5EF4-FFF2-40B4-BE49-F238E27FC236}">
                <a16:creationId xmlns:a16="http://schemas.microsoft.com/office/drawing/2014/main" id="{D576F8BC-8627-CFD5-4A19-6C71FE8A8D0A}"/>
              </a:ext>
            </a:extLst>
          </p:cNvPr>
          <p:cNvSpPr txBox="1">
            <a:spLocks noChangeArrowheads="1"/>
          </p:cNvSpPr>
          <p:nvPr/>
        </p:nvSpPr>
        <p:spPr bwMode="auto">
          <a:xfrm>
            <a:off x="2130425" y="4732338"/>
            <a:ext cx="34131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u="sng">
                <a:latin typeface="Comic Sans MS" panose="030F0902030302020204" pitchFamily="66" charset="0"/>
              </a:rPr>
              <a:t>c</a:t>
            </a:r>
            <a:endParaRPr lang="en-US" altLang="en-JO" u="sng"/>
          </a:p>
        </p:txBody>
      </p:sp>
      <p:grpSp>
        <p:nvGrpSpPr>
          <p:cNvPr id="95258" name="Group 26">
            <a:extLst>
              <a:ext uri="{FF2B5EF4-FFF2-40B4-BE49-F238E27FC236}">
                <a16:creationId xmlns:a16="http://schemas.microsoft.com/office/drawing/2014/main" id="{901BB49D-6AF1-748D-0CC4-7B39E5B51673}"/>
              </a:ext>
            </a:extLst>
          </p:cNvPr>
          <p:cNvGrpSpPr>
            <a:grpSpLocks/>
          </p:cNvGrpSpPr>
          <p:nvPr/>
        </p:nvGrpSpPr>
        <p:grpSpPr bwMode="auto">
          <a:xfrm>
            <a:off x="5845175" y="4657725"/>
            <a:ext cx="2012950" cy="585788"/>
            <a:chOff x="2721" y="1773"/>
            <a:chExt cx="1268" cy="369"/>
          </a:xfrm>
        </p:grpSpPr>
        <p:sp>
          <p:nvSpPr>
            <p:cNvPr id="95259" name="Text Box 27">
              <a:extLst>
                <a:ext uri="{FF2B5EF4-FFF2-40B4-BE49-F238E27FC236}">
                  <a16:creationId xmlns:a16="http://schemas.microsoft.com/office/drawing/2014/main" id="{C8C63536-F516-EE5D-8852-2C0DD19A4626}"/>
                </a:ext>
              </a:extLst>
            </p:cNvPr>
            <p:cNvSpPr txBox="1">
              <a:spLocks noChangeArrowheads="1"/>
            </p:cNvSpPr>
            <p:nvPr/>
          </p:nvSpPr>
          <p:spPr bwMode="auto">
            <a:xfrm>
              <a:off x="2721" y="1854"/>
              <a:ext cx="1268"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u="sng">
                  <a:latin typeface="Comic Sans MS" panose="030F0902030302020204" pitchFamily="66" charset="0"/>
                </a:rPr>
                <a:t>m = c  mod  n</a:t>
              </a:r>
              <a:endParaRPr lang="en-US" altLang="en-JO" u="sng"/>
            </a:p>
          </p:txBody>
        </p:sp>
        <p:sp>
          <p:nvSpPr>
            <p:cNvPr id="95260" name="Text Box 28">
              <a:extLst>
                <a:ext uri="{FF2B5EF4-FFF2-40B4-BE49-F238E27FC236}">
                  <a16:creationId xmlns:a16="http://schemas.microsoft.com/office/drawing/2014/main" id="{F0410698-148D-F125-8C62-592DED92AE3D}"/>
                </a:ext>
              </a:extLst>
            </p:cNvPr>
            <p:cNvSpPr txBox="1">
              <a:spLocks noChangeArrowheads="1"/>
            </p:cNvSpPr>
            <p:nvPr/>
          </p:nvSpPr>
          <p:spPr bwMode="auto">
            <a:xfrm>
              <a:off x="3166" y="1773"/>
              <a:ext cx="229"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d</a:t>
              </a:r>
              <a:endParaRPr lang="en-US" altLang="en-JO" u="sng"/>
            </a:p>
          </p:txBody>
        </p:sp>
      </p:grpSp>
      <p:sp>
        <p:nvSpPr>
          <p:cNvPr id="95261" name="Text Box 29">
            <a:extLst>
              <a:ext uri="{FF2B5EF4-FFF2-40B4-BE49-F238E27FC236}">
                <a16:creationId xmlns:a16="http://schemas.microsoft.com/office/drawing/2014/main" id="{E8DDFD43-007C-EE0C-2D10-479FAA72426B}"/>
              </a:ext>
            </a:extLst>
          </p:cNvPr>
          <p:cNvSpPr txBox="1">
            <a:spLocks noChangeArrowheads="1"/>
          </p:cNvSpPr>
          <p:nvPr/>
        </p:nvSpPr>
        <p:spPr bwMode="auto">
          <a:xfrm>
            <a:off x="1979613" y="5159375"/>
            <a:ext cx="5238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Arial" panose="020B0604020202020204" pitchFamily="34" charset="0"/>
              </a:rPr>
              <a:t>17</a:t>
            </a:r>
            <a:endParaRPr lang="en-US" altLang="en-JO"/>
          </a:p>
        </p:txBody>
      </p:sp>
      <p:sp>
        <p:nvSpPr>
          <p:cNvPr id="95262" name="Text Box 30">
            <a:extLst>
              <a:ext uri="{FF2B5EF4-FFF2-40B4-BE49-F238E27FC236}">
                <a16:creationId xmlns:a16="http://schemas.microsoft.com/office/drawing/2014/main" id="{7B91461A-78C9-ED35-DC13-44FF81374164}"/>
              </a:ext>
            </a:extLst>
          </p:cNvPr>
          <p:cNvSpPr txBox="1">
            <a:spLocks noChangeArrowheads="1"/>
          </p:cNvSpPr>
          <p:nvPr/>
        </p:nvSpPr>
        <p:spPr bwMode="auto">
          <a:xfrm>
            <a:off x="2619376" y="5268913"/>
            <a:ext cx="3081748"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JO" sz="1800" dirty="0">
                <a:solidFill>
                  <a:srgbClr val="FF0000"/>
                </a:solidFill>
                <a:latin typeface="Arial" panose="020B0604020202020204" pitchFamily="34" charset="0"/>
              </a:rPr>
              <a:t>4.819685721067509x10</a:t>
            </a:r>
            <a:r>
              <a:rPr lang="en-US" altLang="en-JO" sz="1800" baseline="30000" dirty="0">
                <a:solidFill>
                  <a:srgbClr val="FF0000"/>
                </a:solidFill>
                <a:latin typeface="Arial" panose="020B0604020202020204" pitchFamily="34" charset="0"/>
              </a:rPr>
              <a:t>35</a:t>
            </a:r>
            <a:endParaRPr lang="en-US" altLang="en-JO" sz="1800" baseline="30000" dirty="0"/>
          </a:p>
        </p:txBody>
      </p:sp>
      <p:sp>
        <p:nvSpPr>
          <p:cNvPr id="95264" name="Text Box 32">
            <a:extLst>
              <a:ext uri="{FF2B5EF4-FFF2-40B4-BE49-F238E27FC236}">
                <a16:creationId xmlns:a16="http://schemas.microsoft.com/office/drawing/2014/main" id="{A0563086-5A45-FF4F-D172-458950B88A86}"/>
              </a:ext>
            </a:extLst>
          </p:cNvPr>
          <p:cNvSpPr txBox="1">
            <a:spLocks noChangeArrowheads="1"/>
          </p:cNvSpPr>
          <p:nvPr/>
        </p:nvSpPr>
        <p:spPr bwMode="auto">
          <a:xfrm>
            <a:off x="6580188" y="5172075"/>
            <a:ext cx="5238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Arial" panose="020B0604020202020204" pitchFamily="34" charset="0"/>
              </a:rPr>
              <a:t>12</a:t>
            </a:r>
            <a:endParaRPr lang="en-US" altLang="en-JO"/>
          </a:p>
        </p:txBody>
      </p:sp>
      <p:grpSp>
        <p:nvGrpSpPr>
          <p:cNvPr id="95266" name="Group 34">
            <a:extLst>
              <a:ext uri="{FF2B5EF4-FFF2-40B4-BE49-F238E27FC236}">
                <a16:creationId xmlns:a16="http://schemas.microsoft.com/office/drawing/2014/main" id="{1E15C721-EC17-175A-B8DB-F9DE39CD6FB3}"/>
              </a:ext>
            </a:extLst>
          </p:cNvPr>
          <p:cNvGrpSpPr>
            <a:grpSpLocks/>
          </p:cNvGrpSpPr>
          <p:nvPr/>
        </p:nvGrpSpPr>
        <p:grpSpPr bwMode="auto">
          <a:xfrm>
            <a:off x="3260725" y="4587875"/>
            <a:ext cx="514350" cy="611188"/>
            <a:chOff x="3034" y="2876"/>
            <a:chExt cx="324" cy="385"/>
          </a:xfrm>
        </p:grpSpPr>
        <p:sp>
          <p:nvSpPr>
            <p:cNvPr id="95254" name="Text Box 22">
              <a:extLst>
                <a:ext uri="{FF2B5EF4-FFF2-40B4-BE49-F238E27FC236}">
                  <a16:creationId xmlns:a16="http://schemas.microsoft.com/office/drawing/2014/main" id="{9CE7F030-3FDB-BC9B-C32F-F9C790CB5972}"/>
                </a:ext>
              </a:extLst>
            </p:cNvPr>
            <p:cNvSpPr txBox="1">
              <a:spLocks noChangeArrowheads="1"/>
            </p:cNvSpPr>
            <p:nvPr/>
          </p:nvSpPr>
          <p:spPr bwMode="auto">
            <a:xfrm>
              <a:off x="3034" y="2973"/>
              <a:ext cx="215"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u="sng">
                  <a:latin typeface="Comic Sans MS" panose="030F0902030302020204" pitchFamily="66" charset="0"/>
                </a:rPr>
                <a:t>c</a:t>
              </a:r>
              <a:endParaRPr lang="en-US" altLang="en-JO" u="sng"/>
            </a:p>
          </p:txBody>
        </p:sp>
        <p:sp>
          <p:nvSpPr>
            <p:cNvPr id="95265" name="Text Box 33">
              <a:extLst>
                <a:ext uri="{FF2B5EF4-FFF2-40B4-BE49-F238E27FC236}">
                  <a16:creationId xmlns:a16="http://schemas.microsoft.com/office/drawing/2014/main" id="{63AD5A34-764B-7A55-9CF6-1ED5DCA162FA}"/>
                </a:ext>
              </a:extLst>
            </p:cNvPr>
            <p:cNvSpPr txBox="1">
              <a:spLocks noChangeArrowheads="1"/>
            </p:cNvSpPr>
            <p:nvPr/>
          </p:nvSpPr>
          <p:spPr bwMode="auto">
            <a:xfrm>
              <a:off x="3129" y="2876"/>
              <a:ext cx="229"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d</a:t>
              </a:r>
              <a:endParaRPr lang="en-US" altLang="en-JO" u="sng"/>
            </a:p>
          </p:txBody>
        </p:sp>
      </p:grpSp>
      <p:sp>
        <p:nvSpPr>
          <p:cNvPr id="95267" name="Text Box 35">
            <a:extLst>
              <a:ext uri="{FF2B5EF4-FFF2-40B4-BE49-F238E27FC236}">
                <a16:creationId xmlns:a16="http://schemas.microsoft.com/office/drawing/2014/main" id="{C54D6ACC-E1C0-8D93-E6E0-85AB791D31AE}"/>
              </a:ext>
            </a:extLst>
          </p:cNvPr>
          <p:cNvSpPr txBox="1">
            <a:spLocks noChangeArrowheads="1"/>
          </p:cNvSpPr>
          <p:nvPr/>
        </p:nvSpPr>
        <p:spPr bwMode="auto">
          <a:xfrm>
            <a:off x="7867650" y="4768850"/>
            <a:ext cx="103346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u="sng">
                <a:latin typeface="Comic Sans MS" panose="030F0902030302020204" pitchFamily="66" charset="0"/>
              </a:rPr>
              <a:t>letter</a:t>
            </a:r>
            <a:endParaRPr lang="en-US" altLang="en-JO" u="sng"/>
          </a:p>
        </p:txBody>
      </p:sp>
      <p:sp>
        <p:nvSpPr>
          <p:cNvPr id="95268" name="Text Box 36">
            <a:extLst>
              <a:ext uri="{FF2B5EF4-FFF2-40B4-BE49-F238E27FC236}">
                <a16:creationId xmlns:a16="http://schemas.microsoft.com/office/drawing/2014/main" id="{72C9B3D0-269E-06CE-F059-6F770F2385B2}"/>
              </a:ext>
            </a:extLst>
          </p:cNvPr>
          <p:cNvSpPr txBox="1">
            <a:spLocks noChangeArrowheads="1"/>
          </p:cNvSpPr>
          <p:nvPr/>
        </p:nvSpPr>
        <p:spPr bwMode="auto">
          <a:xfrm>
            <a:off x="8221663" y="5243513"/>
            <a:ext cx="2524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Arial" panose="020B0604020202020204" pitchFamily="34" charset="0"/>
              </a:rPr>
              <a:t>l</a:t>
            </a:r>
            <a:endParaRPr lang="en-US" altLang="en-JO"/>
          </a:p>
        </p:txBody>
      </p:sp>
      <p:sp>
        <p:nvSpPr>
          <p:cNvPr id="95269" name="Text Box 37">
            <a:extLst>
              <a:ext uri="{FF2B5EF4-FFF2-40B4-BE49-F238E27FC236}">
                <a16:creationId xmlns:a16="http://schemas.microsoft.com/office/drawing/2014/main" id="{B0CBCE59-BD2A-D7B5-7759-136296359CD0}"/>
              </a:ext>
            </a:extLst>
          </p:cNvPr>
          <p:cNvSpPr txBox="1">
            <a:spLocks noChangeArrowheads="1"/>
          </p:cNvSpPr>
          <p:nvPr/>
        </p:nvSpPr>
        <p:spPr bwMode="auto">
          <a:xfrm>
            <a:off x="212725" y="3603625"/>
            <a:ext cx="137001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chemeClr val="accent2"/>
                </a:solidFill>
                <a:latin typeface="Comic Sans MS" panose="030F0902030302020204" pitchFamily="66" charset="0"/>
              </a:rPr>
              <a:t>encrypt:</a:t>
            </a:r>
            <a:endParaRPr lang="en-US" altLang="en-JO"/>
          </a:p>
        </p:txBody>
      </p:sp>
      <p:sp>
        <p:nvSpPr>
          <p:cNvPr id="95270" name="Text Box 38">
            <a:extLst>
              <a:ext uri="{FF2B5EF4-FFF2-40B4-BE49-F238E27FC236}">
                <a16:creationId xmlns:a16="http://schemas.microsoft.com/office/drawing/2014/main" id="{EA8D5424-BBE3-BD1B-CA94-FDA1470EF7B2}"/>
              </a:ext>
            </a:extLst>
          </p:cNvPr>
          <p:cNvSpPr txBox="1">
            <a:spLocks noChangeArrowheads="1"/>
          </p:cNvSpPr>
          <p:nvPr/>
        </p:nvSpPr>
        <p:spPr bwMode="auto">
          <a:xfrm>
            <a:off x="260350" y="4895850"/>
            <a:ext cx="138906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chemeClr val="accent2"/>
                </a:solidFill>
                <a:latin typeface="Comic Sans MS" panose="030F0902030302020204" pitchFamily="66" charset="0"/>
              </a:rPr>
              <a:t>decrypt:</a:t>
            </a:r>
            <a:endParaRPr lang="en-US" altLang="en-JO"/>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EC05C561-C378-56FC-796A-55160B1F6AAF}"/>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00B98ED0-2F2A-2F34-9F7E-8C2799A2A3BE}"/>
              </a:ext>
            </a:extLst>
          </p:cNvPr>
          <p:cNvSpPr>
            <a:spLocks noGrp="1"/>
          </p:cNvSpPr>
          <p:nvPr>
            <p:ph type="sldNum" sz="quarter" idx="12"/>
          </p:nvPr>
        </p:nvSpPr>
        <p:spPr/>
        <p:txBody>
          <a:bodyPr/>
          <a:lstStyle/>
          <a:p>
            <a:r>
              <a:rPr lang="en-US" altLang="en-JO"/>
              <a:t>8-</a:t>
            </a:r>
            <a:fld id="{147655E4-BE78-A045-A0C4-1E4C144B15A6}" type="slidenum">
              <a:rPr lang="en-US" altLang="en-JO"/>
              <a:pPr/>
              <a:t>2</a:t>
            </a:fld>
            <a:endParaRPr lang="en-US" altLang="en-JO"/>
          </a:p>
        </p:txBody>
      </p:sp>
      <p:sp>
        <p:nvSpPr>
          <p:cNvPr id="152578" name="Rectangle 2">
            <a:extLst>
              <a:ext uri="{FF2B5EF4-FFF2-40B4-BE49-F238E27FC236}">
                <a16:creationId xmlns:a16="http://schemas.microsoft.com/office/drawing/2014/main" id="{BCD12DFE-6DB8-F0EC-5D9C-A72F96554B85}"/>
              </a:ext>
            </a:extLst>
          </p:cNvPr>
          <p:cNvSpPr>
            <a:spLocks noGrp="1" noChangeArrowheads="1"/>
          </p:cNvSpPr>
          <p:nvPr>
            <p:ph type="title"/>
          </p:nvPr>
        </p:nvSpPr>
        <p:spPr/>
        <p:txBody>
          <a:bodyPr/>
          <a:lstStyle/>
          <a:p>
            <a:r>
              <a:rPr lang="en-US" altLang="en-JO"/>
              <a:t>Chapter 8: Network Security</a:t>
            </a:r>
          </a:p>
        </p:txBody>
      </p:sp>
      <p:sp>
        <p:nvSpPr>
          <p:cNvPr id="152579" name="Rectangle 3">
            <a:extLst>
              <a:ext uri="{FF2B5EF4-FFF2-40B4-BE49-F238E27FC236}">
                <a16:creationId xmlns:a16="http://schemas.microsoft.com/office/drawing/2014/main" id="{72C79EF5-451E-B7F6-8F5B-03717DBC7909}"/>
              </a:ext>
            </a:extLst>
          </p:cNvPr>
          <p:cNvSpPr>
            <a:spLocks noGrp="1" noChangeArrowheads="1"/>
          </p:cNvSpPr>
          <p:nvPr>
            <p:ph type="body" sz="half" idx="1"/>
          </p:nvPr>
        </p:nvSpPr>
        <p:spPr>
          <a:xfrm>
            <a:off x="533400" y="1371600"/>
            <a:ext cx="8321675" cy="4972050"/>
          </a:xfrm>
        </p:spPr>
        <p:txBody>
          <a:bodyPr/>
          <a:lstStyle/>
          <a:p>
            <a:pPr>
              <a:buFont typeface="ZapfDingbats" pitchFamily="82" charset="2"/>
              <a:buNone/>
            </a:pPr>
            <a:r>
              <a:rPr lang="en-US" altLang="en-JO" u="sng">
                <a:solidFill>
                  <a:srgbClr val="FF0000"/>
                </a:solidFill>
              </a:rPr>
              <a:t>Chapter goals:</a:t>
            </a:r>
            <a:r>
              <a:rPr lang="en-US" altLang="en-JO"/>
              <a:t> </a:t>
            </a:r>
          </a:p>
          <a:p>
            <a:r>
              <a:rPr lang="en-US" altLang="en-JO"/>
              <a:t>understand principles of network security:</a:t>
            </a:r>
            <a:r>
              <a:rPr lang="en-US" altLang="en-JO" sz="2400"/>
              <a:t> </a:t>
            </a:r>
          </a:p>
          <a:p>
            <a:pPr lvl="1"/>
            <a:r>
              <a:rPr lang="en-US" altLang="en-JO"/>
              <a:t>cryptography and its </a:t>
            </a:r>
            <a:r>
              <a:rPr lang="en-US" altLang="en-JO" i="1"/>
              <a:t>many</a:t>
            </a:r>
            <a:r>
              <a:rPr lang="en-US" altLang="en-JO"/>
              <a:t> uses beyond “confidentiality”</a:t>
            </a:r>
          </a:p>
          <a:p>
            <a:pPr lvl="1"/>
            <a:r>
              <a:rPr lang="en-US" altLang="en-JO"/>
              <a:t>authentication</a:t>
            </a:r>
          </a:p>
          <a:p>
            <a:pPr lvl="1"/>
            <a:r>
              <a:rPr lang="en-US" altLang="en-JO"/>
              <a:t>message integrity</a:t>
            </a:r>
          </a:p>
          <a:p>
            <a:r>
              <a:rPr lang="en-US" altLang="en-JO"/>
              <a:t>security in practice:</a:t>
            </a:r>
          </a:p>
          <a:p>
            <a:pPr lvl="1"/>
            <a:r>
              <a:rPr lang="en-US" altLang="en-JO"/>
              <a:t>firewalls and intrusion detection systems</a:t>
            </a:r>
          </a:p>
          <a:p>
            <a:pPr lvl="1"/>
            <a:r>
              <a:rPr lang="en-US" altLang="en-JO"/>
              <a:t>security in application, transport, network, link layers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8A21F76-A300-F799-EFE6-CAFCE0F384A8}"/>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7B1300DB-7F9C-6D30-8C8A-456CCBFE738B}"/>
              </a:ext>
            </a:extLst>
          </p:cNvPr>
          <p:cNvSpPr>
            <a:spLocks noGrp="1"/>
          </p:cNvSpPr>
          <p:nvPr>
            <p:ph type="sldNum" sz="quarter" idx="12"/>
          </p:nvPr>
        </p:nvSpPr>
        <p:spPr/>
        <p:txBody>
          <a:bodyPr/>
          <a:lstStyle/>
          <a:p>
            <a:r>
              <a:rPr lang="en-US" altLang="en-JO"/>
              <a:t>8-</a:t>
            </a:r>
            <a:fld id="{D8616147-3D63-B34B-AFEE-65771A944543}" type="slidenum">
              <a:rPr lang="en-US" altLang="en-JO"/>
              <a:pPr/>
              <a:t>20</a:t>
            </a:fld>
            <a:endParaRPr lang="en-US" altLang="en-JO"/>
          </a:p>
        </p:txBody>
      </p:sp>
      <p:sp>
        <p:nvSpPr>
          <p:cNvPr id="97282" name="Rectangle 2">
            <a:extLst>
              <a:ext uri="{FF2B5EF4-FFF2-40B4-BE49-F238E27FC236}">
                <a16:creationId xmlns:a16="http://schemas.microsoft.com/office/drawing/2014/main" id="{02D6FD72-4612-CAEB-1151-5BF290E21BCF}"/>
              </a:ext>
            </a:extLst>
          </p:cNvPr>
          <p:cNvSpPr>
            <a:spLocks noGrp="1" noChangeArrowheads="1"/>
          </p:cNvSpPr>
          <p:nvPr>
            <p:ph type="title"/>
          </p:nvPr>
        </p:nvSpPr>
        <p:spPr/>
        <p:txBody>
          <a:bodyPr/>
          <a:lstStyle/>
          <a:p>
            <a:r>
              <a:rPr lang="en-US" altLang="en-JO"/>
              <a:t>RSA: </a:t>
            </a:r>
            <a:r>
              <a:rPr lang="en-US" altLang="en-JO" sz="3200"/>
              <a:t>Why is that</a:t>
            </a:r>
            <a:r>
              <a:rPr lang="en-US" altLang="en-JO"/>
              <a:t> </a:t>
            </a:r>
          </a:p>
        </p:txBody>
      </p:sp>
      <p:grpSp>
        <p:nvGrpSpPr>
          <p:cNvPr id="97299" name="Group 19">
            <a:extLst>
              <a:ext uri="{FF2B5EF4-FFF2-40B4-BE49-F238E27FC236}">
                <a16:creationId xmlns:a16="http://schemas.microsoft.com/office/drawing/2014/main" id="{ECEE7CAC-CE1A-37CD-8E78-6D1DA02C8183}"/>
              </a:ext>
            </a:extLst>
          </p:cNvPr>
          <p:cNvGrpSpPr>
            <a:grpSpLocks/>
          </p:cNvGrpSpPr>
          <p:nvPr/>
        </p:nvGrpSpPr>
        <p:grpSpPr bwMode="auto">
          <a:xfrm>
            <a:off x="4344988" y="465138"/>
            <a:ext cx="3935412" cy="619125"/>
            <a:chOff x="868" y="3287"/>
            <a:chExt cx="2479" cy="390"/>
          </a:xfrm>
        </p:grpSpPr>
        <p:sp>
          <p:nvSpPr>
            <p:cNvPr id="97300" name="Text Box 20">
              <a:extLst>
                <a:ext uri="{FF2B5EF4-FFF2-40B4-BE49-F238E27FC236}">
                  <a16:creationId xmlns:a16="http://schemas.microsoft.com/office/drawing/2014/main" id="{F6B4A445-A1CA-FB1F-B4DB-0050DC0D466A}"/>
                </a:ext>
              </a:extLst>
            </p:cNvPr>
            <p:cNvSpPr txBox="1">
              <a:spLocks noChangeArrowheads="1"/>
            </p:cNvSpPr>
            <p:nvPr/>
          </p:nvSpPr>
          <p:spPr bwMode="auto">
            <a:xfrm>
              <a:off x="868" y="3388"/>
              <a:ext cx="1710"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i="1">
                  <a:solidFill>
                    <a:schemeClr val="accent2"/>
                  </a:solidFill>
                  <a:latin typeface="Comic Sans MS" panose="030F0902030302020204" pitchFamily="66" charset="0"/>
                </a:rPr>
                <a:t>m  =  (m   </a:t>
              </a:r>
              <a:r>
                <a:rPr lang="en-US" altLang="en-JO">
                  <a:solidFill>
                    <a:schemeClr val="accent2"/>
                  </a:solidFill>
                  <a:latin typeface="Comic Sans MS" panose="030F0902030302020204" pitchFamily="66" charset="0"/>
                </a:rPr>
                <a:t>mod</a:t>
              </a:r>
              <a:r>
                <a:rPr lang="en-US" altLang="en-JO" i="1">
                  <a:solidFill>
                    <a:schemeClr val="accent2"/>
                  </a:solidFill>
                  <a:latin typeface="Comic Sans MS" panose="030F0902030302020204" pitchFamily="66" charset="0"/>
                </a:rPr>
                <a:t>  n)</a:t>
              </a:r>
            </a:p>
          </p:txBody>
        </p:sp>
        <p:sp>
          <p:nvSpPr>
            <p:cNvPr id="97301" name="Text Box 21">
              <a:extLst>
                <a:ext uri="{FF2B5EF4-FFF2-40B4-BE49-F238E27FC236}">
                  <a16:creationId xmlns:a16="http://schemas.microsoft.com/office/drawing/2014/main" id="{A8CEE9D5-431D-7856-9880-F26A2AC1DF69}"/>
                </a:ext>
              </a:extLst>
            </p:cNvPr>
            <p:cNvSpPr txBox="1">
              <a:spLocks noChangeArrowheads="1"/>
            </p:cNvSpPr>
            <p:nvPr/>
          </p:nvSpPr>
          <p:spPr bwMode="auto">
            <a:xfrm>
              <a:off x="1617" y="3308"/>
              <a:ext cx="221"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i="1">
                  <a:solidFill>
                    <a:schemeClr val="accent2"/>
                  </a:solidFill>
                  <a:latin typeface="Comic Sans MS" panose="030F0902030302020204" pitchFamily="66" charset="0"/>
                </a:rPr>
                <a:t>e</a:t>
              </a:r>
            </a:p>
          </p:txBody>
        </p:sp>
        <p:sp>
          <p:nvSpPr>
            <p:cNvPr id="97302" name="Text Box 22">
              <a:extLst>
                <a:ext uri="{FF2B5EF4-FFF2-40B4-BE49-F238E27FC236}">
                  <a16:creationId xmlns:a16="http://schemas.microsoft.com/office/drawing/2014/main" id="{64AE99E5-584F-0CA5-195D-81A13BF20B4D}"/>
                </a:ext>
              </a:extLst>
            </p:cNvPr>
            <p:cNvSpPr txBox="1">
              <a:spLocks noChangeArrowheads="1"/>
            </p:cNvSpPr>
            <p:nvPr/>
          </p:nvSpPr>
          <p:spPr bwMode="auto">
            <a:xfrm>
              <a:off x="2533" y="3389"/>
              <a:ext cx="814"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i="1">
                  <a:solidFill>
                    <a:schemeClr val="accent2"/>
                  </a:solidFill>
                  <a:latin typeface="Comic Sans MS" panose="030F0902030302020204" pitchFamily="66" charset="0"/>
                </a:rPr>
                <a:t> </a:t>
              </a:r>
              <a:r>
                <a:rPr lang="en-US" altLang="en-JO">
                  <a:solidFill>
                    <a:schemeClr val="accent2"/>
                  </a:solidFill>
                  <a:latin typeface="Comic Sans MS" panose="030F0902030302020204" pitchFamily="66" charset="0"/>
                </a:rPr>
                <a:t>mod</a:t>
              </a:r>
              <a:r>
                <a:rPr lang="en-US" altLang="en-JO" i="1">
                  <a:solidFill>
                    <a:schemeClr val="accent2"/>
                  </a:solidFill>
                  <a:latin typeface="Comic Sans MS" panose="030F0902030302020204" pitchFamily="66" charset="0"/>
                </a:rPr>
                <a:t>  n</a:t>
              </a:r>
            </a:p>
          </p:txBody>
        </p:sp>
        <p:sp>
          <p:nvSpPr>
            <p:cNvPr id="97303" name="Text Box 23">
              <a:extLst>
                <a:ext uri="{FF2B5EF4-FFF2-40B4-BE49-F238E27FC236}">
                  <a16:creationId xmlns:a16="http://schemas.microsoft.com/office/drawing/2014/main" id="{A702564E-4384-9953-BBAD-33D178FD83AF}"/>
                </a:ext>
              </a:extLst>
            </p:cNvPr>
            <p:cNvSpPr txBox="1">
              <a:spLocks noChangeArrowheads="1"/>
            </p:cNvSpPr>
            <p:nvPr/>
          </p:nvSpPr>
          <p:spPr bwMode="auto">
            <a:xfrm>
              <a:off x="2450" y="3287"/>
              <a:ext cx="229"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i="1">
                  <a:solidFill>
                    <a:schemeClr val="accent2"/>
                  </a:solidFill>
                  <a:latin typeface="Comic Sans MS" panose="030F0902030302020204" pitchFamily="66" charset="0"/>
                </a:rPr>
                <a:t>d</a:t>
              </a:r>
            </a:p>
          </p:txBody>
        </p:sp>
      </p:grpSp>
      <p:grpSp>
        <p:nvGrpSpPr>
          <p:cNvPr id="97323" name="Group 43">
            <a:extLst>
              <a:ext uri="{FF2B5EF4-FFF2-40B4-BE49-F238E27FC236}">
                <a16:creationId xmlns:a16="http://schemas.microsoft.com/office/drawing/2014/main" id="{90398FC1-0AAB-EDEE-5442-9B5ECB88EC66}"/>
              </a:ext>
            </a:extLst>
          </p:cNvPr>
          <p:cNvGrpSpPr>
            <a:grpSpLocks/>
          </p:cNvGrpSpPr>
          <p:nvPr/>
        </p:nvGrpSpPr>
        <p:grpSpPr bwMode="auto">
          <a:xfrm>
            <a:off x="614363" y="2911475"/>
            <a:ext cx="5068887" cy="633413"/>
            <a:chOff x="391" y="1580"/>
            <a:chExt cx="3193" cy="399"/>
          </a:xfrm>
        </p:grpSpPr>
        <p:sp>
          <p:nvSpPr>
            <p:cNvPr id="97310" name="Text Box 30">
              <a:extLst>
                <a:ext uri="{FF2B5EF4-FFF2-40B4-BE49-F238E27FC236}">
                  <a16:creationId xmlns:a16="http://schemas.microsoft.com/office/drawing/2014/main" id="{1AA66EFC-F6C6-C1EC-0D8D-80FD4ADF5813}"/>
                </a:ext>
              </a:extLst>
            </p:cNvPr>
            <p:cNvSpPr txBox="1">
              <a:spLocks noChangeArrowheads="1"/>
            </p:cNvSpPr>
            <p:nvPr/>
          </p:nvSpPr>
          <p:spPr bwMode="auto">
            <a:xfrm>
              <a:off x="391" y="1682"/>
              <a:ext cx="1200"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i="1">
                  <a:latin typeface="Comic Sans MS" panose="030F0902030302020204" pitchFamily="66" charset="0"/>
                </a:rPr>
                <a:t>(m   </a:t>
              </a:r>
              <a:r>
                <a:rPr lang="en-US" altLang="en-JO">
                  <a:latin typeface="Comic Sans MS" panose="030F0902030302020204" pitchFamily="66" charset="0"/>
                </a:rPr>
                <a:t>mod</a:t>
              </a:r>
              <a:r>
                <a:rPr lang="en-US" altLang="en-JO" i="1">
                  <a:latin typeface="Comic Sans MS" panose="030F0902030302020204" pitchFamily="66" charset="0"/>
                </a:rPr>
                <a:t>  n)</a:t>
              </a:r>
            </a:p>
          </p:txBody>
        </p:sp>
        <p:sp>
          <p:nvSpPr>
            <p:cNvPr id="97311" name="Text Box 31">
              <a:extLst>
                <a:ext uri="{FF2B5EF4-FFF2-40B4-BE49-F238E27FC236}">
                  <a16:creationId xmlns:a16="http://schemas.microsoft.com/office/drawing/2014/main" id="{3BF19CAC-9961-8A44-A68C-5D9FF4A9CC1F}"/>
                </a:ext>
              </a:extLst>
            </p:cNvPr>
            <p:cNvSpPr txBox="1">
              <a:spLocks noChangeArrowheads="1"/>
            </p:cNvSpPr>
            <p:nvPr/>
          </p:nvSpPr>
          <p:spPr bwMode="auto">
            <a:xfrm>
              <a:off x="654" y="1580"/>
              <a:ext cx="221"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i="1">
                  <a:latin typeface="Comic Sans MS" panose="030F0902030302020204" pitchFamily="66" charset="0"/>
                </a:rPr>
                <a:t>e</a:t>
              </a:r>
            </a:p>
          </p:txBody>
        </p:sp>
        <p:sp>
          <p:nvSpPr>
            <p:cNvPr id="97312" name="Text Box 32">
              <a:extLst>
                <a:ext uri="{FF2B5EF4-FFF2-40B4-BE49-F238E27FC236}">
                  <a16:creationId xmlns:a16="http://schemas.microsoft.com/office/drawing/2014/main" id="{9EB065A3-70C9-922D-416D-468CAE780FC0}"/>
                </a:ext>
              </a:extLst>
            </p:cNvPr>
            <p:cNvSpPr txBox="1">
              <a:spLocks noChangeArrowheads="1"/>
            </p:cNvSpPr>
            <p:nvPr/>
          </p:nvSpPr>
          <p:spPr bwMode="auto">
            <a:xfrm>
              <a:off x="1577" y="1691"/>
              <a:ext cx="2007"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JO" i="1">
                  <a:latin typeface="Comic Sans MS" panose="030F0902030302020204" pitchFamily="66" charset="0"/>
                </a:rPr>
                <a:t> </a:t>
              </a:r>
              <a:r>
                <a:rPr lang="en-US" altLang="en-JO">
                  <a:latin typeface="Comic Sans MS" panose="030F0902030302020204" pitchFamily="66" charset="0"/>
                </a:rPr>
                <a:t>mod</a:t>
              </a:r>
              <a:r>
                <a:rPr lang="en-US" altLang="en-JO" i="1">
                  <a:latin typeface="Comic Sans MS" panose="030F0902030302020204" pitchFamily="66" charset="0"/>
                </a:rPr>
                <a:t>  n  =  m    </a:t>
              </a:r>
              <a:r>
                <a:rPr lang="en-US" altLang="en-JO">
                  <a:latin typeface="Comic Sans MS" panose="030F0902030302020204" pitchFamily="66" charset="0"/>
                </a:rPr>
                <a:t>mod</a:t>
              </a:r>
              <a:r>
                <a:rPr lang="en-US" altLang="en-JO" i="1">
                  <a:latin typeface="Comic Sans MS" panose="030F0902030302020204" pitchFamily="66" charset="0"/>
                </a:rPr>
                <a:t> n</a:t>
              </a:r>
            </a:p>
          </p:txBody>
        </p:sp>
        <p:sp>
          <p:nvSpPr>
            <p:cNvPr id="97313" name="Text Box 33">
              <a:extLst>
                <a:ext uri="{FF2B5EF4-FFF2-40B4-BE49-F238E27FC236}">
                  <a16:creationId xmlns:a16="http://schemas.microsoft.com/office/drawing/2014/main" id="{FBDE19F9-DEE4-70DC-056B-E18EFC674A94}"/>
                </a:ext>
              </a:extLst>
            </p:cNvPr>
            <p:cNvSpPr txBox="1">
              <a:spLocks noChangeArrowheads="1"/>
            </p:cNvSpPr>
            <p:nvPr/>
          </p:nvSpPr>
          <p:spPr bwMode="auto">
            <a:xfrm>
              <a:off x="1494" y="1589"/>
              <a:ext cx="229"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i="1">
                  <a:latin typeface="Comic Sans MS" panose="030F0902030302020204" pitchFamily="66" charset="0"/>
                </a:rPr>
                <a:t>d</a:t>
              </a:r>
            </a:p>
          </p:txBody>
        </p:sp>
        <p:sp>
          <p:nvSpPr>
            <p:cNvPr id="97316" name="Text Box 36">
              <a:extLst>
                <a:ext uri="{FF2B5EF4-FFF2-40B4-BE49-F238E27FC236}">
                  <a16:creationId xmlns:a16="http://schemas.microsoft.com/office/drawing/2014/main" id="{3543CB46-2D27-58EB-3B03-8F75C3436716}"/>
                </a:ext>
              </a:extLst>
            </p:cNvPr>
            <p:cNvSpPr txBox="1">
              <a:spLocks noChangeArrowheads="1"/>
            </p:cNvSpPr>
            <p:nvPr/>
          </p:nvSpPr>
          <p:spPr bwMode="auto">
            <a:xfrm>
              <a:off x="2692" y="1595"/>
              <a:ext cx="334"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i="1">
                  <a:latin typeface="Comic Sans MS" panose="030F0902030302020204" pitchFamily="66" charset="0"/>
                </a:rPr>
                <a:t>ed</a:t>
              </a:r>
            </a:p>
          </p:txBody>
        </p:sp>
      </p:grpSp>
      <p:sp>
        <p:nvSpPr>
          <p:cNvPr id="97318" name="Text Box 38">
            <a:extLst>
              <a:ext uri="{FF2B5EF4-FFF2-40B4-BE49-F238E27FC236}">
                <a16:creationId xmlns:a16="http://schemas.microsoft.com/office/drawing/2014/main" id="{F05320D4-B2F4-2B37-96DF-FA709A14DDFD}"/>
              </a:ext>
            </a:extLst>
          </p:cNvPr>
          <p:cNvSpPr txBox="1">
            <a:spLocks noChangeArrowheads="1"/>
          </p:cNvSpPr>
          <p:nvPr/>
        </p:nvSpPr>
        <p:spPr bwMode="auto">
          <a:xfrm>
            <a:off x="654050" y="1414463"/>
            <a:ext cx="7556500"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JO">
                <a:solidFill>
                  <a:schemeClr val="accent2"/>
                </a:solidFill>
                <a:latin typeface="Comic Sans MS" panose="030F0902030302020204" pitchFamily="66" charset="0"/>
              </a:rPr>
              <a:t>Useful number theory result:</a:t>
            </a:r>
            <a:r>
              <a:rPr lang="en-US" altLang="en-JO">
                <a:latin typeface="Comic Sans MS" panose="030F0902030302020204" pitchFamily="66" charset="0"/>
              </a:rPr>
              <a:t> If </a:t>
            </a:r>
            <a:r>
              <a:rPr lang="en-US" altLang="en-JO" i="1">
                <a:latin typeface="Comic Sans MS" panose="030F0902030302020204" pitchFamily="66" charset="0"/>
              </a:rPr>
              <a:t>p,q</a:t>
            </a:r>
            <a:r>
              <a:rPr lang="en-US" altLang="en-JO">
                <a:latin typeface="Comic Sans MS" panose="030F0902030302020204" pitchFamily="66" charset="0"/>
              </a:rPr>
              <a:t>  prime and </a:t>
            </a:r>
          </a:p>
          <a:p>
            <a:pPr algn="l"/>
            <a:r>
              <a:rPr lang="en-US" altLang="en-JO" i="1">
                <a:latin typeface="Comic Sans MS" panose="030F0902030302020204" pitchFamily="66" charset="0"/>
              </a:rPr>
              <a:t>n = pq, </a:t>
            </a:r>
            <a:r>
              <a:rPr lang="en-US" altLang="en-JO">
                <a:latin typeface="Comic Sans MS" panose="030F0902030302020204" pitchFamily="66" charset="0"/>
              </a:rPr>
              <a:t>then:</a:t>
            </a:r>
          </a:p>
        </p:txBody>
      </p:sp>
      <p:grpSp>
        <p:nvGrpSpPr>
          <p:cNvPr id="97322" name="Group 42">
            <a:extLst>
              <a:ext uri="{FF2B5EF4-FFF2-40B4-BE49-F238E27FC236}">
                <a16:creationId xmlns:a16="http://schemas.microsoft.com/office/drawing/2014/main" id="{0E2580F9-B8EA-29B3-8CC7-13DFF76B4251}"/>
              </a:ext>
            </a:extLst>
          </p:cNvPr>
          <p:cNvGrpSpPr>
            <a:grpSpLocks/>
          </p:cNvGrpSpPr>
          <p:nvPr/>
        </p:nvGrpSpPr>
        <p:grpSpPr bwMode="auto">
          <a:xfrm>
            <a:off x="2701925" y="1874838"/>
            <a:ext cx="5157788" cy="655637"/>
            <a:chOff x="547" y="3263"/>
            <a:chExt cx="3249" cy="413"/>
          </a:xfrm>
        </p:grpSpPr>
        <p:sp>
          <p:nvSpPr>
            <p:cNvPr id="97319" name="Text Box 39">
              <a:extLst>
                <a:ext uri="{FF2B5EF4-FFF2-40B4-BE49-F238E27FC236}">
                  <a16:creationId xmlns:a16="http://schemas.microsoft.com/office/drawing/2014/main" id="{0E5A1FB0-149D-5950-39BE-7BA2322C67A5}"/>
                </a:ext>
              </a:extLst>
            </p:cNvPr>
            <p:cNvSpPr txBox="1">
              <a:spLocks noChangeArrowheads="1"/>
            </p:cNvSpPr>
            <p:nvPr/>
          </p:nvSpPr>
          <p:spPr bwMode="auto">
            <a:xfrm>
              <a:off x="547" y="3388"/>
              <a:ext cx="3249"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i="1">
                  <a:latin typeface="Comic Sans MS" panose="030F0902030302020204" pitchFamily="66" charset="0"/>
                </a:rPr>
                <a:t>x</a:t>
              </a:r>
              <a:r>
                <a:rPr lang="en-US" altLang="en-JO">
                  <a:latin typeface="Comic Sans MS" panose="030F0902030302020204" pitchFamily="66" charset="0"/>
                </a:rPr>
                <a:t>  mod </a:t>
              </a:r>
              <a:r>
                <a:rPr lang="en-US" altLang="en-JO" i="1">
                  <a:latin typeface="Comic Sans MS" panose="030F0902030302020204" pitchFamily="66" charset="0"/>
                </a:rPr>
                <a:t>n = x</a:t>
              </a:r>
              <a:r>
                <a:rPr lang="en-US" altLang="en-JO">
                  <a:latin typeface="Comic Sans MS" panose="030F0902030302020204" pitchFamily="66" charset="0"/>
                </a:rPr>
                <a:t>                           mod</a:t>
              </a:r>
              <a:r>
                <a:rPr lang="en-US" altLang="en-JO" i="1">
                  <a:latin typeface="Comic Sans MS" panose="030F0902030302020204" pitchFamily="66" charset="0"/>
                </a:rPr>
                <a:t> n</a:t>
              </a:r>
              <a:endParaRPr lang="en-US" altLang="en-JO">
                <a:latin typeface="Comic Sans MS" panose="030F0902030302020204" pitchFamily="66" charset="0"/>
              </a:endParaRPr>
            </a:p>
          </p:txBody>
        </p:sp>
        <p:sp>
          <p:nvSpPr>
            <p:cNvPr id="97320" name="Text Box 40">
              <a:extLst>
                <a:ext uri="{FF2B5EF4-FFF2-40B4-BE49-F238E27FC236}">
                  <a16:creationId xmlns:a16="http://schemas.microsoft.com/office/drawing/2014/main" id="{23C877A5-4F74-C89C-B897-C92FE8211DE4}"/>
                </a:ext>
              </a:extLst>
            </p:cNvPr>
            <p:cNvSpPr txBox="1">
              <a:spLocks noChangeArrowheads="1"/>
            </p:cNvSpPr>
            <p:nvPr/>
          </p:nvSpPr>
          <p:spPr bwMode="auto">
            <a:xfrm>
              <a:off x="691" y="3263"/>
              <a:ext cx="216"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i="1">
                  <a:latin typeface="Comic Sans MS" panose="030F0902030302020204" pitchFamily="66" charset="0"/>
                </a:rPr>
                <a:t>y</a:t>
              </a:r>
              <a:endParaRPr lang="en-US" altLang="en-JO">
                <a:latin typeface="Comic Sans MS" panose="030F0902030302020204" pitchFamily="66" charset="0"/>
              </a:endParaRPr>
            </a:p>
          </p:txBody>
        </p:sp>
        <p:sp>
          <p:nvSpPr>
            <p:cNvPr id="97321" name="Text Box 41">
              <a:extLst>
                <a:ext uri="{FF2B5EF4-FFF2-40B4-BE49-F238E27FC236}">
                  <a16:creationId xmlns:a16="http://schemas.microsoft.com/office/drawing/2014/main" id="{7D26BD95-24DF-7B3C-36EF-3423998BDAE5}"/>
                </a:ext>
              </a:extLst>
            </p:cNvPr>
            <p:cNvSpPr txBox="1">
              <a:spLocks noChangeArrowheads="1"/>
            </p:cNvSpPr>
            <p:nvPr/>
          </p:nvSpPr>
          <p:spPr bwMode="auto">
            <a:xfrm>
              <a:off x="1699" y="3263"/>
              <a:ext cx="1508"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i="1">
                  <a:latin typeface="Comic Sans MS" panose="030F0902030302020204" pitchFamily="66" charset="0"/>
                </a:rPr>
                <a:t>y</a:t>
              </a:r>
              <a:r>
                <a:rPr lang="en-US" altLang="en-JO">
                  <a:latin typeface="Comic Sans MS" panose="030F0902030302020204" pitchFamily="66" charset="0"/>
                </a:rPr>
                <a:t> mod </a:t>
              </a:r>
              <a:r>
                <a:rPr lang="en-US" altLang="en-JO" i="1">
                  <a:latin typeface="Comic Sans MS" panose="030F0902030302020204" pitchFamily="66" charset="0"/>
                </a:rPr>
                <a:t>(p-1)(q-1)</a:t>
              </a:r>
              <a:endParaRPr lang="en-US" altLang="en-JO">
                <a:latin typeface="Comic Sans MS" panose="030F0902030302020204" pitchFamily="66" charset="0"/>
              </a:endParaRPr>
            </a:p>
          </p:txBody>
        </p:sp>
      </p:grpSp>
      <p:grpSp>
        <p:nvGrpSpPr>
          <p:cNvPr id="97331" name="Group 51">
            <a:extLst>
              <a:ext uri="{FF2B5EF4-FFF2-40B4-BE49-F238E27FC236}">
                <a16:creationId xmlns:a16="http://schemas.microsoft.com/office/drawing/2014/main" id="{3239038D-C491-A255-A41A-BECF8873F6F9}"/>
              </a:ext>
            </a:extLst>
          </p:cNvPr>
          <p:cNvGrpSpPr>
            <a:grpSpLocks/>
          </p:cNvGrpSpPr>
          <p:nvPr/>
        </p:nvGrpSpPr>
        <p:grpSpPr bwMode="auto">
          <a:xfrm>
            <a:off x="3716338" y="3616325"/>
            <a:ext cx="4292600" cy="642938"/>
            <a:chOff x="2665" y="2648"/>
            <a:chExt cx="2704" cy="405"/>
          </a:xfrm>
        </p:grpSpPr>
        <p:sp>
          <p:nvSpPr>
            <p:cNvPr id="97328" name="Text Box 48">
              <a:extLst>
                <a:ext uri="{FF2B5EF4-FFF2-40B4-BE49-F238E27FC236}">
                  <a16:creationId xmlns:a16="http://schemas.microsoft.com/office/drawing/2014/main" id="{0B288360-4B38-B866-4246-73F31514A67B}"/>
                </a:ext>
              </a:extLst>
            </p:cNvPr>
            <p:cNvSpPr txBox="1">
              <a:spLocks noChangeArrowheads="1"/>
            </p:cNvSpPr>
            <p:nvPr/>
          </p:nvSpPr>
          <p:spPr bwMode="auto">
            <a:xfrm>
              <a:off x="2665" y="2765"/>
              <a:ext cx="2704"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JO" i="1">
                  <a:latin typeface="Comic Sans MS" panose="030F0902030302020204" pitchFamily="66" charset="0"/>
                </a:rPr>
                <a:t>=  m                             </a:t>
              </a:r>
              <a:r>
                <a:rPr lang="en-US" altLang="en-JO">
                  <a:latin typeface="Comic Sans MS" panose="030F0902030302020204" pitchFamily="66" charset="0"/>
                </a:rPr>
                <a:t>mod</a:t>
              </a:r>
              <a:r>
                <a:rPr lang="en-US" altLang="en-JO" i="1">
                  <a:latin typeface="Comic Sans MS" panose="030F0902030302020204" pitchFamily="66" charset="0"/>
                </a:rPr>
                <a:t> n</a:t>
              </a:r>
            </a:p>
          </p:txBody>
        </p:sp>
        <p:sp>
          <p:nvSpPr>
            <p:cNvPr id="97330" name="Text Box 50">
              <a:extLst>
                <a:ext uri="{FF2B5EF4-FFF2-40B4-BE49-F238E27FC236}">
                  <a16:creationId xmlns:a16="http://schemas.microsoft.com/office/drawing/2014/main" id="{2050F70D-CE8F-3915-AD3F-DFEFF196A7F1}"/>
                </a:ext>
              </a:extLst>
            </p:cNvPr>
            <p:cNvSpPr txBox="1">
              <a:spLocks noChangeArrowheads="1"/>
            </p:cNvSpPr>
            <p:nvPr/>
          </p:nvSpPr>
          <p:spPr bwMode="auto">
            <a:xfrm>
              <a:off x="3039" y="2648"/>
              <a:ext cx="1815"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JO" i="1">
                  <a:latin typeface="Comic Sans MS" panose="030F0902030302020204" pitchFamily="66" charset="0"/>
                </a:rPr>
                <a:t>ed  </a:t>
              </a:r>
              <a:r>
                <a:rPr lang="en-US" altLang="en-JO">
                  <a:latin typeface="Comic Sans MS" panose="030F0902030302020204" pitchFamily="66" charset="0"/>
                </a:rPr>
                <a:t>mod</a:t>
              </a:r>
              <a:r>
                <a:rPr lang="en-US" altLang="en-JO" i="1">
                  <a:latin typeface="Comic Sans MS" panose="030F0902030302020204" pitchFamily="66" charset="0"/>
                </a:rPr>
                <a:t> (p-1)(q-1)</a:t>
              </a:r>
            </a:p>
          </p:txBody>
        </p:sp>
      </p:grpSp>
      <p:grpSp>
        <p:nvGrpSpPr>
          <p:cNvPr id="97332" name="Group 52">
            <a:extLst>
              <a:ext uri="{FF2B5EF4-FFF2-40B4-BE49-F238E27FC236}">
                <a16:creationId xmlns:a16="http://schemas.microsoft.com/office/drawing/2014/main" id="{F1C23AAA-9A72-6AC6-6CCF-5B796C6AFED1}"/>
              </a:ext>
            </a:extLst>
          </p:cNvPr>
          <p:cNvGrpSpPr>
            <a:grpSpLocks/>
          </p:cNvGrpSpPr>
          <p:nvPr/>
        </p:nvGrpSpPr>
        <p:grpSpPr bwMode="auto">
          <a:xfrm>
            <a:off x="3724275" y="4581525"/>
            <a:ext cx="4292600" cy="642938"/>
            <a:chOff x="2665" y="2648"/>
            <a:chExt cx="2704" cy="405"/>
          </a:xfrm>
        </p:grpSpPr>
        <p:sp>
          <p:nvSpPr>
            <p:cNvPr id="97333" name="Text Box 53">
              <a:extLst>
                <a:ext uri="{FF2B5EF4-FFF2-40B4-BE49-F238E27FC236}">
                  <a16:creationId xmlns:a16="http://schemas.microsoft.com/office/drawing/2014/main" id="{99C60D97-02B2-6D99-18A3-2E49C6AB2D1A}"/>
                </a:ext>
              </a:extLst>
            </p:cNvPr>
            <p:cNvSpPr txBox="1">
              <a:spLocks noChangeArrowheads="1"/>
            </p:cNvSpPr>
            <p:nvPr/>
          </p:nvSpPr>
          <p:spPr bwMode="auto">
            <a:xfrm>
              <a:off x="2665" y="2765"/>
              <a:ext cx="2704"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JO" i="1">
                  <a:latin typeface="Comic Sans MS" panose="030F0902030302020204" pitchFamily="66" charset="0"/>
                </a:rPr>
                <a:t>=  m   </a:t>
              </a:r>
              <a:r>
                <a:rPr lang="en-US" altLang="en-JO">
                  <a:latin typeface="Comic Sans MS" panose="030F0902030302020204" pitchFamily="66" charset="0"/>
                </a:rPr>
                <a:t>mod</a:t>
              </a:r>
              <a:r>
                <a:rPr lang="en-US" altLang="en-JO" i="1">
                  <a:latin typeface="Comic Sans MS" panose="030F0902030302020204" pitchFamily="66" charset="0"/>
                </a:rPr>
                <a:t> n</a:t>
              </a:r>
            </a:p>
          </p:txBody>
        </p:sp>
        <p:sp>
          <p:nvSpPr>
            <p:cNvPr id="97334" name="Text Box 54">
              <a:extLst>
                <a:ext uri="{FF2B5EF4-FFF2-40B4-BE49-F238E27FC236}">
                  <a16:creationId xmlns:a16="http://schemas.microsoft.com/office/drawing/2014/main" id="{6650E7DA-F0F4-729D-F52D-973A8CB13402}"/>
                </a:ext>
              </a:extLst>
            </p:cNvPr>
            <p:cNvSpPr txBox="1">
              <a:spLocks noChangeArrowheads="1"/>
            </p:cNvSpPr>
            <p:nvPr/>
          </p:nvSpPr>
          <p:spPr bwMode="auto">
            <a:xfrm>
              <a:off x="3039" y="2648"/>
              <a:ext cx="1815"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JO" i="1">
                  <a:latin typeface="Comic Sans MS" panose="030F0902030302020204" pitchFamily="66" charset="0"/>
                </a:rPr>
                <a:t>1</a:t>
              </a:r>
            </a:p>
          </p:txBody>
        </p:sp>
      </p:grpSp>
      <p:grpSp>
        <p:nvGrpSpPr>
          <p:cNvPr id="97335" name="Group 55">
            <a:extLst>
              <a:ext uri="{FF2B5EF4-FFF2-40B4-BE49-F238E27FC236}">
                <a16:creationId xmlns:a16="http://schemas.microsoft.com/office/drawing/2014/main" id="{252A6705-4D59-02E5-93BF-210754BC59B6}"/>
              </a:ext>
            </a:extLst>
          </p:cNvPr>
          <p:cNvGrpSpPr>
            <a:grpSpLocks/>
          </p:cNvGrpSpPr>
          <p:nvPr/>
        </p:nvGrpSpPr>
        <p:grpSpPr bwMode="auto">
          <a:xfrm>
            <a:off x="3763963" y="5867400"/>
            <a:ext cx="4292600" cy="642938"/>
            <a:chOff x="2665" y="2648"/>
            <a:chExt cx="2704" cy="405"/>
          </a:xfrm>
        </p:grpSpPr>
        <p:sp>
          <p:nvSpPr>
            <p:cNvPr id="97336" name="Text Box 56">
              <a:extLst>
                <a:ext uri="{FF2B5EF4-FFF2-40B4-BE49-F238E27FC236}">
                  <a16:creationId xmlns:a16="http://schemas.microsoft.com/office/drawing/2014/main" id="{CE55DF3B-8DF4-C263-F33A-E8737795D2FE}"/>
                </a:ext>
              </a:extLst>
            </p:cNvPr>
            <p:cNvSpPr txBox="1">
              <a:spLocks noChangeArrowheads="1"/>
            </p:cNvSpPr>
            <p:nvPr/>
          </p:nvSpPr>
          <p:spPr bwMode="auto">
            <a:xfrm>
              <a:off x="2665" y="2765"/>
              <a:ext cx="2704"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JO" i="1">
                  <a:latin typeface="Comic Sans MS" panose="030F0902030302020204" pitchFamily="66" charset="0"/>
                </a:rPr>
                <a:t>=  m</a:t>
              </a:r>
            </a:p>
          </p:txBody>
        </p:sp>
        <p:sp>
          <p:nvSpPr>
            <p:cNvPr id="97337" name="Text Box 57">
              <a:extLst>
                <a:ext uri="{FF2B5EF4-FFF2-40B4-BE49-F238E27FC236}">
                  <a16:creationId xmlns:a16="http://schemas.microsoft.com/office/drawing/2014/main" id="{E5084A21-C27D-99D5-65A2-92771F232F9F}"/>
                </a:ext>
              </a:extLst>
            </p:cNvPr>
            <p:cNvSpPr txBox="1">
              <a:spLocks noChangeArrowheads="1"/>
            </p:cNvSpPr>
            <p:nvPr/>
          </p:nvSpPr>
          <p:spPr bwMode="auto">
            <a:xfrm>
              <a:off x="3039" y="2648"/>
              <a:ext cx="1815"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endParaRPr lang="en-JO" altLang="en-JO" i="1">
                <a:latin typeface="Comic Sans MS" panose="030F0902030302020204" pitchFamily="66" charset="0"/>
              </a:endParaRPr>
            </a:p>
          </p:txBody>
        </p:sp>
      </p:grpSp>
      <p:sp>
        <p:nvSpPr>
          <p:cNvPr id="97338" name="Text Box 58">
            <a:extLst>
              <a:ext uri="{FF2B5EF4-FFF2-40B4-BE49-F238E27FC236}">
                <a16:creationId xmlns:a16="http://schemas.microsoft.com/office/drawing/2014/main" id="{3F5E4BAF-5600-1DD7-DAD6-976622D2636F}"/>
              </a:ext>
            </a:extLst>
          </p:cNvPr>
          <p:cNvSpPr txBox="1">
            <a:spLocks noChangeArrowheads="1"/>
          </p:cNvSpPr>
          <p:nvPr/>
        </p:nvSpPr>
        <p:spPr bwMode="auto">
          <a:xfrm>
            <a:off x="4198938" y="4159250"/>
            <a:ext cx="4322762"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(using number theory result above)</a:t>
            </a:r>
            <a:endParaRPr lang="en-US" altLang="en-JO"/>
          </a:p>
        </p:txBody>
      </p:sp>
      <p:sp>
        <p:nvSpPr>
          <p:cNvPr id="97339" name="Text Box 59">
            <a:extLst>
              <a:ext uri="{FF2B5EF4-FFF2-40B4-BE49-F238E27FC236}">
                <a16:creationId xmlns:a16="http://schemas.microsoft.com/office/drawing/2014/main" id="{71C58FB1-E9A8-1A7F-9207-015B6DB5014E}"/>
              </a:ext>
            </a:extLst>
          </p:cNvPr>
          <p:cNvSpPr txBox="1">
            <a:spLocks noChangeArrowheads="1"/>
          </p:cNvSpPr>
          <p:nvPr/>
        </p:nvSpPr>
        <p:spPr bwMode="auto">
          <a:xfrm>
            <a:off x="4121150" y="5240338"/>
            <a:ext cx="4481513"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(since we </a:t>
            </a:r>
            <a:r>
              <a:rPr lang="en-US" altLang="en-JO" sz="2000">
                <a:solidFill>
                  <a:schemeClr val="accent2"/>
                </a:solidFill>
                <a:latin typeface="Comic Sans MS" panose="030F0902030302020204" pitchFamily="66" charset="0"/>
              </a:rPr>
              <a:t>chose</a:t>
            </a:r>
            <a:r>
              <a:rPr lang="en-US" altLang="en-JO" sz="2000">
                <a:latin typeface="Comic Sans MS" panose="030F0902030302020204" pitchFamily="66" charset="0"/>
              </a:rPr>
              <a:t> </a:t>
            </a:r>
            <a:r>
              <a:rPr lang="en-US" altLang="en-JO" sz="2000" i="1">
                <a:latin typeface="Comic Sans MS" panose="030F0902030302020204" pitchFamily="66" charset="0"/>
              </a:rPr>
              <a:t>ed</a:t>
            </a:r>
            <a:r>
              <a:rPr lang="en-US" altLang="en-JO" sz="2000">
                <a:latin typeface="Comic Sans MS" panose="030F0902030302020204" pitchFamily="66" charset="0"/>
              </a:rPr>
              <a:t> to be divisible by</a:t>
            </a:r>
          </a:p>
          <a:p>
            <a:r>
              <a:rPr lang="en-US" altLang="en-JO" sz="2000" i="1">
                <a:latin typeface="Comic Sans MS" panose="030F0902030302020204" pitchFamily="66" charset="0"/>
              </a:rPr>
              <a:t>(p-1)(q-1)</a:t>
            </a:r>
            <a:r>
              <a:rPr lang="en-US" altLang="en-JO" sz="2000">
                <a:latin typeface="Comic Sans MS" panose="030F0902030302020204" pitchFamily="66" charset="0"/>
              </a:rPr>
              <a:t> with remainder 1 )</a:t>
            </a:r>
            <a:endParaRPr lang="en-US" altLang="en-JO"/>
          </a:p>
        </p:txBody>
      </p:sp>
      <p:sp>
        <p:nvSpPr>
          <p:cNvPr id="97342" name="Line 62">
            <a:extLst>
              <a:ext uri="{FF2B5EF4-FFF2-40B4-BE49-F238E27FC236}">
                <a16:creationId xmlns:a16="http://schemas.microsoft.com/office/drawing/2014/main" id="{FCAF044F-8B31-3166-2372-E0020E9704E3}"/>
              </a:ext>
            </a:extLst>
          </p:cNvPr>
          <p:cNvSpPr>
            <a:spLocks noChangeShapeType="1"/>
          </p:cNvSpPr>
          <p:nvPr/>
        </p:nvSpPr>
        <p:spPr bwMode="auto">
          <a:xfrm>
            <a:off x="4473575" y="1041400"/>
            <a:ext cx="3784600" cy="0"/>
          </a:xfrm>
          <a:prstGeom prst="line">
            <a:avLst/>
          </a:prstGeom>
          <a:noFill/>
          <a:ln w="190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97343" name="Line 63">
            <a:extLst>
              <a:ext uri="{FF2B5EF4-FFF2-40B4-BE49-F238E27FC236}">
                <a16:creationId xmlns:a16="http://schemas.microsoft.com/office/drawing/2014/main" id="{33F64FC6-A974-7A04-5DEB-CBC68AAF0A61}"/>
              </a:ext>
            </a:extLst>
          </p:cNvPr>
          <p:cNvSpPr>
            <a:spLocks noChangeShapeType="1"/>
          </p:cNvSpPr>
          <p:nvPr/>
        </p:nvSpPr>
        <p:spPr bwMode="auto">
          <a:xfrm>
            <a:off x="1617663" y="2743200"/>
            <a:ext cx="5078412" cy="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27BECD53-2244-85C9-1D85-F261CEE1B6ED}"/>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95607760-7CAC-68DB-29F1-B9A8C16DEECD}"/>
              </a:ext>
            </a:extLst>
          </p:cNvPr>
          <p:cNvSpPr>
            <a:spLocks noGrp="1"/>
          </p:cNvSpPr>
          <p:nvPr>
            <p:ph type="sldNum" sz="quarter" idx="12"/>
          </p:nvPr>
        </p:nvSpPr>
        <p:spPr/>
        <p:txBody>
          <a:bodyPr/>
          <a:lstStyle/>
          <a:p>
            <a:r>
              <a:rPr lang="en-US" altLang="en-JO"/>
              <a:t>8-</a:t>
            </a:r>
            <a:fld id="{EDFDEFC6-C529-3645-8840-0D05ACB79C4D}" type="slidenum">
              <a:rPr lang="en-US" altLang="en-JO"/>
              <a:pPr/>
              <a:t>21</a:t>
            </a:fld>
            <a:endParaRPr lang="en-US" altLang="en-JO"/>
          </a:p>
        </p:txBody>
      </p:sp>
      <p:sp>
        <p:nvSpPr>
          <p:cNvPr id="167938" name="Rectangle 2">
            <a:extLst>
              <a:ext uri="{FF2B5EF4-FFF2-40B4-BE49-F238E27FC236}">
                <a16:creationId xmlns:a16="http://schemas.microsoft.com/office/drawing/2014/main" id="{9E8B8B8A-B8B5-60DA-2231-5F65B516EFEE}"/>
              </a:ext>
            </a:extLst>
          </p:cNvPr>
          <p:cNvSpPr>
            <a:spLocks noGrp="1" noChangeArrowheads="1"/>
          </p:cNvSpPr>
          <p:nvPr>
            <p:ph type="title"/>
          </p:nvPr>
        </p:nvSpPr>
        <p:spPr/>
        <p:txBody>
          <a:bodyPr/>
          <a:lstStyle/>
          <a:p>
            <a:r>
              <a:rPr lang="en-US" altLang="en-JO" sz="3600"/>
              <a:t>RSA: another important property</a:t>
            </a:r>
            <a:endParaRPr lang="en-US" altLang="en-JO"/>
          </a:p>
        </p:txBody>
      </p:sp>
      <p:sp>
        <p:nvSpPr>
          <p:cNvPr id="167947" name="Text Box 11">
            <a:extLst>
              <a:ext uri="{FF2B5EF4-FFF2-40B4-BE49-F238E27FC236}">
                <a16:creationId xmlns:a16="http://schemas.microsoft.com/office/drawing/2014/main" id="{CCEC971F-0FFB-9F01-560C-1CD7C8145086}"/>
              </a:ext>
            </a:extLst>
          </p:cNvPr>
          <p:cNvSpPr txBox="1">
            <a:spLocks noChangeArrowheads="1"/>
          </p:cNvSpPr>
          <p:nvPr/>
        </p:nvSpPr>
        <p:spPr bwMode="auto">
          <a:xfrm>
            <a:off x="450850" y="1422400"/>
            <a:ext cx="8101013"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800">
                <a:latin typeface="Comic Sans MS" panose="030F0902030302020204" pitchFamily="66" charset="0"/>
              </a:rPr>
              <a:t>The following property will be </a:t>
            </a:r>
            <a:r>
              <a:rPr lang="en-US" altLang="en-JO" sz="2800" i="1">
                <a:solidFill>
                  <a:schemeClr val="accent2"/>
                </a:solidFill>
                <a:latin typeface="Comic Sans MS" panose="030F0902030302020204" pitchFamily="66" charset="0"/>
              </a:rPr>
              <a:t>very</a:t>
            </a:r>
            <a:r>
              <a:rPr lang="en-US" altLang="en-JO" sz="2800">
                <a:latin typeface="Comic Sans MS" panose="030F0902030302020204" pitchFamily="66" charset="0"/>
              </a:rPr>
              <a:t> useful later:</a:t>
            </a:r>
            <a:endParaRPr lang="en-US" altLang="en-JO"/>
          </a:p>
        </p:txBody>
      </p:sp>
      <p:grpSp>
        <p:nvGrpSpPr>
          <p:cNvPr id="167976" name="Group 40">
            <a:extLst>
              <a:ext uri="{FF2B5EF4-FFF2-40B4-BE49-F238E27FC236}">
                <a16:creationId xmlns:a16="http://schemas.microsoft.com/office/drawing/2014/main" id="{CCCCEB12-EF04-CA0A-6165-0C5D4D749AE5}"/>
              </a:ext>
            </a:extLst>
          </p:cNvPr>
          <p:cNvGrpSpPr>
            <a:grpSpLocks/>
          </p:cNvGrpSpPr>
          <p:nvPr/>
        </p:nvGrpSpPr>
        <p:grpSpPr bwMode="auto">
          <a:xfrm>
            <a:off x="1636713" y="2257425"/>
            <a:ext cx="5259387" cy="942975"/>
            <a:chOff x="501" y="1586"/>
            <a:chExt cx="3313" cy="594"/>
          </a:xfrm>
        </p:grpSpPr>
        <p:grpSp>
          <p:nvGrpSpPr>
            <p:cNvPr id="167957" name="Group 21">
              <a:extLst>
                <a:ext uri="{FF2B5EF4-FFF2-40B4-BE49-F238E27FC236}">
                  <a16:creationId xmlns:a16="http://schemas.microsoft.com/office/drawing/2014/main" id="{A8BB1D7D-1B4A-8E8F-47AA-AC21BDA49147}"/>
                </a:ext>
              </a:extLst>
            </p:cNvPr>
            <p:cNvGrpSpPr>
              <a:grpSpLocks/>
            </p:cNvGrpSpPr>
            <p:nvPr/>
          </p:nvGrpSpPr>
          <p:grpSpPr bwMode="auto">
            <a:xfrm>
              <a:off x="501" y="1586"/>
              <a:ext cx="1807" cy="594"/>
              <a:chOff x="1328" y="1706"/>
              <a:chExt cx="1807" cy="594"/>
            </a:xfrm>
          </p:grpSpPr>
          <p:grpSp>
            <p:nvGrpSpPr>
              <p:cNvPr id="167958" name="Group 22">
                <a:extLst>
                  <a:ext uri="{FF2B5EF4-FFF2-40B4-BE49-F238E27FC236}">
                    <a16:creationId xmlns:a16="http://schemas.microsoft.com/office/drawing/2014/main" id="{66FF2078-18D5-5FD6-BE87-B00CD8E94669}"/>
                  </a:ext>
                </a:extLst>
              </p:cNvPr>
              <p:cNvGrpSpPr>
                <a:grpSpLocks/>
              </p:cNvGrpSpPr>
              <p:nvPr/>
            </p:nvGrpSpPr>
            <p:grpSpPr bwMode="auto">
              <a:xfrm>
                <a:off x="1328" y="1811"/>
                <a:ext cx="1807" cy="489"/>
                <a:chOff x="1699" y="1433"/>
                <a:chExt cx="1807" cy="489"/>
              </a:xfrm>
            </p:grpSpPr>
            <p:sp>
              <p:nvSpPr>
                <p:cNvPr id="167959" name="Text Box 23">
                  <a:extLst>
                    <a:ext uri="{FF2B5EF4-FFF2-40B4-BE49-F238E27FC236}">
                      <a16:creationId xmlns:a16="http://schemas.microsoft.com/office/drawing/2014/main" id="{E996E8B8-3B4F-A8CC-97D4-4CAC7FAD5779}"/>
                    </a:ext>
                  </a:extLst>
                </p:cNvPr>
                <p:cNvSpPr txBox="1">
                  <a:spLocks noChangeArrowheads="1"/>
                </p:cNvSpPr>
                <p:nvPr/>
              </p:nvSpPr>
              <p:spPr bwMode="auto">
                <a:xfrm>
                  <a:off x="1699" y="1433"/>
                  <a:ext cx="1807"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800">
                      <a:solidFill>
                        <a:srgbClr val="FF0000"/>
                      </a:solidFill>
                      <a:latin typeface="Comic Sans MS" panose="030F0902030302020204" pitchFamily="66" charset="0"/>
                    </a:rPr>
                    <a:t>K  </a:t>
                  </a:r>
                  <a:r>
                    <a:rPr lang="en-US" altLang="en-JO" sz="3200">
                      <a:solidFill>
                        <a:srgbClr val="FF0000"/>
                      </a:solidFill>
                      <a:latin typeface="Comic Sans MS" panose="030F0902030302020204" pitchFamily="66" charset="0"/>
                    </a:rPr>
                    <a:t>(</a:t>
                  </a:r>
                  <a:r>
                    <a:rPr lang="en-US" altLang="en-JO" sz="2800">
                      <a:solidFill>
                        <a:srgbClr val="FF0000"/>
                      </a:solidFill>
                      <a:latin typeface="Comic Sans MS" panose="030F0902030302020204" pitchFamily="66" charset="0"/>
                    </a:rPr>
                    <a:t>K  (m)</a:t>
                  </a:r>
                  <a:r>
                    <a:rPr lang="en-US" altLang="en-JO" sz="3200">
                      <a:solidFill>
                        <a:srgbClr val="FF0000"/>
                      </a:solidFill>
                      <a:latin typeface="Comic Sans MS" panose="030F0902030302020204" pitchFamily="66" charset="0"/>
                    </a:rPr>
                    <a:t>)</a:t>
                  </a:r>
                  <a:r>
                    <a:rPr lang="en-US" altLang="en-JO" sz="2800">
                      <a:solidFill>
                        <a:srgbClr val="FF0000"/>
                      </a:solidFill>
                      <a:latin typeface="Comic Sans MS" panose="030F0902030302020204" pitchFamily="66" charset="0"/>
                    </a:rPr>
                    <a:t>  =  m</a:t>
                  </a:r>
                  <a:r>
                    <a:rPr lang="en-US" altLang="en-JO" sz="2800">
                      <a:latin typeface="Comic Sans MS" panose="030F0902030302020204" pitchFamily="66" charset="0"/>
                    </a:rPr>
                    <a:t> </a:t>
                  </a:r>
                </a:p>
              </p:txBody>
            </p:sp>
            <p:sp>
              <p:nvSpPr>
                <p:cNvPr id="167960" name="Text Box 24">
                  <a:extLst>
                    <a:ext uri="{FF2B5EF4-FFF2-40B4-BE49-F238E27FC236}">
                      <a16:creationId xmlns:a16="http://schemas.microsoft.com/office/drawing/2014/main" id="{FBF964A1-6332-47FC-ADA9-7EF87CBEB08A}"/>
                    </a:ext>
                  </a:extLst>
                </p:cNvPr>
                <p:cNvSpPr txBox="1">
                  <a:spLocks noChangeArrowheads="1"/>
                </p:cNvSpPr>
                <p:nvPr/>
              </p:nvSpPr>
              <p:spPr bwMode="auto">
                <a:xfrm>
                  <a:off x="2182" y="1634"/>
                  <a:ext cx="237"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B</a:t>
                  </a:r>
                  <a:endParaRPr lang="en-US" altLang="en-JO" sz="2800">
                    <a:latin typeface="Comic Sans MS" panose="030F0902030302020204" pitchFamily="66" charset="0"/>
                  </a:endParaRPr>
                </a:p>
              </p:txBody>
            </p:sp>
            <p:sp>
              <p:nvSpPr>
                <p:cNvPr id="167961" name="Text Box 25">
                  <a:extLst>
                    <a:ext uri="{FF2B5EF4-FFF2-40B4-BE49-F238E27FC236}">
                      <a16:creationId xmlns:a16="http://schemas.microsoft.com/office/drawing/2014/main" id="{2F94023E-1E9E-ABB1-57B5-2450E2D0AFB4}"/>
                    </a:ext>
                  </a:extLst>
                </p:cNvPr>
                <p:cNvSpPr txBox="1">
                  <a:spLocks noChangeArrowheads="1"/>
                </p:cNvSpPr>
                <p:nvPr/>
              </p:nvSpPr>
              <p:spPr bwMode="auto">
                <a:xfrm>
                  <a:off x="1864" y="1620"/>
                  <a:ext cx="237"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B</a:t>
                  </a:r>
                  <a:endParaRPr lang="en-US" altLang="en-JO" sz="2800">
                    <a:latin typeface="Comic Sans MS" panose="030F0902030302020204" pitchFamily="66" charset="0"/>
                  </a:endParaRPr>
                </a:p>
              </p:txBody>
            </p:sp>
          </p:grpSp>
          <p:sp>
            <p:nvSpPr>
              <p:cNvPr id="167962" name="Text Box 26">
                <a:extLst>
                  <a:ext uri="{FF2B5EF4-FFF2-40B4-BE49-F238E27FC236}">
                    <a16:creationId xmlns:a16="http://schemas.microsoft.com/office/drawing/2014/main" id="{CD644D93-A056-E6A7-E695-5EA3E251AD4F}"/>
                  </a:ext>
                </a:extLst>
              </p:cNvPr>
              <p:cNvSpPr txBox="1">
                <a:spLocks noChangeArrowheads="1"/>
              </p:cNvSpPr>
              <p:nvPr/>
            </p:nvSpPr>
            <p:spPr bwMode="auto">
              <a:xfrm>
                <a:off x="1497" y="1706"/>
                <a:ext cx="196"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a:t>
                </a:r>
                <a:endParaRPr lang="en-US" altLang="en-JO">
                  <a:solidFill>
                    <a:srgbClr val="FF0000"/>
                  </a:solidFill>
                </a:endParaRPr>
              </a:p>
            </p:txBody>
          </p:sp>
          <p:sp>
            <p:nvSpPr>
              <p:cNvPr id="167963" name="Text Box 27">
                <a:extLst>
                  <a:ext uri="{FF2B5EF4-FFF2-40B4-BE49-F238E27FC236}">
                    <a16:creationId xmlns:a16="http://schemas.microsoft.com/office/drawing/2014/main" id="{4C6F586F-FB35-70AC-39DB-8652511E7E69}"/>
                  </a:ext>
                </a:extLst>
              </p:cNvPr>
              <p:cNvSpPr txBox="1">
                <a:spLocks noChangeArrowheads="1"/>
              </p:cNvSpPr>
              <p:nvPr/>
            </p:nvSpPr>
            <p:spPr bwMode="auto">
              <a:xfrm>
                <a:off x="1853" y="1722"/>
                <a:ext cx="208"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a:t>
                </a:r>
                <a:endParaRPr lang="en-US" altLang="en-JO">
                  <a:solidFill>
                    <a:srgbClr val="FF0000"/>
                  </a:solidFill>
                </a:endParaRPr>
              </a:p>
            </p:txBody>
          </p:sp>
        </p:grpSp>
        <p:sp>
          <p:nvSpPr>
            <p:cNvPr id="167969" name="Text Box 33">
              <a:extLst>
                <a:ext uri="{FF2B5EF4-FFF2-40B4-BE49-F238E27FC236}">
                  <a16:creationId xmlns:a16="http://schemas.microsoft.com/office/drawing/2014/main" id="{1E0039C1-3AB3-B978-F97B-E8E34CE780A8}"/>
                </a:ext>
              </a:extLst>
            </p:cNvPr>
            <p:cNvSpPr txBox="1">
              <a:spLocks noChangeArrowheads="1"/>
            </p:cNvSpPr>
            <p:nvPr/>
          </p:nvSpPr>
          <p:spPr bwMode="auto">
            <a:xfrm>
              <a:off x="2496" y="1704"/>
              <a:ext cx="1318"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800">
                  <a:solidFill>
                    <a:srgbClr val="FF0000"/>
                  </a:solidFill>
                  <a:latin typeface="Comic Sans MS" panose="030F0902030302020204" pitchFamily="66" charset="0"/>
                </a:rPr>
                <a:t>K  </a:t>
              </a:r>
              <a:r>
                <a:rPr lang="en-US" altLang="en-JO" sz="3200">
                  <a:solidFill>
                    <a:srgbClr val="FF0000"/>
                  </a:solidFill>
                  <a:latin typeface="Comic Sans MS" panose="030F0902030302020204" pitchFamily="66" charset="0"/>
                </a:rPr>
                <a:t>(</a:t>
              </a:r>
              <a:r>
                <a:rPr lang="en-US" altLang="en-JO" sz="2800">
                  <a:solidFill>
                    <a:srgbClr val="FF0000"/>
                  </a:solidFill>
                  <a:latin typeface="Comic Sans MS" panose="030F0902030302020204" pitchFamily="66" charset="0"/>
                </a:rPr>
                <a:t>K  (m)</a:t>
              </a:r>
              <a:r>
                <a:rPr lang="en-US" altLang="en-JO" sz="3200">
                  <a:solidFill>
                    <a:srgbClr val="FF0000"/>
                  </a:solidFill>
                  <a:latin typeface="Comic Sans MS" panose="030F0902030302020204" pitchFamily="66" charset="0"/>
                </a:rPr>
                <a:t>)</a:t>
              </a:r>
              <a:r>
                <a:rPr lang="en-US" altLang="en-JO" sz="2800">
                  <a:solidFill>
                    <a:srgbClr val="FF0000"/>
                  </a:solidFill>
                  <a:latin typeface="Comic Sans MS" panose="030F0902030302020204" pitchFamily="66" charset="0"/>
                </a:rPr>
                <a:t>  </a:t>
              </a:r>
              <a:endParaRPr lang="en-US" altLang="en-JO" sz="2800">
                <a:latin typeface="Comic Sans MS" panose="030F0902030302020204" pitchFamily="66" charset="0"/>
              </a:endParaRPr>
            </a:p>
          </p:txBody>
        </p:sp>
        <p:sp>
          <p:nvSpPr>
            <p:cNvPr id="167970" name="Text Box 34">
              <a:extLst>
                <a:ext uri="{FF2B5EF4-FFF2-40B4-BE49-F238E27FC236}">
                  <a16:creationId xmlns:a16="http://schemas.microsoft.com/office/drawing/2014/main" id="{963DD81F-C10C-E687-8A3E-B46B6BD8BC1F}"/>
                </a:ext>
              </a:extLst>
            </p:cNvPr>
            <p:cNvSpPr txBox="1">
              <a:spLocks noChangeArrowheads="1"/>
            </p:cNvSpPr>
            <p:nvPr/>
          </p:nvSpPr>
          <p:spPr bwMode="auto">
            <a:xfrm>
              <a:off x="3018" y="1887"/>
              <a:ext cx="237"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B</a:t>
              </a:r>
              <a:endParaRPr lang="en-US" altLang="en-JO" sz="2800">
                <a:latin typeface="Comic Sans MS" panose="030F0902030302020204" pitchFamily="66" charset="0"/>
              </a:endParaRPr>
            </a:p>
          </p:txBody>
        </p:sp>
        <p:sp>
          <p:nvSpPr>
            <p:cNvPr id="167971" name="Text Box 35">
              <a:extLst>
                <a:ext uri="{FF2B5EF4-FFF2-40B4-BE49-F238E27FC236}">
                  <a16:creationId xmlns:a16="http://schemas.microsoft.com/office/drawing/2014/main" id="{3F3338A6-42DA-8CFB-61C2-39E3DAAB1A8E}"/>
                </a:ext>
              </a:extLst>
            </p:cNvPr>
            <p:cNvSpPr txBox="1">
              <a:spLocks noChangeArrowheads="1"/>
            </p:cNvSpPr>
            <p:nvPr/>
          </p:nvSpPr>
          <p:spPr bwMode="auto">
            <a:xfrm>
              <a:off x="2663" y="1891"/>
              <a:ext cx="237"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B</a:t>
              </a:r>
              <a:endParaRPr lang="en-US" altLang="en-JO" sz="2800">
                <a:latin typeface="Comic Sans MS" panose="030F0902030302020204" pitchFamily="66" charset="0"/>
              </a:endParaRPr>
            </a:p>
          </p:txBody>
        </p:sp>
        <p:sp>
          <p:nvSpPr>
            <p:cNvPr id="167972" name="Text Box 36">
              <a:extLst>
                <a:ext uri="{FF2B5EF4-FFF2-40B4-BE49-F238E27FC236}">
                  <a16:creationId xmlns:a16="http://schemas.microsoft.com/office/drawing/2014/main" id="{660E208E-1970-2B99-4E93-B40EE2C5EEC2}"/>
                </a:ext>
              </a:extLst>
            </p:cNvPr>
            <p:cNvSpPr txBox="1">
              <a:spLocks noChangeArrowheads="1"/>
            </p:cNvSpPr>
            <p:nvPr/>
          </p:nvSpPr>
          <p:spPr bwMode="auto">
            <a:xfrm>
              <a:off x="2654" y="1636"/>
              <a:ext cx="208"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a:t>
              </a:r>
              <a:endParaRPr lang="en-US" altLang="en-JO">
                <a:solidFill>
                  <a:srgbClr val="FF0000"/>
                </a:solidFill>
              </a:endParaRPr>
            </a:p>
          </p:txBody>
        </p:sp>
        <p:sp>
          <p:nvSpPr>
            <p:cNvPr id="167973" name="Text Box 37">
              <a:extLst>
                <a:ext uri="{FF2B5EF4-FFF2-40B4-BE49-F238E27FC236}">
                  <a16:creationId xmlns:a16="http://schemas.microsoft.com/office/drawing/2014/main" id="{649E1197-F201-9CE2-E82D-1E2FC596D48C}"/>
                </a:ext>
              </a:extLst>
            </p:cNvPr>
            <p:cNvSpPr txBox="1">
              <a:spLocks noChangeArrowheads="1"/>
            </p:cNvSpPr>
            <p:nvPr/>
          </p:nvSpPr>
          <p:spPr bwMode="auto">
            <a:xfrm>
              <a:off x="3011" y="1606"/>
              <a:ext cx="196"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a:t>
              </a:r>
              <a:endParaRPr lang="en-US" altLang="en-JO">
                <a:solidFill>
                  <a:srgbClr val="FF0000"/>
                </a:solidFill>
              </a:endParaRPr>
            </a:p>
          </p:txBody>
        </p:sp>
        <p:sp>
          <p:nvSpPr>
            <p:cNvPr id="167974" name="Text Box 38">
              <a:extLst>
                <a:ext uri="{FF2B5EF4-FFF2-40B4-BE49-F238E27FC236}">
                  <a16:creationId xmlns:a16="http://schemas.microsoft.com/office/drawing/2014/main" id="{9403AAB7-A7B4-C300-3E4E-16BF6929A217}"/>
                </a:ext>
              </a:extLst>
            </p:cNvPr>
            <p:cNvSpPr txBox="1">
              <a:spLocks noChangeArrowheads="1"/>
            </p:cNvSpPr>
            <p:nvPr/>
          </p:nvSpPr>
          <p:spPr bwMode="auto">
            <a:xfrm>
              <a:off x="2261" y="1755"/>
              <a:ext cx="21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a:t>
              </a:r>
            </a:p>
          </p:txBody>
        </p:sp>
      </p:grpSp>
      <p:sp>
        <p:nvSpPr>
          <p:cNvPr id="167977" name="Text Box 41">
            <a:extLst>
              <a:ext uri="{FF2B5EF4-FFF2-40B4-BE49-F238E27FC236}">
                <a16:creationId xmlns:a16="http://schemas.microsoft.com/office/drawing/2014/main" id="{70841ED8-71E6-4CDD-F945-70889728CBAF}"/>
              </a:ext>
            </a:extLst>
          </p:cNvPr>
          <p:cNvSpPr txBox="1">
            <a:spLocks noChangeArrowheads="1"/>
          </p:cNvSpPr>
          <p:nvPr/>
        </p:nvSpPr>
        <p:spPr bwMode="auto">
          <a:xfrm>
            <a:off x="1163638" y="3487738"/>
            <a:ext cx="2917825" cy="1373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800">
                <a:latin typeface="Comic Sans MS" panose="030F0902030302020204" pitchFamily="66" charset="0"/>
              </a:rPr>
              <a:t>use public key first, followed by private key </a:t>
            </a:r>
            <a:endParaRPr lang="en-US" altLang="en-JO"/>
          </a:p>
        </p:txBody>
      </p:sp>
      <p:sp>
        <p:nvSpPr>
          <p:cNvPr id="167978" name="Text Box 42">
            <a:extLst>
              <a:ext uri="{FF2B5EF4-FFF2-40B4-BE49-F238E27FC236}">
                <a16:creationId xmlns:a16="http://schemas.microsoft.com/office/drawing/2014/main" id="{3A7C9B54-8EC8-EAD4-3343-B464C13B9061}"/>
              </a:ext>
            </a:extLst>
          </p:cNvPr>
          <p:cNvSpPr txBox="1">
            <a:spLocks noChangeArrowheads="1"/>
          </p:cNvSpPr>
          <p:nvPr/>
        </p:nvSpPr>
        <p:spPr bwMode="auto">
          <a:xfrm>
            <a:off x="4494213" y="3479800"/>
            <a:ext cx="2917825" cy="1373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800">
                <a:latin typeface="Comic Sans MS" panose="030F0902030302020204" pitchFamily="66" charset="0"/>
              </a:rPr>
              <a:t>use private key first, followed by public key </a:t>
            </a:r>
            <a:endParaRPr lang="en-US" altLang="en-JO"/>
          </a:p>
        </p:txBody>
      </p:sp>
      <p:sp>
        <p:nvSpPr>
          <p:cNvPr id="167981" name="AutoShape 45">
            <a:extLst>
              <a:ext uri="{FF2B5EF4-FFF2-40B4-BE49-F238E27FC236}">
                <a16:creationId xmlns:a16="http://schemas.microsoft.com/office/drawing/2014/main" id="{DF1016AA-209A-98A0-415C-9968FFCAE671}"/>
              </a:ext>
            </a:extLst>
          </p:cNvPr>
          <p:cNvSpPr>
            <a:spLocks/>
          </p:cNvSpPr>
          <p:nvPr/>
        </p:nvSpPr>
        <p:spPr bwMode="auto">
          <a:xfrm rot="5400000">
            <a:off x="2481263" y="2509838"/>
            <a:ext cx="138112" cy="1509712"/>
          </a:xfrm>
          <a:prstGeom prst="rightBrace">
            <a:avLst>
              <a:gd name="adj1" fmla="val 91092"/>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67982" name="AutoShape 46">
            <a:extLst>
              <a:ext uri="{FF2B5EF4-FFF2-40B4-BE49-F238E27FC236}">
                <a16:creationId xmlns:a16="http://schemas.microsoft.com/office/drawing/2014/main" id="{8923310D-0636-186C-1A12-171CE692210F}"/>
              </a:ext>
            </a:extLst>
          </p:cNvPr>
          <p:cNvSpPr>
            <a:spLocks/>
          </p:cNvSpPr>
          <p:nvPr/>
        </p:nvSpPr>
        <p:spPr bwMode="auto">
          <a:xfrm rot="5400000">
            <a:off x="5753100" y="2501900"/>
            <a:ext cx="138113" cy="1509713"/>
          </a:xfrm>
          <a:prstGeom prst="rightBrace">
            <a:avLst>
              <a:gd name="adj1" fmla="val 91092"/>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67984" name="Text Box 48">
            <a:extLst>
              <a:ext uri="{FF2B5EF4-FFF2-40B4-BE49-F238E27FC236}">
                <a16:creationId xmlns:a16="http://schemas.microsoft.com/office/drawing/2014/main" id="{FE9769C3-0696-96BB-2738-6B3BD106D527}"/>
              </a:ext>
            </a:extLst>
          </p:cNvPr>
          <p:cNvSpPr txBox="1">
            <a:spLocks noChangeArrowheads="1"/>
          </p:cNvSpPr>
          <p:nvPr/>
        </p:nvSpPr>
        <p:spPr bwMode="auto">
          <a:xfrm>
            <a:off x="2708275" y="5200650"/>
            <a:ext cx="34671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800" i="1">
                <a:solidFill>
                  <a:schemeClr val="accent2"/>
                </a:solidFill>
                <a:latin typeface="Comic Sans MS" panose="030F0902030302020204" pitchFamily="66" charset="0"/>
              </a:rPr>
              <a:t>Result is the same!</a:t>
            </a:r>
            <a:r>
              <a:rPr lang="en-US" altLang="en-JO" sz="2800">
                <a:latin typeface="Comic Sans MS" panose="030F0902030302020204" pitchFamily="66" charset="0"/>
              </a:rPr>
              <a:t> </a:t>
            </a:r>
            <a:endParaRPr lang="en-US" altLang="en-JO"/>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7558FEA-AA2F-BBE7-6047-77E6DD6C4CB1}"/>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BF5381A4-DC2C-44E7-9E9B-85FAEB443B58}"/>
              </a:ext>
            </a:extLst>
          </p:cNvPr>
          <p:cNvSpPr>
            <a:spLocks noGrp="1"/>
          </p:cNvSpPr>
          <p:nvPr>
            <p:ph type="sldNum" sz="quarter" idx="12"/>
          </p:nvPr>
        </p:nvSpPr>
        <p:spPr/>
        <p:txBody>
          <a:bodyPr/>
          <a:lstStyle/>
          <a:p>
            <a:r>
              <a:rPr lang="en-US" altLang="en-JO"/>
              <a:t>8-</a:t>
            </a:r>
            <a:fld id="{74C697E4-0DF8-A542-934F-5E03D7049ADB}" type="slidenum">
              <a:rPr lang="en-US" altLang="en-JO"/>
              <a:pPr/>
              <a:t>22</a:t>
            </a:fld>
            <a:endParaRPr lang="en-US" altLang="en-JO"/>
          </a:p>
        </p:txBody>
      </p:sp>
      <p:sp>
        <p:nvSpPr>
          <p:cNvPr id="316418" name="Rectangle 2">
            <a:extLst>
              <a:ext uri="{FF2B5EF4-FFF2-40B4-BE49-F238E27FC236}">
                <a16:creationId xmlns:a16="http://schemas.microsoft.com/office/drawing/2014/main" id="{F98B8CF3-736E-B3B4-06EB-6DAB3E4B377B}"/>
              </a:ext>
            </a:extLst>
          </p:cNvPr>
          <p:cNvSpPr>
            <a:spLocks noGrp="1" noChangeArrowheads="1"/>
          </p:cNvSpPr>
          <p:nvPr>
            <p:ph type="title"/>
          </p:nvPr>
        </p:nvSpPr>
        <p:spPr/>
        <p:txBody>
          <a:bodyPr/>
          <a:lstStyle/>
          <a:p>
            <a:r>
              <a:rPr lang="en-US" altLang="en-JO"/>
              <a:t>Chapter 8 roadmap</a:t>
            </a:r>
          </a:p>
        </p:txBody>
      </p:sp>
      <p:sp>
        <p:nvSpPr>
          <p:cNvPr id="316419" name="Rectangle 3">
            <a:extLst>
              <a:ext uri="{FF2B5EF4-FFF2-40B4-BE49-F238E27FC236}">
                <a16:creationId xmlns:a16="http://schemas.microsoft.com/office/drawing/2014/main" id="{9C5732CA-542E-46B7-A835-89873E14E70E}"/>
              </a:ext>
            </a:extLst>
          </p:cNvPr>
          <p:cNvSpPr>
            <a:spLocks noGrp="1" noChangeArrowheads="1"/>
          </p:cNvSpPr>
          <p:nvPr>
            <p:ph type="body" idx="1"/>
          </p:nvPr>
        </p:nvSpPr>
        <p:spPr>
          <a:xfrm>
            <a:off x="650875" y="1668463"/>
            <a:ext cx="7772400" cy="4648200"/>
          </a:xfrm>
        </p:spPr>
        <p:txBody>
          <a:bodyPr/>
          <a:lstStyle/>
          <a:p>
            <a:pPr>
              <a:buFont typeface="ZapfDingbats" pitchFamily="82" charset="2"/>
              <a:buNone/>
            </a:pPr>
            <a:r>
              <a:rPr lang="en-US" altLang="en-JO">
                <a:solidFill>
                  <a:schemeClr val="accent2"/>
                </a:solidFill>
              </a:rPr>
              <a:t>8.1</a:t>
            </a:r>
            <a:r>
              <a:rPr lang="en-US" altLang="en-JO">
                <a:solidFill>
                  <a:srgbClr val="FF3300"/>
                </a:solidFill>
              </a:rPr>
              <a:t> </a:t>
            </a:r>
            <a:r>
              <a:rPr lang="en-US" altLang="en-JO"/>
              <a:t>What is network security?</a:t>
            </a:r>
          </a:p>
          <a:p>
            <a:pPr>
              <a:buFont typeface="ZapfDingbats" pitchFamily="82" charset="2"/>
              <a:buNone/>
            </a:pPr>
            <a:r>
              <a:rPr lang="en-US" altLang="en-JO">
                <a:solidFill>
                  <a:schemeClr val="accent2"/>
                </a:solidFill>
              </a:rPr>
              <a:t>8.2</a:t>
            </a:r>
            <a:r>
              <a:rPr lang="en-US" altLang="en-JO"/>
              <a:t> Principles of cryptography</a:t>
            </a:r>
          </a:p>
          <a:p>
            <a:pPr>
              <a:buFont typeface="ZapfDingbats" pitchFamily="82" charset="2"/>
              <a:buNone/>
            </a:pPr>
            <a:r>
              <a:rPr lang="en-US" altLang="en-JO">
                <a:solidFill>
                  <a:srgbClr val="FF3300"/>
                </a:solidFill>
              </a:rPr>
              <a:t>8.3 Message integrity</a:t>
            </a:r>
          </a:p>
          <a:p>
            <a:pPr>
              <a:buFont typeface="ZapfDingbats" pitchFamily="82" charset="2"/>
              <a:buNone/>
            </a:pPr>
            <a:r>
              <a:rPr lang="en-US" altLang="en-JO">
                <a:solidFill>
                  <a:schemeClr val="accent2"/>
                </a:solidFill>
              </a:rPr>
              <a:t>8.4</a:t>
            </a:r>
            <a:r>
              <a:rPr lang="en-US" altLang="en-JO"/>
              <a:t> End point authentication</a:t>
            </a:r>
          </a:p>
          <a:p>
            <a:pPr>
              <a:buFont typeface="ZapfDingbats" pitchFamily="82" charset="2"/>
              <a:buNone/>
            </a:pPr>
            <a:r>
              <a:rPr lang="en-US" altLang="en-JO">
                <a:solidFill>
                  <a:schemeClr val="accent2"/>
                </a:solidFill>
              </a:rPr>
              <a:t>8.5</a:t>
            </a:r>
            <a:r>
              <a:rPr lang="en-US" altLang="en-JO"/>
              <a:t> Securing e-mail</a:t>
            </a:r>
          </a:p>
          <a:p>
            <a:pPr>
              <a:buFont typeface="ZapfDingbats" pitchFamily="82" charset="2"/>
              <a:buNone/>
            </a:pPr>
            <a:r>
              <a:rPr lang="en-US" altLang="en-JO">
                <a:solidFill>
                  <a:schemeClr val="accent2"/>
                </a:solidFill>
              </a:rPr>
              <a:t>8.6</a:t>
            </a:r>
            <a:r>
              <a:rPr lang="en-US" altLang="en-JO"/>
              <a:t> Securing TCP connections: SSL</a:t>
            </a:r>
          </a:p>
          <a:p>
            <a:pPr>
              <a:buFont typeface="ZapfDingbats" pitchFamily="82" charset="2"/>
              <a:buNone/>
            </a:pPr>
            <a:r>
              <a:rPr lang="en-US" altLang="en-JO">
                <a:solidFill>
                  <a:schemeClr val="accent2"/>
                </a:solidFill>
              </a:rPr>
              <a:t>8.7</a:t>
            </a:r>
            <a:r>
              <a:rPr lang="en-US" altLang="en-JO"/>
              <a:t> Network layer security: IPsec</a:t>
            </a:r>
          </a:p>
          <a:p>
            <a:pPr>
              <a:buFont typeface="ZapfDingbats" pitchFamily="82" charset="2"/>
              <a:buNone/>
            </a:pPr>
            <a:r>
              <a:rPr lang="en-US" altLang="en-JO">
                <a:solidFill>
                  <a:schemeClr val="accent2"/>
                </a:solidFill>
              </a:rPr>
              <a:t>8.8</a:t>
            </a:r>
            <a:r>
              <a:rPr lang="en-US" altLang="en-JO"/>
              <a:t> Securing wireless LANs</a:t>
            </a:r>
          </a:p>
          <a:p>
            <a:pPr>
              <a:buFont typeface="ZapfDingbats" pitchFamily="82" charset="2"/>
              <a:buNone/>
            </a:pPr>
            <a:r>
              <a:rPr lang="en-US" altLang="en-JO">
                <a:solidFill>
                  <a:schemeClr val="accent2"/>
                </a:solidFill>
              </a:rPr>
              <a:t>8.9</a:t>
            </a:r>
            <a:r>
              <a:rPr lang="en-US" altLang="en-JO"/>
              <a:t> Operational security: firewalls and IDS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241C5A19-32E4-364B-802F-FCE2485DDAE9}"/>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F550080D-6084-5D12-DFA1-B45FEDEB6CBB}"/>
              </a:ext>
            </a:extLst>
          </p:cNvPr>
          <p:cNvSpPr>
            <a:spLocks noGrp="1"/>
          </p:cNvSpPr>
          <p:nvPr>
            <p:ph type="sldNum" sz="quarter" idx="12"/>
          </p:nvPr>
        </p:nvSpPr>
        <p:spPr/>
        <p:txBody>
          <a:bodyPr/>
          <a:lstStyle/>
          <a:p>
            <a:r>
              <a:rPr lang="en-US" altLang="en-JO"/>
              <a:t>8-</a:t>
            </a:r>
            <a:fld id="{3CA1A141-236C-574F-AC3C-5B6F7931DE8D}" type="slidenum">
              <a:rPr lang="en-US" altLang="en-JO"/>
              <a:pPr/>
              <a:t>23</a:t>
            </a:fld>
            <a:endParaRPr lang="en-US" altLang="en-JO"/>
          </a:p>
        </p:txBody>
      </p:sp>
      <p:sp>
        <p:nvSpPr>
          <p:cNvPr id="320514" name="Rectangle 2">
            <a:extLst>
              <a:ext uri="{FF2B5EF4-FFF2-40B4-BE49-F238E27FC236}">
                <a16:creationId xmlns:a16="http://schemas.microsoft.com/office/drawing/2014/main" id="{8EDA1A70-FAC9-FA03-A766-9789EBDA0574}"/>
              </a:ext>
            </a:extLst>
          </p:cNvPr>
          <p:cNvSpPr>
            <a:spLocks noGrp="1" noChangeArrowheads="1"/>
          </p:cNvSpPr>
          <p:nvPr>
            <p:ph type="title"/>
          </p:nvPr>
        </p:nvSpPr>
        <p:spPr/>
        <p:txBody>
          <a:bodyPr/>
          <a:lstStyle/>
          <a:p>
            <a:r>
              <a:rPr lang="en-US" altLang="en-JO" sz="3600"/>
              <a:t>Message Integrity</a:t>
            </a:r>
            <a:endParaRPr lang="en-US" altLang="en-JO"/>
          </a:p>
        </p:txBody>
      </p:sp>
      <p:sp>
        <p:nvSpPr>
          <p:cNvPr id="320515" name="Rectangle 3">
            <a:extLst>
              <a:ext uri="{FF2B5EF4-FFF2-40B4-BE49-F238E27FC236}">
                <a16:creationId xmlns:a16="http://schemas.microsoft.com/office/drawing/2014/main" id="{ACC51E66-4D2A-6410-DB61-B0CBD028F27A}"/>
              </a:ext>
            </a:extLst>
          </p:cNvPr>
          <p:cNvSpPr>
            <a:spLocks noGrp="1" noChangeArrowheads="1"/>
          </p:cNvSpPr>
          <p:nvPr>
            <p:ph type="body" sz="half" idx="1"/>
          </p:nvPr>
        </p:nvSpPr>
        <p:spPr>
          <a:xfrm>
            <a:off x="539750" y="1354138"/>
            <a:ext cx="8443612" cy="4787170"/>
          </a:xfrm>
        </p:spPr>
        <p:txBody>
          <a:bodyPr/>
          <a:lstStyle/>
          <a:p>
            <a:pPr>
              <a:lnSpc>
                <a:spcPct val="90000"/>
              </a:lnSpc>
              <a:buFont typeface="ZapfDingbats" pitchFamily="82" charset="2"/>
              <a:buNone/>
            </a:pPr>
            <a:r>
              <a:rPr lang="en-US" altLang="en-JO" dirty="0"/>
              <a:t>Bob receives msg from Alice, wants to ensure:</a:t>
            </a:r>
            <a:endParaRPr lang="en-US" altLang="en-JO" sz="2400" dirty="0"/>
          </a:p>
          <a:p>
            <a:pPr>
              <a:lnSpc>
                <a:spcPct val="90000"/>
              </a:lnSpc>
            </a:pPr>
            <a:r>
              <a:rPr lang="en-US" altLang="en-JO" sz="2400" dirty="0"/>
              <a:t>message originally came from Alice </a:t>
            </a:r>
          </a:p>
          <a:p>
            <a:pPr>
              <a:lnSpc>
                <a:spcPct val="90000"/>
              </a:lnSpc>
            </a:pPr>
            <a:r>
              <a:rPr lang="en-US" altLang="en-JO" sz="2400" dirty="0"/>
              <a:t>message not changed since sent by Alice</a:t>
            </a:r>
          </a:p>
          <a:p>
            <a:pPr>
              <a:lnSpc>
                <a:spcPct val="90000"/>
              </a:lnSpc>
            </a:pPr>
            <a:endParaRPr lang="en-US" altLang="en-JO" sz="2400" dirty="0"/>
          </a:p>
          <a:p>
            <a:pPr>
              <a:lnSpc>
                <a:spcPct val="90000"/>
              </a:lnSpc>
              <a:buFont typeface="ZapfDingbats" pitchFamily="82" charset="2"/>
              <a:buNone/>
            </a:pPr>
            <a:r>
              <a:rPr lang="en-US" altLang="en-JO" dirty="0">
                <a:solidFill>
                  <a:srgbClr val="FF3300"/>
                </a:solidFill>
              </a:rPr>
              <a:t>Cryptographic Hash:</a:t>
            </a:r>
          </a:p>
          <a:p>
            <a:pPr>
              <a:lnSpc>
                <a:spcPct val="90000"/>
              </a:lnSpc>
            </a:pPr>
            <a:r>
              <a:rPr lang="en-US" altLang="en-JO" sz="2400" dirty="0"/>
              <a:t>takes input m, produces fixed length value, H(m)</a:t>
            </a:r>
          </a:p>
          <a:p>
            <a:pPr lvl="1">
              <a:lnSpc>
                <a:spcPct val="90000"/>
              </a:lnSpc>
            </a:pPr>
            <a:r>
              <a:rPr lang="en-US" altLang="en-JO" sz="2000" dirty="0"/>
              <a:t>e.g., as in Internet checksum</a:t>
            </a:r>
          </a:p>
          <a:p>
            <a:pPr>
              <a:lnSpc>
                <a:spcPct val="90000"/>
              </a:lnSpc>
            </a:pPr>
            <a:r>
              <a:rPr lang="en-US" altLang="en-JO" sz="2400" dirty="0"/>
              <a:t>computationally infeasible to find two different messages, x, y such that H(x) = H(y)</a:t>
            </a:r>
          </a:p>
          <a:p>
            <a:pPr lvl="1">
              <a:lnSpc>
                <a:spcPct val="90000"/>
              </a:lnSpc>
            </a:pPr>
            <a:r>
              <a:rPr lang="en-US" altLang="en-JO" sz="2000" dirty="0"/>
              <a:t>equivalently: given m = H(x), (x unknown), can not determine x.</a:t>
            </a:r>
          </a:p>
          <a:p>
            <a:pPr lvl="1">
              <a:lnSpc>
                <a:spcPct val="90000"/>
              </a:lnSpc>
            </a:pPr>
            <a:r>
              <a:rPr lang="en-US" altLang="en-JO" sz="2000" dirty="0"/>
              <a:t>note: Internet checksum </a:t>
            </a:r>
            <a:r>
              <a:rPr lang="en-US" altLang="en-JO" sz="2000" i="1" dirty="0"/>
              <a:t>fails</a:t>
            </a:r>
            <a:r>
              <a:rPr lang="en-US" altLang="en-JO" sz="2000" dirty="0"/>
              <a:t> this requirement!</a:t>
            </a:r>
          </a:p>
          <a:p>
            <a:pPr>
              <a:lnSpc>
                <a:spcPct val="90000"/>
              </a:lnSpc>
              <a:buFont typeface="ZapfDingbats" pitchFamily="82" charset="2"/>
              <a:buNone/>
            </a:pPr>
            <a:endParaRPr lang="en-US" altLang="en-JO"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1DF0A4DB-4043-DE36-0081-B3CB014BD397}"/>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AA6D40B8-AC43-60EC-9B35-92F9881DDAB1}"/>
              </a:ext>
            </a:extLst>
          </p:cNvPr>
          <p:cNvSpPr>
            <a:spLocks noGrp="1"/>
          </p:cNvSpPr>
          <p:nvPr>
            <p:ph type="sldNum" sz="quarter" idx="12"/>
          </p:nvPr>
        </p:nvSpPr>
        <p:spPr/>
        <p:txBody>
          <a:bodyPr/>
          <a:lstStyle/>
          <a:p>
            <a:r>
              <a:rPr lang="en-US" altLang="en-JO"/>
              <a:t>8-</a:t>
            </a:r>
            <a:fld id="{E6FB0DD4-4A18-9243-95E0-7DA5B36AEF4E}" type="slidenum">
              <a:rPr lang="en-US" altLang="en-JO"/>
              <a:pPr/>
              <a:t>24</a:t>
            </a:fld>
            <a:endParaRPr lang="en-US" altLang="en-JO"/>
          </a:p>
        </p:txBody>
      </p:sp>
      <p:sp>
        <p:nvSpPr>
          <p:cNvPr id="338946" name="Rectangle 2">
            <a:extLst>
              <a:ext uri="{FF2B5EF4-FFF2-40B4-BE49-F238E27FC236}">
                <a16:creationId xmlns:a16="http://schemas.microsoft.com/office/drawing/2014/main" id="{F8832491-D255-8239-82FA-8A96616C6AF3}"/>
              </a:ext>
            </a:extLst>
          </p:cNvPr>
          <p:cNvSpPr>
            <a:spLocks noGrp="1" noChangeArrowheads="1"/>
          </p:cNvSpPr>
          <p:nvPr>
            <p:ph type="title"/>
          </p:nvPr>
        </p:nvSpPr>
        <p:spPr>
          <a:xfrm>
            <a:off x="576263" y="417513"/>
            <a:ext cx="7656512" cy="1143000"/>
          </a:xfrm>
        </p:spPr>
        <p:txBody>
          <a:bodyPr/>
          <a:lstStyle/>
          <a:p>
            <a:r>
              <a:rPr lang="en-US" altLang="en-JO" sz="3200"/>
              <a:t>Internet checksum: poor crypto hash function</a:t>
            </a:r>
          </a:p>
        </p:txBody>
      </p:sp>
      <p:sp>
        <p:nvSpPr>
          <p:cNvPr id="338947" name="Rectangle 3">
            <a:extLst>
              <a:ext uri="{FF2B5EF4-FFF2-40B4-BE49-F238E27FC236}">
                <a16:creationId xmlns:a16="http://schemas.microsoft.com/office/drawing/2014/main" id="{2D756483-18A2-2936-24AD-683B401A89D2}"/>
              </a:ext>
            </a:extLst>
          </p:cNvPr>
          <p:cNvSpPr>
            <a:spLocks noGrp="1" noChangeArrowheads="1"/>
          </p:cNvSpPr>
          <p:nvPr>
            <p:ph type="body" idx="1"/>
          </p:nvPr>
        </p:nvSpPr>
        <p:spPr>
          <a:xfrm>
            <a:off x="447675" y="1730375"/>
            <a:ext cx="8424863" cy="2122488"/>
          </a:xfrm>
        </p:spPr>
        <p:txBody>
          <a:bodyPr/>
          <a:lstStyle/>
          <a:p>
            <a:pPr>
              <a:buFont typeface="ZapfDingbats" pitchFamily="82" charset="2"/>
              <a:buNone/>
            </a:pPr>
            <a:r>
              <a:rPr lang="en-US" altLang="en-JO" sz="2400"/>
              <a:t>Internet checksum has some properties of hash function:</a:t>
            </a:r>
          </a:p>
          <a:p>
            <a:pPr>
              <a:buFont typeface="ZapfDingbats" pitchFamily="82" charset="2"/>
              <a:buChar char="ü"/>
            </a:pPr>
            <a:r>
              <a:rPr lang="en-US" altLang="en-JO" sz="2400"/>
              <a:t>produces fixed length digest (16-bit sum) of message</a:t>
            </a:r>
          </a:p>
          <a:p>
            <a:pPr>
              <a:buFont typeface="ZapfDingbats" pitchFamily="82" charset="2"/>
              <a:buChar char="ü"/>
            </a:pPr>
            <a:r>
              <a:rPr lang="en-US" altLang="en-JO" sz="2400"/>
              <a:t>is many-to-one</a:t>
            </a:r>
          </a:p>
        </p:txBody>
      </p:sp>
      <p:sp>
        <p:nvSpPr>
          <p:cNvPr id="338948" name="Rectangle 4">
            <a:extLst>
              <a:ext uri="{FF2B5EF4-FFF2-40B4-BE49-F238E27FC236}">
                <a16:creationId xmlns:a16="http://schemas.microsoft.com/office/drawing/2014/main" id="{3C91CC15-A73C-ECDF-628C-481332C9E157}"/>
              </a:ext>
            </a:extLst>
          </p:cNvPr>
          <p:cNvSpPr>
            <a:spLocks noChangeArrowheads="1"/>
          </p:cNvSpPr>
          <p:nvPr/>
        </p:nvSpPr>
        <p:spPr bwMode="auto">
          <a:xfrm>
            <a:off x="384175" y="3201988"/>
            <a:ext cx="8424863" cy="976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2"/>
              </a:buClr>
              <a:buSzPct val="85000"/>
              <a:buFont typeface="ZapfDingbats" pitchFamily="82" charset="2"/>
              <a:buChar char="r"/>
              <a:defRPr sz="2800">
                <a:solidFill>
                  <a:schemeClr val="tx1"/>
                </a:solidFill>
                <a:latin typeface="Comic Sans MS" panose="030F0902030302020204" pitchFamily="66" charset="0"/>
              </a:defRPr>
            </a:lvl1pPr>
            <a:lvl2pPr marL="742950" indent="-285750" algn="l">
              <a:spcBef>
                <a:spcPct val="20000"/>
              </a:spcBef>
              <a:buClr>
                <a:schemeClr val="accent2"/>
              </a:buClr>
              <a:buSzPct val="75000"/>
              <a:buFont typeface="ZapfDingbats" pitchFamily="82" charset="2"/>
              <a:buChar char="m"/>
              <a:defRPr sz="2400">
                <a:solidFill>
                  <a:schemeClr val="tx1"/>
                </a:solidFill>
                <a:latin typeface="Comic Sans MS" panose="030F0902030302020204" pitchFamily="66" charset="0"/>
              </a:defRPr>
            </a:lvl2pPr>
            <a:lvl3pPr marL="1143000" indent="-228600" algn="l">
              <a:spcBef>
                <a:spcPct val="20000"/>
              </a:spcBef>
              <a:buChar char="•"/>
              <a:defRPr sz="2000">
                <a:solidFill>
                  <a:schemeClr val="tx1"/>
                </a:solidFill>
                <a:latin typeface="Comic Sans MS" panose="030F0902030302020204" pitchFamily="66"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Font typeface="ZapfDingbats" pitchFamily="82" charset="2"/>
              <a:buNone/>
            </a:pPr>
            <a:r>
              <a:rPr lang="en-US" altLang="en-JO" sz="2400"/>
              <a:t>But given message with given hash value, it is easy to find another message with same hash value: </a:t>
            </a:r>
          </a:p>
        </p:txBody>
      </p:sp>
      <p:sp>
        <p:nvSpPr>
          <p:cNvPr id="338949" name="Text Box 5">
            <a:extLst>
              <a:ext uri="{FF2B5EF4-FFF2-40B4-BE49-F238E27FC236}">
                <a16:creationId xmlns:a16="http://schemas.microsoft.com/office/drawing/2014/main" id="{54F60E01-4042-B1F8-7610-535AB0DA5A1A}"/>
              </a:ext>
            </a:extLst>
          </p:cNvPr>
          <p:cNvSpPr txBox="1">
            <a:spLocks noChangeArrowheads="1"/>
          </p:cNvSpPr>
          <p:nvPr/>
        </p:nvSpPr>
        <p:spPr bwMode="auto">
          <a:xfrm>
            <a:off x="454025" y="4608513"/>
            <a:ext cx="125095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b="1">
                <a:latin typeface="Courier" pitchFamily="2" charset="0"/>
              </a:rPr>
              <a:t>I O U 1</a:t>
            </a:r>
          </a:p>
          <a:p>
            <a:r>
              <a:rPr lang="en-US" altLang="en-JO" sz="2000" b="1">
                <a:latin typeface="Courier" pitchFamily="2" charset="0"/>
              </a:rPr>
              <a:t>0 0 . 9</a:t>
            </a:r>
          </a:p>
          <a:p>
            <a:r>
              <a:rPr lang="en-US" altLang="en-JO" sz="2000" b="1">
                <a:latin typeface="Courier" pitchFamily="2" charset="0"/>
              </a:rPr>
              <a:t>9 B O B</a:t>
            </a:r>
          </a:p>
        </p:txBody>
      </p:sp>
      <p:sp>
        <p:nvSpPr>
          <p:cNvPr id="338950" name="Text Box 6">
            <a:extLst>
              <a:ext uri="{FF2B5EF4-FFF2-40B4-BE49-F238E27FC236}">
                <a16:creationId xmlns:a16="http://schemas.microsoft.com/office/drawing/2014/main" id="{65FF1E88-D3BA-318E-7131-306E4A6B0204}"/>
              </a:ext>
            </a:extLst>
          </p:cNvPr>
          <p:cNvSpPr txBox="1">
            <a:spLocks noChangeArrowheads="1"/>
          </p:cNvSpPr>
          <p:nvPr/>
        </p:nvSpPr>
        <p:spPr bwMode="auto">
          <a:xfrm>
            <a:off x="1946275" y="4608513"/>
            <a:ext cx="155257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b="1">
                <a:latin typeface="Courier" pitchFamily="2" charset="0"/>
              </a:rPr>
              <a:t>49 4F 55 31</a:t>
            </a:r>
          </a:p>
          <a:p>
            <a:r>
              <a:rPr lang="en-US" altLang="en-JO" sz="2000" b="1">
                <a:latin typeface="Courier" pitchFamily="2" charset="0"/>
              </a:rPr>
              <a:t>30 30 2E 39</a:t>
            </a:r>
          </a:p>
          <a:p>
            <a:r>
              <a:rPr lang="en-US" altLang="en-JO" sz="2000" b="1">
                <a:latin typeface="Courier" pitchFamily="2" charset="0"/>
              </a:rPr>
              <a:t>39 42 4F 42</a:t>
            </a:r>
          </a:p>
        </p:txBody>
      </p:sp>
      <p:sp>
        <p:nvSpPr>
          <p:cNvPr id="338951" name="Text Box 7">
            <a:extLst>
              <a:ext uri="{FF2B5EF4-FFF2-40B4-BE49-F238E27FC236}">
                <a16:creationId xmlns:a16="http://schemas.microsoft.com/office/drawing/2014/main" id="{BC8CBB8C-443A-33A2-8943-73457C336271}"/>
              </a:ext>
            </a:extLst>
          </p:cNvPr>
          <p:cNvSpPr txBox="1">
            <a:spLocks noChangeArrowheads="1"/>
          </p:cNvSpPr>
          <p:nvPr/>
        </p:nvSpPr>
        <p:spPr bwMode="auto">
          <a:xfrm>
            <a:off x="468313" y="4249738"/>
            <a:ext cx="11731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u="sng">
                <a:latin typeface="Comic Sans MS" panose="030F0902030302020204" pitchFamily="66" charset="0"/>
              </a:rPr>
              <a:t>message</a:t>
            </a:r>
          </a:p>
        </p:txBody>
      </p:sp>
      <p:sp>
        <p:nvSpPr>
          <p:cNvPr id="338952" name="Text Box 8">
            <a:extLst>
              <a:ext uri="{FF2B5EF4-FFF2-40B4-BE49-F238E27FC236}">
                <a16:creationId xmlns:a16="http://schemas.microsoft.com/office/drawing/2014/main" id="{0702D45A-C5AE-B43A-54F8-00BA119072C4}"/>
              </a:ext>
            </a:extLst>
          </p:cNvPr>
          <p:cNvSpPr txBox="1">
            <a:spLocks noChangeArrowheads="1"/>
          </p:cNvSpPr>
          <p:nvPr/>
        </p:nvSpPr>
        <p:spPr bwMode="auto">
          <a:xfrm>
            <a:off x="1816100" y="4244975"/>
            <a:ext cx="18811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u="sng">
                <a:latin typeface="Comic Sans MS" panose="030F0902030302020204" pitchFamily="66" charset="0"/>
              </a:rPr>
              <a:t>ASCII format</a:t>
            </a:r>
          </a:p>
        </p:txBody>
      </p:sp>
      <p:sp>
        <p:nvSpPr>
          <p:cNvPr id="338953" name="Line 9">
            <a:extLst>
              <a:ext uri="{FF2B5EF4-FFF2-40B4-BE49-F238E27FC236}">
                <a16:creationId xmlns:a16="http://schemas.microsoft.com/office/drawing/2014/main" id="{827DBB69-5257-1F52-5C5C-CD5BFC19430B}"/>
              </a:ext>
            </a:extLst>
          </p:cNvPr>
          <p:cNvSpPr>
            <a:spLocks noChangeShapeType="1"/>
          </p:cNvSpPr>
          <p:nvPr/>
        </p:nvSpPr>
        <p:spPr bwMode="auto">
          <a:xfrm>
            <a:off x="1912938" y="5627688"/>
            <a:ext cx="16033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38954" name="Text Box 10">
            <a:extLst>
              <a:ext uri="{FF2B5EF4-FFF2-40B4-BE49-F238E27FC236}">
                <a16:creationId xmlns:a16="http://schemas.microsoft.com/office/drawing/2014/main" id="{0362D026-0E49-A59C-386D-FD135650674C}"/>
              </a:ext>
            </a:extLst>
          </p:cNvPr>
          <p:cNvSpPr txBox="1">
            <a:spLocks noChangeArrowheads="1"/>
          </p:cNvSpPr>
          <p:nvPr/>
        </p:nvSpPr>
        <p:spPr bwMode="auto">
          <a:xfrm>
            <a:off x="1804988" y="5661025"/>
            <a:ext cx="1860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b="1">
                <a:latin typeface="Courier" pitchFamily="2" charset="0"/>
              </a:rPr>
              <a:t>B2 C1 D2 AC</a:t>
            </a:r>
          </a:p>
        </p:txBody>
      </p:sp>
      <p:sp>
        <p:nvSpPr>
          <p:cNvPr id="338955" name="Text Box 11">
            <a:extLst>
              <a:ext uri="{FF2B5EF4-FFF2-40B4-BE49-F238E27FC236}">
                <a16:creationId xmlns:a16="http://schemas.microsoft.com/office/drawing/2014/main" id="{3A67FB67-7CAB-89C6-41EB-FEF42E740856}"/>
              </a:ext>
            </a:extLst>
          </p:cNvPr>
          <p:cNvSpPr txBox="1">
            <a:spLocks noChangeArrowheads="1"/>
          </p:cNvSpPr>
          <p:nvPr/>
        </p:nvSpPr>
        <p:spPr bwMode="auto">
          <a:xfrm>
            <a:off x="5475288" y="4592638"/>
            <a:ext cx="125095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b="1">
                <a:latin typeface="Courier" pitchFamily="2" charset="0"/>
              </a:rPr>
              <a:t>I O U </a:t>
            </a:r>
            <a:r>
              <a:rPr lang="en-US" altLang="en-JO" sz="2000" b="1" u="sng">
                <a:solidFill>
                  <a:srgbClr val="FF0000"/>
                </a:solidFill>
                <a:latin typeface="Courier" pitchFamily="2" charset="0"/>
              </a:rPr>
              <a:t>9</a:t>
            </a:r>
          </a:p>
          <a:p>
            <a:r>
              <a:rPr lang="en-US" altLang="en-JO" sz="2000" b="1">
                <a:latin typeface="Courier" pitchFamily="2" charset="0"/>
              </a:rPr>
              <a:t>0 0 . </a:t>
            </a:r>
            <a:r>
              <a:rPr lang="en-US" altLang="en-JO" sz="2000" b="1" u="sng">
                <a:solidFill>
                  <a:srgbClr val="FF0000"/>
                </a:solidFill>
                <a:latin typeface="Courier" pitchFamily="2" charset="0"/>
              </a:rPr>
              <a:t>1</a:t>
            </a:r>
          </a:p>
          <a:p>
            <a:r>
              <a:rPr lang="en-US" altLang="en-JO" sz="2000" b="1">
                <a:latin typeface="Courier" pitchFamily="2" charset="0"/>
              </a:rPr>
              <a:t>9 B O B</a:t>
            </a:r>
          </a:p>
        </p:txBody>
      </p:sp>
      <p:sp>
        <p:nvSpPr>
          <p:cNvPr id="338956" name="Text Box 12">
            <a:extLst>
              <a:ext uri="{FF2B5EF4-FFF2-40B4-BE49-F238E27FC236}">
                <a16:creationId xmlns:a16="http://schemas.microsoft.com/office/drawing/2014/main" id="{3459A102-63E1-9742-39B7-5535405E5AED}"/>
              </a:ext>
            </a:extLst>
          </p:cNvPr>
          <p:cNvSpPr txBox="1">
            <a:spLocks noChangeArrowheads="1"/>
          </p:cNvSpPr>
          <p:nvPr/>
        </p:nvSpPr>
        <p:spPr bwMode="auto">
          <a:xfrm>
            <a:off x="6967538" y="4592638"/>
            <a:ext cx="155257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b="1">
                <a:latin typeface="Courier" pitchFamily="2" charset="0"/>
              </a:rPr>
              <a:t>49 4F 55 </a:t>
            </a:r>
            <a:r>
              <a:rPr lang="en-US" altLang="en-JO" sz="2000" b="1" u="sng">
                <a:solidFill>
                  <a:srgbClr val="FF0000"/>
                </a:solidFill>
                <a:latin typeface="Courier" pitchFamily="2" charset="0"/>
              </a:rPr>
              <a:t>39</a:t>
            </a:r>
          </a:p>
          <a:p>
            <a:r>
              <a:rPr lang="en-US" altLang="en-JO" sz="2000" b="1">
                <a:latin typeface="Courier" pitchFamily="2" charset="0"/>
              </a:rPr>
              <a:t>30 30 2E </a:t>
            </a:r>
            <a:r>
              <a:rPr lang="en-US" altLang="en-JO" sz="2000" b="1" u="sng">
                <a:solidFill>
                  <a:srgbClr val="FF0000"/>
                </a:solidFill>
                <a:latin typeface="Courier" pitchFamily="2" charset="0"/>
              </a:rPr>
              <a:t>31</a:t>
            </a:r>
          </a:p>
          <a:p>
            <a:r>
              <a:rPr lang="en-US" altLang="en-JO" sz="2000" b="1">
                <a:latin typeface="Courier" pitchFamily="2" charset="0"/>
              </a:rPr>
              <a:t>39 42 4F 42</a:t>
            </a:r>
          </a:p>
        </p:txBody>
      </p:sp>
      <p:sp>
        <p:nvSpPr>
          <p:cNvPr id="338957" name="Text Box 13">
            <a:extLst>
              <a:ext uri="{FF2B5EF4-FFF2-40B4-BE49-F238E27FC236}">
                <a16:creationId xmlns:a16="http://schemas.microsoft.com/office/drawing/2014/main" id="{616F84A4-50B5-CFA6-1A45-948925297B6E}"/>
              </a:ext>
            </a:extLst>
          </p:cNvPr>
          <p:cNvSpPr txBox="1">
            <a:spLocks noChangeArrowheads="1"/>
          </p:cNvSpPr>
          <p:nvPr/>
        </p:nvSpPr>
        <p:spPr bwMode="auto">
          <a:xfrm>
            <a:off x="5489575" y="4233863"/>
            <a:ext cx="11731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u="sng">
                <a:latin typeface="Comic Sans MS" panose="030F0902030302020204" pitchFamily="66" charset="0"/>
              </a:rPr>
              <a:t>message</a:t>
            </a:r>
          </a:p>
        </p:txBody>
      </p:sp>
      <p:sp>
        <p:nvSpPr>
          <p:cNvPr id="338958" name="Text Box 14">
            <a:extLst>
              <a:ext uri="{FF2B5EF4-FFF2-40B4-BE49-F238E27FC236}">
                <a16:creationId xmlns:a16="http://schemas.microsoft.com/office/drawing/2014/main" id="{07E5B522-A99B-BEFB-D79C-091CD7284D52}"/>
              </a:ext>
            </a:extLst>
          </p:cNvPr>
          <p:cNvSpPr txBox="1">
            <a:spLocks noChangeArrowheads="1"/>
          </p:cNvSpPr>
          <p:nvPr/>
        </p:nvSpPr>
        <p:spPr bwMode="auto">
          <a:xfrm>
            <a:off x="6837363" y="4229100"/>
            <a:ext cx="18811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u="sng">
                <a:latin typeface="Comic Sans MS" panose="030F0902030302020204" pitchFamily="66" charset="0"/>
              </a:rPr>
              <a:t>ASCII format</a:t>
            </a:r>
          </a:p>
        </p:txBody>
      </p:sp>
      <p:sp>
        <p:nvSpPr>
          <p:cNvPr id="338959" name="Line 15">
            <a:extLst>
              <a:ext uri="{FF2B5EF4-FFF2-40B4-BE49-F238E27FC236}">
                <a16:creationId xmlns:a16="http://schemas.microsoft.com/office/drawing/2014/main" id="{D441C6C0-C5C3-84A0-FC22-6C77BDFB84B6}"/>
              </a:ext>
            </a:extLst>
          </p:cNvPr>
          <p:cNvSpPr>
            <a:spLocks noChangeShapeType="1"/>
          </p:cNvSpPr>
          <p:nvPr/>
        </p:nvSpPr>
        <p:spPr bwMode="auto">
          <a:xfrm>
            <a:off x="6934200" y="5611813"/>
            <a:ext cx="16033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38960" name="Text Box 16">
            <a:extLst>
              <a:ext uri="{FF2B5EF4-FFF2-40B4-BE49-F238E27FC236}">
                <a16:creationId xmlns:a16="http://schemas.microsoft.com/office/drawing/2014/main" id="{0E574673-E199-0887-B2BD-9735C7D421B5}"/>
              </a:ext>
            </a:extLst>
          </p:cNvPr>
          <p:cNvSpPr txBox="1">
            <a:spLocks noChangeArrowheads="1"/>
          </p:cNvSpPr>
          <p:nvPr/>
        </p:nvSpPr>
        <p:spPr bwMode="auto">
          <a:xfrm>
            <a:off x="6826250" y="5645150"/>
            <a:ext cx="1860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b="1">
                <a:latin typeface="Courier" pitchFamily="2" charset="0"/>
              </a:rPr>
              <a:t>B2 C1 D2 AC</a:t>
            </a:r>
          </a:p>
        </p:txBody>
      </p:sp>
      <p:sp>
        <p:nvSpPr>
          <p:cNvPr id="338961" name="Text Box 17">
            <a:extLst>
              <a:ext uri="{FF2B5EF4-FFF2-40B4-BE49-F238E27FC236}">
                <a16:creationId xmlns:a16="http://schemas.microsoft.com/office/drawing/2014/main" id="{E6F457C4-868E-3FD7-3AD5-6282AFF9CD17}"/>
              </a:ext>
            </a:extLst>
          </p:cNvPr>
          <p:cNvSpPr txBox="1">
            <a:spLocks noChangeArrowheads="1"/>
          </p:cNvSpPr>
          <p:nvPr/>
        </p:nvSpPr>
        <p:spPr bwMode="auto">
          <a:xfrm>
            <a:off x="3751263" y="5719763"/>
            <a:ext cx="307181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chemeClr val="accent2"/>
                </a:solidFill>
                <a:latin typeface="Comic Sans MS" panose="030F0902030302020204" pitchFamily="66" charset="0"/>
              </a:rPr>
              <a:t>different messages</a:t>
            </a:r>
          </a:p>
          <a:p>
            <a:r>
              <a:rPr lang="en-US" altLang="en-JO" sz="2000">
                <a:solidFill>
                  <a:schemeClr val="accent2"/>
                </a:solidFill>
                <a:latin typeface="Comic Sans MS" panose="030F0902030302020204" pitchFamily="66" charset="0"/>
              </a:rPr>
              <a:t>but identical checksums!</a:t>
            </a:r>
          </a:p>
        </p:txBody>
      </p:sp>
      <p:sp>
        <p:nvSpPr>
          <p:cNvPr id="338962" name="Line 18">
            <a:extLst>
              <a:ext uri="{FF2B5EF4-FFF2-40B4-BE49-F238E27FC236}">
                <a16:creationId xmlns:a16="http://schemas.microsoft.com/office/drawing/2014/main" id="{0E112833-FBA9-366A-3C45-99D8AF18BE18}"/>
              </a:ext>
            </a:extLst>
          </p:cNvPr>
          <p:cNvSpPr>
            <a:spLocks noChangeShapeType="1"/>
          </p:cNvSpPr>
          <p:nvPr/>
        </p:nvSpPr>
        <p:spPr bwMode="auto">
          <a:xfrm flipH="1" flipV="1">
            <a:off x="3600450" y="5853113"/>
            <a:ext cx="381000" cy="84137"/>
          </a:xfrm>
          <a:prstGeom prst="line">
            <a:avLst/>
          </a:prstGeom>
          <a:noFill/>
          <a:ln w="190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38963" name="Line 19">
            <a:extLst>
              <a:ext uri="{FF2B5EF4-FFF2-40B4-BE49-F238E27FC236}">
                <a16:creationId xmlns:a16="http://schemas.microsoft.com/office/drawing/2014/main" id="{593EB69F-5749-A801-5DB5-B70CFCF7C022}"/>
              </a:ext>
            </a:extLst>
          </p:cNvPr>
          <p:cNvSpPr>
            <a:spLocks noChangeShapeType="1"/>
          </p:cNvSpPr>
          <p:nvPr/>
        </p:nvSpPr>
        <p:spPr bwMode="auto">
          <a:xfrm flipV="1">
            <a:off x="6510338" y="5837238"/>
            <a:ext cx="381000" cy="84137"/>
          </a:xfrm>
          <a:prstGeom prst="line">
            <a:avLst/>
          </a:prstGeom>
          <a:noFill/>
          <a:ln w="190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0917F684-1CF7-089E-6CA5-62C68525B9A3}"/>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E24CE0B0-920D-B1B3-FA50-C49509F04D30}"/>
              </a:ext>
            </a:extLst>
          </p:cNvPr>
          <p:cNvSpPr>
            <a:spLocks noGrp="1"/>
          </p:cNvSpPr>
          <p:nvPr>
            <p:ph type="sldNum" sz="quarter" idx="12"/>
          </p:nvPr>
        </p:nvSpPr>
        <p:spPr/>
        <p:txBody>
          <a:bodyPr/>
          <a:lstStyle/>
          <a:p>
            <a:r>
              <a:rPr lang="en-US" altLang="en-JO"/>
              <a:t>8-</a:t>
            </a:r>
            <a:fld id="{064974E5-24E7-6446-A4CA-120B17465AD7}" type="slidenum">
              <a:rPr lang="en-US" altLang="en-JO"/>
              <a:pPr/>
              <a:t>25</a:t>
            </a:fld>
            <a:endParaRPr lang="en-US" altLang="en-JO"/>
          </a:p>
        </p:txBody>
      </p:sp>
      <p:sp>
        <p:nvSpPr>
          <p:cNvPr id="340994" name="Rectangle 2">
            <a:extLst>
              <a:ext uri="{FF2B5EF4-FFF2-40B4-BE49-F238E27FC236}">
                <a16:creationId xmlns:a16="http://schemas.microsoft.com/office/drawing/2014/main" id="{185F3B62-BF96-16D6-E80D-4B6E14A9423D}"/>
              </a:ext>
            </a:extLst>
          </p:cNvPr>
          <p:cNvSpPr>
            <a:spLocks noGrp="1" noChangeArrowheads="1"/>
          </p:cNvSpPr>
          <p:nvPr>
            <p:ph type="title"/>
          </p:nvPr>
        </p:nvSpPr>
        <p:spPr/>
        <p:txBody>
          <a:bodyPr/>
          <a:lstStyle/>
          <a:p>
            <a:r>
              <a:rPr lang="en-US" altLang="en-JO" sz="3600"/>
              <a:t>Message Authentication Code</a:t>
            </a:r>
            <a:endParaRPr lang="en-US" altLang="en-JO" sz="2800"/>
          </a:p>
        </p:txBody>
      </p:sp>
      <p:grpSp>
        <p:nvGrpSpPr>
          <p:cNvPr id="341031" name="Group 39">
            <a:extLst>
              <a:ext uri="{FF2B5EF4-FFF2-40B4-BE49-F238E27FC236}">
                <a16:creationId xmlns:a16="http://schemas.microsoft.com/office/drawing/2014/main" id="{0538C87B-6BD0-052F-8550-4FA6AA475271}"/>
              </a:ext>
            </a:extLst>
          </p:cNvPr>
          <p:cNvGrpSpPr>
            <a:grpSpLocks/>
          </p:cNvGrpSpPr>
          <p:nvPr/>
        </p:nvGrpSpPr>
        <p:grpSpPr bwMode="auto">
          <a:xfrm>
            <a:off x="962025" y="3113088"/>
            <a:ext cx="561975" cy="411162"/>
            <a:chOff x="606" y="1961"/>
            <a:chExt cx="354" cy="259"/>
          </a:xfrm>
        </p:grpSpPr>
        <p:sp>
          <p:nvSpPr>
            <p:cNvPr id="341007" name="Rectangle 15">
              <a:extLst>
                <a:ext uri="{FF2B5EF4-FFF2-40B4-BE49-F238E27FC236}">
                  <a16:creationId xmlns:a16="http://schemas.microsoft.com/office/drawing/2014/main" id="{A7A1D373-1C85-A59C-73F3-274411834CCE}"/>
                </a:ext>
              </a:extLst>
            </p:cNvPr>
            <p:cNvSpPr>
              <a:spLocks noChangeArrowheads="1"/>
            </p:cNvSpPr>
            <p:nvPr/>
          </p:nvSpPr>
          <p:spPr bwMode="auto">
            <a:xfrm>
              <a:off x="606" y="1968"/>
              <a:ext cx="354" cy="252"/>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41008" name="Text Box 16">
              <a:extLst>
                <a:ext uri="{FF2B5EF4-FFF2-40B4-BE49-F238E27FC236}">
                  <a16:creationId xmlns:a16="http://schemas.microsoft.com/office/drawing/2014/main" id="{C55D9126-8B6E-B708-F2B3-EF0B2830E1CD}"/>
                </a:ext>
              </a:extLst>
            </p:cNvPr>
            <p:cNvSpPr txBox="1">
              <a:spLocks noChangeArrowheads="1"/>
            </p:cNvSpPr>
            <p:nvPr/>
          </p:nvSpPr>
          <p:spPr bwMode="auto">
            <a:xfrm>
              <a:off x="670" y="1961"/>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chemeClr val="bg1"/>
                  </a:solidFill>
                  <a:latin typeface="Comic Sans MS" panose="030F0902030302020204" pitchFamily="66" charset="0"/>
                </a:rPr>
                <a:t>m</a:t>
              </a:r>
            </a:p>
          </p:txBody>
        </p:sp>
      </p:grpSp>
      <p:sp>
        <p:nvSpPr>
          <p:cNvPr id="341009" name="Text Box 17">
            <a:extLst>
              <a:ext uri="{FF2B5EF4-FFF2-40B4-BE49-F238E27FC236}">
                <a16:creationId xmlns:a16="http://schemas.microsoft.com/office/drawing/2014/main" id="{D648A12A-5826-0CE9-ECBB-B810DFC6C418}"/>
              </a:ext>
            </a:extLst>
          </p:cNvPr>
          <p:cNvSpPr txBox="1">
            <a:spLocks noChangeArrowheads="1"/>
          </p:cNvSpPr>
          <p:nvPr/>
        </p:nvSpPr>
        <p:spPr bwMode="auto">
          <a:xfrm>
            <a:off x="1062038" y="4332288"/>
            <a:ext cx="3079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s</a:t>
            </a:r>
          </a:p>
        </p:txBody>
      </p:sp>
      <p:sp>
        <p:nvSpPr>
          <p:cNvPr id="341012" name="Text Box 20">
            <a:extLst>
              <a:ext uri="{FF2B5EF4-FFF2-40B4-BE49-F238E27FC236}">
                <a16:creationId xmlns:a16="http://schemas.microsoft.com/office/drawing/2014/main" id="{5EAA6EB1-90CF-9C7F-0E28-C136773DFA82}"/>
              </a:ext>
            </a:extLst>
          </p:cNvPr>
          <p:cNvSpPr txBox="1">
            <a:spLocks noChangeArrowheads="1"/>
          </p:cNvSpPr>
          <p:nvPr/>
        </p:nvSpPr>
        <p:spPr bwMode="auto">
          <a:xfrm>
            <a:off x="201613" y="4675188"/>
            <a:ext cx="20335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(shared secret)</a:t>
            </a:r>
          </a:p>
        </p:txBody>
      </p:sp>
      <p:sp>
        <p:nvSpPr>
          <p:cNvPr id="341018" name="Text Box 26">
            <a:extLst>
              <a:ext uri="{FF2B5EF4-FFF2-40B4-BE49-F238E27FC236}">
                <a16:creationId xmlns:a16="http://schemas.microsoft.com/office/drawing/2014/main" id="{EDC05800-11BE-9D29-7060-578C6BA5CC5C}"/>
              </a:ext>
            </a:extLst>
          </p:cNvPr>
          <p:cNvSpPr txBox="1">
            <a:spLocks noChangeArrowheads="1"/>
          </p:cNvSpPr>
          <p:nvPr/>
        </p:nvSpPr>
        <p:spPr bwMode="auto">
          <a:xfrm>
            <a:off x="615950" y="2617788"/>
            <a:ext cx="13604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(message)</a:t>
            </a:r>
          </a:p>
        </p:txBody>
      </p:sp>
      <p:grpSp>
        <p:nvGrpSpPr>
          <p:cNvPr id="341065" name="Group 73">
            <a:extLst>
              <a:ext uri="{FF2B5EF4-FFF2-40B4-BE49-F238E27FC236}">
                <a16:creationId xmlns:a16="http://schemas.microsoft.com/office/drawing/2014/main" id="{6D5474B2-F789-A27B-A9EC-AB81EEF4ED2C}"/>
              </a:ext>
            </a:extLst>
          </p:cNvPr>
          <p:cNvGrpSpPr>
            <a:grpSpLocks/>
          </p:cNvGrpSpPr>
          <p:nvPr/>
        </p:nvGrpSpPr>
        <p:grpSpPr bwMode="auto">
          <a:xfrm>
            <a:off x="1209675" y="3571875"/>
            <a:ext cx="1966913" cy="790575"/>
            <a:chOff x="762" y="2250"/>
            <a:chExt cx="1239" cy="498"/>
          </a:xfrm>
        </p:grpSpPr>
        <p:sp>
          <p:nvSpPr>
            <p:cNvPr id="340997" name="Rectangle 5">
              <a:extLst>
                <a:ext uri="{FF2B5EF4-FFF2-40B4-BE49-F238E27FC236}">
                  <a16:creationId xmlns:a16="http://schemas.microsoft.com/office/drawing/2014/main" id="{8A05CF95-8DB6-AE29-247D-57324C725D94}"/>
                </a:ext>
              </a:extLst>
            </p:cNvPr>
            <p:cNvSpPr>
              <a:spLocks noChangeArrowheads="1"/>
            </p:cNvSpPr>
            <p:nvPr/>
          </p:nvSpPr>
          <p:spPr bwMode="auto">
            <a:xfrm>
              <a:off x="989" y="2364"/>
              <a:ext cx="507" cy="26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41003" name="Text Box 11">
              <a:extLst>
                <a:ext uri="{FF2B5EF4-FFF2-40B4-BE49-F238E27FC236}">
                  <a16:creationId xmlns:a16="http://schemas.microsoft.com/office/drawing/2014/main" id="{63E40C1D-8017-D43B-A9AB-8E242ED7EBC2}"/>
                </a:ext>
              </a:extLst>
            </p:cNvPr>
            <p:cNvSpPr txBox="1">
              <a:spLocks noChangeArrowheads="1"/>
            </p:cNvSpPr>
            <p:nvPr/>
          </p:nvSpPr>
          <p:spPr bwMode="auto">
            <a:xfrm>
              <a:off x="970" y="2379"/>
              <a:ext cx="563" cy="26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000">
                  <a:solidFill>
                    <a:srgbClr val="FF0000"/>
                  </a:solidFill>
                  <a:latin typeface="Comic Sans MS" panose="030F0902030302020204" pitchFamily="66" charset="0"/>
                </a:rPr>
                <a:t>H(</a:t>
              </a:r>
              <a:r>
                <a:rPr lang="en-US" altLang="en-JO" sz="3200" baseline="10000">
                  <a:solidFill>
                    <a:srgbClr val="FF0000"/>
                  </a:solidFill>
                  <a:latin typeface="Comic Sans MS" panose="030F0902030302020204" pitchFamily="66" charset="0"/>
                </a:rPr>
                <a:t>.</a:t>
              </a:r>
              <a:r>
                <a:rPr lang="en-US" altLang="en-JO" sz="2000">
                  <a:solidFill>
                    <a:srgbClr val="FF0000"/>
                  </a:solidFill>
                  <a:latin typeface="Comic Sans MS" panose="030F0902030302020204" pitchFamily="66" charset="0"/>
                </a:rPr>
                <a:t>)</a:t>
              </a:r>
            </a:p>
          </p:txBody>
        </p:sp>
        <p:sp>
          <p:nvSpPr>
            <p:cNvPr id="341010" name="Freeform 18">
              <a:extLst>
                <a:ext uri="{FF2B5EF4-FFF2-40B4-BE49-F238E27FC236}">
                  <a16:creationId xmlns:a16="http://schemas.microsoft.com/office/drawing/2014/main" id="{E4A6D3EA-09D5-F268-9C73-978F566A5278}"/>
                </a:ext>
              </a:extLst>
            </p:cNvPr>
            <p:cNvSpPr>
              <a:spLocks/>
            </p:cNvSpPr>
            <p:nvPr/>
          </p:nvSpPr>
          <p:spPr bwMode="auto">
            <a:xfrm>
              <a:off x="762" y="2250"/>
              <a:ext cx="234" cy="198"/>
            </a:xfrm>
            <a:custGeom>
              <a:avLst/>
              <a:gdLst>
                <a:gd name="T0" fmla="*/ 0 w 360"/>
                <a:gd name="T1" fmla="*/ 0 h 210"/>
                <a:gd name="T2" fmla="*/ 0 w 360"/>
                <a:gd name="T3" fmla="*/ 210 h 210"/>
                <a:gd name="T4" fmla="*/ 360 w 360"/>
                <a:gd name="T5" fmla="*/ 210 h 210"/>
              </a:gdLst>
              <a:ahLst/>
              <a:cxnLst>
                <a:cxn ang="0">
                  <a:pos x="T0" y="T1"/>
                </a:cxn>
                <a:cxn ang="0">
                  <a:pos x="T2" y="T3"/>
                </a:cxn>
                <a:cxn ang="0">
                  <a:pos x="T4" y="T5"/>
                </a:cxn>
              </a:cxnLst>
              <a:rect l="0" t="0" r="r" b="b"/>
              <a:pathLst>
                <a:path w="360" h="210">
                  <a:moveTo>
                    <a:pt x="0" y="0"/>
                  </a:moveTo>
                  <a:lnTo>
                    <a:pt x="0" y="210"/>
                  </a:lnTo>
                  <a:lnTo>
                    <a:pt x="360" y="210"/>
                  </a:lnTo>
                </a:path>
              </a:pathLst>
            </a:custGeom>
            <a:noFill/>
            <a:ln w="1905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41011" name="Freeform 19">
              <a:extLst>
                <a:ext uri="{FF2B5EF4-FFF2-40B4-BE49-F238E27FC236}">
                  <a16:creationId xmlns:a16="http://schemas.microsoft.com/office/drawing/2014/main" id="{E33B5B87-80DC-3D32-4941-4E96A75FB5BA}"/>
                </a:ext>
              </a:extLst>
            </p:cNvPr>
            <p:cNvSpPr>
              <a:spLocks/>
            </p:cNvSpPr>
            <p:nvPr/>
          </p:nvSpPr>
          <p:spPr bwMode="auto">
            <a:xfrm flipV="1">
              <a:off x="762" y="2550"/>
              <a:ext cx="234" cy="198"/>
            </a:xfrm>
            <a:custGeom>
              <a:avLst/>
              <a:gdLst>
                <a:gd name="T0" fmla="*/ 0 w 360"/>
                <a:gd name="T1" fmla="*/ 0 h 210"/>
                <a:gd name="T2" fmla="*/ 0 w 360"/>
                <a:gd name="T3" fmla="*/ 210 h 210"/>
                <a:gd name="T4" fmla="*/ 360 w 360"/>
                <a:gd name="T5" fmla="*/ 210 h 210"/>
              </a:gdLst>
              <a:ahLst/>
              <a:cxnLst>
                <a:cxn ang="0">
                  <a:pos x="T0" y="T1"/>
                </a:cxn>
                <a:cxn ang="0">
                  <a:pos x="T2" y="T3"/>
                </a:cxn>
                <a:cxn ang="0">
                  <a:pos x="T4" y="T5"/>
                </a:cxn>
              </a:cxnLst>
              <a:rect l="0" t="0" r="r" b="b"/>
              <a:pathLst>
                <a:path w="360" h="210">
                  <a:moveTo>
                    <a:pt x="0" y="0"/>
                  </a:moveTo>
                  <a:lnTo>
                    <a:pt x="0" y="210"/>
                  </a:lnTo>
                  <a:lnTo>
                    <a:pt x="360" y="210"/>
                  </a:lnTo>
                </a:path>
              </a:pathLst>
            </a:custGeom>
            <a:noFill/>
            <a:ln w="1905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41022" name="Freeform 30">
              <a:extLst>
                <a:ext uri="{FF2B5EF4-FFF2-40B4-BE49-F238E27FC236}">
                  <a16:creationId xmlns:a16="http://schemas.microsoft.com/office/drawing/2014/main" id="{F5D88984-9B93-4F2D-FF8D-5A115EA2F237}"/>
                </a:ext>
              </a:extLst>
            </p:cNvPr>
            <p:cNvSpPr>
              <a:spLocks/>
            </p:cNvSpPr>
            <p:nvPr/>
          </p:nvSpPr>
          <p:spPr bwMode="auto">
            <a:xfrm>
              <a:off x="1500" y="2262"/>
              <a:ext cx="66" cy="240"/>
            </a:xfrm>
            <a:custGeom>
              <a:avLst/>
              <a:gdLst>
                <a:gd name="T0" fmla="*/ 0 w 192"/>
                <a:gd name="T1" fmla="*/ 240 h 240"/>
                <a:gd name="T2" fmla="*/ 192 w 192"/>
                <a:gd name="T3" fmla="*/ 240 h 240"/>
                <a:gd name="T4" fmla="*/ 192 w 192"/>
                <a:gd name="T5" fmla="*/ 0 h 240"/>
              </a:gdLst>
              <a:ahLst/>
              <a:cxnLst>
                <a:cxn ang="0">
                  <a:pos x="T0" y="T1"/>
                </a:cxn>
                <a:cxn ang="0">
                  <a:pos x="T2" y="T3"/>
                </a:cxn>
                <a:cxn ang="0">
                  <a:pos x="T4" y="T5"/>
                </a:cxn>
              </a:cxnLst>
              <a:rect l="0" t="0" r="r" b="b"/>
              <a:pathLst>
                <a:path w="192" h="240">
                  <a:moveTo>
                    <a:pt x="0" y="240"/>
                  </a:moveTo>
                  <a:lnTo>
                    <a:pt x="192" y="240"/>
                  </a:lnTo>
                  <a:lnTo>
                    <a:pt x="192" y="0"/>
                  </a:lnTo>
                </a:path>
              </a:pathLst>
            </a:custGeom>
            <a:noFill/>
            <a:ln w="1905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341025" name="Group 33">
              <a:extLst>
                <a:ext uri="{FF2B5EF4-FFF2-40B4-BE49-F238E27FC236}">
                  <a16:creationId xmlns:a16="http://schemas.microsoft.com/office/drawing/2014/main" id="{C47B3150-3463-7BC0-B8FC-D1B2FD2E3099}"/>
                </a:ext>
              </a:extLst>
            </p:cNvPr>
            <p:cNvGrpSpPr>
              <a:grpSpLocks/>
            </p:cNvGrpSpPr>
            <p:nvPr/>
          </p:nvGrpSpPr>
          <p:grpSpPr bwMode="auto">
            <a:xfrm>
              <a:off x="1573" y="2388"/>
              <a:ext cx="428" cy="252"/>
              <a:chOff x="2179" y="2964"/>
              <a:chExt cx="428" cy="252"/>
            </a:xfrm>
          </p:grpSpPr>
          <p:sp>
            <p:nvSpPr>
              <p:cNvPr id="341023" name="Rectangle 31">
                <a:extLst>
                  <a:ext uri="{FF2B5EF4-FFF2-40B4-BE49-F238E27FC236}">
                    <a16:creationId xmlns:a16="http://schemas.microsoft.com/office/drawing/2014/main" id="{2D632581-0F56-8C1E-F415-4EE90022B038}"/>
                  </a:ext>
                </a:extLst>
              </p:cNvPr>
              <p:cNvSpPr>
                <a:spLocks noChangeArrowheads="1"/>
              </p:cNvSpPr>
              <p:nvPr/>
            </p:nvSpPr>
            <p:spPr bwMode="auto">
              <a:xfrm>
                <a:off x="2214" y="2964"/>
                <a:ext cx="354" cy="25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41024" name="Text Box 32">
                <a:extLst>
                  <a:ext uri="{FF2B5EF4-FFF2-40B4-BE49-F238E27FC236}">
                    <a16:creationId xmlns:a16="http://schemas.microsoft.com/office/drawing/2014/main" id="{CD939AC8-906F-8B60-2372-69B3B3AA2B13}"/>
                  </a:ext>
                </a:extLst>
              </p:cNvPr>
              <p:cNvSpPr txBox="1">
                <a:spLocks noChangeArrowheads="1"/>
              </p:cNvSpPr>
              <p:nvPr/>
            </p:nvSpPr>
            <p:spPr bwMode="auto">
              <a:xfrm>
                <a:off x="2179" y="3006"/>
                <a:ext cx="42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200">
                    <a:latin typeface="Comic Sans MS" panose="030F0902030302020204" pitchFamily="66" charset="0"/>
                  </a:rPr>
                  <a:t>H(m+s)</a:t>
                </a:r>
              </a:p>
            </p:txBody>
          </p:sp>
        </p:grpSp>
      </p:grpSp>
      <p:pic>
        <p:nvPicPr>
          <p:cNvPr id="341029" name="Picture 37">
            <a:extLst>
              <a:ext uri="{FF2B5EF4-FFF2-40B4-BE49-F238E27FC236}">
                <a16:creationId xmlns:a16="http://schemas.microsoft.com/office/drawing/2014/main" id="{77A0658E-3235-5AE7-7778-8F5EE87572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4563" y="1878013"/>
            <a:ext cx="593725" cy="733425"/>
          </a:xfrm>
          <a:prstGeom prst="rect">
            <a:avLst/>
          </a:prstGeom>
          <a:noFill/>
          <a:extLst>
            <a:ext uri="{909E8E84-426E-40DD-AFC4-6F175D3DCCD1}">
              <a14:hiddenFill xmlns:a14="http://schemas.microsoft.com/office/drawing/2010/main">
                <a:solidFill>
                  <a:srgbClr val="FFFFFF"/>
                </a:solidFill>
              </a14:hiddenFill>
            </a:ext>
          </a:extLst>
        </p:spPr>
      </p:pic>
      <p:pic>
        <p:nvPicPr>
          <p:cNvPr id="341030" name="Picture 38">
            <a:extLst>
              <a:ext uri="{FF2B5EF4-FFF2-40B4-BE49-F238E27FC236}">
                <a16:creationId xmlns:a16="http://schemas.microsoft.com/office/drawing/2014/main" id="{A567FEBA-0FA8-15B9-5D23-9A2124EBB2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78700" y="4202113"/>
            <a:ext cx="719138" cy="735012"/>
          </a:xfrm>
          <a:prstGeom prst="rect">
            <a:avLst/>
          </a:prstGeom>
          <a:noFill/>
          <a:extLst>
            <a:ext uri="{909E8E84-426E-40DD-AFC4-6F175D3DCCD1}">
              <a14:hiddenFill xmlns:a14="http://schemas.microsoft.com/office/drawing/2010/main">
                <a:solidFill>
                  <a:srgbClr val="FFFFFF"/>
                </a:solidFill>
              </a14:hiddenFill>
            </a:ext>
          </a:extLst>
        </p:spPr>
      </p:pic>
      <p:grpSp>
        <p:nvGrpSpPr>
          <p:cNvPr id="341067" name="Group 75">
            <a:extLst>
              <a:ext uri="{FF2B5EF4-FFF2-40B4-BE49-F238E27FC236}">
                <a16:creationId xmlns:a16="http://schemas.microsoft.com/office/drawing/2014/main" id="{27AEF47E-CD81-8736-3EBC-745B4DE0510B}"/>
              </a:ext>
            </a:extLst>
          </p:cNvPr>
          <p:cNvGrpSpPr>
            <a:grpSpLocks/>
          </p:cNvGrpSpPr>
          <p:nvPr/>
        </p:nvGrpSpPr>
        <p:grpSpPr bwMode="auto">
          <a:xfrm>
            <a:off x="1571625" y="2686050"/>
            <a:ext cx="4286250" cy="1141413"/>
            <a:chOff x="990" y="1692"/>
            <a:chExt cx="2700" cy="719"/>
          </a:xfrm>
        </p:grpSpPr>
        <p:sp>
          <p:nvSpPr>
            <p:cNvPr id="341026" name="Freeform 34">
              <a:extLst>
                <a:ext uri="{FF2B5EF4-FFF2-40B4-BE49-F238E27FC236}">
                  <a16:creationId xmlns:a16="http://schemas.microsoft.com/office/drawing/2014/main" id="{1B922AEE-671F-7ED4-7255-E19060970F4D}"/>
                </a:ext>
              </a:extLst>
            </p:cNvPr>
            <p:cNvSpPr>
              <a:spLocks/>
            </p:cNvSpPr>
            <p:nvPr/>
          </p:nvSpPr>
          <p:spPr bwMode="auto">
            <a:xfrm>
              <a:off x="2323" y="1692"/>
              <a:ext cx="1198" cy="719"/>
            </a:xfrm>
            <a:custGeom>
              <a:avLst/>
              <a:gdLst>
                <a:gd name="T0" fmla="*/ 1142 w 1198"/>
                <a:gd name="T1" fmla="*/ 3 h 719"/>
                <a:gd name="T2" fmla="*/ 1116 w 1198"/>
                <a:gd name="T3" fmla="*/ 0 h 719"/>
                <a:gd name="T4" fmla="*/ 1082 w 1198"/>
                <a:gd name="T5" fmla="*/ 7 h 719"/>
                <a:gd name="T6" fmla="*/ 1036 w 1198"/>
                <a:gd name="T7" fmla="*/ 24 h 719"/>
                <a:gd name="T8" fmla="*/ 956 w 1198"/>
                <a:gd name="T9" fmla="*/ 56 h 719"/>
                <a:gd name="T10" fmla="*/ 904 w 1198"/>
                <a:gd name="T11" fmla="*/ 73 h 719"/>
                <a:gd name="T12" fmla="*/ 866 w 1198"/>
                <a:gd name="T13" fmla="*/ 77 h 719"/>
                <a:gd name="T14" fmla="*/ 798 w 1198"/>
                <a:gd name="T15" fmla="*/ 75 h 719"/>
                <a:gd name="T16" fmla="*/ 719 w 1198"/>
                <a:gd name="T17" fmla="*/ 65 h 719"/>
                <a:gd name="T18" fmla="*/ 632 w 1198"/>
                <a:gd name="T19" fmla="*/ 56 h 719"/>
                <a:gd name="T20" fmla="*/ 574 w 1198"/>
                <a:gd name="T21" fmla="*/ 58 h 719"/>
                <a:gd name="T22" fmla="*/ 524 w 1198"/>
                <a:gd name="T23" fmla="*/ 65 h 719"/>
                <a:gd name="T24" fmla="*/ 464 w 1198"/>
                <a:gd name="T25" fmla="*/ 76 h 719"/>
                <a:gd name="T26" fmla="*/ 398 w 1198"/>
                <a:gd name="T27" fmla="*/ 89 h 719"/>
                <a:gd name="T28" fmla="*/ 274 w 1198"/>
                <a:gd name="T29" fmla="*/ 117 h 719"/>
                <a:gd name="T30" fmla="*/ 190 w 1198"/>
                <a:gd name="T31" fmla="*/ 144 h 719"/>
                <a:gd name="T32" fmla="*/ 131 w 1198"/>
                <a:gd name="T33" fmla="*/ 169 h 719"/>
                <a:gd name="T34" fmla="*/ 82 w 1198"/>
                <a:gd name="T35" fmla="*/ 198 h 719"/>
                <a:gd name="T36" fmla="*/ 47 w 1198"/>
                <a:gd name="T37" fmla="*/ 232 h 719"/>
                <a:gd name="T38" fmla="*/ 23 w 1198"/>
                <a:gd name="T39" fmla="*/ 273 h 719"/>
                <a:gd name="T40" fmla="*/ 8 w 1198"/>
                <a:gd name="T41" fmla="*/ 323 h 719"/>
                <a:gd name="T42" fmla="*/ 1 w 1198"/>
                <a:gd name="T43" fmla="*/ 378 h 719"/>
                <a:gd name="T44" fmla="*/ 0 w 1198"/>
                <a:gd name="T45" fmla="*/ 434 h 719"/>
                <a:gd name="T46" fmla="*/ 6 w 1198"/>
                <a:gd name="T47" fmla="*/ 489 h 719"/>
                <a:gd name="T48" fmla="*/ 17 w 1198"/>
                <a:gd name="T49" fmla="*/ 539 h 719"/>
                <a:gd name="T50" fmla="*/ 33 w 1198"/>
                <a:gd name="T51" fmla="*/ 582 h 719"/>
                <a:gd name="T52" fmla="*/ 51 w 1198"/>
                <a:gd name="T53" fmla="*/ 615 h 719"/>
                <a:gd name="T54" fmla="*/ 77 w 1198"/>
                <a:gd name="T55" fmla="*/ 638 h 719"/>
                <a:gd name="T56" fmla="*/ 110 w 1198"/>
                <a:gd name="T57" fmla="*/ 656 h 719"/>
                <a:gd name="T58" fmla="*/ 159 w 1198"/>
                <a:gd name="T59" fmla="*/ 670 h 719"/>
                <a:gd name="T60" fmla="*/ 248 w 1198"/>
                <a:gd name="T61" fmla="*/ 683 h 719"/>
                <a:gd name="T62" fmla="*/ 342 w 1198"/>
                <a:gd name="T63" fmla="*/ 692 h 719"/>
                <a:gd name="T64" fmla="*/ 401 w 1198"/>
                <a:gd name="T65" fmla="*/ 700 h 719"/>
                <a:gd name="T66" fmla="*/ 492 w 1198"/>
                <a:gd name="T67" fmla="*/ 710 h 719"/>
                <a:gd name="T68" fmla="*/ 631 w 1198"/>
                <a:gd name="T69" fmla="*/ 717 h 719"/>
                <a:gd name="T70" fmla="*/ 708 w 1198"/>
                <a:gd name="T71" fmla="*/ 719 h 719"/>
                <a:gd name="T72" fmla="*/ 753 w 1198"/>
                <a:gd name="T73" fmla="*/ 719 h 719"/>
                <a:gd name="T74" fmla="*/ 791 w 1198"/>
                <a:gd name="T75" fmla="*/ 719 h 719"/>
                <a:gd name="T76" fmla="*/ 824 w 1198"/>
                <a:gd name="T77" fmla="*/ 718 h 719"/>
                <a:gd name="T78" fmla="*/ 876 w 1198"/>
                <a:gd name="T79" fmla="*/ 712 h 719"/>
                <a:gd name="T80" fmla="*/ 931 w 1198"/>
                <a:gd name="T81" fmla="*/ 700 h 719"/>
                <a:gd name="T82" fmla="*/ 977 w 1198"/>
                <a:gd name="T83" fmla="*/ 687 h 719"/>
                <a:gd name="T84" fmla="*/ 1029 w 1198"/>
                <a:gd name="T85" fmla="*/ 672 h 719"/>
                <a:gd name="T86" fmla="*/ 1096 w 1198"/>
                <a:gd name="T87" fmla="*/ 652 h 719"/>
                <a:gd name="T88" fmla="*/ 1142 w 1198"/>
                <a:gd name="T89" fmla="*/ 627 h 719"/>
                <a:gd name="T90" fmla="*/ 1168 w 1198"/>
                <a:gd name="T91" fmla="*/ 601 h 719"/>
                <a:gd name="T92" fmla="*/ 1188 w 1198"/>
                <a:gd name="T93" fmla="*/ 554 h 719"/>
                <a:gd name="T94" fmla="*/ 1196 w 1198"/>
                <a:gd name="T95" fmla="*/ 498 h 719"/>
                <a:gd name="T96" fmla="*/ 1197 w 1198"/>
                <a:gd name="T97" fmla="*/ 433 h 719"/>
                <a:gd name="T98" fmla="*/ 1196 w 1198"/>
                <a:gd name="T99" fmla="*/ 361 h 719"/>
                <a:gd name="T100" fmla="*/ 1196 w 1198"/>
                <a:gd name="T101" fmla="*/ 321 h 719"/>
                <a:gd name="T102" fmla="*/ 1197 w 1198"/>
                <a:gd name="T103" fmla="*/ 271 h 719"/>
                <a:gd name="T104" fmla="*/ 1197 w 1198"/>
                <a:gd name="T105" fmla="*/ 166 h 719"/>
                <a:gd name="T106" fmla="*/ 1194 w 1198"/>
                <a:gd name="T107" fmla="*/ 103 h 719"/>
                <a:gd name="T108" fmla="*/ 1186 w 1198"/>
                <a:gd name="T109" fmla="*/ 61 h 719"/>
                <a:gd name="T110" fmla="*/ 1173 w 1198"/>
                <a:gd name="T111" fmla="*/ 28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8" h="719">
                  <a:moveTo>
                    <a:pt x="1160" y="13"/>
                  </a:moveTo>
                  <a:lnTo>
                    <a:pt x="1154" y="9"/>
                  </a:lnTo>
                  <a:lnTo>
                    <a:pt x="1149" y="5"/>
                  </a:lnTo>
                  <a:lnTo>
                    <a:pt x="1142" y="3"/>
                  </a:lnTo>
                  <a:lnTo>
                    <a:pt x="1137" y="2"/>
                  </a:lnTo>
                  <a:lnTo>
                    <a:pt x="1130" y="0"/>
                  </a:lnTo>
                  <a:lnTo>
                    <a:pt x="1123" y="0"/>
                  </a:lnTo>
                  <a:lnTo>
                    <a:pt x="1116" y="0"/>
                  </a:lnTo>
                  <a:lnTo>
                    <a:pt x="1107" y="2"/>
                  </a:lnTo>
                  <a:lnTo>
                    <a:pt x="1099" y="3"/>
                  </a:lnTo>
                  <a:lnTo>
                    <a:pt x="1091" y="5"/>
                  </a:lnTo>
                  <a:lnTo>
                    <a:pt x="1082" y="7"/>
                  </a:lnTo>
                  <a:lnTo>
                    <a:pt x="1074" y="10"/>
                  </a:lnTo>
                  <a:lnTo>
                    <a:pt x="1064" y="13"/>
                  </a:lnTo>
                  <a:lnTo>
                    <a:pt x="1055" y="17"/>
                  </a:lnTo>
                  <a:lnTo>
                    <a:pt x="1036" y="24"/>
                  </a:lnTo>
                  <a:lnTo>
                    <a:pt x="1016" y="32"/>
                  </a:lnTo>
                  <a:lnTo>
                    <a:pt x="997" y="40"/>
                  </a:lnTo>
                  <a:lnTo>
                    <a:pt x="977" y="49"/>
                  </a:lnTo>
                  <a:lnTo>
                    <a:pt x="956" y="56"/>
                  </a:lnTo>
                  <a:lnTo>
                    <a:pt x="936" y="65"/>
                  </a:lnTo>
                  <a:lnTo>
                    <a:pt x="925" y="67"/>
                  </a:lnTo>
                  <a:lnTo>
                    <a:pt x="915" y="70"/>
                  </a:lnTo>
                  <a:lnTo>
                    <a:pt x="904" y="73"/>
                  </a:lnTo>
                  <a:lnTo>
                    <a:pt x="895" y="75"/>
                  </a:lnTo>
                  <a:lnTo>
                    <a:pt x="885" y="76"/>
                  </a:lnTo>
                  <a:lnTo>
                    <a:pt x="875" y="77"/>
                  </a:lnTo>
                  <a:lnTo>
                    <a:pt x="866" y="77"/>
                  </a:lnTo>
                  <a:lnTo>
                    <a:pt x="855" y="79"/>
                  </a:lnTo>
                  <a:lnTo>
                    <a:pt x="837" y="77"/>
                  </a:lnTo>
                  <a:lnTo>
                    <a:pt x="817" y="76"/>
                  </a:lnTo>
                  <a:lnTo>
                    <a:pt x="798" y="75"/>
                  </a:lnTo>
                  <a:lnTo>
                    <a:pt x="778" y="73"/>
                  </a:lnTo>
                  <a:lnTo>
                    <a:pt x="758" y="70"/>
                  </a:lnTo>
                  <a:lnTo>
                    <a:pt x="739" y="67"/>
                  </a:lnTo>
                  <a:lnTo>
                    <a:pt x="719" y="65"/>
                  </a:lnTo>
                  <a:lnTo>
                    <a:pt x="698" y="61"/>
                  </a:lnTo>
                  <a:lnTo>
                    <a:pt x="677" y="59"/>
                  </a:lnTo>
                  <a:lnTo>
                    <a:pt x="655" y="58"/>
                  </a:lnTo>
                  <a:lnTo>
                    <a:pt x="632" y="56"/>
                  </a:lnTo>
                  <a:lnTo>
                    <a:pt x="610" y="56"/>
                  </a:lnTo>
                  <a:lnTo>
                    <a:pt x="599" y="56"/>
                  </a:lnTo>
                  <a:lnTo>
                    <a:pt x="586" y="56"/>
                  </a:lnTo>
                  <a:lnTo>
                    <a:pt x="574" y="58"/>
                  </a:lnTo>
                  <a:lnTo>
                    <a:pt x="562" y="59"/>
                  </a:lnTo>
                  <a:lnTo>
                    <a:pt x="550" y="61"/>
                  </a:lnTo>
                  <a:lnTo>
                    <a:pt x="537" y="63"/>
                  </a:lnTo>
                  <a:lnTo>
                    <a:pt x="524" y="65"/>
                  </a:lnTo>
                  <a:lnTo>
                    <a:pt x="510" y="68"/>
                  </a:lnTo>
                  <a:lnTo>
                    <a:pt x="495" y="70"/>
                  </a:lnTo>
                  <a:lnTo>
                    <a:pt x="480" y="73"/>
                  </a:lnTo>
                  <a:lnTo>
                    <a:pt x="464" y="76"/>
                  </a:lnTo>
                  <a:lnTo>
                    <a:pt x="448" y="79"/>
                  </a:lnTo>
                  <a:lnTo>
                    <a:pt x="432" y="82"/>
                  </a:lnTo>
                  <a:lnTo>
                    <a:pt x="415" y="86"/>
                  </a:lnTo>
                  <a:lnTo>
                    <a:pt x="398" y="89"/>
                  </a:lnTo>
                  <a:lnTo>
                    <a:pt x="380" y="93"/>
                  </a:lnTo>
                  <a:lnTo>
                    <a:pt x="345" y="100"/>
                  </a:lnTo>
                  <a:lnTo>
                    <a:pt x="310" y="108"/>
                  </a:lnTo>
                  <a:lnTo>
                    <a:pt x="274" y="117"/>
                  </a:lnTo>
                  <a:lnTo>
                    <a:pt x="240" y="128"/>
                  </a:lnTo>
                  <a:lnTo>
                    <a:pt x="223" y="132"/>
                  </a:lnTo>
                  <a:lnTo>
                    <a:pt x="206" y="138"/>
                  </a:lnTo>
                  <a:lnTo>
                    <a:pt x="190" y="144"/>
                  </a:lnTo>
                  <a:lnTo>
                    <a:pt x="175" y="150"/>
                  </a:lnTo>
                  <a:lnTo>
                    <a:pt x="159" y="156"/>
                  </a:lnTo>
                  <a:lnTo>
                    <a:pt x="145" y="163"/>
                  </a:lnTo>
                  <a:lnTo>
                    <a:pt x="131" y="169"/>
                  </a:lnTo>
                  <a:lnTo>
                    <a:pt x="117" y="176"/>
                  </a:lnTo>
                  <a:lnTo>
                    <a:pt x="104" y="183"/>
                  </a:lnTo>
                  <a:lnTo>
                    <a:pt x="92" y="191"/>
                  </a:lnTo>
                  <a:lnTo>
                    <a:pt x="82" y="198"/>
                  </a:lnTo>
                  <a:lnTo>
                    <a:pt x="71" y="206"/>
                  </a:lnTo>
                  <a:lnTo>
                    <a:pt x="62" y="214"/>
                  </a:lnTo>
                  <a:lnTo>
                    <a:pt x="54" y="222"/>
                  </a:lnTo>
                  <a:lnTo>
                    <a:pt x="47" y="232"/>
                  </a:lnTo>
                  <a:lnTo>
                    <a:pt x="40" y="241"/>
                  </a:lnTo>
                  <a:lnTo>
                    <a:pt x="34" y="250"/>
                  </a:lnTo>
                  <a:lnTo>
                    <a:pt x="28" y="262"/>
                  </a:lnTo>
                  <a:lnTo>
                    <a:pt x="23" y="273"/>
                  </a:lnTo>
                  <a:lnTo>
                    <a:pt x="19" y="284"/>
                  </a:lnTo>
                  <a:lnTo>
                    <a:pt x="14" y="297"/>
                  </a:lnTo>
                  <a:lnTo>
                    <a:pt x="10" y="310"/>
                  </a:lnTo>
                  <a:lnTo>
                    <a:pt x="8" y="323"/>
                  </a:lnTo>
                  <a:lnTo>
                    <a:pt x="6" y="336"/>
                  </a:lnTo>
                  <a:lnTo>
                    <a:pt x="3" y="350"/>
                  </a:lnTo>
                  <a:lnTo>
                    <a:pt x="2" y="364"/>
                  </a:lnTo>
                  <a:lnTo>
                    <a:pt x="1" y="378"/>
                  </a:lnTo>
                  <a:lnTo>
                    <a:pt x="0" y="391"/>
                  </a:lnTo>
                  <a:lnTo>
                    <a:pt x="0" y="406"/>
                  </a:lnTo>
                  <a:lnTo>
                    <a:pt x="0" y="420"/>
                  </a:lnTo>
                  <a:lnTo>
                    <a:pt x="0" y="434"/>
                  </a:lnTo>
                  <a:lnTo>
                    <a:pt x="1" y="448"/>
                  </a:lnTo>
                  <a:lnTo>
                    <a:pt x="2" y="461"/>
                  </a:lnTo>
                  <a:lnTo>
                    <a:pt x="5" y="475"/>
                  </a:lnTo>
                  <a:lnTo>
                    <a:pt x="6" y="489"/>
                  </a:lnTo>
                  <a:lnTo>
                    <a:pt x="8" y="502"/>
                  </a:lnTo>
                  <a:lnTo>
                    <a:pt x="12" y="514"/>
                  </a:lnTo>
                  <a:lnTo>
                    <a:pt x="14" y="526"/>
                  </a:lnTo>
                  <a:lnTo>
                    <a:pt x="17" y="539"/>
                  </a:lnTo>
                  <a:lnTo>
                    <a:pt x="21" y="551"/>
                  </a:lnTo>
                  <a:lnTo>
                    <a:pt x="24" y="561"/>
                  </a:lnTo>
                  <a:lnTo>
                    <a:pt x="28" y="572"/>
                  </a:lnTo>
                  <a:lnTo>
                    <a:pt x="33" y="582"/>
                  </a:lnTo>
                  <a:lnTo>
                    <a:pt x="37" y="590"/>
                  </a:lnTo>
                  <a:lnTo>
                    <a:pt x="42" y="600"/>
                  </a:lnTo>
                  <a:lnTo>
                    <a:pt x="47" y="607"/>
                  </a:lnTo>
                  <a:lnTo>
                    <a:pt x="51" y="615"/>
                  </a:lnTo>
                  <a:lnTo>
                    <a:pt x="57" y="621"/>
                  </a:lnTo>
                  <a:lnTo>
                    <a:pt x="63" y="627"/>
                  </a:lnTo>
                  <a:lnTo>
                    <a:pt x="70" y="632"/>
                  </a:lnTo>
                  <a:lnTo>
                    <a:pt x="77" y="638"/>
                  </a:lnTo>
                  <a:lnTo>
                    <a:pt x="85" y="643"/>
                  </a:lnTo>
                  <a:lnTo>
                    <a:pt x="92" y="648"/>
                  </a:lnTo>
                  <a:lnTo>
                    <a:pt x="101" y="651"/>
                  </a:lnTo>
                  <a:lnTo>
                    <a:pt x="110" y="656"/>
                  </a:lnTo>
                  <a:lnTo>
                    <a:pt x="119" y="659"/>
                  </a:lnTo>
                  <a:lnTo>
                    <a:pt x="128" y="662"/>
                  </a:lnTo>
                  <a:lnTo>
                    <a:pt x="138" y="665"/>
                  </a:lnTo>
                  <a:lnTo>
                    <a:pt x="159" y="670"/>
                  </a:lnTo>
                  <a:lnTo>
                    <a:pt x="180" y="673"/>
                  </a:lnTo>
                  <a:lnTo>
                    <a:pt x="202" y="677"/>
                  </a:lnTo>
                  <a:lnTo>
                    <a:pt x="225" y="680"/>
                  </a:lnTo>
                  <a:lnTo>
                    <a:pt x="248" y="683"/>
                  </a:lnTo>
                  <a:lnTo>
                    <a:pt x="272" y="685"/>
                  </a:lnTo>
                  <a:lnTo>
                    <a:pt x="295" y="686"/>
                  </a:lnTo>
                  <a:lnTo>
                    <a:pt x="319" y="689"/>
                  </a:lnTo>
                  <a:lnTo>
                    <a:pt x="342" y="692"/>
                  </a:lnTo>
                  <a:lnTo>
                    <a:pt x="365" y="696"/>
                  </a:lnTo>
                  <a:lnTo>
                    <a:pt x="377" y="697"/>
                  </a:lnTo>
                  <a:lnTo>
                    <a:pt x="389" y="698"/>
                  </a:lnTo>
                  <a:lnTo>
                    <a:pt x="401" y="700"/>
                  </a:lnTo>
                  <a:lnTo>
                    <a:pt x="413" y="701"/>
                  </a:lnTo>
                  <a:lnTo>
                    <a:pt x="439" y="704"/>
                  </a:lnTo>
                  <a:lnTo>
                    <a:pt x="466" y="707"/>
                  </a:lnTo>
                  <a:lnTo>
                    <a:pt x="492" y="710"/>
                  </a:lnTo>
                  <a:lnTo>
                    <a:pt x="520" y="711"/>
                  </a:lnTo>
                  <a:lnTo>
                    <a:pt x="576" y="714"/>
                  </a:lnTo>
                  <a:lnTo>
                    <a:pt x="604" y="715"/>
                  </a:lnTo>
                  <a:lnTo>
                    <a:pt x="631" y="717"/>
                  </a:lnTo>
                  <a:lnTo>
                    <a:pt x="658" y="718"/>
                  </a:lnTo>
                  <a:lnTo>
                    <a:pt x="684" y="719"/>
                  </a:lnTo>
                  <a:lnTo>
                    <a:pt x="695" y="719"/>
                  </a:lnTo>
                  <a:lnTo>
                    <a:pt x="708" y="719"/>
                  </a:lnTo>
                  <a:lnTo>
                    <a:pt x="720" y="719"/>
                  </a:lnTo>
                  <a:lnTo>
                    <a:pt x="732" y="719"/>
                  </a:lnTo>
                  <a:lnTo>
                    <a:pt x="742" y="719"/>
                  </a:lnTo>
                  <a:lnTo>
                    <a:pt x="753" y="719"/>
                  </a:lnTo>
                  <a:lnTo>
                    <a:pt x="763" y="719"/>
                  </a:lnTo>
                  <a:lnTo>
                    <a:pt x="773" y="719"/>
                  </a:lnTo>
                  <a:lnTo>
                    <a:pt x="782" y="719"/>
                  </a:lnTo>
                  <a:lnTo>
                    <a:pt x="791" y="719"/>
                  </a:lnTo>
                  <a:lnTo>
                    <a:pt x="801" y="719"/>
                  </a:lnTo>
                  <a:lnTo>
                    <a:pt x="809" y="718"/>
                  </a:lnTo>
                  <a:lnTo>
                    <a:pt x="816" y="718"/>
                  </a:lnTo>
                  <a:lnTo>
                    <a:pt x="824" y="718"/>
                  </a:lnTo>
                  <a:lnTo>
                    <a:pt x="839" y="717"/>
                  </a:lnTo>
                  <a:lnTo>
                    <a:pt x="852" y="715"/>
                  </a:lnTo>
                  <a:lnTo>
                    <a:pt x="865" y="713"/>
                  </a:lnTo>
                  <a:lnTo>
                    <a:pt x="876" y="712"/>
                  </a:lnTo>
                  <a:lnTo>
                    <a:pt x="888" y="710"/>
                  </a:lnTo>
                  <a:lnTo>
                    <a:pt x="900" y="707"/>
                  </a:lnTo>
                  <a:lnTo>
                    <a:pt x="910" y="705"/>
                  </a:lnTo>
                  <a:lnTo>
                    <a:pt x="931" y="700"/>
                  </a:lnTo>
                  <a:lnTo>
                    <a:pt x="943" y="697"/>
                  </a:lnTo>
                  <a:lnTo>
                    <a:pt x="953" y="693"/>
                  </a:lnTo>
                  <a:lnTo>
                    <a:pt x="965" y="691"/>
                  </a:lnTo>
                  <a:lnTo>
                    <a:pt x="977" y="687"/>
                  </a:lnTo>
                  <a:lnTo>
                    <a:pt x="990" y="683"/>
                  </a:lnTo>
                  <a:lnTo>
                    <a:pt x="1002" y="679"/>
                  </a:lnTo>
                  <a:lnTo>
                    <a:pt x="1015" y="676"/>
                  </a:lnTo>
                  <a:lnTo>
                    <a:pt x="1029" y="672"/>
                  </a:lnTo>
                  <a:lnTo>
                    <a:pt x="1056" y="665"/>
                  </a:lnTo>
                  <a:lnTo>
                    <a:pt x="1070" y="662"/>
                  </a:lnTo>
                  <a:lnTo>
                    <a:pt x="1083" y="657"/>
                  </a:lnTo>
                  <a:lnTo>
                    <a:pt x="1096" y="652"/>
                  </a:lnTo>
                  <a:lnTo>
                    <a:pt x="1109" y="647"/>
                  </a:lnTo>
                  <a:lnTo>
                    <a:pt x="1120" y="641"/>
                  </a:lnTo>
                  <a:lnTo>
                    <a:pt x="1132" y="635"/>
                  </a:lnTo>
                  <a:lnTo>
                    <a:pt x="1142" y="627"/>
                  </a:lnTo>
                  <a:lnTo>
                    <a:pt x="1152" y="620"/>
                  </a:lnTo>
                  <a:lnTo>
                    <a:pt x="1160" y="610"/>
                  </a:lnTo>
                  <a:lnTo>
                    <a:pt x="1165" y="606"/>
                  </a:lnTo>
                  <a:lnTo>
                    <a:pt x="1168" y="601"/>
                  </a:lnTo>
                  <a:lnTo>
                    <a:pt x="1174" y="590"/>
                  </a:lnTo>
                  <a:lnTo>
                    <a:pt x="1180" y="579"/>
                  </a:lnTo>
                  <a:lnTo>
                    <a:pt x="1184" y="567"/>
                  </a:lnTo>
                  <a:lnTo>
                    <a:pt x="1188" y="554"/>
                  </a:lnTo>
                  <a:lnTo>
                    <a:pt x="1191" y="541"/>
                  </a:lnTo>
                  <a:lnTo>
                    <a:pt x="1194" y="527"/>
                  </a:lnTo>
                  <a:lnTo>
                    <a:pt x="1195" y="513"/>
                  </a:lnTo>
                  <a:lnTo>
                    <a:pt x="1196" y="498"/>
                  </a:lnTo>
                  <a:lnTo>
                    <a:pt x="1197" y="483"/>
                  </a:lnTo>
                  <a:lnTo>
                    <a:pt x="1197" y="467"/>
                  </a:lnTo>
                  <a:lnTo>
                    <a:pt x="1197" y="450"/>
                  </a:lnTo>
                  <a:lnTo>
                    <a:pt x="1197" y="433"/>
                  </a:lnTo>
                  <a:lnTo>
                    <a:pt x="1197" y="415"/>
                  </a:lnTo>
                  <a:lnTo>
                    <a:pt x="1197" y="398"/>
                  </a:lnTo>
                  <a:lnTo>
                    <a:pt x="1197" y="380"/>
                  </a:lnTo>
                  <a:lnTo>
                    <a:pt x="1196" y="361"/>
                  </a:lnTo>
                  <a:lnTo>
                    <a:pt x="1196" y="352"/>
                  </a:lnTo>
                  <a:lnTo>
                    <a:pt x="1196" y="343"/>
                  </a:lnTo>
                  <a:lnTo>
                    <a:pt x="1196" y="331"/>
                  </a:lnTo>
                  <a:lnTo>
                    <a:pt x="1196" y="321"/>
                  </a:lnTo>
                  <a:lnTo>
                    <a:pt x="1197" y="309"/>
                  </a:lnTo>
                  <a:lnTo>
                    <a:pt x="1197" y="297"/>
                  </a:lnTo>
                  <a:lnTo>
                    <a:pt x="1197" y="284"/>
                  </a:lnTo>
                  <a:lnTo>
                    <a:pt x="1197" y="271"/>
                  </a:lnTo>
                  <a:lnTo>
                    <a:pt x="1198" y="246"/>
                  </a:lnTo>
                  <a:lnTo>
                    <a:pt x="1198" y="219"/>
                  </a:lnTo>
                  <a:lnTo>
                    <a:pt x="1198" y="192"/>
                  </a:lnTo>
                  <a:lnTo>
                    <a:pt x="1197" y="166"/>
                  </a:lnTo>
                  <a:lnTo>
                    <a:pt x="1196" y="141"/>
                  </a:lnTo>
                  <a:lnTo>
                    <a:pt x="1196" y="128"/>
                  </a:lnTo>
                  <a:lnTo>
                    <a:pt x="1195" y="116"/>
                  </a:lnTo>
                  <a:lnTo>
                    <a:pt x="1194" y="103"/>
                  </a:lnTo>
                  <a:lnTo>
                    <a:pt x="1191" y="93"/>
                  </a:lnTo>
                  <a:lnTo>
                    <a:pt x="1190" y="81"/>
                  </a:lnTo>
                  <a:lnTo>
                    <a:pt x="1188" y="70"/>
                  </a:lnTo>
                  <a:lnTo>
                    <a:pt x="1186" y="61"/>
                  </a:lnTo>
                  <a:lnTo>
                    <a:pt x="1183" y="52"/>
                  </a:lnTo>
                  <a:lnTo>
                    <a:pt x="1180" y="44"/>
                  </a:lnTo>
                  <a:lnTo>
                    <a:pt x="1176" y="35"/>
                  </a:lnTo>
                  <a:lnTo>
                    <a:pt x="1173" y="28"/>
                  </a:lnTo>
                  <a:lnTo>
                    <a:pt x="1169" y="23"/>
                  </a:lnTo>
                  <a:lnTo>
                    <a:pt x="1165" y="17"/>
                  </a:lnTo>
                  <a:lnTo>
                    <a:pt x="1160" y="13"/>
                  </a:lnTo>
                  <a:close/>
                </a:path>
              </a:pathLst>
            </a:custGeom>
            <a:solidFill>
              <a:srgbClr val="00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341021" name="Rectangle 29">
              <a:extLst>
                <a:ext uri="{FF2B5EF4-FFF2-40B4-BE49-F238E27FC236}">
                  <a16:creationId xmlns:a16="http://schemas.microsoft.com/office/drawing/2014/main" id="{EEA5EA80-BEEF-7D0F-C908-7DF954B153D8}"/>
                </a:ext>
              </a:extLst>
            </p:cNvPr>
            <p:cNvSpPr>
              <a:spLocks noChangeArrowheads="1"/>
            </p:cNvSpPr>
            <p:nvPr/>
          </p:nvSpPr>
          <p:spPr bwMode="auto">
            <a:xfrm>
              <a:off x="1313" y="1986"/>
              <a:ext cx="549" cy="26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41027" name="Text Box 35">
              <a:extLst>
                <a:ext uri="{FF2B5EF4-FFF2-40B4-BE49-F238E27FC236}">
                  <a16:creationId xmlns:a16="http://schemas.microsoft.com/office/drawing/2014/main" id="{477D04AB-290B-2CA3-00C3-C62466613956}"/>
                </a:ext>
              </a:extLst>
            </p:cNvPr>
            <p:cNvSpPr txBox="1">
              <a:spLocks noChangeArrowheads="1"/>
            </p:cNvSpPr>
            <p:nvPr/>
          </p:nvSpPr>
          <p:spPr bwMode="auto">
            <a:xfrm>
              <a:off x="2614" y="1893"/>
              <a:ext cx="708"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public</a:t>
              </a:r>
            </a:p>
            <a:p>
              <a:r>
                <a:rPr lang="en-US" altLang="en-JO" sz="1800">
                  <a:latin typeface="Comic Sans MS" panose="030F0902030302020204" pitchFamily="66" charset="0"/>
                </a:rPr>
                <a:t>Internet</a:t>
              </a:r>
            </a:p>
          </p:txBody>
        </p:sp>
        <p:sp>
          <p:nvSpPr>
            <p:cNvPr id="341015" name="Text Box 23">
              <a:extLst>
                <a:ext uri="{FF2B5EF4-FFF2-40B4-BE49-F238E27FC236}">
                  <a16:creationId xmlns:a16="http://schemas.microsoft.com/office/drawing/2014/main" id="{66B42BC3-66B5-E448-8E3F-C12E34A65351}"/>
                </a:ext>
              </a:extLst>
            </p:cNvPr>
            <p:cNvSpPr txBox="1">
              <a:spLocks noChangeArrowheads="1"/>
            </p:cNvSpPr>
            <p:nvPr/>
          </p:nvSpPr>
          <p:spPr bwMode="auto">
            <a:xfrm>
              <a:off x="1291" y="1988"/>
              <a:ext cx="59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b="1">
                  <a:solidFill>
                    <a:srgbClr val="FF3300"/>
                  </a:solidFill>
                  <a:latin typeface="Comic Sans MS" panose="030F0902030302020204" pitchFamily="66" charset="0"/>
                </a:rPr>
                <a:t>append</a:t>
              </a:r>
            </a:p>
          </p:txBody>
        </p:sp>
        <p:sp>
          <p:nvSpPr>
            <p:cNvPr id="341016" name="Line 24">
              <a:extLst>
                <a:ext uri="{FF2B5EF4-FFF2-40B4-BE49-F238E27FC236}">
                  <a16:creationId xmlns:a16="http://schemas.microsoft.com/office/drawing/2014/main" id="{4B743EE2-0311-CA9B-F425-E94AA4D0A813}"/>
                </a:ext>
              </a:extLst>
            </p:cNvPr>
            <p:cNvSpPr>
              <a:spLocks noChangeShapeType="1"/>
            </p:cNvSpPr>
            <p:nvPr/>
          </p:nvSpPr>
          <p:spPr bwMode="auto">
            <a:xfrm>
              <a:off x="990" y="2106"/>
              <a:ext cx="312"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41028" name="Line 36">
              <a:extLst>
                <a:ext uri="{FF2B5EF4-FFF2-40B4-BE49-F238E27FC236}">
                  <a16:creationId xmlns:a16="http://schemas.microsoft.com/office/drawing/2014/main" id="{85CE7E24-B055-C4C6-DE7A-6CF4C43D6E2E}"/>
                </a:ext>
              </a:extLst>
            </p:cNvPr>
            <p:cNvSpPr>
              <a:spLocks noChangeShapeType="1"/>
            </p:cNvSpPr>
            <p:nvPr/>
          </p:nvSpPr>
          <p:spPr bwMode="auto">
            <a:xfrm>
              <a:off x="1890" y="2106"/>
              <a:ext cx="426"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341038" name="Group 46">
              <a:extLst>
                <a:ext uri="{FF2B5EF4-FFF2-40B4-BE49-F238E27FC236}">
                  <a16:creationId xmlns:a16="http://schemas.microsoft.com/office/drawing/2014/main" id="{2593273F-1032-145F-511F-A542CE4932D0}"/>
                </a:ext>
              </a:extLst>
            </p:cNvPr>
            <p:cNvGrpSpPr>
              <a:grpSpLocks/>
            </p:cNvGrpSpPr>
            <p:nvPr/>
          </p:nvGrpSpPr>
          <p:grpSpPr bwMode="auto">
            <a:xfrm>
              <a:off x="1884" y="1811"/>
              <a:ext cx="747" cy="259"/>
              <a:chOff x="2340" y="2717"/>
              <a:chExt cx="747" cy="259"/>
            </a:xfrm>
          </p:grpSpPr>
          <p:grpSp>
            <p:nvGrpSpPr>
              <p:cNvPr id="341032" name="Group 40">
                <a:extLst>
                  <a:ext uri="{FF2B5EF4-FFF2-40B4-BE49-F238E27FC236}">
                    <a16:creationId xmlns:a16="http://schemas.microsoft.com/office/drawing/2014/main" id="{B312B3E0-37DB-85E0-0BEC-D7EAD74314EA}"/>
                  </a:ext>
                </a:extLst>
              </p:cNvPr>
              <p:cNvGrpSpPr>
                <a:grpSpLocks/>
              </p:cNvGrpSpPr>
              <p:nvPr/>
            </p:nvGrpSpPr>
            <p:grpSpPr bwMode="auto">
              <a:xfrm>
                <a:off x="2340" y="2717"/>
                <a:ext cx="354" cy="259"/>
                <a:chOff x="606" y="1961"/>
                <a:chExt cx="354" cy="259"/>
              </a:xfrm>
            </p:grpSpPr>
            <p:sp>
              <p:nvSpPr>
                <p:cNvPr id="341033" name="Rectangle 41">
                  <a:extLst>
                    <a:ext uri="{FF2B5EF4-FFF2-40B4-BE49-F238E27FC236}">
                      <a16:creationId xmlns:a16="http://schemas.microsoft.com/office/drawing/2014/main" id="{EFD79296-7834-2F24-12CB-6AD2EF619318}"/>
                    </a:ext>
                  </a:extLst>
                </p:cNvPr>
                <p:cNvSpPr>
                  <a:spLocks noChangeArrowheads="1"/>
                </p:cNvSpPr>
                <p:nvPr/>
              </p:nvSpPr>
              <p:spPr bwMode="auto">
                <a:xfrm>
                  <a:off x="606" y="1968"/>
                  <a:ext cx="354" cy="252"/>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41034" name="Text Box 42">
                  <a:extLst>
                    <a:ext uri="{FF2B5EF4-FFF2-40B4-BE49-F238E27FC236}">
                      <a16:creationId xmlns:a16="http://schemas.microsoft.com/office/drawing/2014/main" id="{16C3DD9B-B8F1-2D0D-4E05-A3B5B44F8DFE}"/>
                    </a:ext>
                  </a:extLst>
                </p:cNvPr>
                <p:cNvSpPr txBox="1">
                  <a:spLocks noChangeArrowheads="1"/>
                </p:cNvSpPr>
                <p:nvPr/>
              </p:nvSpPr>
              <p:spPr bwMode="auto">
                <a:xfrm>
                  <a:off x="670" y="1961"/>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chemeClr val="bg1"/>
                      </a:solidFill>
                      <a:latin typeface="Comic Sans MS" panose="030F0902030302020204" pitchFamily="66" charset="0"/>
                    </a:rPr>
                    <a:t>m</a:t>
                  </a:r>
                </a:p>
              </p:txBody>
            </p:sp>
          </p:grpSp>
          <p:grpSp>
            <p:nvGrpSpPr>
              <p:cNvPr id="341035" name="Group 43">
                <a:extLst>
                  <a:ext uri="{FF2B5EF4-FFF2-40B4-BE49-F238E27FC236}">
                    <a16:creationId xmlns:a16="http://schemas.microsoft.com/office/drawing/2014/main" id="{2CF56012-94F7-E702-32B5-48A3BCA6023C}"/>
                  </a:ext>
                </a:extLst>
              </p:cNvPr>
              <p:cNvGrpSpPr>
                <a:grpSpLocks/>
              </p:cNvGrpSpPr>
              <p:nvPr/>
            </p:nvGrpSpPr>
            <p:grpSpPr bwMode="auto">
              <a:xfrm>
                <a:off x="2659" y="2724"/>
                <a:ext cx="428" cy="252"/>
                <a:chOff x="2179" y="2964"/>
                <a:chExt cx="428" cy="252"/>
              </a:xfrm>
            </p:grpSpPr>
            <p:sp>
              <p:nvSpPr>
                <p:cNvPr id="341036" name="Rectangle 44">
                  <a:extLst>
                    <a:ext uri="{FF2B5EF4-FFF2-40B4-BE49-F238E27FC236}">
                      <a16:creationId xmlns:a16="http://schemas.microsoft.com/office/drawing/2014/main" id="{15EB813D-ED3E-BD0A-014C-62D961C59AAC}"/>
                    </a:ext>
                  </a:extLst>
                </p:cNvPr>
                <p:cNvSpPr>
                  <a:spLocks noChangeArrowheads="1"/>
                </p:cNvSpPr>
                <p:nvPr/>
              </p:nvSpPr>
              <p:spPr bwMode="auto">
                <a:xfrm>
                  <a:off x="2214" y="2964"/>
                  <a:ext cx="354" cy="25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41037" name="Text Box 45">
                  <a:extLst>
                    <a:ext uri="{FF2B5EF4-FFF2-40B4-BE49-F238E27FC236}">
                      <a16:creationId xmlns:a16="http://schemas.microsoft.com/office/drawing/2014/main" id="{BF7E90E6-57E0-5F56-FC88-A8010D9D401B}"/>
                    </a:ext>
                  </a:extLst>
                </p:cNvPr>
                <p:cNvSpPr txBox="1">
                  <a:spLocks noChangeArrowheads="1"/>
                </p:cNvSpPr>
                <p:nvPr/>
              </p:nvSpPr>
              <p:spPr bwMode="auto">
                <a:xfrm>
                  <a:off x="2179" y="3006"/>
                  <a:ext cx="42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200">
                      <a:latin typeface="Comic Sans MS" panose="030F0902030302020204" pitchFamily="66" charset="0"/>
                    </a:rPr>
                    <a:t>H(m+s)</a:t>
                  </a:r>
                </a:p>
              </p:txBody>
            </p:sp>
          </p:grpSp>
        </p:grpSp>
        <p:sp>
          <p:nvSpPr>
            <p:cNvPr id="341039" name="Line 47">
              <a:extLst>
                <a:ext uri="{FF2B5EF4-FFF2-40B4-BE49-F238E27FC236}">
                  <a16:creationId xmlns:a16="http://schemas.microsoft.com/office/drawing/2014/main" id="{EAEB992F-5412-43E6-6319-92977A8164C6}"/>
                </a:ext>
              </a:extLst>
            </p:cNvPr>
            <p:cNvSpPr>
              <a:spLocks noChangeShapeType="1"/>
            </p:cNvSpPr>
            <p:nvPr/>
          </p:nvSpPr>
          <p:spPr bwMode="auto">
            <a:xfrm>
              <a:off x="3474" y="2106"/>
              <a:ext cx="216"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sp>
        <p:nvSpPr>
          <p:cNvPr id="341050" name="Freeform 58">
            <a:extLst>
              <a:ext uri="{FF2B5EF4-FFF2-40B4-BE49-F238E27FC236}">
                <a16:creationId xmlns:a16="http://schemas.microsoft.com/office/drawing/2014/main" id="{CA7C701F-7963-972A-814F-3B569BEA38F0}"/>
              </a:ext>
            </a:extLst>
          </p:cNvPr>
          <p:cNvSpPr>
            <a:spLocks/>
          </p:cNvSpPr>
          <p:nvPr/>
        </p:nvSpPr>
        <p:spPr bwMode="auto">
          <a:xfrm>
            <a:off x="5800725" y="2143125"/>
            <a:ext cx="371475" cy="314325"/>
          </a:xfrm>
          <a:custGeom>
            <a:avLst/>
            <a:gdLst>
              <a:gd name="T0" fmla="*/ 0 w 360"/>
              <a:gd name="T1" fmla="*/ 0 h 210"/>
              <a:gd name="T2" fmla="*/ 0 w 360"/>
              <a:gd name="T3" fmla="*/ 210 h 210"/>
              <a:gd name="T4" fmla="*/ 360 w 360"/>
              <a:gd name="T5" fmla="*/ 210 h 210"/>
            </a:gdLst>
            <a:ahLst/>
            <a:cxnLst>
              <a:cxn ang="0">
                <a:pos x="T0" y="T1"/>
              </a:cxn>
              <a:cxn ang="0">
                <a:pos x="T2" y="T3"/>
              </a:cxn>
              <a:cxn ang="0">
                <a:pos x="T4" y="T5"/>
              </a:cxn>
            </a:cxnLst>
            <a:rect l="0" t="0" r="r" b="b"/>
            <a:pathLst>
              <a:path w="360" h="210">
                <a:moveTo>
                  <a:pt x="0" y="0"/>
                </a:moveTo>
                <a:lnTo>
                  <a:pt x="0" y="210"/>
                </a:lnTo>
                <a:lnTo>
                  <a:pt x="360" y="210"/>
                </a:lnTo>
              </a:path>
            </a:pathLst>
          </a:custGeom>
          <a:noFill/>
          <a:ln w="1905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41051" name="Text Box 59">
            <a:extLst>
              <a:ext uri="{FF2B5EF4-FFF2-40B4-BE49-F238E27FC236}">
                <a16:creationId xmlns:a16="http://schemas.microsoft.com/office/drawing/2014/main" id="{1893D5B4-0A16-B932-0895-660628812738}"/>
              </a:ext>
            </a:extLst>
          </p:cNvPr>
          <p:cNvSpPr txBox="1">
            <a:spLocks noChangeArrowheads="1"/>
          </p:cNvSpPr>
          <p:nvPr/>
        </p:nvSpPr>
        <p:spPr bwMode="auto">
          <a:xfrm>
            <a:off x="5653088" y="1779588"/>
            <a:ext cx="3079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s</a:t>
            </a:r>
          </a:p>
        </p:txBody>
      </p:sp>
      <p:grpSp>
        <p:nvGrpSpPr>
          <p:cNvPr id="341071" name="Group 79">
            <a:extLst>
              <a:ext uri="{FF2B5EF4-FFF2-40B4-BE49-F238E27FC236}">
                <a16:creationId xmlns:a16="http://schemas.microsoft.com/office/drawing/2014/main" id="{EB154845-3517-8755-8AFE-6BCCBF5FEC73}"/>
              </a:ext>
            </a:extLst>
          </p:cNvPr>
          <p:cNvGrpSpPr>
            <a:grpSpLocks/>
          </p:cNvGrpSpPr>
          <p:nvPr/>
        </p:nvGrpSpPr>
        <p:grpSpPr bwMode="auto">
          <a:xfrm>
            <a:off x="5819775" y="2543175"/>
            <a:ext cx="2452688" cy="1419225"/>
            <a:chOff x="3666" y="1602"/>
            <a:chExt cx="1545" cy="894"/>
          </a:xfrm>
        </p:grpSpPr>
        <p:sp>
          <p:nvSpPr>
            <p:cNvPr id="341053" name="Line 61">
              <a:extLst>
                <a:ext uri="{FF2B5EF4-FFF2-40B4-BE49-F238E27FC236}">
                  <a16:creationId xmlns:a16="http://schemas.microsoft.com/office/drawing/2014/main" id="{A8109A44-A47B-3A96-7B5B-57B239253A26}"/>
                </a:ext>
              </a:extLst>
            </p:cNvPr>
            <p:cNvSpPr>
              <a:spLocks noChangeShapeType="1"/>
            </p:cNvSpPr>
            <p:nvPr/>
          </p:nvSpPr>
          <p:spPr bwMode="auto">
            <a:xfrm>
              <a:off x="3666" y="2496"/>
              <a:ext cx="127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341057" name="Group 65">
              <a:extLst>
                <a:ext uri="{FF2B5EF4-FFF2-40B4-BE49-F238E27FC236}">
                  <a16:creationId xmlns:a16="http://schemas.microsoft.com/office/drawing/2014/main" id="{E9E437D5-02FC-CFFD-5932-C9227A2DEFDF}"/>
                </a:ext>
              </a:extLst>
            </p:cNvPr>
            <p:cNvGrpSpPr>
              <a:grpSpLocks/>
            </p:cNvGrpSpPr>
            <p:nvPr/>
          </p:nvGrpSpPr>
          <p:grpSpPr bwMode="auto">
            <a:xfrm>
              <a:off x="4650" y="1848"/>
              <a:ext cx="561" cy="501"/>
              <a:chOff x="2136" y="3336"/>
              <a:chExt cx="561" cy="501"/>
            </a:xfrm>
          </p:grpSpPr>
          <p:sp>
            <p:nvSpPr>
              <p:cNvPr id="341054" name="AutoShape 62">
                <a:extLst>
                  <a:ext uri="{FF2B5EF4-FFF2-40B4-BE49-F238E27FC236}">
                    <a16:creationId xmlns:a16="http://schemas.microsoft.com/office/drawing/2014/main" id="{6FB91AF3-6069-7766-CFC8-A3A8F2817043}"/>
                  </a:ext>
                </a:extLst>
              </p:cNvPr>
              <p:cNvSpPr>
                <a:spLocks noChangeArrowheads="1"/>
              </p:cNvSpPr>
              <p:nvPr/>
            </p:nvSpPr>
            <p:spPr bwMode="auto">
              <a:xfrm>
                <a:off x="2136" y="3336"/>
                <a:ext cx="561" cy="501"/>
              </a:xfrm>
              <a:prstGeom prst="diamond">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41056" name="Text Box 64">
                <a:extLst>
                  <a:ext uri="{FF2B5EF4-FFF2-40B4-BE49-F238E27FC236}">
                    <a16:creationId xmlns:a16="http://schemas.microsoft.com/office/drawing/2014/main" id="{A0701161-39AC-93B9-344B-3CF04DECEB44}"/>
                  </a:ext>
                </a:extLst>
              </p:cNvPr>
              <p:cNvSpPr txBox="1">
                <a:spLocks noChangeArrowheads="1"/>
              </p:cNvSpPr>
              <p:nvPr/>
            </p:nvSpPr>
            <p:spPr bwMode="auto">
              <a:xfrm>
                <a:off x="2136" y="3483"/>
                <a:ext cx="55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400" b="1">
                    <a:solidFill>
                      <a:srgbClr val="FF3300"/>
                    </a:solidFill>
                    <a:latin typeface="Comic Sans MS" panose="030F0902030302020204" pitchFamily="66" charset="0"/>
                  </a:rPr>
                  <a:t>compare</a:t>
                </a:r>
              </a:p>
            </p:txBody>
          </p:sp>
        </p:grpSp>
        <p:sp>
          <p:nvSpPr>
            <p:cNvPr id="341059" name="Line 67">
              <a:extLst>
                <a:ext uri="{FF2B5EF4-FFF2-40B4-BE49-F238E27FC236}">
                  <a16:creationId xmlns:a16="http://schemas.microsoft.com/office/drawing/2014/main" id="{8EED23C9-2B75-F585-DA00-67FF62171465}"/>
                </a:ext>
              </a:extLst>
            </p:cNvPr>
            <p:cNvSpPr>
              <a:spLocks noChangeShapeType="1"/>
            </p:cNvSpPr>
            <p:nvPr/>
          </p:nvSpPr>
          <p:spPr bwMode="auto">
            <a:xfrm flipH="1" flipV="1">
              <a:off x="4926" y="2340"/>
              <a:ext cx="6" cy="156"/>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41060" name="Freeform 68">
              <a:extLst>
                <a:ext uri="{FF2B5EF4-FFF2-40B4-BE49-F238E27FC236}">
                  <a16:creationId xmlns:a16="http://schemas.microsoft.com/office/drawing/2014/main" id="{8011480A-FC04-1653-EB54-3B2BD906A0B9}"/>
                </a:ext>
              </a:extLst>
            </p:cNvPr>
            <p:cNvSpPr>
              <a:spLocks/>
            </p:cNvSpPr>
            <p:nvPr/>
          </p:nvSpPr>
          <p:spPr bwMode="auto">
            <a:xfrm>
              <a:off x="4416" y="1602"/>
              <a:ext cx="498" cy="240"/>
            </a:xfrm>
            <a:custGeom>
              <a:avLst/>
              <a:gdLst>
                <a:gd name="T0" fmla="*/ 0 w 480"/>
                <a:gd name="T1" fmla="*/ 0 h 240"/>
                <a:gd name="T2" fmla="*/ 480 w 480"/>
                <a:gd name="T3" fmla="*/ 0 h 240"/>
                <a:gd name="T4" fmla="*/ 480 w 480"/>
                <a:gd name="T5" fmla="*/ 240 h 240"/>
              </a:gdLst>
              <a:ahLst/>
              <a:cxnLst>
                <a:cxn ang="0">
                  <a:pos x="T0" y="T1"/>
                </a:cxn>
                <a:cxn ang="0">
                  <a:pos x="T2" y="T3"/>
                </a:cxn>
                <a:cxn ang="0">
                  <a:pos x="T4" y="T5"/>
                </a:cxn>
              </a:cxnLst>
              <a:rect l="0" t="0" r="r" b="b"/>
              <a:pathLst>
                <a:path w="480" h="240">
                  <a:moveTo>
                    <a:pt x="0" y="0"/>
                  </a:moveTo>
                  <a:lnTo>
                    <a:pt x="480" y="0"/>
                  </a:lnTo>
                  <a:lnTo>
                    <a:pt x="480" y="240"/>
                  </a:lnTo>
                </a:path>
              </a:pathLst>
            </a:custGeom>
            <a:noFill/>
            <a:ln w="1905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grpSp>
        <p:nvGrpSpPr>
          <p:cNvPr id="341070" name="Group 78">
            <a:extLst>
              <a:ext uri="{FF2B5EF4-FFF2-40B4-BE49-F238E27FC236}">
                <a16:creationId xmlns:a16="http://schemas.microsoft.com/office/drawing/2014/main" id="{CE5A6466-3678-F2C5-5E0B-1925B3CD796C}"/>
              </a:ext>
            </a:extLst>
          </p:cNvPr>
          <p:cNvGrpSpPr>
            <a:grpSpLocks/>
          </p:cNvGrpSpPr>
          <p:nvPr/>
        </p:nvGrpSpPr>
        <p:grpSpPr bwMode="auto">
          <a:xfrm>
            <a:off x="5838825" y="2105025"/>
            <a:ext cx="1881188" cy="1857375"/>
            <a:chOff x="3678" y="1326"/>
            <a:chExt cx="1185" cy="1170"/>
          </a:xfrm>
        </p:grpSpPr>
        <p:sp>
          <p:nvSpPr>
            <p:cNvPr id="341040" name="Line 48">
              <a:extLst>
                <a:ext uri="{FF2B5EF4-FFF2-40B4-BE49-F238E27FC236}">
                  <a16:creationId xmlns:a16="http://schemas.microsoft.com/office/drawing/2014/main" id="{7205EABC-6BFA-6209-E6EE-419984494328}"/>
                </a:ext>
              </a:extLst>
            </p:cNvPr>
            <p:cNvSpPr>
              <a:spLocks noChangeShapeType="1"/>
            </p:cNvSpPr>
            <p:nvPr/>
          </p:nvSpPr>
          <p:spPr bwMode="auto">
            <a:xfrm>
              <a:off x="3678" y="1680"/>
              <a:ext cx="0" cy="81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41041" name="Line 49">
              <a:extLst>
                <a:ext uri="{FF2B5EF4-FFF2-40B4-BE49-F238E27FC236}">
                  <a16:creationId xmlns:a16="http://schemas.microsoft.com/office/drawing/2014/main" id="{86657516-C464-7B51-89AF-016F1322EAF2}"/>
                </a:ext>
              </a:extLst>
            </p:cNvPr>
            <p:cNvSpPr>
              <a:spLocks noChangeShapeType="1"/>
            </p:cNvSpPr>
            <p:nvPr/>
          </p:nvSpPr>
          <p:spPr bwMode="auto">
            <a:xfrm>
              <a:off x="3678" y="1680"/>
              <a:ext cx="216"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341042" name="Group 50">
              <a:extLst>
                <a:ext uri="{FF2B5EF4-FFF2-40B4-BE49-F238E27FC236}">
                  <a16:creationId xmlns:a16="http://schemas.microsoft.com/office/drawing/2014/main" id="{5ADD12F1-996D-1B9A-5D20-899945C8B541}"/>
                </a:ext>
              </a:extLst>
            </p:cNvPr>
            <p:cNvGrpSpPr>
              <a:grpSpLocks/>
            </p:cNvGrpSpPr>
            <p:nvPr/>
          </p:nvGrpSpPr>
          <p:grpSpPr bwMode="auto">
            <a:xfrm>
              <a:off x="3708" y="1769"/>
              <a:ext cx="354" cy="259"/>
              <a:chOff x="606" y="1961"/>
              <a:chExt cx="354" cy="259"/>
            </a:xfrm>
          </p:grpSpPr>
          <p:sp>
            <p:nvSpPr>
              <p:cNvPr id="341043" name="Rectangle 51">
                <a:extLst>
                  <a:ext uri="{FF2B5EF4-FFF2-40B4-BE49-F238E27FC236}">
                    <a16:creationId xmlns:a16="http://schemas.microsoft.com/office/drawing/2014/main" id="{FD87BBF1-254C-AA06-F917-1A4510EA0492}"/>
                  </a:ext>
                </a:extLst>
              </p:cNvPr>
              <p:cNvSpPr>
                <a:spLocks noChangeArrowheads="1"/>
              </p:cNvSpPr>
              <p:nvPr/>
            </p:nvSpPr>
            <p:spPr bwMode="auto">
              <a:xfrm>
                <a:off x="606" y="1968"/>
                <a:ext cx="354" cy="252"/>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41044" name="Text Box 52">
                <a:extLst>
                  <a:ext uri="{FF2B5EF4-FFF2-40B4-BE49-F238E27FC236}">
                    <a16:creationId xmlns:a16="http://schemas.microsoft.com/office/drawing/2014/main" id="{2322BBFB-7E27-CDFC-9379-F96F3384968F}"/>
                  </a:ext>
                </a:extLst>
              </p:cNvPr>
              <p:cNvSpPr txBox="1">
                <a:spLocks noChangeArrowheads="1"/>
              </p:cNvSpPr>
              <p:nvPr/>
            </p:nvSpPr>
            <p:spPr bwMode="auto">
              <a:xfrm>
                <a:off x="670" y="1961"/>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chemeClr val="bg1"/>
                    </a:solidFill>
                    <a:latin typeface="Comic Sans MS" panose="030F0902030302020204" pitchFamily="66" charset="0"/>
                  </a:rPr>
                  <a:t>m</a:t>
                </a:r>
              </a:p>
            </p:txBody>
          </p:sp>
        </p:grpSp>
        <p:grpSp>
          <p:nvGrpSpPr>
            <p:cNvPr id="341045" name="Group 53">
              <a:extLst>
                <a:ext uri="{FF2B5EF4-FFF2-40B4-BE49-F238E27FC236}">
                  <a16:creationId xmlns:a16="http://schemas.microsoft.com/office/drawing/2014/main" id="{3E5B270F-E842-D054-6FAC-150C4263A984}"/>
                </a:ext>
              </a:extLst>
            </p:cNvPr>
            <p:cNvGrpSpPr>
              <a:grpSpLocks/>
            </p:cNvGrpSpPr>
            <p:nvPr/>
          </p:nvGrpSpPr>
          <p:grpSpPr bwMode="auto">
            <a:xfrm>
              <a:off x="3679" y="2202"/>
              <a:ext cx="428" cy="252"/>
              <a:chOff x="2179" y="2964"/>
              <a:chExt cx="428" cy="252"/>
            </a:xfrm>
          </p:grpSpPr>
          <p:sp>
            <p:nvSpPr>
              <p:cNvPr id="341046" name="Rectangle 54">
                <a:extLst>
                  <a:ext uri="{FF2B5EF4-FFF2-40B4-BE49-F238E27FC236}">
                    <a16:creationId xmlns:a16="http://schemas.microsoft.com/office/drawing/2014/main" id="{660527A0-3312-BF8C-41C9-08BCC2652FE5}"/>
                  </a:ext>
                </a:extLst>
              </p:cNvPr>
              <p:cNvSpPr>
                <a:spLocks noChangeArrowheads="1"/>
              </p:cNvSpPr>
              <p:nvPr/>
            </p:nvSpPr>
            <p:spPr bwMode="auto">
              <a:xfrm>
                <a:off x="2214" y="2964"/>
                <a:ext cx="354" cy="25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41047" name="Text Box 55">
                <a:extLst>
                  <a:ext uri="{FF2B5EF4-FFF2-40B4-BE49-F238E27FC236}">
                    <a16:creationId xmlns:a16="http://schemas.microsoft.com/office/drawing/2014/main" id="{629BEB2C-85D5-6BDE-48E0-CA927D8FEC61}"/>
                  </a:ext>
                </a:extLst>
              </p:cNvPr>
              <p:cNvSpPr txBox="1">
                <a:spLocks noChangeArrowheads="1"/>
              </p:cNvSpPr>
              <p:nvPr/>
            </p:nvSpPr>
            <p:spPr bwMode="auto">
              <a:xfrm>
                <a:off x="2179" y="3006"/>
                <a:ext cx="42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200">
                    <a:latin typeface="Comic Sans MS" panose="030F0902030302020204" pitchFamily="66" charset="0"/>
                  </a:rPr>
                  <a:t>H(m+s)</a:t>
                </a:r>
              </a:p>
            </p:txBody>
          </p:sp>
        </p:grpSp>
        <p:grpSp>
          <p:nvGrpSpPr>
            <p:cNvPr id="341069" name="Group 77">
              <a:extLst>
                <a:ext uri="{FF2B5EF4-FFF2-40B4-BE49-F238E27FC236}">
                  <a16:creationId xmlns:a16="http://schemas.microsoft.com/office/drawing/2014/main" id="{72BEB42F-622E-6829-CC76-C79DB27A6DBA}"/>
                </a:ext>
              </a:extLst>
            </p:cNvPr>
            <p:cNvGrpSpPr>
              <a:grpSpLocks/>
            </p:cNvGrpSpPr>
            <p:nvPr/>
          </p:nvGrpSpPr>
          <p:grpSpPr bwMode="auto">
            <a:xfrm>
              <a:off x="3892" y="1326"/>
              <a:ext cx="971" cy="431"/>
              <a:chOff x="3892" y="1326"/>
              <a:chExt cx="971" cy="431"/>
            </a:xfrm>
          </p:grpSpPr>
          <p:sp>
            <p:nvSpPr>
              <p:cNvPr id="341048" name="Rectangle 56">
                <a:extLst>
                  <a:ext uri="{FF2B5EF4-FFF2-40B4-BE49-F238E27FC236}">
                    <a16:creationId xmlns:a16="http://schemas.microsoft.com/office/drawing/2014/main" id="{50BB69FA-1065-F877-60F0-A1055327539E}"/>
                  </a:ext>
                </a:extLst>
              </p:cNvPr>
              <p:cNvSpPr>
                <a:spLocks noChangeArrowheads="1"/>
              </p:cNvSpPr>
              <p:nvPr/>
            </p:nvSpPr>
            <p:spPr bwMode="auto">
              <a:xfrm>
                <a:off x="3911" y="1482"/>
                <a:ext cx="507" cy="26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41049" name="Text Box 57">
                <a:extLst>
                  <a:ext uri="{FF2B5EF4-FFF2-40B4-BE49-F238E27FC236}">
                    <a16:creationId xmlns:a16="http://schemas.microsoft.com/office/drawing/2014/main" id="{0D3D0467-F6CB-0658-0AFE-FD7B26AD712A}"/>
                  </a:ext>
                </a:extLst>
              </p:cNvPr>
              <p:cNvSpPr txBox="1">
                <a:spLocks noChangeArrowheads="1"/>
              </p:cNvSpPr>
              <p:nvPr/>
            </p:nvSpPr>
            <p:spPr bwMode="auto">
              <a:xfrm>
                <a:off x="3892" y="1497"/>
                <a:ext cx="563" cy="26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000">
                    <a:solidFill>
                      <a:srgbClr val="FF0000"/>
                    </a:solidFill>
                    <a:latin typeface="Comic Sans MS" panose="030F0902030302020204" pitchFamily="66" charset="0"/>
                  </a:rPr>
                  <a:t>H(</a:t>
                </a:r>
                <a:r>
                  <a:rPr lang="en-US" altLang="en-JO" sz="3200" baseline="10000">
                    <a:solidFill>
                      <a:srgbClr val="FF0000"/>
                    </a:solidFill>
                    <a:latin typeface="Comic Sans MS" panose="030F0902030302020204" pitchFamily="66" charset="0"/>
                  </a:rPr>
                  <a:t>.</a:t>
                </a:r>
                <a:r>
                  <a:rPr lang="en-US" altLang="en-JO" sz="2000">
                    <a:solidFill>
                      <a:srgbClr val="FF0000"/>
                    </a:solidFill>
                    <a:latin typeface="Comic Sans MS" panose="030F0902030302020204" pitchFamily="66" charset="0"/>
                  </a:rPr>
                  <a:t>)</a:t>
                </a:r>
              </a:p>
            </p:txBody>
          </p:sp>
          <p:grpSp>
            <p:nvGrpSpPr>
              <p:cNvPr id="341061" name="Group 69">
                <a:extLst>
                  <a:ext uri="{FF2B5EF4-FFF2-40B4-BE49-F238E27FC236}">
                    <a16:creationId xmlns:a16="http://schemas.microsoft.com/office/drawing/2014/main" id="{F9F68117-BA39-4E23-6535-D3162B396089}"/>
                  </a:ext>
                </a:extLst>
              </p:cNvPr>
              <p:cNvGrpSpPr>
                <a:grpSpLocks/>
              </p:cNvGrpSpPr>
              <p:nvPr/>
            </p:nvGrpSpPr>
            <p:grpSpPr bwMode="auto">
              <a:xfrm>
                <a:off x="4435" y="1326"/>
                <a:ext cx="428" cy="252"/>
                <a:chOff x="2179" y="2964"/>
                <a:chExt cx="428" cy="252"/>
              </a:xfrm>
            </p:grpSpPr>
            <p:sp>
              <p:nvSpPr>
                <p:cNvPr id="341062" name="Rectangle 70">
                  <a:extLst>
                    <a:ext uri="{FF2B5EF4-FFF2-40B4-BE49-F238E27FC236}">
                      <a16:creationId xmlns:a16="http://schemas.microsoft.com/office/drawing/2014/main" id="{A6327FD4-3014-4F65-6D70-11A4786EF5C1}"/>
                    </a:ext>
                  </a:extLst>
                </p:cNvPr>
                <p:cNvSpPr>
                  <a:spLocks noChangeArrowheads="1"/>
                </p:cNvSpPr>
                <p:nvPr/>
              </p:nvSpPr>
              <p:spPr bwMode="auto">
                <a:xfrm>
                  <a:off x="2214" y="2964"/>
                  <a:ext cx="354" cy="25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41063" name="Text Box 71">
                  <a:extLst>
                    <a:ext uri="{FF2B5EF4-FFF2-40B4-BE49-F238E27FC236}">
                      <a16:creationId xmlns:a16="http://schemas.microsoft.com/office/drawing/2014/main" id="{C79E2D03-F110-080F-3033-A2CF25EB9CD3}"/>
                    </a:ext>
                  </a:extLst>
                </p:cNvPr>
                <p:cNvSpPr txBox="1">
                  <a:spLocks noChangeArrowheads="1"/>
                </p:cNvSpPr>
                <p:nvPr/>
              </p:nvSpPr>
              <p:spPr bwMode="auto">
                <a:xfrm>
                  <a:off x="2179" y="3006"/>
                  <a:ext cx="42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200">
                      <a:latin typeface="Comic Sans MS" panose="030F0902030302020204" pitchFamily="66" charset="0"/>
                    </a:rPr>
                    <a:t>H(m+s)</a:t>
                  </a:r>
                </a:p>
              </p:txBody>
            </p:sp>
          </p:grpSp>
        </p:grpSp>
      </p:grpSp>
      <p:sp>
        <p:nvSpPr>
          <p:cNvPr id="341072" name="Text Box 80">
            <a:extLst>
              <a:ext uri="{FF2B5EF4-FFF2-40B4-BE49-F238E27FC236}">
                <a16:creationId xmlns:a16="http://schemas.microsoft.com/office/drawing/2014/main" id="{2837BC68-CAFC-2014-D0BB-9B0E72D5F7E0}"/>
              </a:ext>
            </a:extLst>
          </p:cNvPr>
          <p:cNvSpPr txBox="1">
            <a:spLocks noChangeArrowheads="1"/>
          </p:cNvSpPr>
          <p:nvPr/>
        </p:nvSpPr>
        <p:spPr bwMode="auto">
          <a:xfrm>
            <a:off x="4859338" y="1520825"/>
            <a:ext cx="20335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(shared secret)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41065"/>
                                        </p:tgtEl>
                                        <p:attrNameLst>
                                          <p:attrName>style.visibility</p:attrName>
                                        </p:attrNameLst>
                                      </p:cBhvr>
                                      <p:to>
                                        <p:strVal val="visible"/>
                                      </p:to>
                                    </p:set>
                                    <p:animEffect transition="in" filter="wipe(left)">
                                      <p:cBhvr>
                                        <p:cTn id="7" dur="2000"/>
                                        <p:tgtEl>
                                          <p:spTgt spid="34106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341067"/>
                                        </p:tgtEl>
                                        <p:attrNameLst>
                                          <p:attrName>style.visibility</p:attrName>
                                        </p:attrNameLst>
                                      </p:cBhvr>
                                      <p:to>
                                        <p:strVal val="visible"/>
                                      </p:to>
                                    </p:set>
                                    <p:animEffect transition="in" filter="wipe(left)">
                                      <p:cBhvr>
                                        <p:cTn id="12" dur="2000"/>
                                        <p:tgtEl>
                                          <p:spTgt spid="34106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341070"/>
                                        </p:tgtEl>
                                        <p:attrNameLst>
                                          <p:attrName>style.visibility</p:attrName>
                                        </p:attrNameLst>
                                      </p:cBhvr>
                                      <p:to>
                                        <p:strVal val="visible"/>
                                      </p:to>
                                    </p:set>
                                    <p:animEffect transition="in" filter="wipe(left)">
                                      <p:cBhvr>
                                        <p:cTn id="17" dur="2000"/>
                                        <p:tgtEl>
                                          <p:spTgt spid="34107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341071"/>
                                        </p:tgtEl>
                                        <p:attrNameLst>
                                          <p:attrName>style.visibility</p:attrName>
                                        </p:attrNameLst>
                                      </p:cBhvr>
                                      <p:to>
                                        <p:strVal val="visible"/>
                                      </p:to>
                                    </p:set>
                                    <p:animEffect transition="in" filter="wipe(left)">
                                      <p:cBhvr>
                                        <p:cTn id="22" dur="2000"/>
                                        <p:tgtEl>
                                          <p:spTgt spid="3410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A5AC1C4E-B100-B8FB-C4FA-E8F95F227318}"/>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FCAA796F-068E-A923-323F-1B079B512823}"/>
              </a:ext>
            </a:extLst>
          </p:cNvPr>
          <p:cNvSpPr>
            <a:spLocks noGrp="1"/>
          </p:cNvSpPr>
          <p:nvPr>
            <p:ph type="sldNum" sz="quarter" idx="12"/>
          </p:nvPr>
        </p:nvSpPr>
        <p:spPr/>
        <p:txBody>
          <a:bodyPr/>
          <a:lstStyle/>
          <a:p>
            <a:r>
              <a:rPr lang="en-US" altLang="en-JO"/>
              <a:t>8-</a:t>
            </a:r>
            <a:fld id="{7FB48060-08BE-6D4B-83E5-7D24ED2BF947}" type="slidenum">
              <a:rPr lang="en-US" altLang="en-JO"/>
              <a:pPr/>
              <a:t>26</a:t>
            </a:fld>
            <a:endParaRPr lang="en-US" altLang="en-JO"/>
          </a:p>
        </p:txBody>
      </p:sp>
      <p:sp>
        <p:nvSpPr>
          <p:cNvPr id="343042" name="Rectangle 2">
            <a:extLst>
              <a:ext uri="{FF2B5EF4-FFF2-40B4-BE49-F238E27FC236}">
                <a16:creationId xmlns:a16="http://schemas.microsoft.com/office/drawing/2014/main" id="{97A4B489-5FFD-293C-314C-9686F122D203}"/>
              </a:ext>
            </a:extLst>
          </p:cNvPr>
          <p:cNvSpPr>
            <a:spLocks noGrp="1" noChangeArrowheads="1"/>
          </p:cNvSpPr>
          <p:nvPr>
            <p:ph type="title"/>
          </p:nvPr>
        </p:nvSpPr>
        <p:spPr/>
        <p:txBody>
          <a:bodyPr/>
          <a:lstStyle/>
          <a:p>
            <a:r>
              <a:rPr lang="en-US" altLang="en-JO" sz="3600"/>
              <a:t>MACs in practice</a:t>
            </a:r>
            <a:endParaRPr lang="en-US" altLang="en-JO" sz="2400"/>
          </a:p>
        </p:txBody>
      </p:sp>
      <p:sp>
        <p:nvSpPr>
          <p:cNvPr id="343043" name="Rectangle 3">
            <a:extLst>
              <a:ext uri="{FF2B5EF4-FFF2-40B4-BE49-F238E27FC236}">
                <a16:creationId xmlns:a16="http://schemas.microsoft.com/office/drawing/2014/main" id="{23E4FBCD-C5F2-0935-C45C-88FC75EC44BF}"/>
              </a:ext>
            </a:extLst>
          </p:cNvPr>
          <p:cNvSpPr>
            <a:spLocks noGrp="1" noChangeArrowheads="1"/>
          </p:cNvSpPr>
          <p:nvPr>
            <p:ph type="body" sz="half" idx="2"/>
          </p:nvPr>
        </p:nvSpPr>
        <p:spPr>
          <a:xfrm>
            <a:off x="646113" y="1423988"/>
            <a:ext cx="8131175" cy="4648200"/>
          </a:xfrm>
        </p:spPr>
        <p:txBody>
          <a:bodyPr/>
          <a:lstStyle/>
          <a:p>
            <a:r>
              <a:rPr lang="en-US" altLang="en-JO" sz="2400">
                <a:solidFill>
                  <a:srgbClr val="FF0000"/>
                </a:solidFill>
              </a:rPr>
              <a:t>MD5 hash function widely used (RFC 1321)</a:t>
            </a:r>
            <a:r>
              <a:rPr lang="en-US" altLang="en-JO" sz="2400"/>
              <a:t> </a:t>
            </a:r>
          </a:p>
          <a:p>
            <a:pPr lvl="1"/>
            <a:r>
              <a:rPr lang="en-US" altLang="en-JO"/>
              <a:t>computes 128-bit MAC in 4-step process. </a:t>
            </a:r>
          </a:p>
          <a:p>
            <a:pPr lvl="1"/>
            <a:r>
              <a:rPr lang="en-US" altLang="en-JO"/>
              <a:t>arbitrary 128-bit string x, appears difficult to construct msg m whose MD5 hash is equal to x</a:t>
            </a:r>
          </a:p>
          <a:p>
            <a:pPr lvl="2"/>
            <a:r>
              <a:rPr lang="en-US" altLang="en-JO"/>
              <a:t>recent (2005) attacks on MD5</a:t>
            </a:r>
          </a:p>
          <a:p>
            <a:r>
              <a:rPr lang="en-US" altLang="en-JO" sz="2400">
                <a:solidFill>
                  <a:srgbClr val="FF0000"/>
                </a:solidFill>
              </a:rPr>
              <a:t>SHA-1 is also used</a:t>
            </a:r>
          </a:p>
          <a:p>
            <a:pPr lvl="1"/>
            <a:r>
              <a:rPr lang="en-US" altLang="en-JO"/>
              <a:t>US standard [</a:t>
            </a:r>
            <a:r>
              <a:rPr lang="en-US" altLang="en-JO" sz="2000"/>
              <a:t>NIST, FIPS PUB 180-1]</a:t>
            </a:r>
            <a:endParaRPr lang="en-US" altLang="en-JO"/>
          </a:p>
          <a:p>
            <a:pPr lvl="1"/>
            <a:r>
              <a:rPr lang="en-US" altLang="en-JO"/>
              <a:t>160-bit MAC</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8370B784-944B-D5CF-48D2-CE00D7CD9991}"/>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DDD9245E-747B-C199-E941-0426D0B355CF}"/>
              </a:ext>
            </a:extLst>
          </p:cNvPr>
          <p:cNvSpPr>
            <a:spLocks noGrp="1"/>
          </p:cNvSpPr>
          <p:nvPr>
            <p:ph type="sldNum" sz="quarter" idx="12"/>
          </p:nvPr>
        </p:nvSpPr>
        <p:spPr/>
        <p:txBody>
          <a:bodyPr/>
          <a:lstStyle/>
          <a:p>
            <a:r>
              <a:rPr lang="en-US" altLang="en-JO"/>
              <a:t>8-</a:t>
            </a:r>
            <a:fld id="{E3C618BF-1F89-3049-957A-71F64C8A66E9}" type="slidenum">
              <a:rPr lang="en-US" altLang="en-JO"/>
              <a:pPr/>
              <a:t>27</a:t>
            </a:fld>
            <a:endParaRPr lang="en-US" altLang="en-JO"/>
          </a:p>
        </p:txBody>
      </p:sp>
      <p:sp>
        <p:nvSpPr>
          <p:cNvPr id="334850" name="Rectangle 2">
            <a:extLst>
              <a:ext uri="{FF2B5EF4-FFF2-40B4-BE49-F238E27FC236}">
                <a16:creationId xmlns:a16="http://schemas.microsoft.com/office/drawing/2014/main" id="{A5AA7F0C-AD9A-1384-1D7B-0BC5D455EC0F}"/>
              </a:ext>
            </a:extLst>
          </p:cNvPr>
          <p:cNvSpPr>
            <a:spLocks noGrp="1" noChangeArrowheads="1"/>
          </p:cNvSpPr>
          <p:nvPr>
            <p:ph type="title"/>
          </p:nvPr>
        </p:nvSpPr>
        <p:spPr/>
        <p:txBody>
          <a:bodyPr/>
          <a:lstStyle/>
          <a:p>
            <a:r>
              <a:rPr lang="en-US" altLang="en-JO" sz="3600"/>
              <a:t>Digital Signatures</a:t>
            </a:r>
            <a:r>
              <a:rPr lang="en-US" altLang="en-JO" sz="2800"/>
              <a:t> </a:t>
            </a:r>
            <a:endParaRPr lang="en-US" altLang="en-JO"/>
          </a:p>
        </p:txBody>
      </p:sp>
      <p:sp>
        <p:nvSpPr>
          <p:cNvPr id="334851" name="Rectangle 3">
            <a:extLst>
              <a:ext uri="{FF2B5EF4-FFF2-40B4-BE49-F238E27FC236}">
                <a16:creationId xmlns:a16="http://schemas.microsoft.com/office/drawing/2014/main" id="{C0E45893-A213-CD18-15EA-28EF50306432}"/>
              </a:ext>
            </a:extLst>
          </p:cNvPr>
          <p:cNvSpPr>
            <a:spLocks noGrp="1" noChangeArrowheads="1"/>
          </p:cNvSpPr>
          <p:nvPr>
            <p:ph type="body" sz="half" idx="1"/>
          </p:nvPr>
        </p:nvSpPr>
        <p:spPr>
          <a:xfrm>
            <a:off x="711200" y="1677988"/>
            <a:ext cx="7708900" cy="4648200"/>
          </a:xfrm>
        </p:spPr>
        <p:txBody>
          <a:bodyPr/>
          <a:lstStyle/>
          <a:p>
            <a:pPr>
              <a:buFont typeface="ZapfDingbats" pitchFamily="82" charset="2"/>
              <a:buNone/>
            </a:pPr>
            <a:r>
              <a:rPr lang="en-US" altLang="en-JO">
                <a:solidFill>
                  <a:srgbClr val="FF0000"/>
                </a:solidFill>
              </a:rPr>
              <a:t>cryptographic technique analogous to hand-written signatures.</a:t>
            </a:r>
            <a:endParaRPr lang="en-US" altLang="en-JO" sz="2400">
              <a:solidFill>
                <a:srgbClr val="FF0000"/>
              </a:solidFill>
            </a:endParaRPr>
          </a:p>
          <a:p>
            <a:r>
              <a:rPr lang="en-US" altLang="en-JO" sz="2400"/>
              <a:t>sender (Bob) digitally signs document,  establishing he is document owner/creator. </a:t>
            </a:r>
          </a:p>
          <a:p>
            <a:r>
              <a:rPr lang="en-US" altLang="en-JO" sz="2400">
                <a:solidFill>
                  <a:schemeClr val="accent2"/>
                </a:solidFill>
              </a:rPr>
              <a:t>verifiable, nonforgeable:</a:t>
            </a:r>
            <a:r>
              <a:rPr lang="en-US" altLang="en-JO" sz="2400"/>
              <a:t> recipient (Alice) can prove to someone that Bob, and no one else (including Alice), must have signed document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03A38391-2FC7-4F7B-7C04-FBA2B97D67A8}"/>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9D42B8F7-6020-1630-E45F-A08A0566C51D}"/>
              </a:ext>
            </a:extLst>
          </p:cNvPr>
          <p:cNvSpPr>
            <a:spLocks noGrp="1"/>
          </p:cNvSpPr>
          <p:nvPr>
            <p:ph type="sldNum" sz="quarter" idx="12"/>
          </p:nvPr>
        </p:nvSpPr>
        <p:spPr/>
        <p:txBody>
          <a:bodyPr/>
          <a:lstStyle/>
          <a:p>
            <a:r>
              <a:rPr lang="en-US" altLang="en-JO"/>
              <a:t>8-</a:t>
            </a:r>
            <a:fld id="{32F22812-517C-B049-8076-10377E8FA2EA}" type="slidenum">
              <a:rPr lang="en-US" altLang="en-JO"/>
              <a:pPr/>
              <a:t>28</a:t>
            </a:fld>
            <a:endParaRPr lang="en-US" altLang="en-JO"/>
          </a:p>
        </p:txBody>
      </p:sp>
      <p:sp>
        <p:nvSpPr>
          <p:cNvPr id="322562" name="Rectangle 2">
            <a:extLst>
              <a:ext uri="{FF2B5EF4-FFF2-40B4-BE49-F238E27FC236}">
                <a16:creationId xmlns:a16="http://schemas.microsoft.com/office/drawing/2014/main" id="{803D0956-3AAB-3D6A-8766-C97AD9E3BB48}"/>
              </a:ext>
            </a:extLst>
          </p:cNvPr>
          <p:cNvSpPr>
            <a:spLocks noChangeArrowheads="1"/>
          </p:cNvSpPr>
          <p:nvPr/>
        </p:nvSpPr>
        <p:spPr bwMode="auto">
          <a:xfrm>
            <a:off x="6311900" y="3543300"/>
            <a:ext cx="2311400" cy="1549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22563" name="Rectangle 3">
            <a:extLst>
              <a:ext uri="{FF2B5EF4-FFF2-40B4-BE49-F238E27FC236}">
                <a16:creationId xmlns:a16="http://schemas.microsoft.com/office/drawing/2014/main" id="{B1049416-A15F-9DF7-766F-F1CFCFC94376}"/>
              </a:ext>
            </a:extLst>
          </p:cNvPr>
          <p:cNvSpPr>
            <a:spLocks noChangeArrowheads="1"/>
          </p:cNvSpPr>
          <p:nvPr/>
        </p:nvSpPr>
        <p:spPr bwMode="auto">
          <a:xfrm>
            <a:off x="952500" y="3467100"/>
            <a:ext cx="2311400" cy="1549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22564" name="Rectangle 4">
            <a:extLst>
              <a:ext uri="{FF2B5EF4-FFF2-40B4-BE49-F238E27FC236}">
                <a16:creationId xmlns:a16="http://schemas.microsoft.com/office/drawing/2014/main" id="{DDF1A56F-7B8D-62BE-A99C-B427F51C68CC}"/>
              </a:ext>
            </a:extLst>
          </p:cNvPr>
          <p:cNvSpPr>
            <a:spLocks noGrp="1" noChangeArrowheads="1"/>
          </p:cNvSpPr>
          <p:nvPr>
            <p:ph type="title"/>
          </p:nvPr>
        </p:nvSpPr>
        <p:spPr/>
        <p:txBody>
          <a:bodyPr/>
          <a:lstStyle/>
          <a:p>
            <a:r>
              <a:rPr lang="en-US" altLang="en-JO" sz="3600"/>
              <a:t>Digital Signatures</a:t>
            </a:r>
            <a:r>
              <a:rPr lang="en-US" altLang="en-JO" sz="2800"/>
              <a:t> </a:t>
            </a:r>
            <a:endParaRPr lang="en-US" altLang="en-JO"/>
          </a:p>
        </p:txBody>
      </p:sp>
      <p:sp>
        <p:nvSpPr>
          <p:cNvPr id="322565" name="Rectangle 5">
            <a:extLst>
              <a:ext uri="{FF2B5EF4-FFF2-40B4-BE49-F238E27FC236}">
                <a16:creationId xmlns:a16="http://schemas.microsoft.com/office/drawing/2014/main" id="{BFF45417-5037-3C8E-1446-1997A324CBA0}"/>
              </a:ext>
            </a:extLst>
          </p:cNvPr>
          <p:cNvSpPr>
            <a:spLocks noGrp="1" noChangeArrowheads="1"/>
          </p:cNvSpPr>
          <p:nvPr>
            <p:ph type="body" sz="half" idx="2"/>
          </p:nvPr>
        </p:nvSpPr>
        <p:spPr>
          <a:xfrm>
            <a:off x="903288" y="1436688"/>
            <a:ext cx="7391400" cy="2032000"/>
          </a:xfrm>
        </p:spPr>
        <p:txBody>
          <a:bodyPr/>
          <a:lstStyle/>
          <a:p>
            <a:pPr>
              <a:buFont typeface="ZapfDingbats" pitchFamily="82" charset="2"/>
              <a:buNone/>
            </a:pPr>
            <a:r>
              <a:rPr lang="en-US" altLang="en-JO">
                <a:solidFill>
                  <a:srgbClr val="FF0000"/>
                </a:solidFill>
              </a:rPr>
              <a:t>simple digital signature for message m:</a:t>
            </a:r>
            <a:endParaRPr lang="en-US" altLang="en-JO" sz="2400">
              <a:solidFill>
                <a:srgbClr val="FF0000"/>
              </a:solidFill>
            </a:endParaRPr>
          </a:p>
          <a:p>
            <a:r>
              <a:rPr lang="en-US" altLang="en-JO" sz="2400"/>
              <a:t>Bob “signs” m by encrypting with his private key K</a:t>
            </a:r>
            <a:r>
              <a:rPr lang="en-US" altLang="en-JO" sz="2400" baseline="-25000"/>
              <a:t>B</a:t>
            </a:r>
            <a:r>
              <a:rPr lang="en-US" altLang="en-JO" sz="2400"/>
              <a:t>, creating “signed” message, K</a:t>
            </a:r>
            <a:r>
              <a:rPr lang="en-US" altLang="en-JO" sz="2400" baseline="-25000"/>
              <a:t>B</a:t>
            </a:r>
            <a:r>
              <a:rPr lang="en-US" altLang="en-JO" sz="2400"/>
              <a:t>(m)</a:t>
            </a:r>
            <a:endParaRPr lang="en-US" altLang="en-JO"/>
          </a:p>
        </p:txBody>
      </p:sp>
      <p:sp>
        <p:nvSpPr>
          <p:cNvPr id="322566" name="Text Box 6">
            <a:extLst>
              <a:ext uri="{FF2B5EF4-FFF2-40B4-BE49-F238E27FC236}">
                <a16:creationId xmlns:a16="http://schemas.microsoft.com/office/drawing/2014/main" id="{8FEDE556-3F36-DE62-4372-604404B73138}"/>
              </a:ext>
            </a:extLst>
          </p:cNvPr>
          <p:cNvSpPr txBox="1">
            <a:spLocks noChangeArrowheads="1"/>
          </p:cNvSpPr>
          <p:nvPr/>
        </p:nvSpPr>
        <p:spPr bwMode="auto">
          <a:xfrm>
            <a:off x="5662613" y="2174875"/>
            <a:ext cx="5969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JO" sz="2000">
                <a:latin typeface="Comic Sans MS" panose="030F0902030302020204" pitchFamily="66" charset="0"/>
              </a:rPr>
              <a:t>-</a:t>
            </a:r>
          </a:p>
        </p:txBody>
      </p:sp>
      <p:sp>
        <p:nvSpPr>
          <p:cNvPr id="322567" name="Text Box 7">
            <a:extLst>
              <a:ext uri="{FF2B5EF4-FFF2-40B4-BE49-F238E27FC236}">
                <a16:creationId xmlns:a16="http://schemas.microsoft.com/office/drawing/2014/main" id="{20021B36-47FA-5BFB-26E4-12276D279B06}"/>
              </a:ext>
            </a:extLst>
          </p:cNvPr>
          <p:cNvSpPr txBox="1">
            <a:spLocks noChangeArrowheads="1"/>
          </p:cNvSpPr>
          <p:nvPr/>
        </p:nvSpPr>
        <p:spPr bwMode="auto">
          <a:xfrm>
            <a:off x="1308100" y="2197100"/>
            <a:ext cx="5969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JO" sz="2000">
                <a:latin typeface="Comic Sans MS" panose="030F0902030302020204" pitchFamily="66" charset="0"/>
              </a:rPr>
              <a:t>-</a:t>
            </a:r>
          </a:p>
        </p:txBody>
      </p:sp>
      <p:sp>
        <p:nvSpPr>
          <p:cNvPr id="322568" name="Text Box 8">
            <a:extLst>
              <a:ext uri="{FF2B5EF4-FFF2-40B4-BE49-F238E27FC236}">
                <a16:creationId xmlns:a16="http://schemas.microsoft.com/office/drawing/2014/main" id="{52BA53CC-7EC8-4DD8-7FA7-BA8053F44A59}"/>
              </a:ext>
            </a:extLst>
          </p:cNvPr>
          <p:cNvSpPr txBox="1">
            <a:spLocks noChangeArrowheads="1"/>
          </p:cNvSpPr>
          <p:nvPr/>
        </p:nvSpPr>
        <p:spPr bwMode="auto">
          <a:xfrm>
            <a:off x="990600" y="3467100"/>
            <a:ext cx="21209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JO" sz="1800">
                <a:latin typeface="Arial Unicode MS" panose="020B0604020202020204" pitchFamily="34" charset="-128"/>
                <a:ea typeface="Arial Unicode MS" panose="020B0604020202020204" pitchFamily="34" charset="-128"/>
                <a:cs typeface="Arial Unicode MS" panose="020B0604020202020204" pitchFamily="34" charset="-128"/>
              </a:rPr>
              <a:t>Dear Alice</a:t>
            </a:r>
          </a:p>
          <a:p>
            <a:pPr algn="l">
              <a:spcBef>
                <a:spcPct val="50000"/>
              </a:spcBef>
            </a:pPr>
            <a:r>
              <a:rPr lang="en-US" altLang="en-JO" sz="1400">
                <a:latin typeface="Arial Unicode MS" panose="020B0604020202020204" pitchFamily="34" charset="-128"/>
                <a:ea typeface="Arial Unicode MS" panose="020B0604020202020204" pitchFamily="34" charset="-128"/>
                <a:cs typeface="Arial Unicode MS" panose="020B0604020202020204" pitchFamily="34" charset="-128"/>
              </a:rPr>
              <a:t>Oh, how I have missed you. I think of you all the time! …(blah blah blah)</a:t>
            </a:r>
          </a:p>
          <a:p>
            <a:pPr algn="l">
              <a:spcBef>
                <a:spcPct val="50000"/>
              </a:spcBef>
            </a:pPr>
            <a:r>
              <a:rPr lang="en-US" altLang="en-JO" sz="1800">
                <a:latin typeface="Arial Unicode MS" panose="020B0604020202020204" pitchFamily="34" charset="-128"/>
                <a:ea typeface="Arial Unicode MS" panose="020B0604020202020204" pitchFamily="34" charset="-128"/>
                <a:cs typeface="Arial Unicode MS" panose="020B0604020202020204" pitchFamily="34" charset="-128"/>
              </a:rPr>
              <a:t>Bob</a:t>
            </a:r>
          </a:p>
        </p:txBody>
      </p:sp>
      <p:sp>
        <p:nvSpPr>
          <p:cNvPr id="322569" name="Text Box 9">
            <a:extLst>
              <a:ext uri="{FF2B5EF4-FFF2-40B4-BE49-F238E27FC236}">
                <a16:creationId xmlns:a16="http://schemas.microsoft.com/office/drawing/2014/main" id="{80CCDE00-884D-8523-77F6-29C4432F58ED}"/>
              </a:ext>
            </a:extLst>
          </p:cNvPr>
          <p:cNvSpPr txBox="1">
            <a:spLocks noChangeArrowheads="1"/>
          </p:cNvSpPr>
          <p:nvPr/>
        </p:nvSpPr>
        <p:spPr bwMode="auto">
          <a:xfrm>
            <a:off x="652463" y="3048000"/>
            <a:ext cx="2735262"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000">
                <a:solidFill>
                  <a:srgbClr val="FF0000"/>
                </a:solidFill>
                <a:latin typeface="Comic Sans MS" panose="030F0902030302020204" pitchFamily="66" charset="0"/>
              </a:rPr>
              <a:t>Bob’s message, m</a:t>
            </a:r>
          </a:p>
        </p:txBody>
      </p:sp>
      <p:sp>
        <p:nvSpPr>
          <p:cNvPr id="322570" name="Rectangle 10">
            <a:extLst>
              <a:ext uri="{FF2B5EF4-FFF2-40B4-BE49-F238E27FC236}">
                <a16:creationId xmlns:a16="http://schemas.microsoft.com/office/drawing/2014/main" id="{1A770928-07FC-B6D1-E510-3C95ACD30B34}"/>
              </a:ext>
            </a:extLst>
          </p:cNvPr>
          <p:cNvSpPr>
            <a:spLocks noChangeArrowheads="1"/>
          </p:cNvSpPr>
          <p:nvPr/>
        </p:nvSpPr>
        <p:spPr bwMode="auto">
          <a:xfrm>
            <a:off x="4141788" y="3810000"/>
            <a:ext cx="1417637" cy="10826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22571" name="Text Box 11">
            <a:extLst>
              <a:ext uri="{FF2B5EF4-FFF2-40B4-BE49-F238E27FC236}">
                <a16:creationId xmlns:a16="http://schemas.microsoft.com/office/drawing/2014/main" id="{36A31317-14FB-9998-8FAA-9CB3416E9540}"/>
              </a:ext>
            </a:extLst>
          </p:cNvPr>
          <p:cNvSpPr txBox="1">
            <a:spLocks noChangeArrowheads="1"/>
          </p:cNvSpPr>
          <p:nvPr/>
        </p:nvSpPr>
        <p:spPr bwMode="auto">
          <a:xfrm>
            <a:off x="4148138" y="3844925"/>
            <a:ext cx="1435100" cy="10064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chemeClr val="bg1"/>
                </a:solidFill>
                <a:latin typeface="Comic Sans MS" panose="030F0902030302020204" pitchFamily="66" charset="0"/>
              </a:rPr>
              <a:t>public key</a:t>
            </a:r>
          </a:p>
          <a:p>
            <a:r>
              <a:rPr lang="en-US" altLang="en-JO" sz="2000">
                <a:solidFill>
                  <a:schemeClr val="bg1"/>
                </a:solidFill>
                <a:latin typeface="Comic Sans MS" panose="030F0902030302020204" pitchFamily="66" charset="0"/>
              </a:rPr>
              <a:t>encryption</a:t>
            </a:r>
          </a:p>
          <a:p>
            <a:r>
              <a:rPr lang="en-US" altLang="en-JO" sz="2000">
                <a:solidFill>
                  <a:schemeClr val="bg1"/>
                </a:solidFill>
                <a:latin typeface="Comic Sans MS" panose="030F0902030302020204" pitchFamily="66" charset="0"/>
              </a:rPr>
              <a:t>algorithm</a:t>
            </a:r>
          </a:p>
        </p:txBody>
      </p:sp>
      <p:sp>
        <p:nvSpPr>
          <p:cNvPr id="322572" name="Line 12">
            <a:extLst>
              <a:ext uri="{FF2B5EF4-FFF2-40B4-BE49-F238E27FC236}">
                <a16:creationId xmlns:a16="http://schemas.microsoft.com/office/drawing/2014/main" id="{3A93217F-D2E0-A39A-906A-EBBAAD97DD5E}"/>
              </a:ext>
            </a:extLst>
          </p:cNvPr>
          <p:cNvSpPr>
            <a:spLocks noChangeShapeType="1"/>
          </p:cNvSpPr>
          <p:nvPr/>
        </p:nvSpPr>
        <p:spPr bwMode="auto">
          <a:xfrm>
            <a:off x="3409950" y="4273550"/>
            <a:ext cx="674688"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22573" name="Text Box 13">
            <a:extLst>
              <a:ext uri="{FF2B5EF4-FFF2-40B4-BE49-F238E27FC236}">
                <a16:creationId xmlns:a16="http://schemas.microsoft.com/office/drawing/2014/main" id="{CBB7B697-549F-819E-3E36-94053646FA30}"/>
              </a:ext>
            </a:extLst>
          </p:cNvPr>
          <p:cNvSpPr txBox="1">
            <a:spLocks noChangeArrowheads="1"/>
          </p:cNvSpPr>
          <p:nvPr/>
        </p:nvSpPr>
        <p:spPr bwMode="auto">
          <a:xfrm>
            <a:off x="4908550" y="3000375"/>
            <a:ext cx="1762125"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JO" sz="1800">
                <a:latin typeface="Comic Sans MS" panose="030F0902030302020204" pitchFamily="66" charset="0"/>
              </a:rPr>
              <a:t>Bob’s private</a:t>
            </a:r>
          </a:p>
          <a:p>
            <a:pPr algn="l"/>
            <a:r>
              <a:rPr lang="en-US" altLang="en-JO" sz="1800">
                <a:latin typeface="Comic Sans MS" panose="030F0902030302020204" pitchFamily="66" charset="0"/>
              </a:rPr>
              <a:t>key </a:t>
            </a:r>
          </a:p>
        </p:txBody>
      </p:sp>
      <p:pic>
        <p:nvPicPr>
          <p:cNvPr id="322574" name="Picture 14">
            <a:extLst>
              <a:ext uri="{FF2B5EF4-FFF2-40B4-BE49-F238E27FC236}">
                <a16:creationId xmlns:a16="http://schemas.microsoft.com/office/drawing/2014/main" id="{35B1153B-01EB-D8DB-FF05-AA1CE6E5E2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flipV="1">
            <a:off x="4014788" y="3181350"/>
            <a:ext cx="458787"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2575" name="Group 15">
            <a:extLst>
              <a:ext uri="{FF2B5EF4-FFF2-40B4-BE49-F238E27FC236}">
                <a16:creationId xmlns:a16="http://schemas.microsoft.com/office/drawing/2014/main" id="{E6369281-2F02-1991-E69F-816DC85E1F19}"/>
              </a:ext>
            </a:extLst>
          </p:cNvPr>
          <p:cNvGrpSpPr>
            <a:grpSpLocks/>
          </p:cNvGrpSpPr>
          <p:nvPr/>
        </p:nvGrpSpPr>
        <p:grpSpPr bwMode="auto">
          <a:xfrm>
            <a:off x="4491038" y="2973388"/>
            <a:ext cx="482600" cy="603250"/>
            <a:chOff x="2997" y="2073"/>
            <a:chExt cx="304" cy="380"/>
          </a:xfrm>
        </p:grpSpPr>
        <p:grpSp>
          <p:nvGrpSpPr>
            <p:cNvPr id="322576" name="Group 16">
              <a:extLst>
                <a:ext uri="{FF2B5EF4-FFF2-40B4-BE49-F238E27FC236}">
                  <a16:creationId xmlns:a16="http://schemas.microsoft.com/office/drawing/2014/main" id="{B9BB41FE-7E19-EA75-649B-760DCDFECF4E}"/>
                </a:ext>
              </a:extLst>
            </p:cNvPr>
            <p:cNvGrpSpPr>
              <a:grpSpLocks/>
            </p:cNvGrpSpPr>
            <p:nvPr/>
          </p:nvGrpSpPr>
          <p:grpSpPr bwMode="auto">
            <a:xfrm>
              <a:off x="2997" y="2144"/>
              <a:ext cx="304" cy="309"/>
              <a:chOff x="2997" y="2144"/>
              <a:chExt cx="304" cy="309"/>
            </a:xfrm>
          </p:grpSpPr>
          <p:sp>
            <p:nvSpPr>
              <p:cNvPr id="322577" name="Text Box 17">
                <a:extLst>
                  <a:ext uri="{FF2B5EF4-FFF2-40B4-BE49-F238E27FC236}">
                    <a16:creationId xmlns:a16="http://schemas.microsoft.com/office/drawing/2014/main" id="{35B47B4B-11F8-0ECF-62B9-FC8994621022}"/>
                  </a:ext>
                </a:extLst>
              </p:cNvPr>
              <p:cNvSpPr txBox="1">
                <a:spLocks noChangeArrowheads="1"/>
              </p:cNvSpPr>
              <p:nvPr/>
            </p:nvSpPr>
            <p:spPr bwMode="auto">
              <a:xfrm>
                <a:off x="2997" y="2144"/>
                <a:ext cx="262"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K </a:t>
                </a:r>
              </a:p>
            </p:txBody>
          </p:sp>
          <p:sp>
            <p:nvSpPr>
              <p:cNvPr id="322578" name="Text Box 18">
                <a:extLst>
                  <a:ext uri="{FF2B5EF4-FFF2-40B4-BE49-F238E27FC236}">
                    <a16:creationId xmlns:a16="http://schemas.microsoft.com/office/drawing/2014/main" id="{8D9D9B7F-A4C4-D46F-F2FD-D299E7F9DAEF}"/>
                  </a:ext>
                </a:extLst>
              </p:cNvPr>
              <p:cNvSpPr txBox="1">
                <a:spLocks noChangeArrowheads="1"/>
              </p:cNvSpPr>
              <p:nvPr/>
            </p:nvSpPr>
            <p:spPr bwMode="auto">
              <a:xfrm>
                <a:off x="3104" y="2241"/>
                <a:ext cx="197"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B</a:t>
                </a:r>
              </a:p>
            </p:txBody>
          </p:sp>
        </p:grpSp>
        <p:sp>
          <p:nvSpPr>
            <p:cNvPr id="322579" name="Text Box 19">
              <a:extLst>
                <a:ext uri="{FF2B5EF4-FFF2-40B4-BE49-F238E27FC236}">
                  <a16:creationId xmlns:a16="http://schemas.microsoft.com/office/drawing/2014/main" id="{BAB7AF39-BE18-CE0D-A0F3-5AA23F2CCF86}"/>
                </a:ext>
              </a:extLst>
            </p:cNvPr>
            <p:cNvSpPr txBox="1">
              <a:spLocks noChangeArrowheads="1"/>
            </p:cNvSpPr>
            <p:nvPr/>
          </p:nvSpPr>
          <p:spPr bwMode="auto">
            <a:xfrm>
              <a:off x="3117" y="2073"/>
              <a:ext cx="169"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a:t>
              </a:r>
            </a:p>
          </p:txBody>
        </p:sp>
      </p:grpSp>
      <p:sp>
        <p:nvSpPr>
          <p:cNvPr id="322580" name="Line 20">
            <a:extLst>
              <a:ext uri="{FF2B5EF4-FFF2-40B4-BE49-F238E27FC236}">
                <a16:creationId xmlns:a16="http://schemas.microsoft.com/office/drawing/2014/main" id="{229214DA-2507-1E76-623E-C163B3A05C5F}"/>
              </a:ext>
            </a:extLst>
          </p:cNvPr>
          <p:cNvSpPr>
            <a:spLocks noChangeShapeType="1"/>
          </p:cNvSpPr>
          <p:nvPr/>
        </p:nvSpPr>
        <p:spPr bwMode="auto">
          <a:xfrm>
            <a:off x="4489450" y="3333750"/>
            <a:ext cx="1588" cy="469900"/>
          </a:xfrm>
          <a:prstGeom prst="line">
            <a:avLst/>
          </a:prstGeom>
          <a:noFill/>
          <a:ln w="38100">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22581" name="Line 21">
            <a:extLst>
              <a:ext uri="{FF2B5EF4-FFF2-40B4-BE49-F238E27FC236}">
                <a16:creationId xmlns:a16="http://schemas.microsoft.com/office/drawing/2014/main" id="{E63E9B0F-4EA9-B95E-9E0A-D2B4712E04BE}"/>
              </a:ext>
            </a:extLst>
          </p:cNvPr>
          <p:cNvSpPr>
            <a:spLocks noChangeShapeType="1"/>
          </p:cNvSpPr>
          <p:nvPr/>
        </p:nvSpPr>
        <p:spPr bwMode="auto">
          <a:xfrm>
            <a:off x="5594350" y="4273550"/>
            <a:ext cx="674688"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22582" name="Text Box 22">
            <a:extLst>
              <a:ext uri="{FF2B5EF4-FFF2-40B4-BE49-F238E27FC236}">
                <a16:creationId xmlns:a16="http://schemas.microsoft.com/office/drawing/2014/main" id="{FF3E634B-74E7-128B-1BA5-2FDDC8B0BD82}"/>
              </a:ext>
            </a:extLst>
          </p:cNvPr>
          <p:cNvSpPr txBox="1">
            <a:spLocks noChangeArrowheads="1"/>
          </p:cNvSpPr>
          <p:nvPr/>
        </p:nvSpPr>
        <p:spPr bwMode="auto">
          <a:xfrm>
            <a:off x="6438900" y="3644900"/>
            <a:ext cx="21209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JO" sz="1800">
                <a:latin typeface="Arial Unicode MS" panose="020B0604020202020204" pitchFamily="34" charset="-128"/>
                <a:ea typeface="Arial Unicode MS" panose="020B0604020202020204" pitchFamily="34" charset="-128"/>
                <a:cs typeface="Arial Unicode MS" panose="020B0604020202020204" pitchFamily="34" charset="-128"/>
              </a:rPr>
              <a:t>Bob’s message, m, signed (encrypted) with his private key</a:t>
            </a:r>
          </a:p>
        </p:txBody>
      </p:sp>
      <p:grpSp>
        <p:nvGrpSpPr>
          <p:cNvPr id="322583" name="Group 23">
            <a:extLst>
              <a:ext uri="{FF2B5EF4-FFF2-40B4-BE49-F238E27FC236}">
                <a16:creationId xmlns:a16="http://schemas.microsoft.com/office/drawing/2014/main" id="{6D043CC0-A021-257E-B292-BB049E623A3B}"/>
              </a:ext>
            </a:extLst>
          </p:cNvPr>
          <p:cNvGrpSpPr>
            <a:grpSpLocks/>
          </p:cNvGrpSpPr>
          <p:nvPr/>
        </p:nvGrpSpPr>
        <p:grpSpPr bwMode="auto">
          <a:xfrm>
            <a:off x="7005638" y="3011488"/>
            <a:ext cx="482600" cy="603250"/>
            <a:chOff x="2997" y="2073"/>
            <a:chExt cx="304" cy="380"/>
          </a:xfrm>
        </p:grpSpPr>
        <p:grpSp>
          <p:nvGrpSpPr>
            <p:cNvPr id="322584" name="Group 24">
              <a:extLst>
                <a:ext uri="{FF2B5EF4-FFF2-40B4-BE49-F238E27FC236}">
                  <a16:creationId xmlns:a16="http://schemas.microsoft.com/office/drawing/2014/main" id="{7B9BA1BC-E8CB-7FC2-1C66-FBE7896E983E}"/>
                </a:ext>
              </a:extLst>
            </p:cNvPr>
            <p:cNvGrpSpPr>
              <a:grpSpLocks/>
            </p:cNvGrpSpPr>
            <p:nvPr/>
          </p:nvGrpSpPr>
          <p:grpSpPr bwMode="auto">
            <a:xfrm>
              <a:off x="2997" y="2144"/>
              <a:ext cx="304" cy="309"/>
              <a:chOff x="2997" y="2144"/>
              <a:chExt cx="304" cy="309"/>
            </a:xfrm>
          </p:grpSpPr>
          <p:sp>
            <p:nvSpPr>
              <p:cNvPr id="322585" name="Text Box 25">
                <a:extLst>
                  <a:ext uri="{FF2B5EF4-FFF2-40B4-BE49-F238E27FC236}">
                    <a16:creationId xmlns:a16="http://schemas.microsoft.com/office/drawing/2014/main" id="{80C25AD8-075B-C08F-A1E3-7D6DF8E6DC93}"/>
                  </a:ext>
                </a:extLst>
              </p:cNvPr>
              <p:cNvSpPr txBox="1">
                <a:spLocks noChangeArrowheads="1"/>
              </p:cNvSpPr>
              <p:nvPr/>
            </p:nvSpPr>
            <p:spPr bwMode="auto">
              <a:xfrm>
                <a:off x="2997" y="2144"/>
                <a:ext cx="262"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K </a:t>
                </a:r>
              </a:p>
            </p:txBody>
          </p:sp>
          <p:sp>
            <p:nvSpPr>
              <p:cNvPr id="322586" name="Text Box 26">
                <a:extLst>
                  <a:ext uri="{FF2B5EF4-FFF2-40B4-BE49-F238E27FC236}">
                    <a16:creationId xmlns:a16="http://schemas.microsoft.com/office/drawing/2014/main" id="{C3239E63-E0AE-E58F-A033-CB30C8437DE9}"/>
                  </a:ext>
                </a:extLst>
              </p:cNvPr>
              <p:cNvSpPr txBox="1">
                <a:spLocks noChangeArrowheads="1"/>
              </p:cNvSpPr>
              <p:nvPr/>
            </p:nvSpPr>
            <p:spPr bwMode="auto">
              <a:xfrm>
                <a:off x="3104" y="2241"/>
                <a:ext cx="197"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B</a:t>
                </a:r>
              </a:p>
            </p:txBody>
          </p:sp>
        </p:grpSp>
        <p:sp>
          <p:nvSpPr>
            <p:cNvPr id="322587" name="Text Box 27">
              <a:extLst>
                <a:ext uri="{FF2B5EF4-FFF2-40B4-BE49-F238E27FC236}">
                  <a16:creationId xmlns:a16="http://schemas.microsoft.com/office/drawing/2014/main" id="{AC5FBC8C-CAD9-D128-DDF4-1EF83D0BDFBD}"/>
                </a:ext>
              </a:extLst>
            </p:cNvPr>
            <p:cNvSpPr txBox="1">
              <a:spLocks noChangeArrowheads="1"/>
            </p:cNvSpPr>
            <p:nvPr/>
          </p:nvSpPr>
          <p:spPr bwMode="auto">
            <a:xfrm>
              <a:off x="3117" y="2073"/>
              <a:ext cx="169"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a:t>
              </a:r>
            </a:p>
          </p:txBody>
        </p:sp>
      </p:grpSp>
      <p:sp>
        <p:nvSpPr>
          <p:cNvPr id="322588" name="Text Box 28">
            <a:extLst>
              <a:ext uri="{FF2B5EF4-FFF2-40B4-BE49-F238E27FC236}">
                <a16:creationId xmlns:a16="http://schemas.microsoft.com/office/drawing/2014/main" id="{F22FF2AB-DF8F-BA8D-4FAA-CD309D6F5B28}"/>
              </a:ext>
            </a:extLst>
          </p:cNvPr>
          <p:cNvSpPr txBox="1">
            <a:spLocks noChangeArrowheads="1"/>
          </p:cNvSpPr>
          <p:nvPr/>
        </p:nvSpPr>
        <p:spPr bwMode="auto">
          <a:xfrm>
            <a:off x="7231063" y="3111500"/>
            <a:ext cx="677862" cy="3968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000">
                <a:solidFill>
                  <a:srgbClr val="FF0000"/>
                </a:solidFill>
                <a:latin typeface="Comic Sans MS" panose="030F0902030302020204" pitchFamily="66" charset="0"/>
              </a:rPr>
              <a:t>(m)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A5D4436F-D884-74EF-0622-3EF26BBD7AFE}"/>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F389C0CA-192E-4212-F07C-2F2CC854C4CA}"/>
              </a:ext>
            </a:extLst>
          </p:cNvPr>
          <p:cNvSpPr>
            <a:spLocks noGrp="1"/>
          </p:cNvSpPr>
          <p:nvPr>
            <p:ph type="sldNum" sz="quarter" idx="12"/>
          </p:nvPr>
        </p:nvSpPr>
        <p:spPr/>
        <p:txBody>
          <a:bodyPr/>
          <a:lstStyle/>
          <a:p>
            <a:r>
              <a:rPr lang="en-US" altLang="en-JO"/>
              <a:t>8-</a:t>
            </a:r>
            <a:fld id="{7544F80A-3138-0545-AC0E-0FC0B4200B90}" type="slidenum">
              <a:rPr lang="en-US" altLang="en-JO"/>
              <a:pPr/>
              <a:t>29</a:t>
            </a:fld>
            <a:endParaRPr lang="en-US" altLang="en-JO"/>
          </a:p>
        </p:txBody>
      </p:sp>
      <p:sp>
        <p:nvSpPr>
          <p:cNvPr id="324610" name="Rectangle 2">
            <a:extLst>
              <a:ext uri="{FF2B5EF4-FFF2-40B4-BE49-F238E27FC236}">
                <a16:creationId xmlns:a16="http://schemas.microsoft.com/office/drawing/2014/main" id="{BF875101-897D-80E0-BEEF-F56A237219E2}"/>
              </a:ext>
            </a:extLst>
          </p:cNvPr>
          <p:cNvSpPr>
            <a:spLocks noGrp="1" noChangeArrowheads="1"/>
          </p:cNvSpPr>
          <p:nvPr>
            <p:ph type="title"/>
          </p:nvPr>
        </p:nvSpPr>
        <p:spPr>
          <a:xfrm>
            <a:off x="369888" y="301625"/>
            <a:ext cx="7772400" cy="914400"/>
          </a:xfrm>
        </p:spPr>
        <p:txBody>
          <a:bodyPr/>
          <a:lstStyle/>
          <a:p>
            <a:r>
              <a:rPr lang="en-US" altLang="en-JO" sz="3600"/>
              <a:t>Digital Signatures (more)</a:t>
            </a:r>
            <a:endParaRPr lang="en-US" altLang="en-JO"/>
          </a:p>
        </p:txBody>
      </p:sp>
      <p:sp>
        <p:nvSpPr>
          <p:cNvPr id="324611" name="Rectangle 3">
            <a:extLst>
              <a:ext uri="{FF2B5EF4-FFF2-40B4-BE49-F238E27FC236}">
                <a16:creationId xmlns:a16="http://schemas.microsoft.com/office/drawing/2014/main" id="{019C9895-242F-E1A0-5E09-6401CD449F4F}"/>
              </a:ext>
            </a:extLst>
          </p:cNvPr>
          <p:cNvSpPr>
            <a:spLocks noGrp="1" noChangeArrowheads="1"/>
          </p:cNvSpPr>
          <p:nvPr>
            <p:ph type="body" sz="half" idx="1"/>
          </p:nvPr>
        </p:nvSpPr>
        <p:spPr>
          <a:xfrm>
            <a:off x="604838" y="1266825"/>
            <a:ext cx="8147050" cy="2438400"/>
          </a:xfrm>
        </p:spPr>
        <p:txBody>
          <a:bodyPr/>
          <a:lstStyle/>
          <a:p>
            <a:pPr>
              <a:lnSpc>
                <a:spcPct val="110000"/>
              </a:lnSpc>
            </a:pPr>
            <a:r>
              <a:rPr lang="en-US" altLang="en-JO" sz="2400"/>
              <a:t>suppose Alice receives msg m, digital signature K</a:t>
            </a:r>
            <a:r>
              <a:rPr lang="en-US" altLang="en-JO" sz="2400" baseline="-25000"/>
              <a:t>B</a:t>
            </a:r>
            <a:r>
              <a:rPr lang="en-US" altLang="en-JO" sz="2400"/>
              <a:t>(m)</a:t>
            </a:r>
          </a:p>
          <a:p>
            <a:pPr>
              <a:lnSpc>
                <a:spcPct val="110000"/>
              </a:lnSpc>
            </a:pPr>
            <a:r>
              <a:rPr lang="en-US" altLang="en-JO" sz="2400"/>
              <a:t>Alice verifies m  signed by Bob by applying Bob’s public key K</a:t>
            </a:r>
            <a:r>
              <a:rPr lang="en-US" altLang="en-JO" sz="2400" baseline="-25000"/>
              <a:t>B</a:t>
            </a:r>
            <a:r>
              <a:rPr lang="en-US" altLang="en-JO" sz="2400"/>
              <a:t> to K</a:t>
            </a:r>
            <a:r>
              <a:rPr lang="en-US" altLang="en-JO" sz="2400" baseline="-25000"/>
              <a:t>B</a:t>
            </a:r>
            <a:r>
              <a:rPr lang="en-US" altLang="en-JO" sz="2400"/>
              <a:t>(m) then checks K</a:t>
            </a:r>
            <a:r>
              <a:rPr lang="en-US" altLang="en-JO" sz="2400" baseline="-25000"/>
              <a:t>B</a:t>
            </a:r>
            <a:r>
              <a:rPr lang="en-US" altLang="en-JO" sz="2400"/>
              <a:t>(K</a:t>
            </a:r>
            <a:r>
              <a:rPr lang="en-US" altLang="en-JO" sz="2400" baseline="-25000"/>
              <a:t>B</a:t>
            </a:r>
            <a:r>
              <a:rPr lang="en-US" altLang="en-JO" sz="2400"/>
              <a:t>(m) ) = m.</a:t>
            </a:r>
          </a:p>
          <a:p>
            <a:pPr>
              <a:lnSpc>
                <a:spcPct val="110000"/>
              </a:lnSpc>
            </a:pPr>
            <a:r>
              <a:rPr lang="en-US" altLang="en-JO" sz="2400"/>
              <a:t>if K</a:t>
            </a:r>
            <a:r>
              <a:rPr lang="en-US" altLang="en-JO" sz="2400" baseline="-25000"/>
              <a:t>B</a:t>
            </a:r>
            <a:r>
              <a:rPr lang="en-US" altLang="en-JO" sz="2400"/>
              <a:t>(K</a:t>
            </a:r>
            <a:r>
              <a:rPr lang="en-US" altLang="en-JO" sz="2400" baseline="-25000"/>
              <a:t>B</a:t>
            </a:r>
            <a:r>
              <a:rPr lang="en-US" altLang="en-JO" sz="2400"/>
              <a:t>(m) ) = m, whoever signed m must have used Bob’s private key.</a:t>
            </a:r>
          </a:p>
          <a:p>
            <a:pPr>
              <a:lnSpc>
                <a:spcPct val="120000"/>
              </a:lnSpc>
            </a:pPr>
            <a:endParaRPr lang="en-US" altLang="en-JO" sz="2400"/>
          </a:p>
        </p:txBody>
      </p:sp>
      <p:sp>
        <p:nvSpPr>
          <p:cNvPr id="324612" name="Text Box 4">
            <a:extLst>
              <a:ext uri="{FF2B5EF4-FFF2-40B4-BE49-F238E27FC236}">
                <a16:creationId xmlns:a16="http://schemas.microsoft.com/office/drawing/2014/main" id="{765A9B50-DAA4-D1F6-D626-E3566425A71E}"/>
              </a:ext>
            </a:extLst>
          </p:cNvPr>
          <p:cNvSpPr txBox="1">
            <a:spLocks noChangeArrowheads="1"/>
          </p:cNvSpPr>
          <p:nvPr/>
        </p:nvSpPr>
        <p:spPr bwMode="auto">
          <a:xfrm>
            <a:off x="2451100" y="2009775"/>
            <a:ext cx="736600" cy="42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spcBef>
                <a:spcPct val="50000"/>
              </a:spcBef>
            </a:pPr>
            <a:r>
              <a:rPr lang="en-US" altLang="en-JO" sz="1800">
                <a:latin typeface="Arial Unicode MS" panose="020B0604020202020204" pitchFamily="34" charset="-128"/>
                <a:ea typeface="Arial Unicode MS" panose="020B0604020202020204" pitchFamily="34" charset="-128"/>
                <a:cs typeface="Arial Unicode MS" panose="020B0604020202020204" pitchFamily="34" charset="-128"/>
              </a:rPr>
              <a:t>+</a:t>
            </a:r>
          </a:p>
        </p:txBody>
      </p:sp>
      <p:sp>
        <p:nvSpPr>
          <p:cNvPr id="324613" name="Text Box 5">
            <a:extLst>
              <a:ext uri="{FF2B5EF4-FFF2-40B4-BE49-F238E27FC236}">
                <a16:creationId xmlns:a16="http://schemas.microsoft.com/office/drawing/2014/main" id="{20C14FED-3EDA-A259-B001-26D2B3A8723A}"/>
              </a:ext>
            </a:extLst>
          </p:cNvPr>
          <p:cNvSpPr txBox="1">
            <a:spLocks noChangeArrowheads="1"/>
          </p:cNvSpPr>
          <p:nvPr/>
        </p:nvSpPr>
        <p:spPr bwMode="auto">
          <a:xfrm>
            <a:off x="5892800" y="2022475"/>
            <a:ext cx="736600" cy="42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spcBef>
                <a:spcPct val="50000"/>
              </a:spcBef>
            </a:pPr>
            <a:r>
              <a:rPr lang="en-US" altLang="en-JO" sz="1800">
                <a:latin typeface="Arial Unicode MS" panose="020B0604020202020204" pitchFamily="34" charset="-128"/>
                <a:ea typeface="Arial Unicode MS" panose="020B0604020202020204" pitchFamily="34" charset="-128"/>
                <a:cs typeface="Arial Unicode MS" panose="020B0604020202020204" pitchFamily="34" charset="-128"/>
              </a:rPr>
              <a:t>+</a:t>
            </a:r>
          </a:p>
        </p:txBody>
      </p:sp>
      <p:sp>
        <p:nvSpPr>
          <p:cNvPr id="324614" name="Text Box 6">
            <a:extLst>
              <a:ext uri="{FF2B5EF4-FFF2-40B4-BE49-F238E27FC236}">
                <a16:creationId xmlns:a16="http://schemas.microsoft.com/office/drawing/2014/main" id="{C8E02D1E-092C-A427-8BD1-9E8561555072}"/>
              </a:ext>
            </a:extLst>
          </p:cNvPr>
          <p:cNvSpPr txBox="1">
            <a:spLocks noChangeArrowheads="1"/>
          </p:cNvSpPr>
          <p:nvPr/>
        </p:nvSpPr>
        <p:spPr bwMode="auto">
          <a:xfrm>
            <a:off x="1790700" y="2451100"/>
            <a:ext cx="736600" cy="42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spcBef>
                <a:spcPct val="50000"/>
              </a:spcBef>
            </a:pPr>
            <a:r>
              <a:rPr lang="en-US" altLang="en-JO" sz="1800">
                <a:latin typeface="Arial Unicode MS" panose="020B0604020202020204" pitchFamily="34" charset="-128"/>
                <a:ea typeface="Arial Unicode MS" panose="020B0604020202020204" pitchFamily="34" charset="-128"/>
                <a:cs typeface="Arial Unicode MS" panose="020B0604020202020204" pitchFamily="34" charset="-128"/>
              </a:rPr>
              <a:t>-</a:t>
            </a:r>
          </a:p>
        </p:txBody>
      </p:sp>
      <p:sp>
        <p:nvSpPr>
          <p:cNvPr id="324615" name="Text Box 7">
            <a:extLst>
              <a:ext uri="{FF2B5EF4-FFF2-40B4-BE49-F238E27FC236}">
                <a16:creationId xmlns:a16="http://schemas.microsoft.com/office/drawing/2014/main" id="{EC6D7D0F-DEDB-7EE4-8658-A1048EBACB2D}"/>
              </a:ext>
            </a:extLst>
          </p:cNvPr>
          <p:cNvSpPr txBox="1">
            <a:spLocks noChangeArrowheads="1"/>
          </p:cNvSpPr>
          <p:nvPr/>
        </p:nvSpPr>
        <p:spPr bwMode="auto">
          <a:xfrm>
            <a:off x="7720013" y="1147763"/>
            <a:ext cx="736600" cy="42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spcBef>
                <a:spcPct val="50000"/>
              </a:spcBef>
            </a:pPr>
            <a:r>
              <a:rPr lang="en-US" altLang="en-JO" sz="1800">
                <a:latin typeface="Arial Unicode MS" panose="020B0604020202020204" pitchFamily="34" charset="-128"/>
                <a:ea typeface="Arial Unicode MS" panose="020B0604020202020204" pitchFamily="34" charset="-128"/>
                <a:cs typeface="Arial Unicode MS" panose="020B0604020202020204" pitchFamily="34" charset="-128"/>
              </a:rPr>
              <a:t>-</a:t>
            </a:r>
          </a:p>
        </p:txBody>
      </p:sp>
      <p:sp>
        <p:nvSpPr>
          <p:cNvPr id="324616" name="Text Box 8">
            <a:extLst>
              <a:ext uri="{FF2B5EF4-FFF2-40B4-BE49-F238E27FC236}">
                <a16:creationId xmlns:a16="http://schemas.microsoft.com/office/drawing/2014/main" id="{C231880C-17A3-0098-152C-BEF62B9AB7A1}"/>
              </a:ext>
            </a:extLst>
          </p:cNvPr>
          <p:cNvSpPr txBox="1">
            <a:spLocks noChangeArrowheads="1"/>
          </p:cNvSpPr>
          <p:nvPr/>
        </p:nvSpPr>
        <p:spPr bwMode="auto">
          <a:xfrm>
            <a:off x="3213100" y="1995488"/>
            <a:ext cx="736600" cy="42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spcBef>
                <a:spcPct val="50000"/>
              </a:spcBef>
            </a:pPr>
            <a:r>
              <a:rPr lang="en-US" altLang="en-JO" sz="1800">
                <a:latin typeface="Arial Unicode MS" panose="020B0604020202020204" pitchFamily="34" charset="-128"/>
                <a:ea typeface="Arial Unicode MS" panose="020B0604020202020204" pitchFamily="34" charset="-128"/>
                <a:cs typeface="Arial Unicode MS" panose="020B0604020202020204" pitchFamily="34" charset="-128"/>
              </a:rPr>
              <a:t>-</a:t>
            </a:r>
          </a:p>
        </p:txBody>
      </p:sp>
      <p:sp>
        <p:nvSpPr>
          <p:cNvPr id="324617" name="Text Box 9">
            <a:extLst>
              <a:ext uri="{FF2B5EF4-FFF2-40B4-BE49-F238E27FC236}">
                <a16:creationId xmlns:a16="http://schemas.microsoft.com/office/drawing/2014/main" id="{5E7E4D0B-E742-EE1A-2E6C-AF29E83AC00F}"/>
              </a:ext>
            </a:extLst>
          </p:cNvPr>
          <p:cNvSpPr txBox="1">
            <a:spLocks noChangeArrowheads="1"/>
          </p:cNvSpPr>
          <p:nvPr/>
        </p:nvSpPr>
        <p:spPr bwMode="auto">
          <a:xfrm>
            <a:off x="6337300" y="1995488"/>
            <a:ext cx="736600" cy="42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spcBef>
                <a:spcPct val="50000"/>
              </a:spcBef>
            </a:pPr>
            <a:r>
              <a:rPr lang="en-US" altLang="en-JO" sz="1800">
                <a:latin typeface="Arial Unicode MS" panose="020B0604020202020204" pitchFamily="34" charset="-128"/>
                <a:ea typeface="Arial Unicode MS" panose="020B0604020202020204" pitchFamily="34" charset="-128"/>
                <a:cs typeface="Arial Unicode MS" panose="020B0604020202020204" pitchFamily="34" charset="-128"/>
              </a:rPr>
              <a:t>-</a:t>
            </a:r>
          </a:p>
        </p:txBody>
      </p:sp>
      <p:sp>
        <p:nvSpPr>
          <p:cNvPr id="324618" name="Text Box 10">
            <a:extLst>
              <a:ext uri="{FF2B5EF4-FFF2-40B4-BE49-F238E27FC236}">
                <a16:creationId xmlns:a16="http://schemas.microsoft.com/office/drawing/2014/main" id="{6216BF30-6497-F1D4-2F20-B93CD20DA1EB}"/>
              </a:ext>
            </a:extLst>
          </p:cNvPr>
          <p:cNvSpPr txBox="1">
            <a:spLocks noChangeArrowheads="1"/>
          </p:cNvSpPr>
          <p:nvPr/>
        </p:nvSpPr>
        <p:spPr bwMode="auto">
          <a:xfrm>
            <a:off x="1346200" y="2478088"/>
            <a:ext cx="736600" cy="42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spcBef>
                <a:spcPct val="50000"/>
              </a:spcBef>
            </a:pPr>
            <a:r>
              <a:rPr lang="en-US" altLang="en-JO" sz="1800">
                <a:latin typeface="Arial Unicode MS" panose="020B0604020202020204" pitchFamily="34" charset="-128"/>
                <a:ea typeface="Arial Unicode MS" panose="020B0604020202020204" pitchFamily="34" charset="-128"/>
                <a:cs typeface="Arial Unicode MS" panose="020B0604020202020204" pitchFamily="34" charset="-128"/>
              </a:rPr>
              <a:t>+</a:t>
            </a:r>
          </a:p>
        </p:txBody>
      </p:sp>
      <p:sp>
        <p:nvSpPr>
          <p:cNvPr id="324619" name="Rectangle 11">
            <a:extLst>
              <a:ext uri="{FF2B5EF4-FFF2-40B4-BE49-F238E27FC236}">
                <a16:creationId xmlns:a16="http://schemas.microsoft.com/office/drawing/2014/main" id="{C2FEAC58-3D5E-8428-9E1E-63205DE9056D}"/>
              </a:ext>
            </a:extLst>
          </p:cNvPr>
          <p:cNvSpPr>
            <a:spLocks noGrp="1" noChangeArrowheads="1"/>
          </p:cNvSpPr>
          <p:nvPr>
            <p:ph type="body" sz="half" idx="2"/>
          </p:nvPr>
        </p:nvSpPr>
        <p:spPr>
          <a:xfrm>
            <a:off x="990600" y="3648075"/>
            <a:ext cx="7391400" cy="2311400"/>
          </a:xfrm>
          <a:noFill/>
          <a:ln/>
        </p:spPr>
        <p:txBody>
          <a:bodyPr/>
          <a:lstStyle/>
          <a:p>
            <a:pPr marL="381000" indent="-381000">
              <a:lnSpc>
                <a:spcPct val="90000"/>
              </a:lnSpc>
              <a:buFont typeface="ZapfDingbats" pitchFamily="82" charset="2"/>
              <a:buNone/>
            </a:pPr>
            <a:r>
              <a:rPr lang="en-US" altLang="en-JO" sz="2400">
                <a:solidFill>
                  <a:srgbClr val="FF0000"/>
                </a:solidFill>
              </a:rPr>
              <a:t>Alice thus verifies that:</a:t>
            </a:r>
          </a:p>
          <a:p>
            <a:pPr marL="800100" lvl="1" indent="-342900">
              <a:lnSpc>
                <a:spcPct val="90000"/>
              </a:lnSpc>
              <a:buFont typeface="ZapfDingbats" pitchFamily="82" charset="2"/>
              <a:buChar char="ü"/>
            </a:pPr>
            <a:r>
              <a:rPr lang="en-US" altLang="en-JO"/>
              <a:t>Bob signed m.</a:t>
            </a:r>
          </a:p>
          <a:p>
            <a:pPr marL="800100" lvl="1" indent="-342900">
              <a:lnSpc>
                <a:spcPct val="90000"/>
              </a:lnSpc>
              <a:buFont typeface="ZapfDingbats" pitchFamily="82" charset="2"/>
              <a:buChar char="ü"/>
            </a:pPr>
            <a:r>
              <a:rPr lang="en-US" altLang="en-JO"/>
              <a:t>No one else signed m.</a:t>
            </a:r>
          </a:p>
          <a:p>
            <a:pPr marL="800100" lvl="1" indent="-342900">
              <a:lnSpc>
                <a:spcPct val="90000"/>
              </a:lnSpc>
              <a:buFont typeface="ZapfDingbats" pitchFamily="82" charset="2"/>
              <a:buChar char="ü"/>
            </a:pPr>
            <a:r>
              <a:rPr lang="en-US" altLang="en-JO"/>
              <a:t>Bob signed m and not m’.</a:t>
            </a:r>
          </a:p>
          <a:p>
            <a:pPr marL="381000" indent="-381000">
              <a:lnSpc>
                <a:spcPct val="90000"/>
              </a:lnSpc>
              <a:buFont typeface="ZapfDingbats" pitchFamily="82" charset="2"/>
              <a:buNone/>
            </a:pPr>
            <a:r>
              <a:rPr lang="en-US" altLang="en-JO" sz="2400">
                <a:solidFill>
                  <a:srgbClr val="FF0000"/>
                </a:solidFill>
              </a:rPr>
              <a:t>non-repudiation</a:t>
            </a:r>
            <a:r>
              <a:rPr lang="en-US" altLang="en-JO" sz="2400"/>
              <a:t>:</a:t>
            </a:r>
          </a:p>
          <a:p>
            <a:pPr marL="800100" lvl="1" indent="-342900">
              <a:lnSpc>
                <a:spcPct val="90000"/>
              </a:lnSpc>
              <a:buSzTx/>
              <a:buFont typeface="Wingdings" pitchFamily="2" charset="2"/>
              <a:buChar char="ü"/>
            </a:pPr>
            <a:r>
              <a:rPr lang="en-US" altLang="en-JO"/>
              <a:t>Alice can take m, and signature K</a:t>
            </a:r>
            <a:r>
              <a:rPr lang="en-US" altLang="en-JO" baseline="-25000"/>
              <a:t>B</a:t>
            </a:r>
            <a:r>
              <a:rPr lang="en-US" altLang="en-JO"/>
              <a:t>(m) to court and prove that Bob signed m. </a:t>
            </a:r>
          </a:p>
          <a:p>
            <a:pPr marL="381000" indent="-381000">
              <a:lnSpc>
                <a:spcPct val="90000"/>
              </a:lnSpc>
              <a:buSzTx/>
              <a:buFont typeface="Wingdings" pitchFamily="2" charset="2"/>
              <a:buChar char="ü"/>
            </a:pPr>
            <a:endParaRPr lang="en-US" altLang="en-JO" sz="2400"/>
          </a:p>
        </p:txBody>
      </p:sp>
      <p:sp>
        <p:nvSpPr>
          <p:cNvPr id="324620" name="Text Box 12">
            <a:extLst>
              <a:ext uri="{FF2B5EF4-FFF2-40B4-BE49-F238E27FC236}">
                <a16:creationId xmlns:a16="http://schemas.microsoft.com/office/drawing/2014/main" id="{EB149AB2-01D8-683D-D2E5-E8D7B8E05307}"/>
              </a:ext>
            </a:extLst>
          </p:cNvPr>
          <p:cNvSpPr txBox="1">
            <a:spLocks noChangeArrowheads="1"/>
          </p:cNvSpPr>
          <p:nvPr/>
        </p:nvSpPr>
        <p:spPr bwMode="auto">
          <a:xfrm>
            <a:off x="6272213" y="5478463"/>
            <a:ext cx="736600" cy="42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spcBef>
                <a:spcPct val="50000"/>
              </a:spcBef>
            </a:pPr>
            <a:r>
              <a:rPr lang="en-US" altLang="en-JO" sz="1800">
                <a:latin typeface="Arial Unicode MS" panose="020B0604020202020204" pitchFamily="34" charset="-128"/>
                <a:ea typeface="Arial Unicode MS" panose="020B0604020202020204" pitchFamily="34" charset="-128"/>
                <a:cs typeface="Arial Unicode MS" panose="020B0604020202020204" pitchFamily="34" charset="-128"/>
              </a:rPr>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8187CF4B-23F0-F2D0-766D-3A2F38514925}"/>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B5D1BCD3-E979-2085-ED42-9DAE782014C7}"/>
              </a:ext>
            </a:extLst>
          </p:cNvPr>
          <p:cNvSpPr>
            <a:spLocks noGrp="1"/>
          </p:cNvSpPr>
          <p:nvPr>
            <p:ph type="sldNum" sz="quarter" idx="12"/>
          </p:nvPr>
        </p:nvSpPr>
        <p:spPr/>
        <p:txBody>
          <a:bodyPr/>
          <a:lstStyle/>
          <a:p>
            <a:r>
              <a:rPr lang="en-US" altLang="en-JO"/>
              <a:t>8-</a:t>
            </a:r>
            <a:fld id="{82D60C5D-9ADD-9941-B905-BCF8A1F27F53}" type="slidenum">
              <a:rPr lang="en-US" altLang="en-JO"/>
              <a:pPr/>
              <a:t>3</a:t>
            </a:fld>
            <a:endParaRPr lang="en-US" altLang="en-JO"/>
          </a:p>
        </p:txBody>
      </p:sp>
      <p:sp>
        <p:nvSpPr>
          <p:cNvPr id="222210" name="Rectangle 2">
            <a:extLst>
              <a:ext uri="{FF2B5EF4-FFF2-40B4-BE49-F238E27FC236}">
                <a16:creationId xmlns:a16="http://schemas.microsoft.com/office/drawing/2014/main" id="{24F22DCD-C773-6257-2DC6-0936A7881FE6}"/>
              </a:ext>
            </a:extLst>
          </p:cNvPr>
          <p:cNvSpPr>
            <a:spLocks noGrp="1" noChangeArrowheads="1"/>
          </p:cNvSpPr>
          <p:nvPr>
            <p:ph type="title"/>
          </p:nvPr>
        </p:nvSpPr>
        <p:spPr/>
        <p:txBody>
          <a:bodyPr/>
          <a:lstStyle/>
          <a:p>
            <a:r>
              <a:rPr lang="en-US" altLang="en-JO"/>
              <a:t>Chapter 8 roadmap</a:t>
            </a:r>
          </a:p>
        </p:txBody>
      </p:sp>
      <p:sp>
        <p:nvSpPr>
          <p:cNvPr id="222211" name="Rectangle 3">
            <a:extLst>
              <a:ext uri="{FF2B5EF4-FFF2-40B4-BE49-F238E27FC236}">
                <a16:creationId xmlns:a16="http://schemas.microsoft.com/office/drawing/2014/main" id="{5F60678B-4202-2CC8-4095-1648CFEB744D}"/>
              </a:ext>
            </a:extLst>
          </p:cNvPr>
          <p:cNvSpPr>
            <a:spLocks noGrp="1" noChangeArrowheads="1"/>
          </p:cNvSpPr>
          <p:nvPr>
            <p:ph type="body" idx="1"/>
          </p:nvPr>
        </p:nvSpPr>
        <p:spPr>
          <a:xfrm>
            <a:off x="650875" y="1668463"/>
            <a:ext cx="7772400" cy="4648200"/>
          </a:xfrm>
        </p:spPr>
        <p:txBody>
          <a:bodyPr/>
          <a:lstStyle/>
          <a:p>
            <a:pPr>
              <a:buFont typeface="ZapfDingbats" pitchFamily="82" charset="2"/>
              <a:buNone/>
            </a:pPr>
            <a:r>
              <a:rPr lang="en-US" altLang="en-JO">
                <a:solidFill>
                  <a:srgbClr val="FF3300"/>
                </a:solidFill>
              </a:rPr>
              <a:t>8.1 What is network security?</a:t>
            </a:r>
          </a:p>
          <a:p>
            <a:pPr>
              <a:buFont typeface="ZapfDingbats" pitchFamily="82" charset="2"/>
              <a:buNone/>
            </a:pPr>
            <a:r>
              <a:rPr lang="en-US" altLang="en-JO">
                <a:solidFill>
                  <a:schemeClr val="accent2"/>
                </a:solidFill>
              </a:rPr>
              <a:t>8.2</a:t>
            </a:r>
            <a:r>
              <a:rPr lang="en-US" altLang="en-JO"/>
              <a:t> Principles of cryptography</a:t>
            </a:r>
          </a:p>
          <a:p>
            <a:pPr>
              <a:buFont typeface="ZapfDingbats" pitchFamily="82" charset="2"/>
              <a:buNone/>
            </a:pPr>
            <a:r>
              <a:rPr lang="en-US" altLang="en-JO">
                <a:solidFill>
                  <a:schemeClr val="accent2"/>
                </a:solidFill>
              </a:rPr>
              <a:t>8.3</a:t>
            </a:r>
            <a:r>
              <a:rPr lang="en-US" altLang="en-JO"/>
              <a:t> Message integrity</a:t>
            </a:r>
          </a:p>
          <a:p>
            <a:pPr>
              <a:buFont typeface="ZapfDingbats" pitchFamily="82" charset="2"/>
              <a:buNone/>
            </a:pPr>
            <a:r>
              <a:rPr lang="en-US" altLang="en-JO">
                <a:solidFill>
                  <a:schemeClr val="accent2"/>
                </a:solidFill>
              </a:rPr>
              <a:t>8.4</a:t>
            </a:r>
            <a:r>
              <a:rPr lang="en-US" altLang="en-JO"/>
              <a:t> End point authentication</a:t>
            </a:r>
          </a:p>
          <a:p>
            <a:pPr>
              <a:buFont typeface="ZapfDingbats" pitchFamily="82" charset="2"/>
              <a:buNone/>
            </a:pPr>
            <a:r>
              <a:rPr lang="en-US" altLang="en-JO">
                <a:solidFill>
                  <a:schemeClr val="accent2"/>
                </a:solidFill>
              </a:rPr>
              <a:t>8.5</a:t>
            </a:r>
            <a:r>
              <a:rPr lang="en-US" altLang="en-JO"/>
              <a:t> Securing e-mail</a:t>
            </a:r>
          </a:p>
          <a:p>
            <a:pPr>
              <a:buFont typeface="ZapfDingbats" pitchFamily="82" charset="2"/>
              <a:buNone/>
            </a:pPr>
            <a:r>
              <a:rPr lang="en-US" altLang="en-JO">
                <a:solidFill>
                  <a:schemeClr val="accent2"/>
                </a:solidFill>
              </a:rPr>
              <a:t>8.6</a:t>
            </a:r>
            <a:r>
              <a:rPr lang="en-US" altLang="en-JO"/>
              <a:t> Securing TCP connections: SSL</a:t>
            </a:r>
          </a:p>
          <a:p>
            <a:pPr>
              <a:buFont typeface="ZapfDingbats" pitchFamily="82" charset="2"/>
              <a:buNone/>
            </a:pPr>
            <a:r>
              <a:rPr lang="en-US" altLang="en-JO">
                <a:solidFill>
                  <a:schemeClr val="accent2"/>
                </a:solidFill>
              </a:rPr>
              <a:t>8.7</a:t>
            </a:r>
            <a:r>
              <a:rPr lang="en-US" altLang="en-JO"/>
              <a:t> Network layer security: IPsec</a:t>
            </a:r>
          </a:p>
          <a:p>
            <a:pPr>
              <a:buFont typeface="ZapfDingbats" pitchFamily="82" charset="2"/>
              <a:buNone/>
            </a:pPr>
            <a:r>
              <a:rPr lang="en-US" altLang="en-JO">
                <a:solidFill>
                  <a:schemeClr val="accent2"/>
                </a:solidFill>
              </a:rPr>
              <a:t>8.8</a:t>
            </a:r>
            <a:r>
              <a:rPr lang="en-US" altLang="en-JO"/>
              <a:t> Securing wireless LANs</a:t>
            </a:r>
          </a:p>
          <a:p>
            <a:pPr>
              <a:buFont typeface="ZapfDingbats" pitchFamily="82" charset="2"/>
              <a:buNone/>
            </a:pPr>
            <a:r>
              <a:rPr lang="en-US" altLang="en-JO">
                <a:solidFill>
                  <a:schemeClr val="accent2"/>
                </a:solidFill>
              </a:rPr>
              <a:t>8.9</a:t>
            </a:r>
            <a:r>
              <a:rPr lang="en-US" altLang="en-JO"/>
              <a:t> Operational security: firewalls and IDS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F45378A6-5BF1-2A3C-870C-957962567917}"/>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4E753165-A8EE-B3DA-8012-7E596D8BD3D6}"/>
              </a:ext>
            </a:extLst>
          </p:cNvPr>
          <p:cNvSpPr>
            <a:spLocks noGrp="1"/>
          </p:cNvSpPr>
          <p:nvPr>
            <p:ph type="sldNum" sz="quarter" idx="12"/>
          </p:nvPr>
        </p:nvSpPr>
        <p:spPr/>
        <p:txBody>
          <a:bodyPr/>
          <a:lstStyle/>
          <a:p>
            <a:r>
              <a:rPr lang="en-US" altLang="en-JO"/>
              <a:t>8-</a:t>
            </a:r>
            <a:fld id="{F0C0F94A-3BE6-A041-9E15-9E1A539B6BF7}" type="slidenum">
              <a:rPr lang="en-US" altLang="en-JO"/>
              <a:pPr/>
              <a:t>30</a:t>
            </a:fld>
            <a:endParaRPr lang="en-US" altLang="en-JO"/>
          </a:p>
        </p:txBody>
      </p:sp>
      <p:sp>
        <p:nvSpPr>
          <p:cNvPr id="330754" name="Rectangle 2">
            <a:extLst>
              <a:ext uri="{FF2B5EF4-FFF2-40B4-BE49-F238E27FC236}">
                <a16:creationId xmlns:a16="http://schemas.microsoft.com/office/drawing/2014/main" id="{B3170E6F-E94C-4FF2-6489-61D8165719E1}"/>
              </a:ext>
            </a:extLst>
          </p:cNvPr>
          <p:cNvSpPr>
            <a:spLocks noChangeArrowheads="1"/>
          </p:cNvSpPr>
          <p:nvPr/>
        </p:nvSpPr>
        <p:spPr bwMode="auto">
          <a:xfrm>
            <a:off x="3652838" y="2405063"/>
            <a:ext cx="762000" cy="40798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nvGrpSpPr>
          <p:cNvPr id="330755" name="Group 3">
            <a:extLst>
              <a:ext uri="{FF2B5EF4-FFF2-40B4-BE49-F238E27FC236}">
                <a16:creationId xmlns:a16="http://schemas.microsoft.com/office/drawing/2014/main" id="{0A3AF58C-DBF2-DE42-2E7B-A070AA5F0415}"/>
              </a:ext>
            </a:extLst>
          </p:cNvPr>
          <p:cNvGrpSpPr>
            <a:grpSpLocks/>
          </p:cNvGrpSpPr>
          <p:nvPr/>
        </p:nvGrpSpPr>
        <p:grpSpPr bwMode="auto">
          <a:xfrm>
            <a:off x="598488" y="2076450"/>
            <a:ext cx="1343025" cy="841375"/>
            <a:chOff x="403" y="1308"/>
            <a:chExt cx="846" cy="530"/>
          </a:xfrm>
        </p:grpSpPr>
        <p:sp>
          <p:nvSpPr>
            <p:cNvPr id="330756" name="Rectangle 4">
              <a:extLst>
                <a:ext uri="{FF2B5EF4-FFF2-40B4-BE49-F238E27FC236}">
                  <a16:creationId xmlns:a16="http://schemas.microsoft.com/office/drawing/2014/main" id="{BDE64208-672E-3B27-95CB-7445212D48B4}"/>
                </a:ext>
              </a:extLst>
            </p:cNvPr>
            <p:cNvSpPr>
              <a:spLocks noChangeArrowheads="1"/>
            </p:cNvSpPr>
            <p:nvPr/>
          </p:nvSpPr>
          <p:spPr bwMode="auto">
            <a:xfrm>
              <a:off x="477" y="1308"/>
              <a:ext cx="685" cy="4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30757" name="Text Box 5">
              <a:extLst>
                <a:ext uri="{FF2B5EF4-FFF2-40B4-BE49-F238E27FC236}">
                  <a16:creationId xmlns:a16="http://schemas.microsoft.com/office/drawing/2014/main" id="{6D1A4D18-032F-D707-4559-FD181E28C3BE}"/>
                </a:ext>
              </a:extLst>
            </p:cNvPr>
            <p:cNvSpPr txBox="1">
              <a:spLocks noChangeArrowheads="1"/>
            </p:cNvSpPr>
            <p:nvPr/>
          </p:nvSpPr>
          <p:spPr bwMode="auto">
            <a:xfrm>
              <a:off x="403" y="1318"/>
              <a:ext cx="846" cy="5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80000"/>
                </a:lnSpc>
              </a:pPr>
              <a:r>
                <a:rPr lang="en-US" altLang="en-JO" sz="2000">
                  <a:solidFill>
                    <a:srgbClr val="FF0000"/>
                  </a:solidFill>
                  <a:latin typeface="Comic Sans MS" panose="030F0902030302020204" pitchFamily="66" charset="0"/>
                </a:rPr>
                <a:t>large </a:t>
              </a:r>
            </a:p>
            <a:p>
              <a:pPr>
                <a:lnSpc>
                  <a:spcPct val="80000"/>
                </a:lnSpc>
              </a:pPr>
              <a:r>
                <a:rPr lang="en-US" altLang="en-JO" sz="2000">
                  <a:solidFill>
                    <a:srgbClr val="FF0000"/>
                  </a:solidFill>
                  <a:latin typeface="Comic Sans MS" panose="030F0902030302020204" pitchFamily="66" charset="0"/>
                </a:rPr>
                <a:t>message</a:t>
              </a:r>
            </a:p>
            <a:p>
              <a:pPr>
                <a:lnSpc>
                  <a:spcPct val="80000"/>
                </a:lnSpc>
              </a:pPr>
              <a:r>
                <a:rPr lang="en-US" altLang="en-JO" sz="2000">
                  <a:solidFill>
                    <a:srgbClr val="FF0000"/>
                  </a:solidFill>
                  <a:latin typeface="Comic Sans MS" panose="030F0902030302020204" pitchFamily="66" charset="0"/>
                </a:rPr>
                <a:t>m</a:t>
              </a:r>
            </a:p>
          </p:txBody>
        </p:sp>
      </p:grpSp>
      <p:grpSp>
        <p:nvGrpSpPr>
          <p:cNvPr id="330758" name="Group 6">
            <a:extLst>
              <a:ext uri="{FF2B5EF4-FFF2-40B4-BE49-F238E27FC236}">
                <a16:creationId xmlns:a16="http://schemas.microsoft.com/office/drawing/2014/main" id="{DD38A476-CF3D-DDE5-E9F9-26BC8BE1C747}"/>
              </a:ext>
            </a:extLst>
          </p:cNvPr>
          <p:cNvGrpSpPr>
            <a:grpSpLocks/>
          </p:cNvGrpSpPr>
          <p:nvPr/>
        </p:nvGrpSpPr>
        <p:grpSpPr bwMode="auto">
          <a:xfrm>
            <a:off x="2211388" y="2263775"/>
            <a:ext cx="1066800" cy="646113"/>
            <a:chOff x="1376" y="982"/>
            <a:chExt cx="672" cy="407"/>
          </a:xfrm>
        </p:grpSpPr>
        <p:sp>
          <p:nvSpPr>
            <p:cNvPr id="330759" name="Rectangle 7">
              <a:extLst>
                <a:ext uri="{FF2B5EF4-FFF2-40B4-BE49-F238E27FC236}">
                  <a16:creationId xmlns:a16="http://schemas.microsoft.com/office/drawing/2014/main" id="{48779794-4CDB-3283-DF08-D7272743B9EB}"/>
                </a:ext>
              </a:extLst>
            </p:cNvPr>
            <p:cNvSpPr>
              <a:spLocks noChangeArrowheads="1"/>
            </p:cNvSpPr>
            <p:nvPr/>
          </p:nvSpPr>
          <p:spPr bwMode="auto">
            <a:xfrm>
              <a:off x="1397" y="982"/>
              <a:ext cx="619" cy="39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30760" name="Text Box 8">
              <a:extLst>
                <a:ext uri="{FF2B5EF4-FFF2-40B4-BE49-F238E27FC236}">
                  <a16:creationId xmlns:a16="http://schemas.microsoft.com/office/drawing/2014/main" id="{86DE69E3-8563-87AF-C00C-CC59D983BB2A}"/>
                </a:ext>
              </a:extLst>
            </p:cNvPr>
            <p:cNvSpPr txBox="1">
              <a:spLocks noChangeArrowheads="1"/>
            </p:cNvSpPr>
            <p:nvPr/>
          </p:nvSpPr>
          <p:spPr bwMode="auto">
            <a:xfrm>
              <a:off x="1376" y="985"/>
              <a:ext cx="672" cy="40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chemeClr val="bg1"/>
                  </a:solidFill>
                  <a:latin typeface="Comic Sans MS" panose="030F0902030302020204" pitchFamily="66" charset="0"/>
                </a:rPr>
                <a:t>H: hash</a:t>
              </a:r>
            </a:p>
            <a:p>
              <a:r>
                <a:rPr lang="en-US" altLang="en-JO" sz="1800">
                  <a:solidFill>
                    <a:schemeClr val="bg1"/>
                  </a:solidFill>
                  <a:latin typeface="Comic Sans MS" panose="030F0902030302020204" pitchFamily="66" charset="0"/>
                </a:rPr>
                <a:t>function</a:t>
              </a:r>
            </a:p>
          </p:txBody>
        </p:sp>
      </p:grpSp>
      <p:sp>
        <p:nvSpPr>
          <p:cNvPr id="330761" name="Line 9">
            <a:extLst>
              <a:ext uri="{FF2B5EF4-FFF2-40B4-BE49-F238E27FC236}">
                <a16:creationId xmlns:a16="http://schemas.microsoft.com/office/drawing/2014/main" id="{F39F6A47-774E-F005-6A4B-F27C3404B361}"/>
              </a:ext>
            </a:extLst>
          </p:cNvPr>
          <p:cNvSpPr>
            <a:spLocks noChangeShapeType="1"/>
          </p:cNvSpPr>
          <p:nvPr/>
        </p:nvSpPr>
        <p:spPr bwMode="auto">
          <a:xfrm>
            <a:off x="1765300" y="2546350"/>
            <a:ext cx="506413"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30762" name="Text Box 10">
            <a:extLst>
              <a:ext uri="{FF2B5EF4-FFF2-40B4-BE49-F238E27FC236}">
                <a16:creationId xmlns:a16="http://schemas.microsoft.com/office/drawing/2014/main" id="{6FB2B70F-EB3D-D895-DD3C-A265E5A74421}"/>
              </a:ext>
            </a:extLst>
          </p:cNvPr>
          <p:cNvSpPr txBox="1">
            <a:spLocks noChangeArrowheads="1"/>
          </p:cNvSpPr>
          <p:nvPr/>
        </p:nvSpPr>
        <p:spPr bwMode="auto">
          <a:xfrm>
            <a:off x="3603625" y="2428875"/>
            <a:ext cx="846138" cy="3968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000">
                <a:solidFill>
                  <a:srgbClr val="FF0000"/>
                </a:solidFill>
                <a:latin typeface="Comic Sans MS" panose="030F0902030302020204" pitchFamily="66" charset="0"/>
              </a:rPr>
              <a:t>H(m)</a:t>
            </a:r>
          </a:p>
        </p:txBody>
      </p:sp>
      <p:sp>
        <p:nvSpPr>
          <p:cNvPr id="330763" name="Line 11">
            <a:extLst>
              <a:ext uri="{FF2B5EF4-FFF2-40B4-BE49-F238E27FC236}">
                <a16:creationId xmlns:a16="http://schemas.microsoft.com/office/drawing/2014/main" id="{54DFF8D0-4502-9CBC-7DD3-31419057D51C}"/>
              </a:ext>
            </a:extLst>
          </p:cNvPr>
          <p:cNvSpPr>
            <a:spLocks noChangeShapeType="1"/>
          </p:cNvSpPr>
          <p:nvPr/>
        </p:nvSpPr>
        <p:spPr bwMode="auto">
          <a:xfrm>
            <a:off x="3789363" y="2840038"/>
            <a:ext cx="1587" cy="32861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30764" name="Line 12">
            <a:extLst>
              <a:ext uri="{FF2B5EF4-FFF2-40B4-BE49-F238E27FC236}">
                <a16:creationId xmlns:a16="http://schemas.microsoft.com/office/drawing/2014/main" id="{1EEB7910-D4BF-DE7B-9514-EB8074042030}"/>
              </a:ext>
            </a:extLst>
          </p:cNvPr>
          <p:cNvSpPr>
            <a:spLocks noChangeShapeType="1"/>
          </p:cNvSpPr>
          <p:nvPr/>
        </p:nvSpPr>
        <p:spPr bwMode="auto">
          <a:xfrm>
            <a:off x="3154363" y="2560638"/>
            <a:ext cx="506412"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330765" name="Group 13">
            <a:extLst>
              <a:ext uri="{FF2B5EF4-FFF2-40B4-BE49-F238E27FC236}">
                <a16:creationId xmlns:a16="http://schemas.microsoft.com/office/drawing/2014/main" id="{FE48F66E-F56F-1D11-929B-81D1CE7C475B}"/>
              </a:ext>
            </a:extLst>
          </p:cNvPr>
          <p:cNvGrpSpPr>
            <a:grpSpLocks/>
          </p:cNvGrpSpPr>
          <p:nvPr/>
        </p:nvGrpSpPr>
        <p:grpSpPr bwMode="auto">
          <a:xfrm>
            <a:off x="3222625" y="3171825"/>
            <a:ext cx="1192213" cy="955675"/>
            <a:chOff x="1126" y="2124"/>
            <a:chExt cx="751" cy="602"/>
          </a:xfrm>
        </p:grpSpPr>
        <p:sp>
          <p:nvSpPr>
            <p:cNvPr id="330766" name="Rectangle 14">
              <a:extLst>
                <a:ext uri="{FF2B5EF4-FFF2-40B4-BE49-F238E27FC236}">
                  <a16:creationId xmlns:a16="http://schemas.microsoft.com/office/drawing/2014/main" id="{35FBAC14-53B8-8C57-07B5-78F36F3F2797}"/>
                </a:ext>
              </a:extLst>
            </p:cNvPr>
            <p:cNvSpPr>
              <a:spLocks noChangeArrowheads="1"/>
            </p:cNvSpPr>
            <p:nvPr/>
          </p:nvSpPr>
          <p:spPr bwMode="auto">
            <a:xfrm>
              <a:off x="1126" y="2124"/>
              <a:ext cx="751" cy="60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30767" name="Text Box 15">
              <a:extLst>
                <a:ext uri="{FF2B5EF4-FFF2-40B4-BE49-F238E27FC236}">
                  <a16:creationId xmlns:a16="http://schemas.microsoft.com/office/drawing/2014/main" id="{A01AFCBD-20E3-3C9B-60FE-BA669CAEA352}"/>
                </a:ext>
              </a:extLst>
            </p:cNvPr>
            <p:cNvSpPr txBox="1">
              <a:spLocks noChangeArrowheads="1"/>
            </p:cNvSpPr>
            <p:nvPr/>
          </p:nvSpPr>
          <p:spPr bwMode="auto">
            <a:xfrm>
              <a:off x="1134" y="2127"/>
              <a:ext cx="742" cy="57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chemeClr val="bg1"/>
                  </a:solidFill>
                  <a:latin typeface="Comic Sans MS" panose="030F0902030302020204" pitchFamily="66" charset="0"/>
                </a:rPr>
                <a:t>digital</a:t>
              </a:r>
            </a:p>
            <a:p>
              <a:r>
                <a:rPr lang="en-US" altLang="en-JO" sz="1800">
                  <a:solidFill>
                    <a:schemeClr val="bg1"/>
                  </a:solidFill>
                  <a:latin typeface="Comic Sans MS" panose="030F0902030302020204" pitchFamily="66" charset="0"/>
                </a:rPr>
                <a:t>signature</a:t>
              </a:r>
            </a:p>
            <a:p>
              <a:r>
                <a:rPr lang="en-US" altLang="en-JO" sz="1800">
                  <a:solidFill>
                    <a:schemeClr val="bg1"/>
                  </a:solidFill>
                  <a:latin typeface="Comic Sans MS" panose="030F0902030302020204" pitchFamily="66" charset="0"/>
                </a:rPr>
                <a:t>(encrypt)</a:t>
              </a:r>
            </a:p>
          </p:txBody>
        </p:sp>
      </p:grpSp>
      <p:sp>
        <p:nvSpPr>
          <p:cNvPr id="330768" name="Text Box 16">
            <a:extLst>
              <a:ext uri="{FF2B5EF4-FFF2-40B4-BE49-F238E27FC236}">
                <a16:creationId xmlns:a16="http://schemas.microsoft.com/office/drawing/2014/main" id="{1C38AF9E-4BE2-D5E8-7464-1E64DE3ABE99}"/>
              </a:ext>
            </a:extLst>
          </p:cNvPr>
          <p:cNvSpPr txBox="1">
            <a:spLocks noChangeArrowheads="1"/>
          </p:cNvSpPr>
          <p:nvPr/>
        </p:nvSpPr>
        <p:spPr bwMode="auto">
          <a:xfrm>
            <a:off x="1490663" y="3252788"/>
            <a:ext cx="960437" cy="8255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JO" sz="1600">
                <a:latin typeface="Comic Sans MS" panose="030F0902030302020204" pitchFamily="66" charset="0"/>
              </a:rPr>
              <a:t>Bob’s </a:t>
            </a:r>
          </a:p>
          <a:p>
            <a:pPr algn="r"/>
            <a:r>
              <a:rPr lang="en-US" altLang="en-JO" sz="1600">
                <a:latin typeface="Comic Sans MS" panose="030F0902030302020204" pitchFamily="66" charset="0"/>
              </a:rPr>
              <a:t>private</a:t>
            </a:r>
          </a:p>
          <a:p>
            <a:pPr algn="r"/>
            <a:r>
              <a:rPr lang="en-US" altLang="en-JO" sz="1600">
                <a:latin typeface="Comic Sans MS" panose="030F0902030302020204" pitchFamily="66" charset="0"/>
              </a:rPr>
              <a:t>key </a:t>
            </a:r>
          </a:p>
        </p:txBody>
      </p:sp>
      <p:pic>
        <p:nvPicPr>
          <p:cNvPr id="330769" name="Picture 17">
            <a:extLst>
              <a:ext uri="{FF2B5EF4-FFF2-40B4-BE49-F238E27FC236}">
                <a16:creationId xmlns:a16="http://schemas.microsoft.com/office/drawing/2014/main" id="{CEA481B8-92D6-F776-AABA-856E5B3A14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flipV="1">
            <a:off x="2468563" y="3333750"/>
            <a:ext cx="458787"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30770" name="Group 18">
            <a:extLst>
              <a:ext uri="{FF2B5EF4-FFF2-40B4-BE49-F238E27FC236}">
                <a16:creationId xmlns:a16="http://schemas.microsoft.com/office/drawing/2014/main" id="{E3E23A4D-D211-ACFD-0BBC-9C4122C05783}"/>
              </a:ext>
            </a:extLst>
          </p:cNvPr>
          <p:cNvGrpSpPr>
            <a:grpSpLocks/>
          </p:cNvGrpSpPr>
          <p:nvPr/>
        </p:nvGrpSpPr>
        <p:grpSpPr bwMode="auto">
          <a:xfrm>
            <a:off x="2411413" y="3659188"/>
            <a:ext cx="482600" cy="603250"/>
            <a:chOff x="2997" y="2073"/>
            <a:chExt cx="304" cy="380"/>
          </a:xfrm>
        </p:grpSpPr>
        <p:grpSp>
          <p:nvGrpSpPr>
            <p:cNvPr id="330771" name="Group 19">
              <a:extLst>
                <a:ext uri="{FF2B5EF4-FFF2-40B4-BE49-F238E27FC236}">
                  <a16:creationId xmlns:a16="http://schemas.microsoft.com/office/drawing/2014/main" id="{1F6ED71F-0CC5-B1A0-3441-D1CF5181969E}"/>
                </a:ext>
              </a:extLst>
            </p:cNvPr>
            <p:cNvGrpSpPr>
              <a:grpSpLocks/>
            </p:cNvGrpSpPr>
            <p:nvPr/>
          </p:nvGrpSpPr>
          <p:grpSpPr bwMode="auto">
            <a:xfrm>
              <a:off x="2997" y="2144"/>
              <a:ext cx="304" cy="309"/>
              <a:chOff x="2997" y="2144"/>
              <a:chExt cx="304" cy="309"/>
            </a:xfrm>
          </p:grpSpPr>
          <p:sp>
            <p:nvSpPr>
              <p:cNvPr id="330772" name="Text Box 20">
                <a:extLst>
                  <a:ext uri="{FF2B5EF4-FFF2-40B4-BE49-F238E27FC236}">
                    <a16:creationId xmlns:a16="http://schemas.microsoft.com/office/drawing/2014/main" id="{E0FD08AA-8EF7-D32E-E51E-2E92329D6AC0}"/>
                  </a:ext>
                </a:extLst>
              </p:cNvPr>
              <p:cNvSpPr txBox="1">
                <a:spLocks noChangeArrowheads="1"/>
              </p:cNvSpPr>
              <p:nvPr/>
            </p:nvSpPr>
            <p:spPr bwMode="auto">
              <a:xfrm>
                <a:off x="2997" y="2144"/>
                <a:ext cx="262"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K </a:t>
                </a:r>
              </a:p>
            </p:txBody>
          </p:sp>
          <p:sp>
            <p:nvSpPr>
              <p:cNvPr id="330773" name="Text Box 21">
                <a:extLst>
                  <a:ext uri="{FF2B5EF4-FFF2-40B4-BE49-F238E27FC236}">
                    <a16:creationId xmlns:a16="http://schemas.microsoft.com/office/drawing/2014/main" id="{BF5EF32F-855E-6C45-D7CB-A5CD692C4B85}"/>
                  </a:ext>
                </a:extLst>
              </p:cNvPr>
              <p:cNvSpPr txBox="1">
                <a:spLocks noChangeArrowheads="1"/>
              </p:cNvSpPr>
              <p:nvPr/>
            </p:nvSpPr>
            <p:spPr bwMode="auto">
              <a:xfrm>
                <a:off x="3104" y="2241"/>
                <a:ext cx="197"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B</a:t>
                </a:r>
              </a:p>
            </p:txBody>
          </p:sp>
        </p:grpSp>
        <p:sp>
          <p:nvSpPr>
            <p:cNvPr id="330774" name="Text Box 22">
              <a:extLst>
                <a:ext uri="{FF2B5EF4-FFF2-40B4-BE49-F238E27FC236}">
                  <a16:creationId xmlns:a16="http://schemas.microsoft.com/office/drawing/2014/main" id="{1F1B8534-5C64-42D4-AB19-FE39D1429DEF}"/>
                </a:ext>
              </a:extLst>
            </p:cNvPr>
            <p:cNvSpPr txBox="1">
              <a:spLocks noChangeArrowheads="1"/>
            </p:cNvSpPr>
            <p:nvPr/>
          </p:nvSpPr>
          <p:spPr bwMode="auto">
            <a:xfrm>
              <a:off x="3117" y="2073"/>
              <a:ext cx="169"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a:t>
              </a:r>
            </a:p>
          </p:txBody>
        </p:sp>
      </p:grpSp>
      <p:sp>
        <p:nvSpPr>
          <p:cNvPr id="330775" name="Line 23">
            <a:extLst>
              <a:ext uri="{FF2B5EF4-FFF2-40B4-BE49-F238E27FC236}">
                <a16:creationId xmlns:a16="http://schemas.microsoft.com/office/drawing/2014/main" id="{6434D82A-2E05-B520-D5CC-E5566BB875D1}"/>
              </a:ext>
            </a:extLst>
          </p:cNvPr>
          <p:cNvSpPr>
            <a:spLocks noChangeShapeType="1"/>
          </p:cNvSpPr>
          <p:nvPr/>
        </p:nvSpPr>
        <p:spPr bwMode="auto">
          <a:xfrm flipV="1">
            <a:off x="2535238" y="3702050"/>
            <a:ext cx="565150" cy="7938"/>
          </a:xfrm>
          <a:prstGeom prst="line">
            <a:avLst/>
          </a:prstGeom>
          <a:noFill/>
          <a:ln w="38100">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30776" name="Line 24">
            <a:extLst>
              <a:ext uri="{FF2B5EF4-FFF2-40B4-BE49-F238E27FC236}">
                <a16:creationId xmlns:a16="http://schemas.microsoft.com/office/drawing/2014/main" id="{86DBC8B9-C985-FE31-184F-93F60A268725}"/>
              </a:ext>
            </a:extLst>
          </p:cNvPr>
          <p:cNvSpPr>
            <a:spLocks noChangeShapeType="1"/>
          </p:cNvSpPr>
          <p:nvPr/>
        </p:nvSpPr>
        <p:spPr bwMode="auto">
          <a:xfrm>
            <a:off x="3800475" y="4129088"/>
            <a:ext cx="15875" cy="312737"/>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330777" name="Group 25">
            <a:extLst>
              <a:ext uri="{FF2B5EF4-FFF2-40B4-BE49-F238E27FC236}">
                <a16:creationId xmlns:a16="http://schemas.microsoft.com/office/drawing/2014/main" id="{0BA57820-9057-1A03-8F24-7EBB4B624EFB}"/>
              </a:ext>
            </a:extLst>
          </p:cNvPr>
          <p:cNvGrpSpPr>
            <a:grpSpLocks/>
          </p:cNvGrpSpPr>
          <p:nvPr/>
        </p:nvGrpSpPr>
        <p:grpSpPr bwMode="auto">
          <a:xfrm>
            <a:off x="828675" y="4799013"/>
            <a:ext cx="846138" cy="519112"/>
            <a:chOff x="984" y="2831"/>
            <a:chExt cx="533" cy="327"/>
          </a:xfrm>
        </p:grpSpPr>
        <p:sp>
          <p:nvSpPr>
            <p:cNvPr id="330778" name="Text Box 26">
              <a:extLst>
                <a:ext uri="{FF2B5EF4-FFF2-40B4-BE49-F238E27FC236}">
                  <a16:creationId xmlns:a16="http://schemas.microsoft.com/office/drawing/2014/main" id="{217B0C45-6074-430E-B68D-D6C437B743B9}"/>
                </a:ext>
              </a:extLst>
            </p:cNvPr>
            <p:cNvSpPr txBox="1">
              <a:spLocks noChangeArrowheads="1"/>
            </p:cNvSpPr>
            <p:nvPr/>
          </p:nvSpPr>
          <p:spPr bwMode="auto">
            <a:xfrm>
              <a:off x="984" y="2831"/>
              <a:ext cx="533" cy="32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800">
                  <a:latin typeface="Comic Sans MS" panose="030F0902030302020204" pitchFamily="66" charset="0"/>
                </a:rPr>
                <a:t>+</a:t>
              </a:r>
            </a:p>
          </p:txBody>
        </p:sp>
        <p:sp>
          <p:nvSpPr>
            <p:cNvPr id="330779" name="Oval 27">
              <a:extLst>
                <a:ext uri="{FF2B5EF4-FFF2-40B4-BE49-F238E27FC236}">
                  <a16:creationId xmlns:a16="http://schemas.microsoft.com/office/drawing/2014/main" id="{E3BD86DD-E481-6A37-6356-422B92CD7887}"/>
                </a:ext>
              </a:extLst>
            </p:cNvPr>
            <p:cNvSpPr>
              <a:spLocks noChangeArrowheads="1"/>
            </p:cNvSpPr>
            <p:nvPr/>
          </p:nvSpPr>
          <p:spPr bwMode="auto">
            <a:xfrm>
              <a:off x="1152" y="2924"/>
              <a:ext cx="195" cy="16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sp>
        <p:nvSpPr>
          <p:cNvPr id="330780" name="Line 28">
            <a:extLst>
              <a:ext uri="{FF2B5EF4-FFF2-40B4-BE49-F238E27FC236}">
                <a16:creationId xmlns:a16="http://schemas.microsoft.com/office/drawing/2014/main" id="{7D354A52-EC46-5112-0C30-6331C32B1C90}"/>
              </a:ext>
            </a:extLst>
          </p:cNvPr>
          <p:cNvSpPr>
            <a:spLocks noChangeShapeType="1"/>
          </p:cNvSpPr>
          <p:nvPr/>
        </p:nvSpPr>
        <p:spPr bwMode="auto">
          <a:xfrm>
            <a:off x="1276350" y="2928938"/>
            <a:ext cx="0" cy="19812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30781" name="Line 29">
            <a:extLst>
              <a:ext uri="{FF2B5EF4-FFF2-40B4-BE49-F238E27FC236}">
                <a16:creationId xmlns:a16="http://schemas.microsoft.com/office/drawing/2014/main" id="{BF29FAF4-603B-650D-29B6-05B0C2F5EE14}"/>
              </a:ext>
            </a:extLst>
          </p:cNvPr>
          <p:cNvSpPr>
            <a:spLocks noChangeShapeType="1"/>
          </p:cNvSpPr>
          <p:nvPr/>
        </p:nvSpPr>
        <p:spPr bwMode="auto">
          <a:xfrm>
            <a:off x="1249363" y="5222875"/>
            <a:ext cx="3175" cy="3048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330782" name="Picture 30">
            <a:extLst>
              <a:ext uri="{FF2B5EF4-FFF2-40B4-BE49-F238E27FC236}">
                <a16:creationId xmlns:a16="http://schemas.microsoft.com/office/drawing/2014/main" id="{C1803C7E-68B5-4BED-72C5-E599CAEFF669}"/>
              </a:ext>
            </a:extLst>
          </p:cNvPr>
          <p:cNvPicPr>
            <a:picLocks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993775" y="5551488"/>
            <a:ext cx="627063" cy="768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30783" name="Rectangle 31">
            <a:extLst>
              <a:ext uri="{FF2B5EF4-FFF2-40B4-BE49-F238E27FC236}">
                <a16:creationId xmlns:a16="http://schemas.microsoft.com/office/drawing/2014/main" id="{05F5500A-E410-C864-493F-2408F664325F}"/>
              </a:ext>
            </a:extLst>
          </p:cNvPr>
          <p:cNvSpPr>
            <a:spLocks noChangeArrowheads="1"/>
          </p:cNvSpPr>
          <p:nvPr/>
        </p:nvSpPr>
        <p:spPr bwMode="auto">
          <a:xfrm>
            <a:off x="520700" y="1303338"/>
            <a:ext cx="3810000" cy="112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2"/>
              </a:buClr>
              <a:buSzPct val="85000"/>
              <a:buFont typeface="ZapfDingbats" pitchFamily="82" charset="2"/>
              <a:buChar char="r"/>
              <a:defRPr sz="2400">
                <a:solidFill>
                  <a:schemeClr val="tx1"/>
                </a:solidFill>
                <a:latin typeface="Comic Sans MS" panose="030F0902030302020204" pitchFamily="66" charset="0"/>
              </a:defRPr>
            </a:lvl1pPr>
            <a:lvl2pPr marL="742950" indent="-285750" algn="l">
              <a:spcBef>
                <a:spcPct val="20000"/>
              </a:spcBef>
              <a:buClr>
                <a:schemeClr val="accent2"/>
              </a:buClr>
              <a:buSzPct val="75000"/>
              <a:buFont typeface="ZapfDingbats" pitchFamily="82" charset="2"/>
              <a:buChar char="m"/>
              <a:defRPr sz="2000">
                <a:solidFill>
                  <a:schemeClr val="tx1"/>
                </a:solidFill>
                <a:latin typeface="Comic Sans MS" panose="030F0902030302020204" pitchFamily="66" charset="0"/>
              </a:defRPr>
            </a:lvl2pPr>
            <a:lvl3pPr marL="1143000" indent="-228600" algn="l">
              <a:spcBef>
                <a:spcPct val="20000"/>
              </a:spcBef>
              <a:buChar char="•"/>
              <a:defRPr>
                <a:solidFill>
                  <a:schemeClr val="tx1"/>
                </a:solidFill>
                <a:latin typeface="Comic Sans MS" panose="030F0902030302020204" pitchFamily="66" charset="0"/>
              </a:defRPr>
            </a:lvl3pPr>
            <a:lvl4pPr marL="1600200" indent="-228600" algn="l">
              <a:spcBef>
                <a:spcPct val="20000"/>
              </a:spcBef>
              <a:buChar char="–"/>
              <a:defRPr>
                <a:solidFill>
                  <a:schemeClr val="tx1"/>
                </a:solidFill>
                <a:latin typeface="Times New Roman" panose="02020603050405020304" pitchFamily="18" charset="0"/>
              </a:defRPr>
            </a:lvl4pPr>
            <a:lvl5pPr marL="2057400" indent="-228600" algn="l">
              <a:spcBef>
                <a:spcPct val="20000"/>
              </a:spcBef>
              <a:buChar char="»"/>
              <a:defRPr>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a:solidFill>
                  <a:schemeClr val="tx1"/>
                </a:solidFill>
                <a:latin typeface="Times New Roman" panose="02020603050405020304" pitchFamily="18" charset="0"/>
              </a:defRPr>
            </a:lvl9pPr>
          </a:lstStyle>
          <a:p>
            <a:pPr>
              <a:buFont typeface="ZapfDingbats" pitchFamily="82" charset="2"/>
              <a:buNone/>
            </a:pPr>
            <a:r>
              <a:rPr lang="en-US" altLang="en-JO" sz="2000"/>
              <a:t>Bob sends digitally signed message:</a:t>
            </a:r>
          </a:p>
        </p:txBody>
      </p:sp>
      <p:sp>
        <p:nvSpPr>
          <p:cNvPr id="330784" name="Rectangle 32">
            <a:extLst>
              <a:ext uri="{FF2B5EF4-FFF2-40B4-BE49-F238E27FC236}">
                <a16:creationId xmlns:a16="http://schemas.microsoft.com/office/drawing/2014/main" id="{C7C71C5E-25B8-8C34-CA6C-DC0C941536A5}"/>
              </a:ext>
            </a:extLst>
          </p:cNvPr>
          <p:cNvSpPr>
            <a:spLocks noGrp="1" noChangeArrowheads="1"/>
          </p:cNvSpPr>
          <p:nvPr>
            <p:ph type="body" sz="half" idx="2"/>
          </p:nvPr>
        </p:nvSpPr>
        <p:spPr>
          <a:xfrm>
            <a:off x="4818063" y="1081088"/>
            <a:ext cx="3992562" cy="1057275"/>
          </a:xfrm>
          <a:noFill/>
          <a:ln/>
        </p:spPr>
        <p:txBody>
          <a:bodyPr/>
          <a:lstStyle/>
          <a:p>
            <a:pPr>
              <a:buFont typeface="ZapfDingbats" pitchFamily="82" charset="2"/>
              <a:buNone/>
            </a:pPr>
            <a:r>
              <a:rPr lang="en-US" altLang="en-JO" sz="2000"/>
              <a:t>Alice verifies signature and integrity of digitally signed message:</a:t>
            </a:r>
          </a:p>
        </p:txBody>
      </p:sp>
      <p:grpSp>
        <p:nvGrpSpPr>
          <p:cNvPr id="330785" name="Group 33">
            <a:extLst>
              <a:ext uri="{FF2B5EF4-FFF2-40B4-BE49-F238E27FC236}">
                <a16:creationId xmlns:a16="http://schemas.microsoft.com/office/drawing/2014/main" id="{97703DFF-2073-856E-EAB4-E5620A4C5089}"/>
              </a:ext>
            </a:extLst>
          </p:cNvPr>
          <p:cNvGrpSpPr>
            <a:grpSpLocks/>
          </p:cNvGrpSpPr>
          <p:nvPr/>
        </p:nvGrpSpPr>
        <p:grpSpPr bwMode="auto">
          <a:xfrm>
            <a:off x="2959100" y="4325938"/>
            <a:ext cx="1722438" cy="995362"/>
            <a:chOff x="3157" y="2362"/>
            <a:chExt cx="1085" cy="627"/>
          </a:xfrm>
        </p:grpSpPr>
        <p:grpSp>
          <p:nvGrpSpPr>
            <p:cNvPr id="330786" name="Group 34">
              <a:extLst>
                <a:ext uri="{FF2B5EF4-FFF2-40B4-BE49-F238E27FC236}">
                  <a16:creationId xmlns:a16="http://schemas.microsoft.com/office/drawing/2014/main" id="{FB09F374-0C06-F642-E73A-4117B9C61907}"/>
                </a:ext>
              </a:extLst>
            </p:cNvPr>
            <p:cNvGrpSpPr>
              <a:grpSpLocks/>
            </p:cNvGrpSpPr>
            <p:nvPr/>
          </p:nvGrpSpPr>
          <p:grpSpPr bwMode="auto">
            <a:xfrm>
              <a:off x="3220" y="2639"/>
              <a:ext cx="923" cy="339"/>
              <a:chOff x="2546" y="3029"/>
              <a:chExt cx="923" cy="339"/>
            </a:xfrm>
          </p:grpSpPr>
          <p:sp>
            <p:nvSpPr>
              <p:cNvPr id="330787" name="Text Box 35">
                <a:extLst>
                  <a:ext uri="{FF2B5EF4-FFF2-40B4-BE49-F238E27FC236}">
                    <a16:creationId xmlns:a16="http://schemas.microsoft.com/office/drawing/2014/main" id="{2CC5EC5F-BC3F-40AD-1E9E-263D76466697}"/>
                  </a:ext>
                </a:extLst>
              </p:cNvPr>
              <p:cNvSpPr txBox="1">
                <a:spLocks noChangeArrowheads="1"/>
              </p:cNvSpPr>
              <p:nvPr/>
            </p:nvSpPr>
            <p:spPr bwMode="auto">
              <a:xfrm>
                <a:off x="2546" y="3118"/>
                <a:ext cx="923"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000">
                    <a:solidFill>
                      <a:srgbClr val="FF0000"/>
                    </a:solidFill>
                    <a:latin typeface="Comic Sans MS" panose="030F0902030302020204" pitchFamily="66" charset="0"/>
                  </a:rPr>
                  <a:t>K</a:t>
                </a:r>
                <a:r>
                  <a:rPr lang="en-US" altLang="en-JO" baseline="-25000">
                    <a:solidFill>
                      <a:srgbClr val="FF0000"/>
                    </a:solidFill>
                    <a:latin typeface="Comic Sans MS" panose="030F0902030302020204" pitchFamily="66" charset="0"/>
                  </a:rPr>
                  <a:t>B</a:t>
                </a:r>
                <a:r>
                  <a:rPr lang="en-US" altLang="en-JO" sz="2000">
                    <a:solidFill>
                      <a:srgbClr val="FF0000"/>
                    </a:solidFill>
                    <a:latin typeface="Comic Sans MS" panose="030F0902030302020204" pitchFamily="66" charset="0"/>
                  </a:rPr>
                  <a:t>(H(m))</a:t>
                </a:r>
              </a:p>
            </p:txBody>
          </p:sp>
          <p:sp>
            <p:nvSpPr>
              <p:cNvPr id="330788" name="Text Box 36">
                <a:extLst>
                  <a:ext uri="{FF2B5EF4-FFF2-40B4-BE49-F238E27FC236}">
                    <a16:creationId xmlns:a16="http://schemas.microsoft.com/office/drawing/2014/main" id="{795AC772-3672-36BB-A312-B2557BF09CAF}"/>
                  </a:ext>
                </a:extLst>
              </p:cNvPr>
              <p:cNvSpPr txBox="1">
                <a:spLocks noChangeArrowheads="1"/>
              </p:cNvSpPr>
              <p:nvPr/>
            </p:nvSpPr>
            <p:spPr bwMode="auto">
              <a:xfrm>
                <a:off x="2554" y="3029"/>
                <a:ext cx="533"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000">
                    <a:solidFill>
                      <a:srgbClr val="FF0000"/>
                    </a:solidFill>
                    <a:latin typeface="Comic Sans MS" panose="030F0902030302020204" pitchFamily="66" charset="0"/>
                  </a:rPr>
                  <a:t>-</a:t>
                </a:r>
              </a:p>
            </p:txBody>
          </p:sp>
        </p:grpSp>
        <p:sp>
          <p:nvSpPr>
            <p:cNvPr id="330789" name="Rectangle 37">
              <a:extLst>
                <a:ext uri="{FF2B5EF4-FFF2-40B4-BE49-F238E27FC236}">
                  <a16:creationId xmlns:a16="http://schemas.microsoft.com/office/drawing/2014/main" id="{FB0CD8C7-E0F6-C05C-D86F-EE64FD8B2940}"/>
                </a:ext>
              </a:extLst>
            </p:cNvPr>
            <p:cNvSpPr>
              <a:spLocks noChangeArrowheads="1"/>
            </p:cNvSpPr>
            <p:nvPr/>
          </p:nvSpPr>
          <p:spPr bwMode="auto">
            <a:xfrm>
              <a:off x="3291" y="2378"/>
              <a:ext cx="780" cy="61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30790" name="Text Box 38">
              <a:extLst>
                <a:ext uri="{FF2B5EF4-FFF2-40B4-BE49-F238E27FC236}">
                  <a16:creationId xmlns:a16="http://schemas.microsoft.com/office/drawing/2014/main" id="{1F7D4B8A-94EA-65B8-AFE7-01F45722B992}"/>
                </a:ext>
              </a:extLst>
            </p:cNvPr>
            <p:cNvSpPr txBox="1">
              <a:spLocks noChangeArrowheads="1"/>
            </p:cNvSpPr>
            <p:nvPr/>
          </p:nvSpPr>
          <p:spPr bwMode="auto">
            <a:xfrm>
              <a:off x="3157" y="2362"/>
              <a:ext cx="1085" cy="40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800">
                  <a:solidFill>
                    <a:srgbClr val="FF0000"/>
                  </a:solidFill>
                  <a:latin typeface="Comic Sans MS" panose="030F0902030302020204" pitchFamily="66" charset="0"/>
                </a:rPr>
                <a:t>encrypted </a:t>
              </a:r>
            </a:p>
            <a:p>
              <a:r>
                <a:rPr lang="en-US" altLang="en-JO" sz="1800">
                  <a:solidFill>
                    <a:srgbClr val="FF0000"/>
                  </a:solidFill>
                  <a:latin typeface="Comic Sans MS" panose="030F0902030302020204" pitchFamily="66" charset="0"/>
                </a:rPr>
                <a:t>msg digest</a:t>
              </a:r>
            </a:p>
          </p:txBody>
        </p:sp>
      </p:grpSp>
      <p:sp>
        <p:nvSpPr>
          <p:cNvPr id="330791" name="Line 39">
            <a:extLst>
              <a:ext uri="{FF2B5EF4-FFF2-40B4-BE49-F238E27FC236}">
                <a16:creationId xmlns:a16="http://schemas.microsoft.com/office/drawing/2014/main" id="{A39C9093-08F4-1782-27B8-AF3FB10BA2A5}"/>
              </a:ext>
            </a:extLst>
          </p:cNvPr>
          <p:cNvSpPr>
            <a:spLocks noChangeShapeType="1"/>
          </p:cNvSpPr>
          <p:nvPr/>
        </p:nvSpPr>
        <p:spPr bwMode="auto">
          <a:xfrm flipH="1">
            <a:off x="1377950" y="5078413"/>
            <a:ext cx="1801813"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330792" name="Picture 40">
            <a:extLst>
              <a:ext uri="{FF2B5EF4-FFF2-40B4-BE49-F238E27FC236}">
                <a16:creationId xmlns:a16="http://schemas.microsoft.com/office/drawing/2014/main" id="{1F302CBC-3B7F-707F-D38D-6B20CDA702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0038" y="2201863"/>
            <a:ext cx="627062"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0793" name="Line 41">
            <a:extLst>
              <a:ext uri="{FF2B5EF4-FFF2-40B4-BE49-F238E27FC236}">
                <a16:creationId xmlns:a16="http://schemas.microsoft.com/office/drawing/2014/main" id="{337680B6-6A28-B684-4124-FC4F000D52CF}"/>
              </a:ext>
            </a:extLst>
          </p:cNvPr>
          <p:cNvSpPr>
            <a:spLocks noChangeShapeType="1"/>
          </p:cNvSpPr>
          <p:nvPr/>
        </p:nvSpPr>
        <p:spPr bwMode="auto">
          <a:xfrm>
            <a:off x="8116888" y="3352800"/>
            <a:ext cx="15875" cy="312738"/>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330794" name="Group 42">
            <a:extLst>
              <a:ext uri="{FF2B5EF4-FFF2-40B4-BE49-F238E27FC236}">
                <a16:creationId xmlns:a16="http://schemas.microsoft.com/office/drawing/2014/main" id="{0D7A3568-4DC1-0F7E-2BE3-42B877FF687D}"/>
              </a:ext>
            </a:extLst>
          </p:cNvPr>
          <p:cNvGrpSpPr>
            <a:grpSpLocks/>
          </p:cNvGrpSpPr>
          <p:nvPr/>
        </p:nvGrpSpPr>
        <p:grpSpPr bwMode="auto">
          <a:xfrm>
            <a:off x="7248525" y="2339975"/>
            <a:ext cx="1722438" cy="995363"/>
            <a:chOff x="3157" y="2362"/>
            <a:chExt cx="1085" cy="627"/>
          </a:xfrm>
        </p:grpSpPr>
        <p:grpSp>
          <p:nvGrpSpPr>
            <p:cNvPr id="330795" name="Group 43">
              <a:extLst>
                <a:ext uri="{FF2B5EF4-FFF2-40B4-BE49-F238E27FC236}">
                  <a16:creationId xmlns:a16="http://schemas.microsoft.com/office/drawing/2014/main" id="{960635B9-573B-9E7B-3E38-6EC81F217ADA}"/>
                </a:ext>
              </a:extLst>
            </p:cNvPr>
            <p:cNvGrpSpPr>
              <a:grpSpLocks/>
            </p:cNvGrpSpPr>
            <p:nvPr/>
          </p:nvGrpSpPr>
          <p:grpSpPr bwMode="auto">
            <a:xfrm>
              <a:off x="3220" y="2639"/>
              <a:ext cx="923" cy="339"/>
              <a:chOff x="2546" y="3029"/>
              <a:chExt cx="923" cy="339"/>
            </a:xfrm>
          </p:grpSpPr>
          <p:sp>
            <p:nvSpPr>
              <p:cNvPr id="330796" name="Text Box 44">
                <a:extLst>
                  <a:ext uri="{FF2B5EF4-FFF2-40B4-BE49-F238E27FC236}">
                    <a16:creationId xmlns:a16="http://schemas.microsoft.com/office/drawing/2014/main" id="{434CD590-0955-173A-1161-5CB04F3586EF}"/>
                  </a:ext>
                </a:extLst>
              </p:cNvPr>
              <p:cNvSpPr txBox="1">
                <a:spLocks noChangeArrowheads="1"/>
              </p:cNvSpPr>
              <p:nvPr/>
            </p:nvSpPr>
            <p:spPr bwMode="auto">
              <a:xfrm>
                <a:off x="2546" y="3118"/>
                <a:ext cx="923"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000">
                    <a:solidFill>
                      <a:srgbClr val="FF0000"/>
                    </a:solidFill>
                    <a:latin typeface="Comic Sans MS" panose="030F0902030302020204" pitchFamily="66" charset="0"/>
                  </a:rPr>
                  <a:t>K</a:t>
                </a:r>
                <a:r>
                  <a:rPr lang="en-US" altLang="en-JO" baseline="-25000">
                    <a:solidFill>
                      <a:srgbClr val="FF0000"/>
                    </a:solidFill>
                    <a:latin typeface="Comic Sans MS" panose="030F0902030302020204" pitchFamily="66" charset="0"/>
                  </a:rPr>
                  <a:t>B</a:t>
                </a:r>
                <a:r>
                  <a:rPr lang="en-US" altLang="en-JO" sz="2000">
                    <a:solidFill>
                      <a:srgbClr val="FF0000"/>
                    </a:solidFill>
                    <a:latin typeface="Comic Sans MS" panose="030F0902030302020204" pitchFamily="66" charset="0"/>
                  </a:rPr>
                  <a:t>(H(m))</a:t>
                </a:r>
              </a:p>
            </p:txBody>
          </p:sp>
          <p:sp>
            <p:nvSpPr>
              <p:cNvPr id="330797" name="Text Box 45">
                <a:extLst>
                  <a:ext uri="{FF2B5EF4-FFF2-40B4-BE49-F238E27FC236}">
                    <a16:creationId xmlns:a16="http://schemas.microsoft.com/office/drawing/2014/main" id="{086CDC79-E90D-3176-B21B-0133F5D39549}"/>
                  </a:ext>
                </a:extLst>
              </p:cNvPr>
              <p:cNvSpPr txBox="1">
                <a:spLocks noChangeArrowheads="1"/>
              </p:cNvSpPr>
              <p:nvPr/>
            </p:nvSpPr>
            <p:spPr bwMode="auto">
              <a:xfrm>
                <a:off x="2554" y="3029"/>
                <a:ext cx="533"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000">
                    <a:solidFill>
                      <a:srgbClr val="FF0000"/>
                    </a:solidFill>
                    <a:latin typeface="Comic Sans MS" panose="030F0902030302020204" pitchFamily="66" charset="0"/>
                  </a:rPr>
                  <a:t>-</a:t>
                </a:r>
              </a:p>
            </p:txBody>
          </p:sp>
        </p:grpSp>
        <p:sp>
          <p:nvSpPr>
            <p:cNvPr id="330798" name="Rectangle 46">
              <a:extLst>
                <a:ext uri="{FF2B5EF4-FFF2-40B4-BE49-F238E27FC236}">
                  <a16:creationId xmlns:a16="http://schemas.microsoft.com/office/drawing/2014/main" id="{497AC6BA-61DE-E2D7-CFEB-BA9E5C44578D}"/>
                </a:ext>
              </a:extLst>
            </p:cNvPr>
            <p:cNvSpPr>
              <a:spLocks noChangeArrowheads="1"/>
            </p:cNvSpPr>
            <p:nvPr/>
          </p:nvSpPr>
          <p:spPr bwMode="auto">
            <a:xfrm>
              <a:off x="3291" y="2378"/>
              <a:ext cx="780" cy="61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30799" name="Text Box 47">
              <a:extLst>
                <a:ext uri="{FF2B5EF4-FFF2-40B4-BE49-F238E27FC236}">
                  <a16:creationId xmlns:a16="http://schemas.microsoft.com/office/drawing/2014/main" id="{3CB1AF81-6502-BBB5-3656-E24197807559}"/>
                </a:ext>
              </a:extLst>
            </p:cNvPr>
            <p:cNvSpPr txBox="1">
              <a:spLocks noChangeArrowheads="1"/>
            </p:cNvSpPr>
            <p:nvPr/>
          </p:nvSpPr>
          <p:spPr bwMode="auto">
            <a:xfrm>
              <a:off x="3157" y="2362"/>
              <a:ext cx="1085" cy="40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800">
                  <a:solidFill>
                    <a:srgbClr val="FF0000"/>
                  </a:solidFill>
                  <a:latin typeface="Comic Sans MS" panose="030F0902030302020204" pitchFamily="66" charset="0"/>
                </a:rPr>
                <a:t>encrypted </a:t>
              </a:r>
            </a:p>
            <a:p>
              <a:r>
                <a:rPr lang="en-US" altLang="en-JO" sz="1800">
                  <a:solidFill>
                    <a:srgbClr val="FF0000"/>
                  </a:solidFill>
                  <a:latin typeface="Comic Sans MS" panose="030F0902030302020204" pitchFamily="66" charset="0"/>
                </a:rPr>
                <a:t>msg digest</a:t>
              </a:r>
            </a:p>
          </p:txBody>
        </p:sp>
      </p:grpSp>
      <p:grpSp>
        <p:nvGrpSpPr>
          <p:cNvPr id="330800" name="Group 48">
            <a:extLst>
              <a:ext uri="{FF2B5EF4-FFF2-40B4-BE49-F238E27FC236}">
                <a16:creationId xmlns:a16="http://schemas.microsoft.com/office/drawing/2014/main" id="{4530B771-1FF8-7C94-71BD-0F6CD32266E8}"/>
              </a:ext>
            </a:extLst>
          </p:cNvPr>
          <p:cNvGrpSpPr>
            <a:grpSpLocks/>
          </p:cNvGrpSpPr>
          <p:nvPr/>
        </p:nvGrpSpPr>
        <p:grpSpPr bwMode="auto">
          <a:xfrm>
            <a:off x="5054600" y="3254375"/>
            <a:ext cx="1343025" cy="841375"/>
            <a:chOff x="403" y="1308"/>
            <a:chExt cx="846" cy="530"/>
          </a:xfrm>
        </p:grpSpPr>
        <p:sp>
          <p:nvSpPr>
            <p:cNvPr id="330801" name="Rectangle 49">
              <a:extLst>
                <a:ext uri="{FF2B5EF4-FFF2-40B4-BE49-F238E27FC236}">
                  <a16:creationId xmlns:a16="http://schemas.microsoft.com/office/drawing/2014/main" id="{A7099DF8-8999-297F-2EAB-8249E8EEA67C}"/>
                </a:ext>
              </a:extLst>
            </p:cNvPr>
            <p:cNvSpPr>
              <a:spLocks noChangeArrowheads="1"/>
            </p:cNvSpPr>
            <p:nvPr/>
          </p:nvSpPr>
          <p:spPr bwMode="auto">
            <a:xfrm>
              <a:off x="477" y="1308"/>
              <a:ext cx="685" cy="4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30802" name="Text Box 50">
              <a:extLst>
                <a:ext uri="{FF2B5EF4-FFF2-40B4-BE49-F238E27FC236}">
                  <a16:creationId xmlns:a16="http://schemas.microsoft.com/office/drawing/2014/main" id="{0809F84B-ECC2-522A-7411-81CE3CA4926E}"/>
                </a:ext>
              </a:extLst>
            </p:cNvPr>
            <p:cNvSpPr txBox="1">
              <a:spLocks noChangeArrowheads="1"/>
            </p:cNvSpPr>
            <p:nvPr/>
          </p:nvSpPr>
          <p:spPr bwMode="auto">
            <a:xfrm>
              <a:off x="403" y="1318"/>
              <a:ext cx="846" cy="5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80000"/>
                </a:lnSpc>
              </a:pPr>
              <a:r>
                <a:rPr lang="en-US" altLang="en-JO" sz="2000">
                  <a:solidFill>
                    <a:srgbClr val="FF0000"/>
                  </a:solidFill>
                  <a:latin typeface="Comic Sans MS" panose="030F0902030302020204" pitchFamily="66" charset="0"/>
                </a:rPr>
                <a:t>large </a:t>
              </a:r>
            </a:p>
            <a:p>
              <a:pPr>
                <a:lnSpc>
                  <a:spcPct val="80000"/>
                </a:lnSpc>
              </a:pPr>
              <a:r>
                <a:rPr lang="en-US" altLang="en-JO" sz="2000">
                  <a:solidFill>
                    <a:srgbClr val="FF0000"/>
                  </a:solidFill>
                  <a:latin typeface="Comic Sans MS" panose="030F0902030302020204" pitchFamily="66" charset="0"/>
                </a:rPr>
                <a:t>message</a:t>
              </a:r>
            </a:p>
            <a:p>
              <a:pPr>
                <a:lnSpc>
                  <a:spcPct val="80000"/>
                </a:lnSpc>
              </a:pPr>
              <a:r>
                <a:rPr lang="en-US" altLang="en-JO" sz="2000">
                  <a:solidFill>
                    <a:srgbClr val="FF0000"/>
                  </a:solidFill>
                  <a:latin typeface="Comic Sans MS" panose="030F0902030302020204" pitchFamily="66" charset="0"/>
                </a:rPr>
                <a:t>m</a:t>
              </a:r>
            </a:p>
          </p:txBody>
        </p:sp>
      </p:grpSp>
      <p:grpSp>
        <p:nvGrpSpPr>
          <p:cNvPr id="330803" name="Group 51">
            <a:extLst>
              <a:ext uri="{FF2B5EF4-FFF2-40B4-BE49-F238E27FC236}">
                <a16:creationId xmlns:a16="http://schemas.microsoft.com/office/drawing/2014/main" id="{6973AEAF-C7A0-20A5-EA9C-6A459E600574}"/>
              </a:ext>
            </a:extLst>
          </p:cNvPr>
          <p:cNvGrpSpPr>
            <a:grpSpLocks/>
          </p:cNvGrpSpPr>
          <p:nvPr/>
        </p:nvGrpSpPr>
        <p:grpSpPr bwMode="auto">
          <a:xfrm>
            <a:off x="5164138" y="4287838"/>
            <a:ext cx="1066800" cy="646112"/>
            <a:chOff x="1376" y="982"/>
            <a:chExt cx="672" cy="407"/>
          </a:xfrm>
        </p:grpSpPr>
        <p:sp>
          <p:nvSpPr>
            <p:cNvPr id="330804" name="Rectangle 52">
              <a:extLst>
                <a:ext uri="{FF2B5EF4-FFF2-40B4-BE49-F238E27FC236}">
                  <a16:creationId xmlns:a16="http://schemas.microsoft.com/office/drawing/2014/main" id="{E395BBF3-4CE5-840C-4766-05F09F9DAC37}"/>
                </a:ext>
              </a:extLst>
            </p:cNvPr>
            <p:cNvSpPr>
              <a:spLocks noChangeArrowheads="1"/>
            </p:cNvSpPr>
            <p:nvPr/>
          </p:nvSpPr>
          <p:spPr bwMode="auto">
            <a:xfrm>
              <a:off x="1397" y="982"/>
              <a:ext cx="619" cy="39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30805" name="Text Box 53">
              <a:extLst>
                <a:ext uri="{FF2B5EF4-FFF2-40B4-BE49-F238E27FC236}">
                  <a16:creationId xmlns:a16="http://schemas.microsoft.com/office/drawing/2014/main" id="{571DEEBE-FB35-F0F4-61CB-DA1183666A3D}"/>
                </a:ext>
              </a:extLst>
            </p:cNvPr>
            <p:cNvSpPr txBox="1">
              <a:spLocks noChangeArrowheads="1"/>
            </p:cNvSpPr>
            <p:nvPr/>
          </p:nvSpPr>
          <p:spPr bwMode="auto">
            <a:xfrm>
              <a:off x="1376" y="985"/>
              <a:ext cx="672" cy="40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chemeClr val="bg1"/>
                  </a:solidFill>
                  <a:latin typeface="Comic Sans MS" panose="030F0902030302020204" pitchFamily="66" charset="0"/>
                </a:rPr>
                <a:t>H: hash</a:t>
              </a:r>
            </a:p>
            <a:p>
              <a:r>
                <a:rPr lang="en-US" altLang="en-JO" sz="1800">
                  <a:solidFill>
                    <a:schemeClr val="bg1"/>
                  </a:solidFill>
                  <a:latin typeface="Comic Sans MS" panose="030F0902030302020204" pitchFamily="66" charset="0"/>
                </a:rPr>
                <a:t>function</a:t>
              </a:r>
            </a:p>
          </p:txBody>
        </p:sp>
      </p:grpSp>
      <p:grpSp>
        <p:nvGrpSpPr>
          <p:cNvPr id="330806" name="Group 54">
            <a:extLst>
              <a:ext uri="{FF2B5EF4-FFF2-40B4-BE49-F238E27FC236}">
                <a16:creationId xmlns:a16="http://schemas.microsoft.com/office/drawing/2014/main" id="{8DFCE014-738D-60E2-E1F2-AAF33720ECF1}"/>
              </a:ext>
            </a:extLst>
          </p:cNvPr>
          <p:cNvGrpSpPr>
            <a:grpSpLocks/>
          </p:cNvGrpSpPr>
          <p:nvPr/>
        </p:nvGrpSpPr>
        <p:grpSpPr bwMode="auto">
          <a:xfrm>
            <a:off x="5289550" y="5132388"/>
            <a:ext cx="873125" cy="420687"/>
            <a:chOff x="3305" y="3136"/>
            <a:chExt cx="550" cy="265"/>
          </a:xfrm>
        </p:grpSpPr>
        <p:sp>
          <p:nvSpPr>
            <p:cNvPr id="330807" name="Rectangle 55">
              <a:extLst>
                <a:ext uri="{FF2B5EF4-FFF2-40B4-BE49-F238E27FC236}">
                  <a16:creationId xmlns:a16="http://schemas.microsoft.com/office/drawing/2014/main" id="{4B0D0B1E-4BA1-F096-BF37-E17D986F0D5A}"/>
                </a:ext>
              </a:extLst>
            </p:cNvPr>
            <p:cNvSpPr>
              <a:spLocks noChangeArrowheads="1"/>
            </p:cNvSpPr>
            <p:nvPr/>
          </p:nvSpPr>
          <p:spPr bwMode="auto">
            <a:xfrm>
              <a:off x="3336" y="3136"/>
              <a:ext cx="480" cy="25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30808" name="Text Box 56">
              <a:extLst>
                <a:ext uri="{FF2B5EF4-FFF2-40B4-BE49-F238E27FC236}">
                  <a16:creationId xmlns:a16="http://schemas.microsoft.com/office/drawing/2014/main" id="{33693F56-1453-9CC4-67D9-F631A9B659B2}"/>
                </a:ext>
              </a:extLst>
            </p:cNvPr>
            <p:cNvSpPr txBox="1">
              <a:spLocks noChangeArrowheads="1"/>
            </p:cNvSpPr>
            <p:nvPr/>
          </p:nvSpPr>
          <p:spPr bwMode="auto">
            <a:xfrm>
              <a:off x="3305" y="3151"/>
              <a:ext cx="550"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000">
                  <a:solidFill>
                    <a:srgbClr val="FF0000"/>
                  </a:solidFill>
                  <a:latin typeface="Comic Sans MS" panose="030F0902030302020204" pitchFamily="66" charset="0"/>
                </a:rPr>
                <a:t>H(m)</a:t>
              </a:r>
            </a:p>
          </p:txBody>
        </p:sp>
      </p:grpSp>
      <p:grpSp>
        <p:nvGrpSpPr>
          <p:cNvPr id="330809" name="Group 57">
            <a:extLst>
              <a:ext uri="{FF2B5EF4-FFF2-40B4-BE49-F238E27FC236}">
                <a16:creationId xmlns:a16="http://schemas.microsoft.com/office/drawing/2014/main" id="{B5CD7A85-BD21-D484-7FE3-8DE96E5397ED}"/>
              </a:ext>
            </a:extLst>
          </p:cNvPr>
          <p:cNvGrpSpPr>
            <a:grpSpLocks/>
          </p:cNvGrpSpPr>
          <p:nvPr/>
        </p:nvGrpSpPr>
        <p:grpSpPr bwMode="auto">
          <a:xfrm>
            <a:off x="7596188" y="3705225"/>
            <a:ext cx="1196975" cy="955675"/>
            <a:chOff x="1126" y="2124"/>
            <a:chExt cx="754" cy="602"/>
          </a:xfrm>
        </p:grpSpPr>
        <p:sp>
          <p:nvSpPr>
            <p:cNvPr id="330810" name="Rectangle 58">
              <a:extLst>
                <a:ext uri="{FF2B5EF4-FFF2-40B4-BE49-F238E27FC236}">
                  <a16:creationId xmlns:a16="http://schemas.microsoft.com/office/drawing/2014/main" id="{84A1F445-6150-06FE-32A6-A26EF1966A4B}"/>
                </a:ext>
              </a:extLst>
            </p:cNvPr>
            <p:cNvSpPr>
              <a:spLocks noChangeArrowheads="1"/>
            </p:cNvSpPr>
            <p:nvPr/>
          </p:nvSpPr>
          <p:spPr bwMode="auto">
            <a:xfrm>
              <a:off x="1126" y="2124"/>
              <a:ext cx="751" cy="60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30811" name="Text Box 59">
              <a:extLst>
                <a:ext uri="{FF2B5EF4-FFF2-40B4-BE49-F238E27FC236}">
                  <a16:creationId xmlns:a16="http://schemas.microsoft.com/office/drawing/2014/main" id="{0C184FF5-D9BB-7529-425C-C68A1C10A42C}"/>
                </a:ext>
              </a:extLst>
            </p:cNvPr>
            <p:cNvSpPr txBox="1">
              <a:spLocks noChangeArrowheads="1"/>
            </p:cNvSpPr>
            <p:nvPr/>
          </p:nvSpPr>
          <p:spPr bwMode="auto">
            <a:xfrm>
              <a:off x="1131" y="2127"/>
              <a:ext cx="749" cy="57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chemeClr val="bg1"/>
                  </a:solidFill>
                  <a:latin typeface="Comic Sans MS" panose="030F0902030302020204" pitchFamily="66" charset="0"/>
                </a:rPr>
                <a:t>digital</a:t>
              </a:r>
            </a:p>
            <a:p>
              <a:r>
                <a:rPr lang="en-US" altLang="en-JO" sz="1800">
                  <a:solidFill>
                    <a:schemeClr val="bg1"/>
                  </a:solidFill>
                  <a:latin typeface="Comic Sans MS" panose="030F0902030302020204" pitchFamily="66" charset="0"/>
                </a:rPr>
                <a:t>signature</a:t>
              </a:r>
            </a:p>
            <a:p>
              <a:r>
                <a:rPr lang="en-US" altLang="en-JO" sz="1800">
                  <a:solidFill>
                    <a:schemeClr val="bg1"/>
                  </a:solidFill>
                  <a:latin typeface="Comic Sans MS" panose="030F0902030302020204" pitchFamily="66" charset="0"/>
                </a:rPr>
                <a:t>(decrypt)</a:t>
              </a:r>
            </a:p>
          </p:txBody>
        </p:sp>
      </p:grpSp>
      <p:sp>
        <p:nvSpPr>
          <p:cNvPr id="330812" name="Line 60">
            <a:extLst>
              <a:ext uri="{FF2B5EF4-FFF2-40B4-BE49-F238E27FC236}">
                <a16:creationId xmlns:a16="http://schemas.microsoft.com/office/drawing/2014/main" id="{CD6C545F-948D-FB3C-12BA-84E323F236CA}"/>
              </a:ext>
            </a:extLst>
          </p:cNvPr>
          <p:cNvSpPr>
            <a:spLocks noChangeShapeType="1"/>
          </p:cNvSpPr>
          <p:nvPr/>
        </p:nvSpPr>
        <p:spPr bwMode="auto">
          <a:xfrm>
            <a:off x="8132763" y="4748213"/>
            <a:ext cx="15875" cy="312737"/>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330813" name="Group 61">
            <a:extLst>
              <a:ext uri="{FF2B5EF4-FFF2-40B4-BE49-F238E27FC236}">
                <a16:creationId xmlns:a16="http://schemas.microsoft.com/office/drawing/2014/main" id="{AD6437BC-CA18-DB5C-F54A-4148F4E5C5E1}"/>
              </a:ext>
            </a:extLst>
          </p:cNvPr>
          <p:cNvGrpSpPr>
            <a:grpSpLocks/>
          </p:cNvGrpSpPr>
          <p:nvPr/>
        </p:nvGrpSpPr>
        <p:grpSpPr bwMode="auto">
          <a:xfrm>
            <a:off x="7762875" y="5129213"/>
            <a:ext cx="873125" cy="420687"/>
            <a:chOff x="3305" y="3136"/>
            <a:chExt cx="550" cy="265"/>
          </a:xfrm>
        </p:grpSpPr>
        <p:sp>
          <p:nvSpPr>
            <p:cNvPr id="330814" name="Rectangle 62">
              <a:extLst>
                <a:ext uri="{FF2B5EF4-FFF2-40B4-BE49-F238E27FC236}">
                  <a16:creationId xmlns:a16="http://schemas.microsoft.com/office/drawing/2014/main" id="{93CABD09-D82E-2361-4120-79B0378EF9F1}"/>
                </a:ext>
              </a:extLst>
            </p:cNvPr>
            <p:cNvSpPr>
              <a:spLocks noChangeArrowheads="1"/>
            </p:cNvSpPr>
            <p:nvPr/>
          </p:nvSpPr>
          <p:spPr bwMode="auto">
            <a:xfrm>
              <a:off x="3336" y="3136"/>
              <a:ext cx="480" cy="25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30815" name="Text Box 63">
              <a:extLst>
                <a:ext uri="{FF2B5EF4-FFF2-40B4-BE49-F238E27FC236}">
                  <a16:creationId xmlns:a16="http://schemas.microsoft.com/office/drawing/2014/main" id="{388AAB91-0ED3-1C47-134E-F7BCDA9DCAE5}"/>
                </a:ext>
              </a:extLst>
            </p:cNvPr>
            <p:cNvSpPr txBox="1">
              <a:spLocks noChangeArrowheads="1"/>
            </p:cNvSpPr>
            <p:nvPr/>
          </p:nvSpPr>
          <p:spPr bwMode="auto">
            <a:xfrm>
              <a:off x="3305" y="3151"/>
              <a:ext cx="550"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000">
                  <a:solidFill>
                    <a:srgbClr val="FF0000"/>
                  </a:solidFill>
                  <a:latin typeface="Comic Sans MS" panose="030F0902030302020204" pitchFamily="66" charset="0"/>
                </a:rPr>
                <a:t>H(m)</a:t>
              </a:r>
            </a:p>
          </p:txBody>
        </p:sp>
      </p:grpSp>
      <p:sp>
        <p:nvSpPr>
          <p:cNvPr id="330816" name="Line 64">
            <a:extLst>
              <a:ext uri="{FF2B5EF4-FFF2-40B4-BE49-F238E27FC236}">
                <a16:creationId xmlns:a16="http://schemas.microsoft.com/office/drawing/2014/main" id="{9A3AAD8E-B040-09BB-EA62-EA5259CAE504}"/>
              </a:ext>
            </a:extLst>
          </p:cNvPr>
          <p:cNvSpPr>
            <a:spLocks noChangeShapeType="1"/>
          </p:cNvSpPr>
          <p:nvPr/>
        </p:nvSpPr>
        <p:spPr bwMode="auto">
          <a:xfrm flipH="1">
            <a:off x="6003925" y="2571750"/>
            <a:ext cx="1449388" cy="0"/>
          </a:xfrm>
          <a:prstGeom prst="line">
            <a:avLst/>
          </a:prstGeom>
          <a:noFill/>
          <a:ln w="381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30817" name="Line 65">
            <a:extLst>
              <a:ext uri="{FF2B5EF4-FFF2-40B4-BE49-F238E27FC236}">
                <a16:creationId xmlns:a16="http://schemas.microsoft.com/office/drawing/2014/main" id="{93C2D8CA-F91A-9F67-EC28-D23286BDD6A0}"/>
              </a:ext>
            </a:extLst>
          </p:cNvPr>
          <p:cNvSpPr>
            <a:spLocks noChangeShapeType="1"/>
          </p:cNvSpPr>
          <p:nvPr/>
        </p:nvSpPr>
        <p:spPr bwMode="auto">
          <a:xfrm>
            <a:off x="5638800" y="2914650"/>
            <a:ext cx="15875" cy="312738"/>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30818" name="Line 66">
            <a:extLst>
              <a:ext uri="{FF2B5EF4-FFF2-40B4-BE49-F238E27FC236}">
                <a16:creationId xmlns:a16="http://schemas.microsoft.com/office/drawing/2014/main" id="{4586BE7E-1720-7030-6FFD-2394D55257ED}"/>
              </a:ext>
            </a:extLst>
          </p:cNvPr>
          <p:cNvSpPr>
            <a:spLocks noChangeShapeType="1"/>
          </p:cNvSpPr>
          <p:nvPr/>
        </p:nvSpPr>
        <p:spPr bwMode="auto">
          <a:xfrm>
            <a:off x="5678488" y="4037013"/>
            <a:ext cx="15875" cy="312737"/>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30819" name="Line 67">
            <a:extLst>
              <a:ext uri="{FF2B5EF4-FFF2-40B4-BE49-F238E27FC236}">
                <a16:creationId xmlns:a16="http://schemas.microsoft.com/office/drawing/2014/main" id="{7213785B-F919-CC6A-7D83-86FEA08A96AD}"/>
              </a:ext>
            </a:extLst>
          </p:cNvPr>
          <p:cNvSpPr>
            <a:spLocks noChangeShapeType="1"/>
          </p:cNvSpPr>
          <p:nvPr/>
        </p:nvSpPr>
        <p:spPr bwMode="auto">
          <a:xfrm>
            <a:off x="5689600" y="4892675"/>
            <a:ext cx="15875" cy="312738"/>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30820" name="Text Box 68">
            <a:extLst>
              <a:ext uri="{FF2B5EF4-FFF2-40B4-BE49-F238E27FC236}">
                <a16:creationId xmlns:a16="http://schemas.microsoft.com/office/drawing/2014/main" id="{AFA21F3A-45A0-5240-C7F2-709DA241161A}"/>
              </a:ext>
            </a:extLst>
          </p:cNvPr>
          <p:cNvSpPr txBox="1">
            <a:spLocks noChangeArrowheads="1"/>
          </p:cNvSpPr>
          <p:nvPr/>
        </p:nvSpPr>
        <p:spPr bwMode="auto">
          <a:xfrm>
            <a:off x="6061075" y="3643313"/>
            <a:ext cx="960438" cy="8255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JO" sz="1600">
                <a:latin typeface="Comic Sans MS" panose="030F0902030302020204" pitchFamily="66" charset="0"/>
              </a:rPr>
              <a:t>Bob’s </a:t>
            </a:r>
          </a:p>
          <a:p>
            <a:pPr algn="r"/>
            <a:r>
              <a:rPr lang="en-US" altLang="en-JO" sz="1600">
                <a:latin typeface="Comic Sans MS" panose="030F0902030302020204" pitchFamily="66" charset="0"/>
              </a:rPr>
              <a:t>public</a:t>
            </a:r>
          </a:p>
          <a:p>
            <a:pPr algn="r"/>
            <a:r>
              <a:rPr lang="en-US" altLang="en-JO" sz="1600">
                <a:latin typeface="Comic Sans MS" panose="030F0902030302020204" pitchFamily="66" charset="0"/>
              </a:rPr>
              <a:t>key </a:t>
            </a:r>
          </a:p>
        </p:txBody>
      </p:sp>
      <p:pic>
        <p:nvPicPr>
          <p:cNvPr id="330821" name="Picture 69">
            <a:extLst>
              <a:ext uri="{FF2B5EF4-FFF2-40B4-BE49-F238E27FC236}">
                <a16:creationId xmlns:a16="http://schemas.microsoft.com/office/drawing/2014/main" id="{D97C8B2B-5905-F3FD-08AC-389E19C126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flipV="1">
            <a:off x="7038975" y="3724275"/>
            <a:ext cx="458788"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30822" name="Group 70">
            <a:extLst>
              <a:ext uri="{FF2B5EF4-FFF2-40B4-BE49-F238E27FC236}">
                <a16:creationId xmlns:a16="http://schemas.microsoft.com/office/drawing/2014/main" id="{39D7337E-685D-E498-85F7-BFD4318E3D12}"/>
              </a:ext>
            </a:extLst>
          </p:cNvPr>
          <p:cNvGrpSpPr>
            <a:grpSpLocks/>
          </p:cNvGrpSpPr>
          <p:nvPr/>
        </p:nvGrpSpPr>
        <p:grpSpPr bwMode="auto">
          <a:xfrm>
            <a:off x="6981825" y="4049713"/>
            <a:ext cx="482600" cy="603250"/>
            <a:chOff x="2997" y="2073"/>
            <a:chExt cx="304" cy="380"/>
          </a:xfrm>
        </p:grpSpPr>
        <p:grpSp>
          <p:nvGrpSpPr>
            <p:cNvPr id="330823" name="Group 71">
              <a:extLst>
                <a:ext uri="{FF2B5EF4-FFF2-40B4-BE49-F238E27FC236}">
                  <a16:creationId xmlns:a16="http://schemas.microsoft.com/office/drawing/2014/main" id="{C0F8BFC6-2B4A-4A69-000B-26703549DDE6}"/>
                </a:ext>
              </a:extLst>
            </p:cNvPr>
            <p:cNvGrpSpPr>
              <a:grpSpLocks/>
            </p:cNvGrpSpPr>
            <p:nvPr/>
          </p:nvGrpSpPr>
          <p:grpSpPr bwMode="auto">
            <a:xfrm>
              <a:off x="2997" y="2144"/>
              <a:ext cx="304" cy="309"/>
              <a:chOff x="2997" y="2144"/>
              <a:chExt cx="304" cy="309"/>
            </a:xfrm>
          </p:grpSpPr>
          <p:sp>
            <p:nvSpPr>
              <p:cNvPr id="330824" name="Text Box 72">
                <a:extLst>
                  <a:ext uri="{FF2B5EF4-FFF2-40B4-BE49-F238E27FC236}">
                    <a16:creationId xmlns:a16="http://schemas.microsoft.com/office/drawing/2014/main" id="{A942D3A3-7449-3CB5-BCD0-4962EA932ADF}"/>
                  </a:ext>
                </a:extLst>
              </p:cNvPr>
              <p:cNvSpPr txBox="1">
                <a:spLocks noChangeArrowheads="1"/>
              </p:cNvSpPr>
              <p:nvPr/>
            </p:nvSpPr>
            <p:spPr bwMode="auto">
              <a:xfrm>
                <a:off x="2997" y="2144"/>
                <a:ext cx="262"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K </a:t>
                </a:r>
              </a:p>
            </p:txBody>
          </p:sp>
          <p:sp>
            <p:nvSpPr>
              <p:cNvPr id="330825" name="Text Box 73">
                <a:extLst>
                  <a:ext uri="{FF2B5EF4-FFF2-40B4-BE49-F238E27FC236}">
                    <a16:creationId xmlns:a16="http://schemas.microsoft.com/office/drawing/2014/main" id="{BCB44DCC-5D31-2043-C4B2-81966BE978ED}"/>
                  </a:ext>
                </a:extLst>
              </p:cNvPr>
              <p:cNvSpPr txBox="1">
                <a:spLocks noChangeArrowheads="1"/>
              </p:cNvSpPr>
              <p:nvPr/>
            </p:nvSpPr>
            <p:spPr bwMode="auto">
              <a:xfrm>
                <a:off x="3104" y="2241"/>
                <a:ext cx="197"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B</a:t>
                </a:r>
              </a:p>
            </p:txBody>
          </p:sp>
        </p:grpSp>
        <p:sp>
          <p:nvSpPr>
            <p:cNvPr id="330826" name="Text Box 74">
              <a:extLst>
                <a:ext uri="{FF2B5EF4-FFF2-40B4-BE49-F238E27FC236}">
                  <a16:creationId xmlns:a16="http://schemas.microsoft.com/office/drawing/2014/main" id="{0C203F7C-825D-4AE6-47A2-ECA9E1F53605}"/>
                </a:ext>
              </a:extLst>
            </p:cNvPr>
            <p:cNvSpPr txBox="1">
              <a:spLocks noChangeArrowheads="1"/>
            </p:cNvSpPr>
            <p:nvPr/>
          </p:nvSpPr>
          <p:spPr bwMode="auto">
            <a:xfrm>
              <a:off x="3113" y="2073"/>
              <a:ext cx="178"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a:t>
              </a:r>
            </a:p>
          </p:txBody>
        </p:sp>
      </p:grpSp>
      <p:sp>
        <p:nvSpPr>
          <p:cNvPr id="330827" name="Line 75">
            <a:extLst>
              <a:ext uri="{FF2B5EF4-FFF2-40B4-BE49-F238E27FC236}">
                <a16:creationId xmlns:a16="http://schemas.microsoft.com/office/drawing/2014/main" id="{9373E102-8A26-AFE1-031B-87D68072A404}"/>
              </a:ext>
            </a:extLst>
          </p:cNvPr>
          <p:cNvSpPr>
            <a:spLocks noChangeShapeType="1"/>
          </p:cNvSpPr>
          <p:nvPr/>
        </p:nvSpPr>
        <p:spPr bwMode="auto">
          <a:xfrm flipV="1">
            <a:off x="7105650" y="4092575"/>
            <a:ext cx="423863" cy="7938"/>
          </a:xfrm>
          <a:prstGeom prst="line">
            <a:avLst/>
          </a:prstGeom>
          <a:noFill/>
          <a:ln w="38100">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30828" name="Line 76">
            <a:extLst>
              <a:ext uri="{FF2B5EF4-FFF2-40B4-BE49-F238E27FC236}">
                <a16:creationId xmlns:a16="http://schemas.microsoft.com/office/drawing/2014/main" id="{13A80A64-4A9C-D77B-EEF5-B25041870598}"/>
              </a:ext>
            </a:extLst>
          </p:cNvPr>
          <p:cNvSpPr>
            <a:spLocks noChangeShapeType="1"/>
          </p:cNvSpPr>
          <p:nvPr/>
        </p:nvSpPr>
        <p:spPr bwMode="auto">
          <a:xfrm>
            <a:off x="5681663" y="5581650"/>
            <a:ext cx="873125" cy="211138"/>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30829" name="Line 77">
            <a:extLst>
              <a:ext uri="{FF2B5EF4-FFF2-40B4-BE49-F238E27FC236}">
                <a16:creationId xmlns:a16="http://schemas.microsoft.com/office/drawing/2014/main" id="{D5790579-9274-AB64-4488-2963F5CCD983}"/>
              </a:ext>
            </a:extLst>
          </p:cNvPr>
          <p:cNvSpPr>
            <a:spLocks noChangeShapeType="1"/>
          </p:cNvSpPr>
          <p:nvPr/>
        </p:nvSpPr>
        <p:spPr bwMode="auto">
          <a:xfrm flipH="1">
            <a:off x="7299325" y="5575300"/>
            <a:ext cx="873125" cy="211138"/>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30830" name="Text Box 78">
            <a:extLst>
              <a:ext uri="{FF2B5EF4-FFF2-40B4-BE49-F238E27FC236}">
                <a16:creationId xmlns:a16="http://schemas.microsoft.com/office/drawing/2014/main" id="{15714FCB-7E7E-29FE-BDB3-F4761A4D1738}"/>
              </a:ext>
            </a:extLst>
          </p:cNvPr>
          <p:cNvSpPr txBox="1">
            <a:spLocks noChangeArrowheads="1"/>
          </p:cNvSpPr>
          <p:nvPr/>
        </p:nvSpPr>
        <p:spPr bwMode="auto">
          <a:xfrm>
            <a:off x="6170613" y="5640388"/>
            <a:ext cx="1439862"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a:latin typeface="Comic Sans MS" panose="030F0902030302020204" pitchFamily="66" charset="0"/>
              </a:rPr>
              <a:t>equal</a:t>
            </a:r>
          </a:p>
          <a:p>
            <a:r>
              <a:rPr lang="en-US" altLang="en-JO">
                <a:latin typeface="Comic Sans MS" panose="030F0902030302020204" pitchFamily="66" charset="0"/>
              </a:rPr>
              <a:t> ?</a:t>
            </a:r>
          </a:p>
        </p:txBody>
      </p:sp>
      <p:sp>
        <p:nvSpPr>
          <p:cNvPr id="330831" name="Rectangle 79">
            <a:extLst>
              <a:ext uri="{FF2B5EF4-FFF2-40B4-BE49-F238E27FC236}">
                <a16:creationId xmlns:a16="http://schemas.microsoft.com/office/drawing/2014/main" id="{0C4DE94B-8A0E-27AB-249D-E18A90714324}"/>
              </a:ext>
            </a:extLst>
          </p:cNvPr>
          <p:cNvSpPr>
            <a:spLocks noChangeArrowheads="1"/>
          </p:cNvSpPr>
          <p:nvPr/>
        </p:nvSpPr>
        <p:spPr bwMode="auto">
          <a:xfrm>
            <a:off x="244475" y="0"/>
            <a:ext cx="8183563"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a:defRPr sz="4000" u="sng">
                <a:solidFill>
                  <a:schemeClr val="accent2"/>
                </a:solidFill>
                <a:latin typeface="Comic Sans MS" panose="030F0902030302020204" pitchFamily="66" charset="0"/>
              </a:defRPr>
            </a:lvl1pPr>
            <a:lvl2pPr algn="l">
              <a:defRPr sz="4000" u="sng">
                <a:solidFill>
                  <a:schemeClr val="accent2"/>
                </a:solidFill>
                <a:latin typeface="Comic Sans MS" panose="030F0902030302020204" pitchFamily="66" charset="0"/>
              </a:defRPr>
            </a:lvl2pPr>
            <a:lvl3pPr algn="l">
              <a:defRPr sz="4000" u="sng">
                <a:solidFill>
                  <a:schemeClr val="accent2"/>
                </a:solidFill>
                <a:latin typeface="Comic Sans MS" panose="030F0902030302020204" pitchFamily="66" charset="0"/>
              </a:defRPr>
            </a:lvl3pPr>
            <a:lvl4pPr algn="l">
              <a:defRPr sz="4000" u="sng">
                <a:solidFill>
                  <a:schemeClr val="accent2"/>
                </a:solidFill>
                <a:latin typeface="Comic Sans MS" panose="030F0902030302020204" pitchFamily="66" charset="0"/>
              </a:defRPr>
            </a:lvl4pPr>
            <a:lvl5pPr algn="l">
              <a:defRPr sz="4000" u="sng">
                <a:solidFill>
                  <a:schemeClr val="accent2"/>
                </a:solidFill>
                <a:latin typeface="Comic Sans MS" panose="030F0902030302020204" pitchFamily="66" charset="0"/>
              </a:defRPr>
            </a:lvl5pPr>
            <a:lvl6pPr marL="457200" eaLnBrk="0" fontAlgn="base" hangingPunct="0">
              <a:spcBef>
                <a:spcPct val="0"/>
              </a:spcBef>
              <a:spcAft>
                <a:spcPct val="0"/>
              </a:spcAft>
              <a:defRPr sz="4000" u="sng">
                <a:solidFill>
                  <a:schemeClr val="accent2"/>
                </a:solidFill>
                <a:latin typeface="Comic Sans MS" panose="030F0902030302020204" pitchFamily="66" charset="0"/>
              </a:defRPr>
            </a:lvl6pPr>
            <a:lvl7pPr marL="914400" eaLnBrk="0" fontAlgn="base" hangingPunct="0">
              <a:spcBef>
                <a:spcPct val="0"/>
              </a:spcBef>
              <a:spcAft>
                <a:spcPct val="0"/>
              </a:spcAft>
              <a:defRPr sz="4000" u="sng">
                <a:solidFill>
                  <a:schemeClr val="accent2"/>
                </a:solidFill>
                <a:latin typeface="Comic Sans MS" panose="030F0902030302020204" pitchFamily="66" charset="0"/>
              </a:defRPr>
            </a:lvl7pPr>
            <a:lvl8pPr marL="1371600" eaLnBrk="0" fontAlgn="base" hangingPunct="0">
              <a:spcBef>
                <a:spcPct val="0"/>
              </a:spcBef>
              <a:spcAft>
                <a:spcPct val="0"/>
              </a:spcAft>
              <a:defRPr sz="4000" u="sng">
                <a:solidFill>
                  <a:schemeClr val="accent2"/>
                </a:solidFill>
                <a:latin typeface="Comic Sans MS" panose="030F0902030302020204" pitchFamily="66" charset="0"/>
              </a:defRPr>
            </a:lvl8pPr>
            <a:lvl9pPr marL="1828800" eaLnBrk="0" fontAlgn="base" hangingPunct="0">
              <a:spcBef>
                <a:spcPct val="0"/>
              </a:spcBef>
              <a:spcAft>
                <a:spcPct val="0"/>
              </a:spcAft>
              <a:defRPr sz="4000" u="sng">
                <a:solidFill>
                  <a:schemeClr val="accent2"/>
                </a:solidFill>
                <a:latin typeface="Comic Sans MS" panose="030F0902030302020204" pitchFamily="66" charset="0"/>
              </a:defRPr>
            </a:lvl9pPr>
          </a:lstStyle>
          <a:p>
            <a:r>
              <a:rPr lang="en-US" altLang="en-JO" sz="3200"/>
              <a:t>Digital signature = signed MAC</a:t>
            </a:r>
            <a:endParaRPr lang="en-US" altLang="en-JO" sz="2800"/>
          </a:p>
        </p:txBody>
      </p:sp>
      <p:sp>
        <p:nvSpPr>
          <p:cNvPr id="330833" name="Freeform 81">
            <a:extLst>
              <a:ext uri="{FF2B5EF4-FFF2-40B4-BE49-F238E27FC236}">
                <a16:creationId xmlns:a16="http://schemas.microsoft.com/office/drawing/2014/main" id="{A59957F6-D4AF-37A5-97ED-797D1D9C52F1}"/>
              </a:ext>
            </a:extLst>
          </p:cNvPr>
          <p:cNvSpPr>
            <a:spLocks/>
          </p:cNvSpPr>
          <p:nvPr/>
        </p:nvSpPr>
        <p:spPr bwMode="auto">
          <a:xfrm>
            <a:off x="1524000" y="2579688"/>
            <a:ext cx="3786188" cy="3294062"/>
          </a:xfrm>
          <a:custGeom>
            <a:avLst/>
            <a:gdLst>
              <a:gd name="T0" fmla="*/ 0 w 2385"/>
              <a:gd name="T1" fmla="*/ 2075 h 2075"/>
              <a:gd name="T2" fmla="*/ 2090 w 2385"/>
              <a:gd name="T3" fmla="*/ 2075 h 2075"/>
              <a:gd name="T4" fmla="*/ 2082 w 2385"/>
              <a:gd name="T5" fmla="*/ 0 h 2075"/>
              <a:gd name="T6" fmla="*/ 2385 w 2385"/>
              <a:gd name="T7" fmla="*/ 0 h 2075"/>
            </a:gdLst>
            <a:ahLst/>
            <a:cxnLst>
              <a:cxn ang="0">
                <a:pos x="T0" y="T1"/>
              </a:cxn>
              <a:cxn ang="0">
                <a:pos x="T2" y="T3"/>
              </a:cxn>
              <a:cxn ang="0">
                <a:pos x="T4" y="T5"/>
              </a:cxn>
              <a:cxn ang="0">
                <a:pos x="T6" y="T7"/>
              </a:cxn>
            </a:cxnLst>
            <a:rect l="0" t="0" r="r" b="b"/>
            <a:pathLst>
              <a:path w="2385" h="2075">
                <a:moveTo>
                  <a:pt x="0" y="2075"/>
                </a:moveTo>
                <a:lnTo>
                  <a:pt x="2090" y="2075"/>
                </a:lnTo>
                <a:lnTo>
                  <a:pt x="2082" y="0"/>
                </a:lnTo>
                <a:lnTo>
                  <a:pt x="2385" y="0"/>
                </a:lnTo>
              </a:path>
            </a:pathLst>
          </a:custGeom>
          <a:noFill/>
          <a:ln w="19050" cap="flat" cmpd="sng">
            <a:solidFill>
              <a:schemeClr val="tx1"/>
            </a:solidFill>
            <a:prstDash val="dash"/>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30833"/>
                                        </p:tgtEl>
                                        <p:attrNameLst>
                                          <p:attrName>style.visibility</p:attrName>
                                        </p:attrNameLst>
                                      </p:cBhvr>
                                      <p:to>
                                        <p:strVal val="visible"/>
                                      </p:to>
                                    </p:set>
                                    <p:animEffect transition="in" filter="wipe(left)">
                                      <p:cBhvr>
                                        <p:cTn id="7" dur="2000"/>
                                        <p:tgtEl>
                                          <p:spTgt spid="33083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30784">
                                            <p:txEl>
                                              <p:pRg st="0" end="0"/>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30792"/>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330793"/>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30794"/>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30800"/>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30803"/>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330806"/>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330809"/>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330812"/>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330813"/>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330816"/>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330817"/>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330818"/>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330819"/>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330820"/>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330821"/>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330822"/>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330827"/>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330828"/>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330829"/>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3308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0784" grpId="0" build="p"/>
      <p:bldP spid="330820" grpId="0"/>
      <p:bldP spid="33083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0A585B53-D82F-0B09-7D58-B54865702E3F}"/>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F1466BE5-E80C-F3CB-491F-FD9E84FAAC5C}"/>
              </a:ext>
            </a:extLst>
          </p:cNvPr>
          <p:cNvSpPr>
            <a:spLocks noGrp="1"/>
          </p:cNvSpPr>
          <p:nvPr>
            <p:ph type="sldNum" sz="quarter" idx="12"/>
          </p:nvPr>
        </p:nvSpPr>
        <p:spPr/>
        <p:txBody>
          <a:bodyPr/>
          <a:lstStyle/>
          <a:p>
            <a:r>
              <a:rPr lang="en-US" altLang="en-JO"/>
              <a:t>8-</a:t>
            </a:r>
            <a:fld id="{7915A2DE-FB25-E547-98CE-AFDD5BC34F29}" type="slidenum">
              <a:rPr lang="en-US" altLang="en-JO"/>
              <a:pPr/>
              <a:t>31</a:t>
            </a:fld>
            <a:endParaRPr lang="en-US" altLang="en-JO"/>
          </a:p>
        </p:txBody>
      </p:sp>
      <p:sp>
        <p:nvSpPr>
          <p:cNvPr id="357378" name="Rectangle 2">
            <a:extLst>
              <a:ext uri="{FF2B5EF4-FFF2-40B4-BE49-F238E27FC236}">
                <a16:creationId xmlns:a16="http://schemas.microsoft.com/office/drawing/2014/main" id="{FD74D739-DADF-86DB-5E8C-5012BC579743}"/>
              </a:ext>
            </a:extLst>
          </p:cNvPr>
          <p:cNvSpPr>
            <a:spLocks noGrp="1" noChangeArrowheads="1"/>
          </p:cNvSpPr>
          <p:nvPr>
            <p:ph type="title"/>
          </p:nvPr>
        </p:nvSpPr>
        <p:spPr/>
        <p:txBody>
          <a:bodyPr/>
          <a:lstStyle/>
          <a:p>
            <a:r>
              <a:rPr lang="en-US" altLang="en-JO" sz="3600"/>
              <a:t>Public Key Certification</a:t>
            </a:r>
            <a:endParaRPr lang="en-US" altLang="en-JO" sz="2800"/>
          </a:p>
        </p:txBody>
      </p:sp>
      <p:sp>
        <p:nvSpPr>
          <p:cNvPr id="357380" name="Rectangle 4">
            <a:extLst>
              <a:ext uri="{FF2B5EF4-FFF2-40B4-BE49-F238E27FC236}">
                <a16:creationId xmlns:a16="http://schemas.microsoft.com/office/drawing/2014/main" id="{C5777BE1-FE55-BA32-D9F7-6D8D2E6B8399}"/>
              </a:ext>
            </a:extLst>
          </p:cNvPr>
          <p:cNvSpPr>
            <a:spLocks noGrp="1" noChangeArrowheads="1"/>
          </p:cNvSpPr>
          <p:nvPr>
            <p:ph type="body" sz="half" idx="2"/>
          </p:nvPr>
        </p:nvSpPr>
        <p:spPr>
          <a:xfrm>
            <a:off x="649288" y="1263650"/>
            <a:ext cx="7921625" cy="4648200"/>
          </a:xfrm>
        </p:spPr>
        <p:txBody>
          <a:bodyPr/>
          <a:lstStyle/>
          <a:p>
            <a:pPr>
              <a:buFont typeface="ZapfDingbats" pitchFamily="82" charset="2"/>
              <a:buNone/>
            </a:pPr>
            <a:r>
              <a:rPr lang="en-US" altLang="en-JO" u="sng">
                <a:solidFill>
                  <a:srgbClr val="FF0000"/>
                </a:solidFill>
              </a:rPr>
              <a:t>public key problem:</a:t>
            </a:r>
            <a:endParaRPr lang="en-US" altLang="en-JO" u="sng"/>
          </a:p>
          <a:p>
            <a:r>
              <a:rPr lang="en-US" altLang="en-JO" sz="2400"/>
              <a:t>When Alice obtains Bob’s public key (from web site, e-mail, diskette), how does she </a:t>
            </a:r>
            <a:r>
              <a:rPr lang="en-US" altLang="en-JO" sz="2400" i="1">
                <a:solidFill>
                  <a:srgbClr val="FF3300"/>
                </a:solidFill>
              </a:rPr>
              <a:t>know</a:t>
            </a:r>
            <a:r>
              <a:rPr lang="en-US" altLang="en-JO" sz="2400"/>
              <a:t> it is Bob’s public key, not Trudy’s?</a:t>
            </a:r>
          </a:p>
          <a:p>
            <a:pPr>
              <a:buFont typeface="ZapfDingbats" pitchFamily="82" charset="2"/>
              <a:buNone/>
            </a:pPr>
            <a:r>
              <a:rPr lang="en-US" altLang="en-JO">
                <a:solidFill>
                  <a:srgbClr val="FF0000"/>
                </a:solidFill>
              </a:rPr>
              <a:t>solution:</a:t>
            </a:r>
          </a:p>
          <a:p>
            <a:r>
              <a:rPr lang="en-US" altLang="en-JO" sz="2400"/>
              <a:t>trusted certification authority (CA)</a:t>
            </a:r>
          </a:p>
          <a:p>
            <a:pPr lvl="1"/>
            <a:endParaRPr lang="en-US" altLang="en-JO"/>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6">
            <a:extLst>
              <a:ext uri="{FF2B5EF4-FFF2-40B4-BE49-F238E27FC236}">
                <a16:creationId xmlns:a16="http://schemas.microsoft.com/office/drawing/2014/main" id="{2B0E18E0-4545-A2B7-A7CF-683A1CD24588}"/>
              </a:ext>
            </a:extLst>
          </p:cNvPr>
          <p:cNvSpPr>
            <a:spLocks noGrp="1"/>
          </p:cNvSpPr>
          <p:nvPr>
            <p:ph type="ftr" sz="quarter" idx="11"/>
          </p:nvPr>
        </p:nvSpPr>
        <p:spPr/>
        <p:txBody>
          <a:bodyPr/>
          <a:lstStyle/>
          <a:p>
            <a:r>
              <a:rPr lang="en-US" altLang="en-JO"/>
              <a:t>8: Network Security</a:t>
            </a:r>
          </a:p>
        </p:txBody>
      </p:sp>
      <p:sp>
        <p:nvSpPr>
          <p:cNvPr id="3" name="Slide Number Placeholder 7">
            <a:extLst>
              <a:ext uri="{FF2B5EF4-FFF2-40B4-BE49-F238E27FC236}">
                <a16:creationId xmlns:a16="http://schemas.microsoft.com/office/drawing/2014/main" id="{B3B407AE-2499-15A1-BA20-DB9D5F935E72}"/>
              </a:ext>
            </a:extLst>
          </p:cNvPr>
          <p:cNvSpPr>
            <a:spLocks noGrp="1"/>
          </p:cNvSpPr>
          <p:nvPr>
            <p:ph type="sldNum" sz="quarter" idx="12"/>
          </p:nvPr>
        </p:nvSpPr>
        <p:spPr/>
        <p:txBody>
          <a:bodyPr/>
          <a:lstStyle/>
          <a:p>
            <a:r>
              <a:rPr lang="en-US" altLang="en-JO"/>
              <a:t>8-</a:t>
            </a:r>
            <a:fld id="{F952CA36-F094-9D49-B9DE-4BEE484E7402}" type="slidenum">
              <a:rPr lang="en-US" altLang="en-JO"/>
              <a:pPr/>
              <a:t>32</a:t>
            </a:fld>
            <a:endParaRPr lang="en-US" altLang="en-JO"/>
          </a:p>
        </p:txBody>
      </p:sp>
      <p:sp>
        <p:nvSpPr>
          <p:cNvPr id="351234" name="Rectangle 2">
            <a:extLst>
              <a:ext uri="{FF2B5EF4-FFF2-40B4-BE49-F238E27FC236}">
                <a16:creationId xmlns:a16="http://schemas.microsoft.com/office/drawing/2014/main" id="{752186C8-BD55-795B-2E67-6F131151BA22}"/>
              </a:ext>
            </a:extLst>
          </p:cNvPr>
          <p:cNvSpPr>
            <a:spLocks noGrp="1" noChangeArrowheads="1"/>
          </p:cNvSpPr>
          <p:nvPr>
            <p:ph type="title"/>
          </p:nvPr>
        </p:nvSpPr>
        <p:spPr/>
        <p:txBody>
          <a:bodyPr/>
          <a:lstStyle/>
          <a:p>
            <a:r>
              <a:rPr lang="en-US" altLang="en-JO" sz="3600"/>
              <a:t>Certification Authorities</a:t>
            </a:r>
          </a:p>
        </p:txBody>
      </p:sp>
      <p:sp>
        <p:nvSpPr>
          <p:cNvPr id="351235" name="Rectangle 3">
            <a:extLst>
              <a:ext uri="{FF2B5EF4-FFF2-40B4-BE49-F238E27FC236}">
                <a16:creationId xmlns:a16="http://schemas.microsoft.com/office/drawing/2014/main" id="{F19DDB64-FB65-4D09-7A4E-28CC1933FEA9}"/>
              </a:ext>
            </a:extLst>
          </p:cNvPr>
          <p:cNvSpPr>
            <a:spLocks noGrp="1" noChangeArrowheads="1"/>
          </p:cNvSpPr>
          <p:nvPr>
            <p:ph type="body" sz="half" idx="1"/>
          </p:nvPr>
        </p:nvSpPr>
        <p:spPr>
          <a:xfrm>
            <a:off x="561975" y="1382713"/>
            <a:ext cx="7902575" cy="4648200"/>
          </a:xfrm>
        </p:spPr>
        <p:txBody>
          <a:bodyPr/>
          <a:lstStyle/>
          <a:p>
            <a:r>
              <a:rPr lang="en-US" altLang="en-JO" sz="2400">
                <a:solidFill>
                  <a:srgbClr val="FF0000"/>
                </a:solidFill>
              </a:rPr>
              <a:t>Certification Authority (CA): </a:t>
            </a:r>
            <a:r>
              <a:rPr lang="en-US" altLang="en-JO" sz="2400"/>
              <a:t>binds public key to particular entity, E.</a:t>
            </a:r>
          </a:p>
          <a:p>
            <a:r>
              <a:rPr lang="en-US" altLang="en-JO" sz="2400"/>
              <a:t>E registers its public key with CA.</a:t>
            </a:r>
          </a:p>
          <a:p>
            <a:pPr lvl="1"/>
            <a:r>
              <a:rPr lang="en-US" altLang="en-JO" sz="2000"/>
              <a:t>E provides “proof of identity” to CA. </a:t>
            </a:r>
          </a:p>
          <a:p>
            <a:pPr lvl="1"/>
            <a:r>
              <a:rPr lang="en-US" altLang="en-JO" sz="2000"/>
              <a:t>CA creates certificate binding E to its public key.</a:t>
            </a:r>
          </a:p>
          <a:p>
            <a:pPr lvl="1"/>
            <a:r>
              <a:rPr lang="en-US" altLang="en-JO" sz="2000"/>
              <a:t>certificate containing E’s public key digitally signed by CA: CA says “This is E’s public key.”</a:t>
            </a:r>
          </a:p>
        </p:txBody>
      </p:sp>
      <p:pic>
        <p:nvPicPr>
          <p:cNvPr id="351236" name="Picture 4">
            <a:extLst>
              <a:ext uri="{FF2B5EF4-FFF2-40B4-BE49-F238E27FC236}">
                <a16:creationId xmlns:a16="http://schemas.microsoft.com/office/drawing/2014/main" id="{51B5445A-0744-C5A3-8688-1323547753C8}"/>
              </a:ext>
            </a:extLst>
          </p:cNvPr>
          <p:cNvPicPr>
            <a:picLocks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3324225" y="4979988"/>
            <a:ext cx="1155700" cy="9175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51237" name="Picture 5">
            <a:extLst>
              <a:ext uri="{FF2B5EF4-FFF2-40B4-BE49-F238E27FC236}">
                <a16:creationId xmlns:a16="http://schemas.microsoft.com/office/drawing/2014/main" id="{19E9E035-46CC-4EF1-C961-57863A867F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0388" y="5702300"/>
            <a:ext cx="590550"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1238" name="Text Box 6">
            <a:extLst>
              <a:ext uri="{FF2B5EF4-FFF2-40B4-BE49-F238E27FC236}">
                <a16:creationId xmlns:a16="http://schemas.microsoft.com/office/drawing/2014/main" id="{64A9B225-1D33-5971-71DE-35BE9053D177}"/>
              </a:ext>
            </a:extLst>
          </p:cNvPr>
          <p:cNvSpPr txBox="1">
            <a:spLocks noChangeArrowheads="1"/>
          </p:cNvSpPr>
          <p:nvPr/>
        </p:nvSpPr>
        <p:spPr bwMode="auto">
          <a:xfrm>
            <a:off x="1155700" y="4324350"/>
            <a:ext cx="960438" cy="8255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JO" sz="1600">
                <a:latin typeface="Comic Sans MS" panose="030F0902030302020204" pitchFamily="66" charset="0"/>
              </a:rPr>
              <a:t>Bob’s </a:t>
            </a:r>
          </a:p>
          <a:p>
            <a:pPr algn="r"/>
            <a:r>
              <a:rPr lang="en-US" altLang="en-JO" sz="1600">
                <a:latin typeface="Comic Sans MS" panose="030F0902030302020204" pitchFamily="66" charset="0"/>
              </a:rPr>
              <a:t>public</a:t>
            </a:r>
          </a:p>
          <a:p>
            <a:pPr algn="r"/>
            <a:r>
              <a:rPr lang="en-US" altLang="en-JO" sz="1600">
                <a:latin typeface="Comic Sans MS" panose="030F0902030302020204" pitchFamily="66" charset="0"/>
              </a:rPr>
              <a:t>key </a:t>
            </a:r>
          </a:p>
        </p:txBody>
      </p:sp>
      <p:pic>
        <p:nvPicPr>
          <p:cNvPr id="351239" name="Picture 7">
            <a:extLst>
              <a:ext uri="{FF2B5EF4-FFF2-40B4-BE49-F238E27FC236}">
                <a16:creationId xmlns:a16="http://schemas.microsoft.com/office/drawing/2014/main" id="{FDCE8D8C-07CE-F2E9-857D-9662B8922F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flipV="1">
            <a:off x="2133600" y="4405313"/>
            <a:ext cx="458788"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51240" name="Group 8">
            <a:extLst>
              <a:ext uri="{FF2B5EF4-FFF2-40B4-BE49-F238E27FC236}">
                <a16:creationId xmlns:a16="http://schemas.microsoft.com/office/drawing/2014/main" id="{E04B4211-72F7-9A6F-AEFB-B406CB293A62}"/>
              </a:ext>
            </a:extLst>
          </p:cNvPr>
          <p:cNvGrpSpPr>
            <a:grpSpLocks/>
          </p:cNvGrpSpPr>
          <p:nvPr/>
        </p:nvGrpSpPr>
        <p:grpSpPr bwMode="auto">
          <a:xfrm>
            <a:off x="2047875" y="4643438"/>
            <a:ext cx="482600" cy="603250"/>
            <a:chOff x="2997" y="2073"/>
            <a:chExt cx="304" cy="380"/>
          </a:xfrm>
        </p:grpSpPr>
        <p:grpSp>
          <p:nvGrpSpPr>
            <p:cNvPr id="351241" name="Group 9">
              <a:extLst>
                <a:ext uri="{FF2B5EF4-FFF2-40B4-BE49-F238E27FC236}">
                  <a16:creationId xmlns:a16="http://schemas.microsoft.com/office/drawing/2014/main" id="{47190126-3E8F-4BB9-9370-93AD70D45A72}"/>
                </a:ext>
              </a:extLst>
            </p:cNvPr>
            <p:cNvGrpSpPr>
              <a:grpSpLocks/>
            </p:cNvGrpSpPr>
            <p:nvPr/>
          </p:nvGrpSpPr>
          <p:grpSpPr bwMode="auto">
            <a:xfrm>
              <a:off x="2997" y="2144"/>
              <a:ext cx="304" cy="309"/>
              <a:chOff x="2997" y="2144"/>
              <a:chExt cx="304" cy="309"/>
            </a:xfrm>
          </p:grpSpPr>
          <p:sp>
            <p:nvSpPr>
              <p:cNvPr id="351242" name="Text Box 10">
                <a:extLst>
                  <a:ext uri="{FF2B5EF4-FFF2-40B4-BE49-F238E27FC236}">
                    <a16:creationId xmlns:a16="http://schemas.microsoft.com/office/drawing/2014/main" id="{2E59BD05-D4EF-E0E3-204B-6577774BEF2C}"/>
                  </a:ext>
                </a:extLst>
              </p:cNvPr>
              <p:cNvSpPr txBox="1">
                <a:spLocks noChangeArrowheads="1"/>
              </p:cNvSpPr>
              <p:nvPr/>
            </p:nvSpPr>
            <p:spPr bwMode="auto">
              <a:xfrm>
                <a:off x="2997" y="2144"/>
                <a:ext cx="262"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K </a:t>
                </a:r>
              </a:p>
            </p:txBody>
          </p:sp>
          <p:sp>
            <p:nvSpPr>
              <p:cNvPr id="351243" name="Text Box 11">
                <a:extLst>
                  <a:ext uri="{FF2B5EF4-FFF2-40B4-BE49-F238E27FC236}">
                    <a16:creationId xmlns:a16="http://schemas.microsoft.com/office/drawing/2014/main" id="{4D9A596B-1A8E-4739-2F96-56AF7F8C4C58}"/>
                  </a:ext>
                </a:extLst>
              </p:cNvPr>
              <p:cNvSpPr txBox="1">
                <a:spLocks noChangeArrowheads="1"/>
              </p:cNvSpPr>
              <p:nvPr/>
            </p:nvSpPr>
            <p:spPr bwMode="auto">
              <a:xfrm>
                <a:off x="3104" y="2241"/>
                <a:ext cx="197"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B</a:t>
                </a:r>
              </a:p>
            </p:txBody>
          </p:sp>
        </p:grpSp>
        <p:sp>
          <p:nvSpPr>
            <p:cNvPr id="351244" name="Text Box 12">
              <a:extLst>
                <a:ext uri="{FF2B5EF4-FFF2-40B4-BE49-F238E27FC236}">
                  <a16:creationId xmlns:a16="http://schemas.microsoft.com/office/drawing/2014/main" id="{09636D84-DBBF-20EF-D1B3-6CAC97DC5B8B}"/>
                </a:ext>
              </a:extLst>
            </p:cNvPr>
            <p:cNvSpPr txBox="1">
              <a:spLocks noChangeArrowheads="1"/>
            </p:cNvSpPr>
            <p:nvPr/>
          </p:nvSpPr>
          <p:spPr bwMode="auto">
            <a:xfrm>
              <a:off x="3113" y="2073"/>
              <a:ext cx="178"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a:t>
              </a:r>
            </a:p>
          </p:txBody>
        </p:sp>
      </p:grpSp>
      <p:sp>
        <p:nvSpPr>
          <p:cNvPr id="351245" name="Line 13">
            <a:extLst>
              <a:ext uri="{FF2B5EF4-FFF2-40B4-BE49-F238E27FC236}">
                <a16:creationId xmlns:a16="http://schemas.microsoft.com/office/drawing/2014/main" id="{FE3F9103-E252-3A3F-BDA1-49ED91EFF289}"/>
              </a:ext>
            </a:extLst>
          </p:cNvPr>
          <p:cNvSpPr>
            <a:spLocks noChangeShapeType="1"/>
          </p:cNvSpPr>
          <p:nvPr/>
        </p:nvSpPr>
        <p:spPr bwMode="auto">
          <a:xfrm>
            <a:off x="2562225" y="4651375"/>
            <a:ext cx="698500" cy="615950"/>
          </a:xfrm>
          <a:prstGeom prst="line">
            <a:avLst/>
          </a:prstGeom>
          <a:noFill/>
          <a:ln w="38100">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51246" name="Text Box 14">
            <a:extLst>
              <a:ext uri="{FF2B5EF4-FFF2-40B4-BE49-F238E27FC236}">
                <a16:creationId xmlns:a16="http://schemas.microsoft.com/office/drawing/2014/main" id="{5403454C-C68E-6B31-4C99-4D7FE270A813}"/>
              </a:ext>
            </a:extLst>
          </p:cNvPr>
          <p:cNvSpPr txBox="1">
            <a:spLocks noChangeArrowheads="1"/>
          </p:cNvSpPr>
          <p:nvPr/>
        </p:nvSpPr>
        <p:spPr bwMode="auto">
          <a:xfrm>
            <a:off x="565150" y="5507038"/>
            <a:ext cx="1309688" cy="8255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JO" sz="1600">
                <a:latin typeface="Comic Sans MS" panose="030F0902030302020204" pitchFamily="66" charset="0"/>
              </a:rPr>
              <a:t>Bob’s </a:t>
            </a:r>
          </a:p>
          <a:p>
            <a:pPr algn="r"/>
            <a:r>
              <a:rPr lang="en-US" altLang="en-JO" sz="1600">
                <a:latin typeface="Comic Sans MS" panose="030F0902030302020204" pitchFamily="66" charset="0"/>
              </a:rPr>
              <a:t>identifying information </a:t>
            </a:r>
          </a:p>
        </p:txBody>
      </p:sp>
      <p:sp>
        <p:nvSpPr>
          <p:cNvPr id="351247" name="Line 15">
            <a:extLst>
              <a:ext uri="{FF2B5EF4-FFF2-40B4-BE49-F238E27FC236}">
                <a16:creationId xmlns:a16="http://schemas.microsoft.com/office/drawing/2014/main" id="{09CC021A-329A-3F4D-81CB-19068D7601E7}"/>
              </a:ext>
            </a:extLst>
          </p:cNvPr>
          <p:cNvSpPr>
            <a:spLocks noChangeShapeType="1"/>
          </p:cNvSpPr>
          <p:nvPr/>
        </p:nvSpPr>
        <p:spPr bwMode="auto">
          <a:xfrm flipV="1">
            <a:off x="2525713" y="5434013"/>
            <a:ext cx="741362" cy="341312"/>
          </a:xfrm>
          <a:prstGeom prst="line">
            <a:avLst/>
          </a:prstGeom>
          <a:noFill/>
          <a:ln w="38100">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351248" name="Group 16">
            <a:extLst>
              <a:ext uri="{FF2B5EF4-FFF2-40B4-BE49-F238E27FC236}">
                <a16:creationId xmlns:a16="http://schemas.microsoft.com/office/drawing/2014/main" id="{CE9D24C8-2033-328E-2C86-9D214E9627EA}"/>
              </a:ext>
            </a:extLst>
          </p:cNvPr>
          <p:cNvGrpSpPr>
            <a:grpSpLocks/>
          </p:cNvGrpSpPr>
          <p:nvPr/>
        </p:nvGrpSpPr>
        <p:grpSpPr bwMode="auto">
          <a:xfrm>
            <a:off x="4856163" y="4224338"/>
            <a:ext cx="1192212" cy="955675"/>
            <a:chOff x="1126" y="2124"/>
            <a:chExt cx="751" cy="602"/>
          </a:xfrm>
        </p:grpSpPr>
        <p:sp>
          <p:nvSpPr>
            <p:cNvPr id="351249" name="Rectangle 17">
              <a:extLst>
                <a:ext uri="{FF2B5EF4-FFF2-40B4-BE49-F238E27FC236}">
                  <a16:creationId xmlns:a16="http://schemas.microsoft.com/office/drawing/2014/main" id="{39368EAE-984B-4968-3D92-4FF6C17DF78B}"/>
                </a:ext>
              </a:extLst>
            </p:cNvPr>
            <p:cNvSpPr>
              <a:spLocks noChangeArrowheads="1"/>
            </p:cNvSpPr>
            <p:nvPr/>
          </p:nvSpPr>
          <p:spPr bwMode="auto">
            <a:xfrm>
              <a:off x="1126" y="2124"/>
              <a:ext cx="751" cy="60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51250" name="Text Box 18">
              <a:extLst>
                <a:ext uri="{FF2B5EF4-FFF2-40B4-BE49-F238E27FC236}">
                  <a16:creationId xmlns:a16="http://schemas.microsoft.com/office/drawing/2014/main" id="{0E62740A-5A22-962D-A259-C34EDBA0B30A}"/>
                </a:ext>
              </a:extLst>
            </p:cNvPr>
            <p:cNvSpPr txBox="1">
              <a:spLocks noChangeArrowheads="1"/>
            </p:cNvSpPr>
            <p:nvPr/>
          </p:nvSpPr>
          <p:spPr bwMode="auto">
            <a:xfrm>
              <a:off x="1134" y="2127"/>
              <a:ext cx="742" cy="57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chemeClr val="bg1"/>
                  </a:solidFill>
                  <a:latin typeface="Comic Sans MS" panose="030F0902030302020204" pitchFamily="66" charset="0"/>
                </a:rPr>
                <a:t>digital</a:t>
              </a:r>
            </a:p>
            <a:p>
              <a:r>
                <a:rPr lang="en-US" altLang="en-JO" sz="1800">
                  <a:solidFill>
                    <a:schemeClr val="bg1"/>
                  </a:solidFill>
                  <a:latin typeface="Comic Sans MS" panose="030F0902030302020204" pitchFamily="66" charset="0"/>
                </a:rPr>
                <a:t>signature</a:t>
              </a:r>
            </a:p>
            <a:p>
              <a:r>
                <a:rPr lang="en-US" altLang="en-JO" sz="1800">
                  <a:solidFill>
                    <a:schemeClr val="bg1"/>
                  </a:solidFill>
                  <a:latin typeface="Comic Sans MS" panose="030F0902030302020204" pitchFamily="66" charset="0"/>
                </a:rPr>
                <a:t>(encrypt)</a:t>
              </a:r>
            </a:p>
          </p:txBody>
        </p:sp>
      </p:grpSp>
      <p:sp>
        <p:nvSpPr>
          <p:cNvPr id="351251" name="Text Box 19">
            <a:extLst>
              <a:ext uri="{FF2B5EF4-FFF2-40B4-BE49-F238E27FC236}">
                <a16:creationId xmlns:a16="http://schemas.microsoft.com/office/drawing/2014/main" id="{06BEF7D1-B6B3-8A05-A72B-D64DCF116999}"/>
              </a:ext>
            </a:extLst>
          </p:cNvPr>
          <p:cNvSpPr txBox="1">
            <a:spLocks noChangeArrowheads="1"/>
          </p:cNvSpPr>
          <p:nvPr/>
        </p:nvSpPr>
        <p:spPr bwMode="auto">
          <a:xfrm>
            <a:off x="4546600" y="5219700"/>
            <a:ext cx="960438" cy="8255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JO" sz="1600">
                <a:latin typeface="Comic Sans MS" panose="030F0902030302020204" pitchFamily="66" charset="0"/>
              </a:rPr>
              <a:t>CA </a:t>
            </a:r>
          </a:p>
          <a:p>
            <a:pPr algn="r"/>
            <a:r>
              <a:rPr lang="en-US" altLang="en-JO" sz="1600">
                <a:latin typeface="Comic Sans MS" panose="030F0902030302020204" pitchFamily="66" charset="0"/>
              </a:rPr>
              <a:t>private</a:t>
            </a:r>
          </a:p>
          <a:p>
            <a:pPr algn="r"/>
            <a:r>
              <a:rPr lang="en-US" altLang="en-JO" sz="1600">
                <a:latin typeface="Comic Sans MS" panose="030F0902030302020204" pitchFamily="66" charset="0"/>
              </a:rPr>
              <a:t>key </a:t>
            </a:r>
          </a:p>
        </p:txBody>
      </p:sp>
      <p:pic>
        <p:nvPicPr>
          <p:cNvPr id="351252" name="Picture 20">
            <a:extLst>
              <a:ext uri="{FF2B5EF4-FFF2-40B4-BE49-F238E27FC236}">
                <a16:creationId xmlns:a16="http://schemas.microsoft.com/office/drawing/2014/main" id="{E3DD09B4-958B-B8AF-D36F-0184D21384D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flipV="1">
            <a:off x="5715000" y="5313363"/>
            <a:ext cx="458788"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51253" name="Group 21">
            <a:extLst>
              <a:ext uri="{FF2B5EF4-FFF2-40B4-BE49-F238E27FC236}">
                <a16:creationId xmlns:a16="http://schemas.microsoft.com/office/drawing/2014/main" id="{2F4931E2-F342-1295-763A-81D52FFCC05E}"/>
              </a:ext>
            </a:extLst>
          </p:cNvPr>
          <p:cNvGrpSpPr>
            <a:grpSpLocks/>
          </p:cNvGrpSpPr>
          <p:nvPr/>
        </p:nvGrpSpPr>
        <p:grpSpPr bwMode="auto">
          <a:xfrm>
            <a:off x="5408613" y="5551488"/>
            <a:ext cx="627062" cy="477837"/>
            <a:chOff x="3773" y="3688"/>
            <a:chExt cx="395" cy="301"/>
          </a:xfrm>
        </p:grpSpPr>
        <p:sp>
          <p:nvSpPr>
            <p:cNvPr id="351254" name="Text Box 22">
              <a:extLst>
                <a:ext uri="{FF2B5EF4-FFF2-40B4-BE49-F238E27FC236}">
                  <a16:creationId xmlns:a16="http://schemas.microsoft.com/office/drawing/2014/main" id="{4F0DC94B-83EF-B49D-66DC-EDC2A10C3720}"/>
                </a:ext>
              </a:extLst>
            </p:cNvPr>
            <p:cNvSpPr txBox="1">
              <a:spLocks noChangeArrowheads="1"/>
            </p:cNvSpPr>
            <p:nvPr/>
          </p:nvSpPr>
          <p:spPr bwMode="auto">
            <a:xfrm>
              <a:off x="3773" y="3688"/>
              <a:ext cx="262"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K </a:t>
              </a:r>
            </a:p>
          </p:txBody>
        </p:sp>
        <p:sp>
          <p:nvSpPr>
            <p:cNvPr id="351255" name="Text Box 23">
              <a:extLst>
                <a:ext uri="{FF2B5EF4-FFF2-40B4-BE49-F238E27FC236}">
                  <a16:creationId xmlns:a16="http://schemas.microsoft.com/office/drawing/2014/main" id="{7EA1D40D-856A-73A7-F9BD-A6291CB2B35C}"/>
                </a:ext>
              </a:extLst>
            </p:cNvPr>
            <p:cNvSpPr txBox="1">
              <a:spLocks noChangeArrowheads="1"/>
            </p:cNvSpPr>
            <p:nvPr/>
          </p:nvSpPr>
          <p:spPr bwMode="auto">
            <a:xfrm>
              <a:off x="3881" y="3777"/>
              <a:ext cx="287"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CA</a:t>
              </a:r>
            </a:p>
          </p:txBody>
        </p:sp>
      </p:grpSp>
      <p:sp>
        <p:nvSpPr>
          <p:cNvPr id="351256" name="Text Box 24">
            <a:extLst>
              <a:ext uri="{FF2B5EF4-FFF2-40B4-BE49-F238E27FC236}">
                <a16:creationId xmlns:a16="http://schemas.microsoft.com/office/drawing/2014/main" id="{A6CE12A2-C279-2EFD-27EF-8A8323ABE355}"/>
              </a:ext>
            </a:extLst>
          </p:cNvPr>
          <p:cNvSpPr txBox="1">
            <a:spLocks noChangeArrowheads="1"/>
          </p:cNvSpPr>
          <p:nvPr/>
        </p:nvSpPr>
        <p:spPr bwMode="auto">
          <a:xfrm>
            <a:off x="5594350" y="5386388"/>
            <a:ext cx="3111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a:t>
            </a:r>
          </a:p>
        </p:txBody>
      </p:sp>
      <p:sp>
        <p:nvSpPr>
          <p:cNvPr id="351257" name="Line 25">
            <a:extLst>
              <a:ext uri="{FF2B5EF4-FFF2-40B4-BE49-F238E27FC236}">
                <a16:creationId xmlns:a16="http://schemas.microsoft.com/office/drawing/2014/main" id="{5F0D92F8-82D3-E561-BB65-4CC7BE46CDE8}"/>
              </a:ext>
            </a:extLst>
          </p:cNvPr>
          <p:cNvSpPr>
            <a:spLocks noChangeShapeType="1"/>
          </p:cNvSpPr>
          <p:nvPr/>
        </p:nvSpPr>
        <p:spPr bwMode="auto">
          <a:xfrm flipV="1">
            <a:off x="5634038" y="5132388"/>
            <a:ext cx="0" cy="428625"/>
          </a:xfrm>
          <a:prstGeom prst="line">
            <a:avLst/>
          </a:prstGeom>
          <a:noFill/>
          <a:ln w="38100">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51258" name="Line 26">
            <a:extLst>
              <a:ext uri="{FF2B5EF4-FFF2-40B4-BE49-F238E27FC236}">
                <a16:creationId xmlns:a16="http://schemas.microsoft.com/office/drawing/2014/main" id="{7B9FA3C7-A47D-B097-AEAB-1FF90E53F661}"/>
              </a:ext>
            </a:extLst>
          </p:cNvPr>
          <p:cNvSpPr>
            <a:spLocks noChangeShapeType="1"/>
          </p:cNvSpPr>
          <p:nvPr/>
        </p:nvSpPr>
        <p:spPr bwMode="auto">
          <a:xfrm>
            <a:off x="2613025" y="4468813"/>
            <a:ext cx="2222500" cy="635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51259" name="Line 27">
            <a:extLst>
              <a:ext uri="{FF2B5EF4-FFF2-40B4-BE49-F238E27FC236}">
                <a16:creationId xmlns:a16="http://schemas.microsoft.com/office/drawing/2014/main" id="{4071152F-CA3A-85B3-537E-24C7A82695D6}"/>
              </a:ext>
            </a:extLst>
          </p:cNvPr>
          <p:cNvSpPr>
            <a:spLocks noChangeShapeType="1"/>
          </p:cNvSpPr>
          <p:nvPr/>
        </p:nvSpPr>
        <p:spPr bwMode="auto">
          <a:xfrm flipV="1">
            <a:off x="6070600" y="4514850"/>
            <a:ext cx="1133475" cy="952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351260" name="Group 28">
            <a:extLst>
              <a:ext uri="{FF2B5EF4-FFF2-40B4-BE49-F238E27FC236}">
                <a16:creationId xmlns:a16="http://schemas.microsoft.com/office/drawing/2014/main" id="{9DA141FF-FEB0-91AE-A9CC-ED91059C315D}"/>
              </a:ext>
            </a:extLst>
          </p:cNvPr>
          <p:cNvGrpSpPr>
            <a:grpSpLocks/>
          </p:cNvGrpSpPr>
          <p:nvPr/>
        </p:nvGrpSpPr>
        <p:grpSpPr bwMode="auto">
          <a:xfrm>
            <a:off x="7058025" y="4203700"/>
            <a:ext cx="858838" cy="1158875"/>
            <a:chOff x="4446" y="2648"/>
            <a:chExt cx="541" cy="730"/>
          </a:xfrm>
        </p:grpSpPr>
        <p:pic>
          <p:nvPicPr>
            <p:cNvPr id="351261" name="Picture 29">
              <a:extLst>
                <a:ext uri="{FF2B5EF4-FFF2-40B4-BE49-F238E27FC236}">
                  <a16:creationId xmlns:a16="http://schemas.microsoft.com/office/drawing/2014/main" id="{8FE105E5-83EB-2903-1570-5384674CAAB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46" y="2648"/>
              <a:ext cx="541" cy="7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351262" name="Group 30">
              <a:extLst>
                <a:ext uri="{FF2B5EF4-FFF2-40B4-BE49-F238E27FC236}">
                  <a16:creationId xmlns:a16="http://schemas.microsoft.com/office/drawing/2014/main" id="{B4358F43-CA7E-D429-9DA7-B77A74580D9A}"/>
                </a:ext>
              </a:extLst>
            </p:cNvPr>
            <p:cNvGrpSpPr>
              <a:grpSpLocks/>
            </p:cNvGrpSpPr>
            <p:nvPr/>
          </p:nvGrpSpPr>
          <p:grpSpPr bwMode="auto">
            <a:xfrm>
              <a:off x="4613" y="2766"/>
              <a:ext cx="304" cy="380"/>
              <a:chOff x="2997" y="2073"/>
              <a:chExt cx="304" cy="380"/>
            </a:xfrm>
          </p:grpSpPr>
          <p:grpSp>
            <p:nvGrpSpPr>
              <p:cNvPr id="351263" name="Group 31">
                <a:extLst>
                  <a:ext uri="{FF2B5EF4-FFF2-40B4-BE49-F238E27FC236}">
                    <a16:creationId xmlns:a16="http://schemas.microsoft.com/office/drawing/2014/main" id="{1AE5F699-A07F-415E-B9C6-5929BD75CF5F}"/>
                  </a:ext>
                </a:extLst>
              </p:cNvPr>
              <p:cNvGrpSpPr>
                <a:grpSpLocks/>
              </p:cNvGrpSpPr>
              <p:nvPr/>
            </p:nvGrpSpPr>
            <p:grpSpPr bwMode="auto">
              <a:xfrm>
                <a:off x="2997" y="2144"/>
                <a:ext cx="304" cy="309"/>
                <a:chOff x="2997" y="2144"/>
                <a:chExt cx="304" cy="309"/>
              </a:xfrm>
            </p:grpSpPr>
            <p:sp>
              <p:nvSpPr>
                <p:cNvPr id="351264" name="Text Box 32">
                  <a:extLst>
                    <a:ext uri="{FF2B5EF4-FFF2-40B4-BE49-F238E27FC236}">
                      <a16:creationId xmlns:a16="http://schemas.microsoft.com/office/drawing/2014/main" id="{D82897DD-B6F8-9DDC-949C-6CB96C0D1F29}"/>
                    </a:ext>
                  </a:extLst>
                </p:cNvPr>
                <p:cNvSpPr txBox="1">
                  <a:spLocks noChangeArrowheads="1"/>
                </p:cNvSpPr>
                <p:nvPr/>
              </p:nvSpPr>
              <p:spPr bwMode="auto">
                <a:xfrm>
                  <a:off x="2997" y="2144"/>
                  <a:ext cx="262" cy="2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K </a:t>
                  </a:r>
                </a:p>
              </p:txBody>
            </p:sp>
            <p:sp>
              <p:nvSpPr>
                <p:cNvPr id="351265" name="Text Box 33">
                  <a:extLst>
                    <a:ext uri="{FF2B5EF4-FFF2-40B4-BE49-F238E27FC236}">
                      <a16:creationId xmlns:a16="http://schemas.microsoft.com/office/drawing/2014/main" id="{B47E9DFB-C093-0913-2833-1649E6FC6E87}"/>
                    </a:ext>
                  </a:extLst>
                </p:cNvPr>
                <p:cNvSpPr txBox="1">
                  <a:spLocks noChangeArrowheads="1"/>
                </p:cNvSpPr>
                <p:nvPr/>
              </p:nvSpPr>
              <p:spPr bwMode="auto">
                <a:xfrm>
                  <a:off x="3104" y="2241"/>
                  <a:ext cx="197"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B</a:t>
                  </a:r>
                </a:p>
              </p:txBody>
            </p:sp>
          </p:grpSp>
          <p:sp>
            <p:nvSpPr>
              <p:cNvPr id="351266" name="Text Box 34">
                <a:extLst>
                  <a:ext uri="{FF2B5EF4-FFF2-40B4-BE49-F238E27FC236}">
                    <a16:creationId xmlns:a16="http://schemas.microsoft.com/office/drawing/2014/main" id="{F13B0E6B-6FE7-C8C4-58E8-AE31BFE5D536}"/>
                  </a:ext>
                </a:extLst>
              </p:cNvPr>
              <p:cNvSpPr txBox="1">
                <a:spLocks noChangeArrowheads="1"/>
              </p:cNvSpPr>
              <p:nvPr/>
            </p:nvSpPr>
            <p:spPr bwMode="auto">
              <a:xfrm>
                <a:off x="3113" y="2073"/>
                <a:ext cx="178"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a:t>
                </a:r>
              </a:p>
            </p:txBody>
          </p:sp>
        </p:grpSp>
        <p:pic>
          <p:nvPicPr>
            <p:cNvPr id="351267" name="Picture 35">
              <a:extLst>
                <a:ext uri="{FF2B5EF4-FFF2-40B4-BE49-F238E27FC236}">
                  <a16:creationId xmlns:a16="http://schemas.microsoft.com/office/drawing/2014/main" id="{1AE435CE-5253-3063-C4D3-672E9E71F37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flipV="1">
              <a:off x="4640" y="3118"/>
              <a:ext cx="289"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51268" name="Text Box 36">
            <a:extLst>
              <a:ext uri="{FF2B5EF4-FFF2-40B4-BE49-F238E27FC236}">
                <a16:creationId xmlns:a16="http://schemas.microsoft.com/office/drawing/2014/main" id="{BAE5A2DA-72A6-55A7-F34E-70BE90B604FC}"/>
              </a:ext>
            </a:extLst>
          </p:cNvPr>
          <p:cNvSpPr txBox="1">
            <a:spLocks noChangeArrowheads="1"/>
          </p:cNvSpPr>
          <p:nvPr/>
        </p:nvSpPr>
        <p:spPr bwMode="auto">
          <a:xfrm>
            <a:off x="6319838" y="5297488"/>
            <a:ext cx="2312987" cy="10064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JO" sz="2000">
                <a:latin typeface="Comic Sans MS" panose="030F0902030302020204" pitchFamily="66" charset="0"/>
              </a:rPr>
              <a:t>certificate for Bob’s public key, signed by CA</a:t>
            </a:r>
          </a:p>
        </p:txBody>
      </p:sp>
      <p:grpSp>
        <p:nvGrpSpPr>
          <p:cNvPr id="351281" name="Group 49">
            <a:extLst>
              <a:ext uri="{FF2B5EF4-FFF2-40B4-BE49-F238E27FC236}">
                <a16:creationId xmlns:a16="http://schemas.microsoft.com/office/drawing/2014/main" id="{F71C079C-62A6-3090-41EC-B6BADD6135DC}"/>
              </a:ext>
            </a:extLst>
          </p:cNvPr>
          <p:cNvGrpSpPr>
            <a:grpSpLocks/>
          </p:cNvGrpSpPr>
          <p:nvPr/>
        </p:nvGrpSpPr>
        <p:grpSpPr bwMode="auto">
          <a:xfrm>
            <a:off x="6075363" y="3833813"/>
            <a:ext cx="1179512" cy="698500"/>
            <a:chOff x="3827" y="2415"/>
            <a:chExt cx="743" cy="440"/>
          </a:xfrm>
        </p:grpSpPr>
        <p:sp>
          <p:nvSpPr>
            <p:cNvPr id="351270" name="Text Box 38">
              <a:extLst>
                <a:ext uri="{FF2B5EF4-FFF2-40B4-BE49-F238E27FC236}">
                  <a16:creationId xmlns:a16="http://schemas.microsoft.com/office/drawing/2014/main" id="{3A03DF92-9B6F-70D3-7610-AFC99406A962}"/>
                </a:ext>
              </a:extLst>
            </p:cNvPr>
            <p:cNvSpPr txBox="1">
              <a:spLocks noChangeArrowheads="1"/>
            </p:cNvSpPr>
            <p:nvPr/>
          </p:nvSpPr>
          <p:spPr bwMode="auto">
            <a:xfrm>
              <a:off x="3974" y="2415"/>
              <a:ext cx="196"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a:t>
              </a:r>
            </a:p>
          </p:txBody>
        </p:sp>
        <p:grpSp>
          <p:nvGrpSpPr>
            <p:cNvPr id="351280" name="Group 48">
              <a:extLst>
                <a:ext uri="{FF2B5EF4-FFF2-40B4-BE49-F238E27FC236}">
                  <a16:creationId xmlns:a16="http://schemas.microsoft.com/office/drawing/2014/main" id="{6DC68E75-9C0E-AA3B-4DB3-5C3097D3A5FE}"/>
                </a:ext>
              </a:extLst>
            </p:cNvPr>
            <p:cNvGrpSpPr>
              <a:grpSpLocks/>
            </p:cNvGrpSpPr>
            <p:nvPr/>
          </p:nvGrpSpPr>
          <p:grpSpPr bwMode="auto">
            <a:xfrm>
              <a:off x="3827" y="2475"/>
              <a:ext cx="743" cy="380"/>
              <a:chOff x="3023" y="3843"/>
              <a:chExt cx="743" cy="380"/>
            </a:xfrm>
          </p:grpSpPr>
          <p:grpSp>
            <p:nvGrpSpPr>
              <p:cNvPr id="351271" name="Group 39">
                <a:extLst>
                  <a:ext uri="{FF2B5EF4-FFF2-40B4-BE49-F238E27FC236}">
                    <a16:creationId xmlns:a16="http://schemas.microsoft.com/office/drawing/2014/main" id="{86D6917A-B213-C1DE-D5F5-352DED89D242}"/>
                  </a:ext>
                </a:extLst>
              </p:cNvPr>
              <p:cNvGrpSpPr>
                <a:grpSpLocks/>
              </p:cNvGrpSpPr>
              <p:nvPr/>
            </p:nvGrpSpPr>
            <p:grpSpPr bwMode="auto">
              <a:xfrm>
                <a:off x="3023" y="3905"/>
                <a:ext cx="395" cy="301"/>
                <a:chOff x="3773" y="3688"/>
                <a:chExt cx="395" cy="301"/>
              </a:xfrm>
            </p:grpSpPr>
            <p:sp>
              <p:nvSpPr>
                <p:cNvPr id="351272" name="Text Box 40">
                  <a:extLst>
                    <a:ext uri="{FF2B5EF4-FFF2-40B4-BE49-F238E27FC236}">
                      <a16:creationId xmlns:a16="http://schemas.microsoft.com/office/drawing/2014/main" id="{0A2FF068-A4C2-6124-FEAD-63AFDF4DC1AF}"/>
                    </a:ext>
                  </a:extLst>
                </p:cNvPr>
                <p:cNvSpPr txBox="1">
                  <a:spLocks noChangeArrowheads="1"/>
                </p:cNvSpPr>
                <p:nvPr/>
              </p:nvSpPr>
              <p:spPr bwMode="auto">
                <a:xfrm>
                  <a:off x="3773" y="3688"/>
                  <a:ext cx="262"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K </a:t>
                  </a:r>
                </a:p>
              </p:txBody>
            </p:sp>
            <p:sp>
              <p:nvSpPr>
                <p:cNvPr id="351273" name="Text Box 41">
                  <a:extLst>
                    <a:ext uri="{FF2B5EF4-FFF2-40B4-BE49-F238E27FC236}">
                      <a16:creationId xmlns:a16="http://schemas.microsoft.com/office/drawing/2014/main" id="{D6A16DA0-F178-540F-B9E9-500030094440}"/>
                    </a:ext>
                  </a:extLst>
                </p:cNvPr>
                <p:cNvSpPr txBox="1">
                  <a:spLocks noChangeArrowheads="1"/>
                </p:cNvSpPr>
                <p:nvPr/>
              </p:nvSpPr>
              <p:spPr bwMode="auto">
                <a:xfrm>
                  <a:off x="3881" y="3777"/>
                  <a:ext cx="287"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CA</a:t>
                  </a:r>
                </a:p>
              </p:txBody>
            </p:sp>
          </p:grpSp>
          <p:grpSp>
            <p:nvGrpSpPr>
              <p:cNvPr id="351279" name="Group 47">
                <a:extLst>
                  <a:ext uri="{FF2B5EF4-FFF2-40B4-BE49-F238E27FC236}">
                    <a16:creationId xmlns:a16="http://schemas.microsoft.com/office/drawing/2014/main" id="{A5330BFC-C491-416E-0B61-9EE28AED33AB}"/>
                  </a:ext>
                </a:extLst>
              </p:cNvPr>
              <p:cNvGrpSpPr>
                <a:grpSpLocks/>
              </p:cNvGrpSpPr>
              <p:nvPr/>
            </p:nvGrpSpPr>
            <p:grpSpPr bwMode="auto">
              <a:xfrm>
                <a:off x="3290" y="3843"/>
                <a:ext cx="476" cy="380"/>
                <a:chOff x="2198" y="3789"/>
                <a:chExt cx="476" cy="380"/>
              </a:xfrm>
            </p:grpSpPr>
            <p:sp>
              <p:nvSpPr>
                <p:cNvPr id="351276" name="Text Box 44">
                  <a:extLst>
                    <a:ext uri="{FF2B5EF4-FFF2-40B4-BE49-F238E27FC236}">
                      <a16:creationId xmlns:a16="http://schemas.microsoft.com/office/drawing/2014/main" id="{91A961FB-10FD-67F4-AAEE-216685E52537}"/>
                    </a:ext>
                  </a:extLst>
                </p:cNvPr>
                <p:cNvSpPr txBox="1">
                  <a:spLocks noChangeArrowheads="1"/>
                </p:cNvSpPr>
                <p:nvPr/>
              </p:nvSpPr>
              <p:spPr bwMode="auto">
                <a:xfrm>
                  <a:off x="2198" y="3860"/>
                  <a:ext cx="476"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(K  ) </a:t>
                  </a:r>
                </a:p>
              </p:txBody>
            </p:sp>
            <p:sp>
              <p:nvSpPr>
                <p:cNvPr id="351277" name="Text Box 45">
                  <a:extLst>
                    <a:ext uri="{FF2B5EF4-FFF2-40B4-BE49-F238E27FC236}">
                      <a16:creationId xmlns:a16="http://schemas.microsoft.com/office/drawing/2014/main" id="{99F2EE8F-72CE-72BF-F545-18F6DFB42BA0}"/>
                    </a:ext>
                  </a:extLst>
                </p:cNvPr>
                <p:cNvSpPr txBox="1">
                  <a:spLocks noChangeArrowheads="1"/>
                </p:cNvSpPr>
                <p:nvPr/>
              </p:nvSpPr>
              <p:spPr bwMode="auto">
                <a:xfrm>
                  <a:off x="2351" y="3957"/>
                  <a:ext cx="197"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B</a:t>
                  </a:r>
                </a:p>
              </p:txBody>
            </p:sp>
            <p:sp>
              <p:nvSpPr>
                <p:cNvPr id="351278" name="Text Box 46">
                  <a:extLst>
                    <a:ext uri="{FF2B5EF4-FFF2-40B4-BE49-F238E27FC236}">
                      <a16:creationId xmlns:a16="http://schemas.microsoft.com/office/drawing/2014/main" id="{50F01679-0259-90B8-8496-96FCDA344232}"/>
                    </a:ext>
                  </a:extLst>
                </p:cNvPr>
                <p:cNvSpPr txBox="1">
                  <a:spLocks noChangeArrowheads="1"/>
                </p:cNvSpPr>
                <p:nvPr/>
              </p:nvSpPr>
              <p:spPr bwMode="auto">
                <a:xfrm>
                  <a:off x="2360" y="3789"/>
                  <a:ext cx="178"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a:t>
                  </a:r>
                </a:p>
              </p:txBody>
            </p:sp>
          </p:grpSp>
        </p:gr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6">
            <a:extLst>
              <a:ext uri="{FF2B5EF4-FFF2-40B4-BE49-F238E27FC236}">
                <a16:creationId xmlns:a16="http://schemas.microsoft.com/office/drawing/2014/main" id="{3A819C00-50A1-A887-F624-EC194F4DE18D}"/>
              </a:ext>
            </a:extLst>
          </p:cNvPr>
          <p:cNvSpPr>
            <a:spLocks noGrp="1"/>
          </p:cNvSpPr>
          <p:nvPr>
            <p:ph type="ftr" sz="quarter" idx="11"/>
          </p:nvPr>
        </p:nvSpPr>
        <p:spPr/>
        <p:txBody>
          <a:bodyPr/>
          <a:lstStyle/>
          <a:p>
            <a:r>
              <a:rPr lang="en-US" altLang="en-JO"/>
              <a:t>8: Network Security</a:t>
            </a:r>
          </a:p>
        </p:txBody>
      </p:sp>
      <p:sp>
        <p:nvSpPr>
          <p:cNvPr id="3" name="Slide Number Placeholder 7">
            <a:extLst>
              <a:ext uri="{FF2B5EF4-FFF2-40B4-BE49-F238E27FC236}">
                <a16:creationId xmlns:a16="http://schemas.microsoft.com/office/drawing/2014/main" id="{4F72F5D3-0328-A1EA-3F59-1A6E83F24A5C}"/>
              </a:ext>
            </a:extLst>
          </p:cNvPr>
          <p:cNvSpPr>
            <a:spLocks noGrp="1"/>
          </p:cNvSpPr>
          <p:nvPr>
            <p:ph type="sldNum" sz="quarter" idx="12"/>
          </p:nvPr>
        </p:nvSpPr>
        <p:spPr/>
        <p:txBody>
          <a:bodyPr/>
          <a:lstStyle/>
          <a:p>
            <a:r>
              <a:rPr lang="en-US" altLang="en-JO"/>
              <a:t>8-</a:t>
            </a:r>
            <a:fld id="{BEA80F23-B752-6A47-BE9F-317465534979}" type="slidenum">
              <a:rPr lang="en-US" altLang="en-JO"/>
              <a:pPr/>
              <a:t>33</a:t>
            </a:fld>
            <a:endParaRPr lang="en-US" altLang="en-JO"/>
          </a:p>
        </p:txBody>
      </p:sp>
      <p:sp>
        <p:nvSpPr>
          <p:cNvPr id="353282" name="Rectangle 2">
            <a:extLst>
              <a:ext uri="{FF2B5EF4-FFF2-40B4-BE49-F238E27FC236}">
                <a16:creationId xmlns:a16="http://schemas.microsoft.com/office/drawing/2014/main" id="{2D4367FE-BF2C-7B09-A33E-0D9FA4DCCCBB}"/>
              </a:ext>
            </a:extLst>
          </p:cNvPr>
          <p:cNvSpPr>
            <a:spLocks noGrp="1" noChangeArrowheads="1"/>
          </p:cNvSpPr>
          <p:nvPr>
            <p:ph type="title"/>
          </p:nvPr>
        </p:nvSpPr>
        <p:spPr/>
        <p:txBody>
          <a:bodyPr/>
          <a:lstStyle/>
          <a:p>
            <a:r>
              <a:rPr lang="en-US" altLang="en-JO" sz="3600"/>
              <a:t>Certification Authorities</a:t>
            </a:r>
          </a:p>
        </p:txBody>
      </p:sp>
      <p:sp>
        <p:nvSpPr>
          <p:cNvPr id="353283" name="Rectangle 3">
            <a:extLst>
              <a:ext uri="{FF2B5EF4-FFF2-40B4-BE49-F238E27FC236}">
                <a16:creationId xmlns:a16="http://schemas.microsoft.com/office/drawing/2014/main" id="{3EBEB348-9249-BB73-54C3-D24B71CC1817}"/>
              </a:ext>
            </a:extLst>
          </p:cNvPr>
          <p:cNvSpPr>
            <a:spLocks noGrp="1" noChangeArrowheads="1"/>
          </p:cNvSpPr>
          <p:nvPr>
            <p:ph type="body" sz="half" idx="3"/>
          </p:nvPr>
        </p:nvSpPr>
        <p:spPr>
          <a:xfrm>
            <a:off x="650875" y="1325563"/>
            <a:ext cx="7727950" cy="4648200"/>
          </a:xfrm>
        </p:spPr>
        <p:txBody>
          <a:bodyPr/>
          <a:lstStyle/>
          <a:p>
            <a:r>
              <a:rPr lang="en-US" altLang="en-JO" sz="2400"/>
              <a:t>when Alice wants Bob’s public key:</a:t>
            </a:r>
          </a:p>
          <a:p>
            <a:pPr lvl="1"/>
            <a:r>
              <a:rPr lang="en-US" altLang="en-JO">
                <a:solidFill>
                  <a:srgbClr val="FF0000"/>
                </a:solidFill>
              </a:rPr>
              <a:t>gets Bob’s certificate (Bob or elsewhere).</a:t>
            </a:r>
          </a:p>
          <a:p>
            <a:pPr lvl="1"/>
            <a:r>
              <a:rPr lang="en-US" altLang="en-JO">
                <a:solidFill>
                  <a:srgbClr val="FF0000"/>
                </a:solidFill>
              </a:rPr>
              <a:t>apply CA’s public key to Bob’s certificate, get Bob’s public key</a:t>
            </a:r>
            <a:endParaRPr lang="en-US" altLang="en-JO"/>
          </a:p>
        </p:txBody>
      </p:sp>
      <p:pic>
        <p:nvPicPr>
          <p:cNvPr id="353284" name="Picture 4">
            <a:extLst>
              <a:ext uri="{FF2B5EF4-FFF2-40B4-BE49-F238E27FC236}">
                <a16:creationId xmlns:a16="http://schemas.microsoft.com/office/drawing/2014/main" id="{CCE4D19F-3D78-6BAF-D21B-7AAD68AA64FF}"/>
              </a:ext>
            </a:extLst>
          </p:cNvPr>
          <p:cNvPicPr>
            <a:picLocks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4179888" y="5241925"/>
            <a:ext cx="938212" cy="7445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53285" name="Text Box 5">
            <a:extLst>
              <a:ext uri="{FF2B5EF4-FFF2-40B4-BE49-F238E27FC236}">
                <a16:creationId xmlns:a16="http://schemas.microsoft.com/office/drawing/2014/main" id="{8DCCD135-B977-9A8E-4943-48E8381DBDDA}"/>
              </a:ext>
            </a:extLst>
          </p:cNvPr>
          <p:cNvSpPr txBox="1">
            <a:spLocks noChangeArrowheads="1"/>
          </p:cNvSpPr>
          <p:nvPr/>
        </p:nvSpPr>
        <p:spPr bwMode="auto">
          <a:xfrm>
            <a:off x="6642100" y="3467100"/>
            <a:ext cx="960438" cy="8255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JO" sz="1600">
                <a:latin typeface="Comic Sans MS" panose="030F0902030302020204" pitchFamily="66" charset="0"/>
              </a:rPr>
              <a:t>Bob’s </a:t>
            </a:r>
          </a:p>
          <a:p>
            <a:pPr algn="r"/>
            <a:r>
              <a:rPr lang="en-US" altLang="en-JO" sz="1600">
                <a:latin typeface="Comic Sans MS" panose="030F0902030302020204" pitchFamily="66" charset="0"/>
              </a:rPr>
              <a:t>public</a:t>
            </a:r>
          </a:p>
          <a:p>
            <a:pPr algn="r"/>
            <a:r>
              <a:rPr lang="en-US" altLang="en-JO" sz="1600">
                <a:latin typeface="Comic Sans MS" panose="030F0902030302020204" pitchFamily="66" charset="0"/>
              </a:rPr>
              <a:t>key </a:t>
            </a:r>
          </a:p>
        </p:txBody>
      </p:sp>
      <p:pic>
        <p:nvPicPr>
          <p:cNvPr id="353286" name="Picture 6">
            <a:extLst>
              <a:ext uri="{FF2B5EF4-FFF2-40B4-BE49-F238E27FC236}">
                <a16:creationId xmlns:a16="http://schemas.microsoft.com/office/drawing/2014/main" id="{D0E66788-EC57-2635-0B8D-AE95CD9CE3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flipV="1">
            <a:off x="6473825" y="3592513"/>
            <a:ext cx="458788"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53287" name="Group 7">
            <a:extLst>
              <a:ext uri="{FF2B5EF4-FFF2-40B4-BE49-F238E27FC236}">
                <a16:creationId xmlns:a16="http://schemas.microsoft.com/office/drawing/2014/main" id="{85B772E0-86D6-E6DE-3399-B0DFAFC194B7}"/>
              </a:ext>
            </a:extLst>
          </p:cNvPr>
          <p:cNvGrpSpPr>
            <a:grpSpLocks/>
          </p:cNvGrpSpPr>
          <p:nvPr/>
        </p:nvGrpSpPr>
        <p:grpSpPr bwMode="auto">
          <a:xfrm>
            <a:off x="6388100" y="3830638"/>
            <a:ext cx="482600" cy="603250"/>
            <a:chOff x="2997" y="2073"/>
            <a:chExt cx="304" cy="380"/>
          </a:xfrm>
        </p:grpSpPr>
        <p:grpSp>
          <p:nvGrpSpPr>
            <p:cNvPr id="353288" name="Group 8">
              <a:extLst>
                <a:ext uri="{FF2B5EF4-FFF2-40B4-BE49-F238E27FC236}">
                  <a16:creationId xmlns:a16="http://schemas.microsoft.com/office/drawing/2014/main" id="{DA538E6D-5848-19E9-1700-292487D69E76}"/>
                </a:ext>
              </a:extLst>
            </p:cNvPr>
            <p:cNvGrpSpPr>
              <a:grpSpLocks/>
            </p:cNvGrpSpPr>
            <p:nvPr/>
          </p:nvGrpSpPr>
          <p:grpSpPr bwMode="auto">
            <a:xfrm>
              <a:off x="2997" y="2144"/>
              <a:ext cx="304" cy="309"/>
              <a:chOff x="2997" y="2144"/>
              <a:chExt cx="304" cy="309"/>
            </a:xfrm>
          </p:grpSpPr>
          <p:sp>
            <p:nvSpPr>
              <p:cNvPr id="353289" name="Text Box 9">
                <a:extLst>
                  <a:ext uri="{FF2B5EF4-FFF2-40B4-BE49-F238E27FC236}">
                    <a16:creationId xmlns:a16="http://schemas.microsoft.com/office/drawing/2014/main" id="{31063BFD-72A7-F3ED-362B-F98F0FA0F8FF}"/>
                  </a:ext>
                </a:extLst>
              </p:cNvPr>
              <p:cNvSpPr txBox="1">
                <a:spLocks noChangeArrowheads="1"/>
              </p:cNvSpPr>
              <p:nvPr/>
            </p:nvSpPr>
            <p:spPr bwMode="auto">
              <a:xfrm>
                <a:off x="2997" y="2144"/>
                <a:ext cx="262"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K </a:t>
                </a:r>
              </a:p>
            </p:txBody>
          </p:sp>
          <p:sp>
            <p:nvSpPr>
              <p:cNvPr id="353290" name="Text Box 10">
                <a:extLst>
                  <a:ext uri="{FF2B5EF4-FFF2-40B4-BE49-F238E27FC236}">
                    <a16:creationId xmlns:a16="http://schemas.microsoft.com/office/drawing/2014/main" id="{858BEF32-0A96-A207-0D6B-A89216B438E1}"/>
                  </a:ext>
                </a:extLst>
              </p:cNvPr>
              <p:cNvSpPr txBox="1">
                <a:spLocks noChangeArrowheads="1"/>
              </p:cNvSpPr>
              <p:nvPr/>
            </p:nvSpPr>
            <p:spPr bwMode="auto">
              <a:xfrm>
                <a:off x="3104" y="2241"/>
                <a:ext cx="197"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B</a:t>
                </a:r>
              </a:p>
            </p:txBody>
          </p:sp>
        </p:grpSp>
        <p:sp>
          <p:nvSpPr>
            <p:cNvPr id="353291" name="Text Box 11">
              <a:extLst>
                <a:ext uri="{FF2B5EF4-FFF2-40B4-BE49-F238E27FC236}">
                  <a16:creationId xmlns:a16="http://schemas.microsoft.com/office/drawing/2014/main" id="{FA392BED-94D7-C5C0-26CB-C616310FA519}"/>
                </a:ext>
              </a:extLst>
            </p:cNvPr>
            <p:cNvSpPr txBox="1">
              <a:spLocks noChangeArrowheads="1"/>
            </p:cNvSpPr>
            <p:nvPr/>
          </p:nvSpPr>
          <p:spPr bwMode="auto">
            <a:xfrm>
              <a:off x="3113" y="2073"/>
              <a:ext cx="178"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a:t>
              </a:r>
            </a:p>
          </p:txBody>
        </p:sp>
      </p:grpSp>
      <p:grpSp>
        <p:nvGrpSpPr>
          <p:cNvPr id="353292" name="Group 12">
            <a:extLst>
              <a:ext uri="{FF2B5EF4-FFF2-40B4-BE49-F238E27FC236}">
                <a16:creationId xmlns:a16="http://schemas.microsoft.com/office/drawing/2014/main" id="{672FA675-DBA2-8D73-F285-C71618A6C251}"/>
              </a:ext>
            </a:extLst>
          </p:cNvPr>
          <p:cNvGrpSpPr>
            <a:grpSpLocks/>
          </p:cNvGrpSpPr>
          <p:nvPr/>
        </p:nvGrpSpPr>
        <p:grpSpPr bwMode="auto">
          <a:xfrm>
            <a:off x="4029075" y="3425825"/>
            <a:ext cx="1196975" cy="955675"/>
            <a:chOff x="1126" y="2124"/>
            <a:chExt cx="754" cy="602"/>
          </a:xfrm>
        </p:grpSpPr>
        <p:sp>
          <p:nvSpPr>
            <p:cNvPr id="353293" name="Rectangle 13">
              <a:extLst>
                <a:ext uri="{FF2B5EF4-FFF2-40B4-BE49-F238E27FC236}">
                  <a16:creationId xmlns:a16="http://schemas.microsoft.com/office/drawing/2014/main" id="{3B981CCC-BF00-2BAC-E94E-FEC7E9008B73}"/>
                </a:ext>
              </a:extLst>
            </p:cNvPr>
            <p:cNvSpPr>
              <a:spLocks noChangeArrowheads="1"/>
            </p:cNvSpPr>
            <p:nvPr/>
          </p:nvSpPr>
          <p:spPr bwMode="auto">
            <a:xfrm>
              <a:off x="1126" y="2124"/>
              <a:ext cx="751" cy="60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53294" name="Text Box 14">
              <a:extLst>
                <a:ext uri="{FF2B5EF4-FFF2-40B4-BE49-F238E27FC236}">
                  <a16:creationId xmlns:a16="http://schemas.microsoft.com/office/drawing/2014/main" id="{E09B9320-FBED-D7E2-7DB7-FC90E707AE76}"/>
                </a:ext>
              </a:extLst>
            </p:cNvPr>
            <p:cNvSpPr txBox="1">
              <a:spLocks noChangeArrowheads="1"/>
            </p:cNvSpPr>
            <p:nvPr/>
          </p:nvSpPr>
          <p:spPr bwMode="auto">
            <a:xfrm>
              <a:off x="1131" y="2127"/>
              <a:ext cx="749" cy="57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chemeClr val="bg1"/>
                  </a:solidFill>
                  <a:latin typeface="Comic Sans MS" panose="030F0902030302020204" pitchFamily="66" charset="0"/>
                </a:rPr>
                <a:t>digital</a:t>
              </a:r>
            </a:p>
            <a:p>
              <a:r>
                <a:rPr lang="en-US" altLang="en-JO" sz="1800">
                  <a:solidFill>
                    <a:schemeClr val="bg1"/>
                  </a:solidFill>
                  <a:latin typeface="Comic Sans MS" panose="030F0902030302020204" pitchFamily="66" charset="0"/>
                </a:rPr>
                <a:t>signature</a:t>
              </a:r>
            </a:p>
            <a:p>
              <a:r>
                <a:rPr lang="en-US" altLang="en-JO" sz="1800">
                  <a:solidFill>
                    <a:schemeClr val="bg1"/>
                  </a:solidFill>
                  <a:latin typeface="Comic Sans MS" panose="030F0902030302020204" pitchFamily="66" charset="0"/>
                </a:rPr>
                <a:t>(decrypt)</a:t>
              </a:r>
            </a:p>
          </p:txBody>
        </p:sp>
      </p:grpSp>
      <p:sp>
        <p:nvSpPr>
          <p:cNvPr id="353295" name="Text Box 15">
            <a:extLst>
              <a:ext uri="{FF2B5EF4-FFF2-40B4-BE49-F238E27FC236}">
                <a16:creationId xmlns:a16="http://schemas.microsoft.com/office/drawing/2014/main" id="{B6B9897E-8057-3259-D81F-47549AFCEE39}"/>
              </a:ext>
            </a:extLst>
          </p:cNvPr>
          <p:cNvSpPr txBox="1">
            <a:spLocks noChangeArrowheads="1"/>
          </p:cNvSpPr>
          <p:nvPr/>
        </p:nvSpPr>
        <p:spPr bwMode="auto">
          <a:xfrm>
            <a:off x="3560763" y="4522788"/>
            <a:ext cx="960437" cy="8255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JO" sz="1600">
                <a:latin typeface="Comic Sans MS" panose="030F0902030302020204" pitchFamily="66" charset="0"/>
              </a:rPr>
              <a:t>CA </a:t>
            </a:r>
          </a:p>
          <a:p>
            <a:pPr algn="r"/>
            <a:r>
              <a:rPr lang="en-US" altLang="en-JO" sz="1600">
                <a:latin typeface="Comic Sans MS" panose="030F0902030302020204" pitchFamily="66" charset="0"/>
              </a:rPr>
              <a:t>public</a:t>
            </a:r>
          </a:p>
          <a:p>
            <a:pPr algn="r"/>
            <a:r>
              <a:rPr lang="en-US" altLang="en-JO" sz="1600">
                <a:latin typeface="Comic Sans MS" panose="030F0902030302020204" pitchFamily="66" charset="0"/>
              </a:rPr>
              <a:t>key </a:t>
            </a:r>
          </a:p>
        </p:txBody>
      </p:sp>
      <p:pic>
        <p:nvPicPr>
          <p:cNvPr id="353296" name="Picture 16">
            <a:extLst>
              <a:ext uri="{FF2B5EF4-FFF2-40B4-BE49-F238E27FC236}">
                <a16:creationId xmlns:a16="http://schemas.microsoft.com/office/drawing/2014/main" id="{CAA084EB-15A4-7D17-A497-7F96D09E02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flipV="1">
            <a:off x="4800600" y="4530725"/>
            <a:ext cx="458788"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53297" name="Group 17">
            <a:extLst>
              <a:ext uri="{FF2B5EF4-FFF2-40B4-BE49-F238E27FC236}">
                <a16:creationId xmlns:a16="http://schemas.microsoft.com/office/drawing/2014/main" id="{4528F5D3-EB86-13DB-8174-7C6CB3478801}"/>
              </a:ext>
            </a:extLst>
          </p:cNvPr>
          <p:cNvGrpSpPr>
            <a:grpSpLocks/>
          </p:cNvGrpSpPr>
          <p:nvPr/>
        </p:nvGrpSpPr>
        <p:grpSpPr bwMode="auto">
          <a:xfrm>
            <a:off x="4784725" y="4810125"/>
            <a:ext cx="627063" cy="477838"/>
            <a:chOff x="3773" y="3688"/>
            <a:chExt cx="395" cy="301"/>
          </a:xfrm>
        </p:grpSpPr>
        <p:sp>
          <p:nvSpPr>
            <p:cNvPr id="353298" name="Text Box 18">
              <a:extLst>
                <a:ext uri="{FF2B5EF4-FFF2-40B4-BE49-F238E27FC236}">
                  <a16:creationId xmlns:a16="http://schemas.microsoft.com/office/drawing/2014/main" id="{87DF34F0-E502-8C01-78CA-FC92D6C121A5}"/>
                </a:ext>
              </a:extLst>
            </p:cNvPr>
            <p:cNvSpPr txBox="1">
              <a:spLocks noChangeArrowheads="1"/>
            </p:cNvSpPr>
            <p:nvPr/>
          </p:nvSpPr>
          <p:spPr bwMode="auto">
            <a:xfrm>
              <a:off x="3773" y="3688"/>
              <a:ext cx="262"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K </a:t>
              </a:r>
            </a:p>
          </p:txBody>
        </p:sp>
        <p:sp>
          <p:nvSpPr>
            <p:cNvPr id="353299" name="Text Box 19">
              <a:extLst>
                <a:ext uri="{FF2B5EF4-FFF2-40B4-BE49-F238E27FC236}">
                  <a16:creationId xmlns:a16="http://schemas.microsoft.com/office/drawing/2014/main" id="{AE6AB303-ED04-8A67-B7FE-76E20B184170}"/>
                </a:ext>
              </a:extLst>
            </p:cNvPr>
            <p:cNvSpPr txBox="1">
              <a:spLocks noChangeArrowheads="1"/>
            </p:cNvSpPr>
            <p:nvPr/>
          </p:nvSpPr>
          <p:spPr bwMode="auto">
            <a:xfrm>
              <a:off x="3881" y="3777"/>
              <a:ext cx="287"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CA</a:t>
              </a:r>
            </a:p>
          </p:txBody>
        </p:sp>
      </p:grpSp>
      <p:sp>
        <p:nvSpPr>
          <p:cNvPr id="353300" name="Text Box 20">
            <a:extLst>
              <a:ext uri="{FF2B5EF4-FFF2-40B4-BE49-F238E27FC236}">
                <a16:creationId xmlns:a16="http://schemas.microsoft.com/office/drawing/2014/main" id="{F8A93128-4382-3E43-CDA7-ABA06B59FD75}"/>
              </a:ext>
            </a:extLst>
          </p:cNvPr>
          <p:cNvSpPr txBox="1">
            <a:spLocks noChangeArrowheads="1"/>
          </p:cNvSpPr>
          <p:nvPr/>
        </p:nvSpPr>
        <p:spPr bwMode="auto">
          <a:xfrm>
            <a:off x="4959350" y="4645025"/>
            <a:ext cx="3302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a:t>
            </a:r>
          </a:p>
        </p:txBody>
      </p:sp>
      <p:sp>
        <p:nvSpPr>
          <p:cNvPr id="353301" name="Line 21">
            <a:extLst>
              <a:ext uri="{FF2B5EF4-FFF2-40B4-BE49-F238E27FC236}">
                <a16:creationId xmlns:a16="http://schemas.microsoft.com/office/drawing/2014/main" id="{4FEE7B8A-3B1F-7449-A3C2-3636AC1DD20A}"/>
              </a:ext>
            </a:extLst>
          </p:cNvPr>
          <p:cNvSpPr>
            <a:spLocks noChangeShapeType="1"/>
          </p:cNvSpPr>
          <p:nvPr/>
        </p:nvSpPr>
        <p:spPr bwMode="auto">
          <a:xfrm flipV="1">
            <a:off x="4603750" y="4449763"/>
            <a:ext cx="0" cy="893762"/>
          </a:xfrm>
          <a:prstGeom prst="line">
            <a:avLst/>
          </a:prstGeom>
          <a:noFill/>
          <a:ln w="38100">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53302" name="Line 22">
            <a:extLst>
              <a:ext uri="{FF2B5EF4-FFF2-40B4-BE49-F238E27FC236}">
                <a16:creationId xmlns:a16="http://schemas.microsoft.com/office/drawing/2014/main" id="{DB775FD9-75D9-1761-49C7-319FD7A5CFC9}"/>
              </a:ext>
            </a:extLst>
          </p:cNvPr>
          <p:cNvSpPr>
            <a:spLocks noChangeShapeType="1"/>
          </p:cNvSpPr>
          <p:nvPr/>
        </p:nvSpPr>
        <p:spPr bwMode="auto">
          <a:xfrm>
            <a:off x="2379663" y="3873500"/>
            <a:ext cx="1627187" cy="635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53303" name="Line 23">
            <a:extLst>
              <a:ext uri="{FF2B5EF4-FFF2-40B4-BE49-F238E27FC236}">
                <a16:creationId xmlns:a16="http://schemas.microsoft.com/office/drawing/2014/main" id="{9E5522A2-A315-4148-793A-65D6CE9D5557}"/>
              </a:ext>
            </a:extLst>
          </p:cNvPr>
          <p:cNvSpPr>
            <a:spLocks noChangeShapeType="1"/>
          </p:cNvSpPr>
          <p:nvPr/>
        </p:nvSpPr>
        <p:spPr bwMode="auto">
          <a:xfrm flipV="1">
            <a:off x="5248275" y="3886200"/>
            <a:ext cx="1133475" cy="952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353304" name="Group 24">
            <a:extLst>
              <a:ext uri="{FF2B5EF4-FFF2-40B4-BE49-F238E27FC236}">
                <a16:creationId xmlns:a16="http://schemas.microsoft.com/office/drawing/2014/main" id="{5402ACE7-0D67-3D2F-E5A7-D54ED5A903BF}"/>
              </a:ext>
            </a:extLst>
          </p:cNvPr>
          <p:cNvGrpSpPr>
            <a:grpSpLocks/>
          </p:cNvGrpSpPr>
          <p:nvPr/>
        </p:nvGrpSpPr>
        <p:grpSpPr bwMode="auto">
          <a:xfrm>
            <a:off x="1558925" y="3305175"/>
            <a:ext cx="858838" cy="1158875"/>
            <a:chOff x="4446" y="2648"/>
            <a:chExt cx="541" cy="730"/>
          </a:xfrm>
        </p:grpSpPr>
        <p:pic>
          <p:nvPicPr>
            <p:cNvPr id="353305" name="Picture 25">
              <a:extLst>
                <a:ext uri="{FF2B5EF4-FFF2-40B4-BE49-F238E27FC236}">
                  <a16:creationId xmlns:a16="http://schemas.microsoft.com/office/drawing/2014/main" id="{849FDAEC-4244-7E76-5CB8-2636B86BD53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46" y="2648"/>
              <a:ext cx="541" cy="7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53306" name="Group 26">
              <a:extLst>
                <a:ext uri="{FF2B5EF4-FFF2-40B4-BE49-F238E27FC236}">
                  <a16:creationId xmlns:a16="http://schemas.microsoft.com/office/drawing/2014/main" id="{3537AD5A-9253-5346-D915-A3C5D9977813}"/>
                </a:ext>
              </a:extLst>
            </p:cNvPr>
            <p:cNvGrpSpPr>
              <a:grpSpLocks/>
            </p:cNvGrpSpPr>
            <p:nvPr/>
          </p:nvGrpSpPr>
          <p:grpSpPr bwMode="auto">
            <a:xfrm>
              <a:off x="4613" y="2766"/>
              <a:ext cx="304" cy="380"/>
              <a:chOff x="2997" y="2073"/>
              <a:chExt cx="304" cy="380"/>
            </a:xfrm>
          </p:grpSpPr>
          <p:grpSp>
            <p:nvGrpSpPr>
              <p:cNvPr id="353307" name="Group 27">
                <a:extLst>
                  <a:ext uri="{FF2B5EF4-FFF2-40B4-BE49-F238E27FC236}">
                    <a16:creationId xmlns:a16="http://schemas.microsoft.com/office/drawing/2014/main" id="{A5A5DBCF-6D9C-2C8E-9923-23DB58A5C507}"/>
                  </a:ext>
                </a:extLst>
              </p:cNvPr>
              <p:cNvGrpSpPr>
                <a:grpSpLocks/>
              </p:cNvGrpSpPr>
              <p:nvPr/>
            </p:nvGrpSpPr>
            <p:grpSpPr bwMode="auto">
              <a:xfrm>
                <a:off x="2997" y="2144"/>
                <a:ext cx="304" cy="309"/>
                <a:chOff x="2997" y="2144"/>
                <a:chExt cx="304" cy="309"/>
              </a:xfrm>
            </p:grpSpPr>
            <p:sp>
              <p:nvSpPr>
                <p:cNvPr id="353308" name="Text Box 28">
                  <a:extLst>
                    <a:ext uri="{FF2B5EF4-FFF2-40B4-BE49-F238E27FC236}">
                      <a16:creationId xmlns:a16="http://schemas.microsoft.com/office/drawing/2014/main" id="{CD8680E4-98A6-5416-6970-805B06633985}"/>
                    </a:ext>
                  </a:extLst>
                </p:cNvPr>
                <p:cNvSpPr txBox="1">
                  <a:spLocks noChangeArrowheads="1"/>
                </p:cNvSpPr>
                <p:nvPr/>
              </p:nvSpPr>
              <p:spPr bwMode="auto">
                <a:xfrm>
                  <a:off x="2997" y="2144"/>
                  <a:ext cx="262" cy="2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K </a:t>
                  </a:r>
                </a:p>
              </p:txBody>
            </p:sp>
            <p:sp>
              <p:nvSpPr>
                <p:cNvPr id="353309" name="Text Box 29">
                  <a:extLst>
                    <a:ext uri="{FF2B5EF4-FFF2-40B4-BE49-F238E27FC236}">
                      <a16:creationId xmlns:a16="http://schemas.microsoft.com/office/drawing/2014/main" id="{984EF777-6E73-25B5-6E17-238ADD913DB4}"/>
                    </a:ext>
                  </a:extLst>
                </p:cNvPr>
                <p:cNvSpPr txBox="1">
                  <a:spLocks noChangeArrowheads="1"/>
                </p:cNvSpPr>
                <p:nvPr/>
              </p:nvSpPr>
              <p:spPr bwMode="auto">
                <a:xfrm>
                  <a:off x="3104" y="2241"/>
                  <a:ext cx="197"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B</a:t>
                  </a:r>
                </a:p>
              </p:txBody>
            </p:sp>
          </p:grpSp>
          <p:sp>
            <p:nvSpPr>
              <p:cNvPr id="353310" name="Text Box 30">
                <a:extLst>
                  <a:ext uri="{FF2B5EF4-FFF2-40B4-BE49-F238E27FC236}">
                    <a16:creationId xmlns:a16="http://schemas.microsoft.com/office/drawing/2014/main" id="{68131E80-EA6F-C1DC-1682-BA12E08C3DBC}"/>
                  </a:ext>
                </a:extLst>
              </p:cNvPr>
              <p:cNvSpPr txBox="1">
                <a:spLocks noChangeArrowheads="1"/>
              </p:cNvSpPr>
              <p:nvPr/>
            </p:nvSpPr>
            <p:spPr bwMode="auto">
              <a:xfrm>
                <a:off x="3114" y="2073"/>
                <a:ext cx="178"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a:t>
                </a:r>
              </a:p>
            </p:txBody>
          </p:sp>
        </p:grpSp>
        <p:pic>
          <p:nvPicPr>
            <p:cNvPr id="353311" name="Picture 31">
              <a:extLst>
                <a:ext uri="{FF2B5EF4-FFF2-40B4-BE49-F238E27FC236}">
                  <a16:creationId xmlns:a16="http://schemas.microsoft.com/office/drawing/2014/main" id="{966D156A-6D69-7A58-E458-0957F522AC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flipV="1">
              <a:off x="4640" y="3118"/>
              <a:ext cx="289"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53312" name="Group 32">
            <a:extLst>
              <a:ext uri="{FF2B5EF4-FFF2-40B4-BE49-F238E27FC236}">
                <a16:creationId xmlns:a16="http://schemas.microsoft.com/office/drawing/2014/main" id="{3AB70333-363C-FABE-82D7-3449A3AA145F}"/>
              </a:ext>
            </a:extLst>
          </p:cNvPr>
          <p:cNvGrpSpPr>
            <a:grpSpLocks/>
          </p:cNvGrpSpPr>
          <p:nvPr/>
        </p:nvGrpSpPr>
        <p:grpSpPr bwMode="auto">
          <a:xfrm>
            <a:off x="2436813" y="3252788"/>
            <a:ext cx="1179512" cy="698500"/>
            <a:chOff x="3827" y="2415"/>
            <a:chExt cx="743" cy="440"/>
          </a:xfrm>
        </p:grpSpPr>
        <p:sp>
          <p:nvSpPr>
            <p:cNvPr id="353313" name="Text Box 33">
              <a:extLst>
                <a:ext uri="{FF2B5EF4-FFF2-40B4-BE49-F238E27FC236}">
                  <a16:creationId xmlns:a16="http://schemas.microsoft.com/office/drawing/2014/main" id="{82FB1A09-67B9-BECB-8638-B55231DC6CD2}"/>
                </a:ext>
              </a:extLst>
            </p:cNvPr>
            <p:cNvSpPr txBox="1">
              <a:spLocks noChangeArrowheads="1"/>
            </p:cNvSpPr>
            <p:nvPr/>
          </p:nvSpPr>
          <p:spPr bwMode="auto">
            <a:xfrm>
              <a:off x="3974" y="2415"/>
              <a:ext cx="196"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a:t>
              </a:r>
            </a:p>
          </p:txBody>
        </p:sp>
        <p:grpSp>
          <p:nvGrpSpPr>
            <p:cNvPr id="353314" name="Group 34">
              <a:extLst>
                <a:ext uri="{FF2B5EF4-FFF2-40B4-BE49-F238E27FC236}">
                  <a16:creationId xmlns:a16="http://schemas.microsoft.com/office/drawing/2014/main" id="{6AFBCEE9-4A91-A552-0068-3D9345E984B6}"/>
                </a:ext>
              </a:extLst>
            </p:cNvPr>
            <p:cNvGrpSpPr>
              <a:grpSpLocks/>
            </p:cNvGrpSpPr>
            <p:nvPr/>
          </p:nvGrpSpPr>
          <p:grpSpPr bwMode="auto">
            <a:xfrm>
              <a:off x="3827" y="2475"/>
              <a:ext cx="743" cy="380"/>
              <a:chOff x="3023" y="3843"/>
              <a:chExt cx="743" cy="380"/>
            </a:xfrm>
          </p:grpSpPr>
          <p:grpSp>
            <p:nvGrpSpPr>
              <p:cNvPr id="353315" name="Group 35">
                <a:extLst>
                  <a:ext uri="{FF2B5EF4-FFF2-40B4-BE49-F238E27FC236}">
                    <a16:creationId xmlns:a16="http://schemas.microsoft.com/office/drawing/2014/main" id="{C6D3F61F-275E-804D-70E5-45026210B0C0}"/>
                  </a:ext>
                </a:extLst>
              </p:cNvPr>
              <p:cNvGrpSpPr>
                <a:grpSpLocks/>
              </p:cNvGrpSpPr>
              <p:nvPr/>
            </p:nvGrpSpPr>
            <p:grpSpPr bwMode="auto">
              <a:xfrm>
                <a:off x="3023" y="3905"/>
                <a:ext cx="395" cy="301"/>
                <a:chOff x="3773" y="3688"/>
                <a:chExt cx="395" cy="301"/>
              </a:xfrm>
            </p:grpSpPr>
            <p:sp>
              <p:nvSpPr>
                <p:cNvPr id="353316" name="Text Box 36">
                  <a:extLst>
                    <a:ext uri="{FF2B5EF4-FFF2-40B4-BE49-F238E27FC236}">
                      <a16:creationId xmlns:a16="http://schemas.microsoft.com/office/drawing/2014/main" id="{929F1D7D-1A01-FC47-1954-5D4F9A4F7931}"/>
                    </a:ext>
                  </a:extLst>
                </p:cNvPr>
                <p:cNvSpPr txBox="1">
                  <a:spLocks noChangeArrowheads="1"/>
                </p:cNvSpPr>
                <p:nvPr/>
              </p:nvSpPr>
              <p:spPr bwMode="auto">
                <a:xfrm>
                  <a:off x="3773" y="3688"/>
                  <a:ext cx="262"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K </a:t>
                  </a:r>
                </a:p>
              </p:txBody>
            </p:sp>
            <p:sp>
              <p:nvSpPr>
                <p:cNvPr id="353317" name="Text Box 37">
                  <a:extLst>
                    <a:ext uri="{FF2B5EF4-FFF2-40B4-BE49-F238E27FC236}">
                      <a16:creationId xmlns:a16="http://schemas.microsoft.com/office/drawing/2014/main" id="{925F52F1-74FD-5CD6-6CB0-D6D3B0F49480}"/>
                    </a:ext>
                  </a:extLst>
                </p:cNvPr>
                <p:cNvSpPr txBox="1">
                  <a:spLocks noChangeArrowheads="1"/>
                </p:cNvSpPr>
                <p:nvPr/>
              </p:nvSpPr>
              <p:spPr bwMode="auto">
                <a:xfrm>
                  <a:off x="3881" y="3777"/>
                  <a:ext cx="287"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CA</a:t>
                  </a:r>
                </a:p>
              </p:txBody>
            </p:sp>
          </p:grpSp>
          <p:grpSp>
            <p:nvGrpSpPr>
              <p:cNvPr id="353318" name="Group 38">
                <a:extLst>
                  <a:ext uri="{FF2B5EF4-FFF2-40B4-BE49-F238E27FC236}">
                    <a16:creationId xmlns:a16="http://schemas.microsoft.com/office/drawing/2014/main" id="{C71755A2-634D-6D96-BAA6-BC6D241E7863}"/>
                  </a:ext>
                </a:extLst>
              </p:cNvPr>
              <p:cNvGrpSpPr>
                <a:grpSpLocks/>
              </p:cNvGrpSpPr>
              <p:nvPr/>
            </p:nvGrpSpPr>
            <p:grpSpPr bwMode="auto">
              <a:xfrm>
                <a:off x="3290" y="3843"/>
                <a:ext cx="476" cy="380"/>
                <a:chOff x="2198" y="3789"/>
                <a:chExt cx="476" cy="380"/>
              </a:xfrm>
            </p:grpSpPr>
            <p:sp>
              <p:nvSpPr>
                <p:cNvPr id="353319" name="Text Box 39">
                  <a:extLst>
                    <a:ext uri="{FF2B5EF4-FFF2-40B4-BE49-F238E27FC236}">
                      <a16:creationId xmlns:a16="http://schemas.microsoft.com/office/drawing/2014/main" id="{AEF758E5-AB19-C0F9-4B00-9887CB849633}"/>
                    </a:ext>
                  </a:extLst>
                </p:cNvPr>
                <p:cNvSpPr txBox="1">
                  <a:spLocks noChangeArrowheads="1"/>
                </p:cNvSpPr>
                <p:nvPr/>
              </p:nvSpPr>
              <p:spPr bwMode="auto">
                <a:xfrm>
                  <a:off x="2198" y="3860"/>
                  <a:ext cx="476"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(K  ) </a:t>
                  </a:r>
                </a:p>
              </p:txBody>
            </p:sp>
            <p:sp>
              <p:nvSpPr>
                <p:cNvPr id="353320" name="Text Box 40">
                  <a:extLst>
                    <a:ext uri="{FF2B5EF4-FFF2-40B4-BE49-F238E27FC236}">
                      <a16:creationId xmlns:a16="http://schemas.microsoft.com/office/drawing/2014/main" id="{85C0B9DE-AF91-8550-6DDC-378190F6890E}"/>
                    </a:ext>
                  </a:extLst>
                </p:cNvPr>
                <p:cNvSpPr txBox="1">
                  <a:spLocks noChangeArrowheads="1"/>
                </p:cNvSpPr>
                <p:nvPr/>
              </p:nvSpPr>
              <p:spPr bwMode="auto">
                <a:xfrm>
                  <a:off x="2351" y="3957"/>
                  <a:ext cx="197"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B</a:t>
                  </a:r>
                </a:p>
              </p:txBody>
            </p:sp>
            <p:sp>
              <p:nvSpPr>
                <p:cNvPr id="353321" name="Text Box 41">
                  <a:extLst>
                    <a:ext uri="{FF2B5EF4-FFF2-40B4-BE49-F238E27FC236}">
                      <a16:creationId xmlns:a16="http://schemas.microsoft.com/office/drawing/2014/main" id="{68510568-3B1A-385E-18F0-94C36437176D}"/>
                    </a:ext>
                  </a:extLst>
                </p:cNvPr>
                <p:cNvSpPr txBox="1">
                  <a:spLocks noChangeArrowheads="1"/>
                </p:cNvSpPr>
                <p:nvPr/>
              </p:nvSpPr>
              <p:spPr bwMode="auto">
                <a:xfrm>
                  <a:off x="2360" y="3789"/>
                  <a:ext cx="178"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rgbClr val="FF0000"/>
                      </a:solidFill>
                      <a:latin typeface="Comic Sans MS" panose="030F0902030302020204" pitchFamily="66" charset="0"/>
                    </a:rPr>
                    <a:t>+</a:t>
                  </a:r>
                </a:p>
              </p:txBody>
            </p:sp>
          </p:grpSp>
        </p:gr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14630FF0-7C50-9B43-8219-90CDD2100B29}"/>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DE51EC41-F09C-92EE-976F-0829517A428F}"/>
              </a:ext>
            </a:extLst>
          </p:cNvPr>
          <p:cNvSpPr>
            <a:spLocks noGrp="1"/>
          </p:cNvSpPr>
          <p:nvPr>
            <p:ph type="sldNum" sz="quarter" idx="12"/>
          </p:nvPr>
        </p:nvSpPr>
        <p:spPr/>
        <p:txBody>
          <a:bodyPr/>
          <a:lstStyle/>
          <a:p>
            <a:r>
              <a:rPr lang="en-US" altLang="en-JO"/>
              <a:t>8-</a:t>
            </a:r>
            <a:fld id="{13F18B6B-1CB1-F546-BF41-1A29FC1EF9C9}" type="slidenum">
              <a:rPr lang="en-US" altLang="en-JO"/>
              <a:pPr/>
              <a:t>34</a:t>
            </a:fld>
            <a:endParaRPr lang="en-US" altLang="en-JO"/>
          </a:p>
        </p:txBody>
      </p:sp>
      <p:sp>
        <p:nvSpPr>
          <p:cNvPr id="355330" name="Rectangle 2">
            <a:extLst>
              <a:ext uri="{FF2B5EF4-FFF2-40B4-BE49-F238E27FC236}">
                <a16:creationId xmlns:a16="http://schemas.microsoft.com/office/drawing/2014/main" id="{8F01C778-AD74-E9B2-064D-A50D5C5405B2}"/>
              </a:ext>
            </a:extLst>
          </p:cNvPr>
          <p:cNvSpPr>
            <a:spLocks noGrp="1" noChangeArrowheads="1"/>
          </p:cNvSpPr>
          <p:nvPr>
            <p:ph type="title"/>
          </p:nvPr>
        </p:nvSpPr>
        <p:spPr/>
        <p:txBody>
          <a:bodyPr/>
          <a:lstStyle/>
          <a:p>
            <a:r>
              <a:rPr lang="en-US" altLang="en-JO" sz="3200"/>
              <a:t>A certificate contains:</a:t>
            </a:r>
          </a:p>
        </p:txBody>
      </p:sp>
      <p:sp>
        <p:nvSpPr>
          <p:cNvPr id="355331" name="Rectangle 3">
            <a:extLst>
              <a:ext uri="{FF2B5EF4-FFF2-40B4-BE49-F238E27FC236}">
                <a16:creationId xmlns:a16="http://schemas.microsoft.com/office/drawing/2014/main" id="{AF92FC75-449B-FBED-AE1B-3EB107FD743D}"/>
              </a:ext>
            </a:extLst>
          </p:cNvPr>
          <p:cNvSpPr>
            <a:spLocks noGrp="1" noChangeArrowheads="1"/>
          </p:cNvSpPr>
          <p:nvPr>
            <p:ph type="body" idx="1"/>
          </p:nvPr>
        </p:nvSpPr>
        <p:spPr>
          <a:xfrm>
            <a:off x="488950" y="1222375"/>
            <a:ext cx="7772400" cy="1265238"/>
          </a:xfrm>
        </p:spPr>
        <p:txBody>
          <a:bodyPr/>
          <a:lstStyle/>
          <a:p>
            <a:r>
              <a:rPr lang="en-US" altLang="en-JO" sz="2400"/>
              <a:t>Serial number (unique to issuer)</a:t>
            </a:r>
          </a:p>
          <a:p>
            <a:r>
              <a:rPr lang="en-US" altLang="en-JO" sz="2400"/>
              <a:t>info about certificate owner, including algorithm and key value itself (not shown)</a:t>
            </a:r>
          </a:p>
        </p:txBody>
      </p:sp>
      <p:pic>
        <p:nvPicPr>
          <p:cNvPr id="355332" name="Picture 4">
            <a:extLst>
              <a:ext uri="{FF2B5EF4-FFF2-40B4-BE49-F238E27FC236}">
                <a16:creationId xmlns:a16="http://schemas.microsoft.com/office/drawing/2014/main" id="{13B3DCE1-E4A5-9851-37BD-B26A11FA6033}"/>
              </a:ext>
            </a:extLst>
          </p:cNvPr>
          <p:cNvPicPr>
            <a:picLocks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420688" y="2676525"/>
            <a:ext cx="5492750" cy="3929063"/>
          </a:xfrm>
          <a:noFill/>
          <a:ln/>
          <a:extLst>
            <a:ext uri="{91240B29-F687-4F45-9708-019B960494DF}">
              <a14:hiddenLine xmlns:a14="http://schemas.microsoft.com/office/drawing/2010/main" w="9525" cap="flat" cmpd="sng">
                <a:solidFill>
                  <a:schemeClr val="tx1"/>
                </a:solidFill>
                <a:prstDash val="solid"/>
                <a:miter lim="800000"/>
                <a:headEnd/>
                <a:tailEnd/>
              </a14:hiddenLine>
            </a:ext>
          </a:extLst>
        </p:spPr>
      </p:pic>
      <p:sp>
        <p:nvSpPr>
          <p:cNvPr id="355333" name="Rectangle 5">
            <a:extLst>
              <a:ext uri="{FF2B5EF4-FFF2-40B4-BE49-F238E27FC236}">
                <a16:creationId xmlns:a16="http://schemas.microsoft.com/office/drawing/2014/main" id="{1BBE61DE-98BE-184E-A2C8-354B97560B5A}"/>
              </a:ext>
            </a:extLst>
          </p:cNvPr>
          <p:cNvSpPr>
            <a:spLocks noChangeArrowheads="1"/>
          </p:cNvSpPr>
          <p:nvPr/>
        </p:nvSpPr>
        <p:spPr bwMode="auto">
          <a:xfrm>
            <a:off x="6364288" y="2317750"/>
            <a:ext cx="2301875" cy="1265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2"/>
              </a:buClr>
              <a:buSzPct val="85000"/>
              <a:buFont typeface="ZapfDingbats" pitchFamily="82" charset="2"/>
              <a:buChar char="r"/>
              <a:defRPr sz="2800">
                <a:solidFill>
                  <a:schemeClr val="tx1"/>
                </a:solidFill>
                <a:latin typeface="Comic Sans MS" panose="030F0902030302020204" pitchFamily="66" charset="0"/>
              </a:defRPr>
            </a:lvl1pPr>
            <a:lvl2pPr marL="742950" indent="-285750" algn="l">
              <a:spcBef>
                <a:spcPct val="20000"/>
              </a:spcBef>
              <a:buClr>
                <a:schemeClr val="accent2"/>
              </a:buClr>
              <a:buSzPct val="75000"/>
              <a:buFont typeface="ZapfDingbats" pitchFamily="82" charset="2"/>
              <a:buChar char="m"/>
              <a:defRPr sz="2400">
                <a:solidFill>
                  <a:schemeClr val="tx1"/>
                </a:solidFill>
                <a:latin typeface="Comic Sans MS" panose="030F0902030302020204" pitchFamily="66" charset="0"/>
              </a:defRPr>
            </a:lvl2pPr>
            <a:lvl3pPr marL="1143000" indent="-228600" algn="l">
              <a:spcBef>
                <a:spcPct val="20000"/>
              </a:spcBef>
              <a:buChar char="•"/>
              <a:defRPr sz="2000">
                <a:solidFill>
                  <a:schemeClr val="tx1"/>
                </a:solidFill>
                <a:latin typeface="Comic Sans MS" panose="030F0902030302020204" pitchFamily="66"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en-US" altLang="en-JO" sz="2400"/>
              <a:t>info about certificate issuer</a:t>
            </a:r>
          </a:p>
          <a:p>
            <a:r>
              <a:rPr lang="en-US" altLang="en-JO" sz="2400"/>
              <a:t>valid dates</a:t>
            </a:r>
          </a:p>
          <a:p>
            <a:r>
              <a:rPr lang="en-US" altLang="en-JO" sz="2400"/>
              <a:t>digital signature by issuer</a:t>
            </a:r>
          </a:p>
        </p:txBody>
      </p:sp>
      <p:sp>
        <p:nvSpPr>
          <p:cNvPr id="355334" name="Freeform 6">
            <a:extLst>
              <a:ext uri="{FF2B5EF4-FFF2-40B4-BE49-F238E27FC236}">
                <a16:creationId xmlns:a16="http://schemas.microsoft.com/office/drawing/2014/main" id="{26B84BFD-B3CF-4A49-BAD3-E82BEF18E351}"/>
              </a:ext>
            </a:extLst>
          </p:cNvPr>
          <p:cNvSpPr>
            <a:spLocks/>
          </p:cNvSpPr>
          <p:nvPr/>
        </p:nvSpPr>
        <p:spPr bwMode="auto">
          <a:xfrm>
            <a:off x="133350" y="1495425"/>
            <a:ext cx="534988" cy="2308225"/>
          </a:xfrm>
          <a:custGeom>
            <a:avLst/>
            <a:gdLst>
              <a:gd name="T0" fmla="*/ 337 w 337"/>
              <a:gd name="T1" fmla="*/ 0 h 1454"/>
              <a:gd name="T2" fmla="*/ 7 w 337"/>
              <a:gd name="T3" fmla="*/ 0 h 1454"/>
              <a:gd name="T4" fmla="*/ 0 w 337"/>
              <a:gd name="T5" fmla="*/ 1454 h 1454"/>
              <a:gd name="T6" fmla="*/ 145 w 337"/>
              <a:gd name="T7" fmla="*/ 1453 h 1454"/>
            </a:gdLst>
            <a:ahLst/>
            <a:cxnLst>
              <a:cxn ang="0">
                <a:pos x="T0" y="T1"/>
              </a:cxn>
              <a:cxn ang="0">
                <a:pos x="T2" y="T3"/>
              </a:cxn>
              <a:cxn ang="0">
                <a:pos x="T4" y="T5"/>
              </a:cxn>
              <a:cxn ang="0">
                <a:pos x="T6" y="T7"/>
              </a:cxn>
            </a:cxnLst>
            <a:rect l="0" t="0" r="r" b="b"/>
            <a:pathLst>
              <a:path w="337" h="1454">
                <a:moveTo>
                  <a:pt x="337" y="0"/>
                </a:moveTo>
                <a:lnTo>
                  <a:pt x="7" y="0"/>
                </a:lnTo>
                <a:lnTo>
                  <a:pt x="0" y="1454"/>
                </a:lnTo>
                <a:lnTo>
                  <a:pt x="145" y="1453"/>
                </a:lnTo>
              </a:path>
            </a:pathLst>
          </a:custGeom>
          <a:noFill/>
          <a:ln w="19050" cap="flat" cmpd="sng">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55335" name="Oval 7">
            <a:extLst>
              <a:ext uri="{FF2B5EF4-FFF2-40B4-BE49-F238E27FC236}">
                <a16:creationId xmlns:a16="http://schemas.microsoft.com/office/drawing/2014/main" id="{801AE5F3-C63E-8424-6897-59310010601A}"/>
              </a:ext>
            </a:extLst>
          </p:cNvPr>
          <p:cNvSpPr>
            <a:spLocks noChangeArrowheads="1"/>
          </p:cNvSpPr>
          <p:nvPr/>
        </p:nvSpPr>
        <p:spPr bwMode="auto">
          <a:xfrm>
            <a:off x="2381250" y="1644650"/>
            <a:ext cx="2743200" cy="482600"/>
          </a:xfrm>
          <a:prstGeom prst="ellipse">
            <a:avLst/>
          </a:prstGeom>
          <a:noFill/>
          <a:ln w="19050">
            <a:solidFill>
              <a:srgbClr val="FF0000"/>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55336" name="Line 8">
            <a:extLst>
              <a:ext uri="{FF2B5EF4-FFF2-40B4-BE49-F238E27FC236}">
                <a16:creationId xmlns:a16="http://schemas.microsoft.com/office/drawing/2014/main" id="{1E33FE32-7200-2B2A-6E40-F18A0365924D}"/>
              </a:ext>
            </a:extLst>
          </p:cNvPr>
          <p:cNvSpPr>
            <a:spLocks noChangeShapeType="1"/>
          </p:cNvSpPr>
          <p:nvPr/>
        </p:nvSpPr>
        <p:spPr bwMode="auto">
          <a:xfrm flipH="1">
            <a:off x="2298700" y="2057400"/>
            <a:ext cx="558800" cy="1073150"/>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55337" name="Line 9">
            <a:extLst>
              <a:ext uri="{FF2B5EF4-FFF2-40B4-BE49-F238E27FC236}">
                <a16:creationId xmlns:a16="http://schemas.microsoft.com/office/drawing/2014/main" id="{2E515440-68F9-ECDF-43A7-2DC8DD50C295}"/>
              </a:ext>
            </a:extLst>
          </p:cNvPr>
          <p:cNvSpPr>
            <a:spLocks noChangeShapeType="1"/>
          </p:cNvSpPr>
          <p:nvPr/>
        </p:nvSpPr>
        <p:spPr bwMode="auto">
          <a:xfrm flipH="1">
            <a:off x="5237163" y="2562225"/>
            <a:ext cx="1317625" cy="554038"/>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55338" name="Line 10">
            <a:extLst>
              <a:ext uri="{FF2B5EF4-FFF2-40B4-BE49-F238E27FC236}">
                <a16:creationId xmlns:a16="http://schemas.microsoft.com/office/drawing/2014/main" id="{8DF9134B-1195-6501-5DEF-794556822961}"/>
              </a:ext>
            </a:extLst>
          </p:cNvPr>
          <p:cNvSpPr>
            <a:spLocks noChangeShapeType="1"/>
          </p:cNvSpPr>
          <p:nvPr/>
        </p:nvSpPr>
        <p:spPr bwMode="auto">
          <a:xfrm flipH="1">
            <a:off x="4868863" y="3767138"/>
            <a:ext cx="1682750" cy="1174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55339" name="Line 11">
            <a:extLst>
              <a:ext uri="{FF2B5EF4-FFF2-40B4-BE49-F238E27FC236}">
                <a16:creationId xmlns:a16="http://schemas.microsoft.com/office/drawing/2014/main" id="{DED888D5-4AE8-84CA-8DEA-3B2B327BAB9A}"/>
              </a:ext>
            </a:extLst>
          </p:cNvPr>
          <p:cNvSpPr>
            <a:spLocks noChangeShapeType="1"/>
          </p:cNvSpPr>
          <p:nvPr/>
        </p:nvSpPr>
        <p:spPr bwMode="auto">
          <a:xfrm flipH="1" flipV="1">
            <a:off x="2124075" y="4094163"/>
            <a:ext cx="4411663" cy="106362"/>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4556E7A5-6CA2-9FFB-5141-E32707D8FC4D}"/>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AB03670C-5883-8033-FFC1-C1D61C872BEF}"/>
              </a:ext>
            </a:extLst>
          </p:cNvPr>
          <p:cNvSpPr>
            <a:spLocks noGrp="1"/>
          </p:cNvSpPr>
          <p:nvPr>
            <p:ph type="sldNum" sz="quarter" idx="12"/>
          </p:nvPr>
        </p:nvSpPr>
        <p:spPr/>
        <p:txBody>
          <a:bodyPr/>
          <a:lstStyle/>
          <a:p>
            <a:r>
              <a:rPr lang="en-US" altLang="en-JO"/>
              <a:t>8-</a:t>
            </a:r>
            <a:fld id="{6F3CCB1B-792D-8B41-AC92-DE7D234DFE78}" type="slidenum">
              <a:rPr lang="en-US" altLang="en-JO"/>
              <a:pPr/>
              <a:t>35</a:t>
            </a:fld>
            <a:endParaRPr lang="en-US" altLang="en-JO"/>
          </a:p>
        </p:txBody>
      </p:sp>
      <p:sp>
        <p:nvSpPr>
          <p:cNvPr id="318466" name="Rectangle 2">
            <a:extLst>
              <a:ext uri="{FF2B5EF4-FFF2-40B4-BE49-F238E27FC236}">
                <a16:creationId xmlns:a16="http://schemas.microsoft.com/office/drawing/2014/main" id="{F0BFDC91-C64D-E2A3-3BA4-A6700188F967}"/>
              </a:ext>
            </a:extLst>
          </p:cNvPr>
          <p:cNvSpPr>
            <a:spLocks noGrp="1" noChangeArrowheads="1"/>
          </p:cNvSpPr>
          <p:nvPr>
            <p:ph type="title"/>
          </p:nvPr>
        </p:nvSpPr>
        <p:spPr/>
        <p:txBody>
          <a:bodyPr/>
          <a:lstStyle/>
          <a:p>
            <a:r>
              <a:rPr lang="en-US" altLang="en-JO"/>
              <a:t>Chapter 8 roadmap</a:t>
            </a:r>
          </a:p>
        </p:txBody>
      </p:sp>
      <p:sp>
        <p:nvSpPr>
          <p:cNvPr id="318467" name="Rectangle 3">
            <a:extLst>
              <a:ext uri="{FF2B5EF4-FFF2-40B4-BE49-F238E27FC236}">
                <a16:creationId xmlns:a16="http://schemas.microsoft.com/office/drawing/2014/main" id="{715AAEAA-1F24-4BC7-0C57-D233E216A926}"/>
              </a:ext>
            </a:extLst>
          </p:cNvPr>
          <p:cNvSpPr>
            <a:spLocks noGrp="1" noChangeArrowheads="1"/>
          </p:cNvSpPr>
          <p:nvPr>
            <p:ph type="body" idx="1"/>
          </p:nvPr>
        </p:nvSpPr>
        <p:spPr>
          <a:xfrm>
            <a:off x="650875" y="1668463"/>
            <a:ext cx="7772400" cy="4648200"/>
          </a:xfrm>
        </p:spPr>
        <p:txBody>
          <a:bodyPr/>
          <a:lstStyle/>
          <a:p>
            <a:pPr>
              <a:buFont typeface="ZapfDingbats" pitchFamily="82" charset="2"/>
              <a:buNone/>
            </a:pPr>
            <a:r>
              <a:rPr lang="en-US" altLang="en-JO">
                <a:solidFill>
                  <a:schemeClr val="accent2"/>
                </a:solidFill>
              </a:rPr>
              <a:t>8.1</a:t>
            </a:r>
            <a:r>
              <a:rPr lang="en-US" altLang="en-JO">
                <a:solidFill>
                  <a:srgbClr val="FF3300"/>
                </a:solidFill>
              </a:rPr>
              <a:t> </a:t>
            </a:r>
            <a:r>
              <a:rPr lang="en-US" altLang="en-JO"/>
              <a:t>What is network security?</a:t>
            </a:r>
          </a:p>
          <a:p>
            <a:pPr>
              <a:buFont typeface="ZapfDingbats" pitchFamily="82" charset="2"/>
              <a:buNone/>
            </a:pPr>
            <a:r>
              <a:rPr lang="en-US" altLang="en-JO">
                <a:solidFill>
                  <a:schemeClr val="accent2"/>
                </a:solidFill>
              </a:rPr>
              <a:t>8.2</a:t>
            </a:r>
            <a:r>
              <a:rPr lang="en-US" altLang="en-JO"/>
              <a:t> Principles of cryptography</a:t>
            </a:r>
          </a:p>
          <a:p>
            <a:pPr>
              <a:buFont typeface="ZapfDingbats" pitchFamily="82" charset="2"/>
              <a:buNone/>
            </a:pPr>
            <a:r>
              <a:rPr lang="en-US" altLang="en-JO">
                <a:solidFill>
                  <a:schemeClr val="accent2"/>
                </a:solidFill>
              </a:rPr>
              <a:t>8.3 </a:t>
            </a:r>
            <a:r>
              <a:rPr lang="en-US" altLang="en-JO"/>
              <a:t>Message integrity</a:t>
            </a:r>
          </a:p>
          <a:p>
            <a:pPr>
              <a:buFont typeface="ZapfDingbats" pitchFamily="82" charset="2"/>
              <a:buNone/>
            </a:pPr>
            <a:r>
              <a:rPr lang="en-US" altLang="en-JO">
                <a:solidFill>
                  <a:srgbClr val="FF3300"/>
                </a:solidFill>
              </a:rPr>
              <a:t>8.4 End point authentication</a:t>
            </a:r>
          </a:p>
          <a:p>
            <a:pPr>
              <a:buFont typeface="ZapfDingbats" pitchFamily="82" charset="2"/>
              <a:buNone/>
            </a:pPr>
            <a:r>
              <a:rPr lang="en-US" altLang="en-JO">
                <a:solidFill>
                  <a:schemeClr val="accent2"/>
                </a:solidFill>
              </a:rPr>
              <a:t>8.5</a:t>
            </a:r>
            <a:r>
              <a:rPr lang="en-US" altLang="en-JO"/>
              <a:t> Securing e-mail</a:t>
            </a:r>
          </a:p>
          <a:p>
            <a:pPr>
              <a:buFont typeface="ZapfDingbats" pitchFamily="82" charset="2"/>
              <a:buNone/>
            </a:pPr>
            <a:r>
              <a:rPr lang="en-US" altLang="en-JO">
                <a:solidFill>
                  <a:schemeClr val="accent2"/>
                </a:solidFill>
              </a:rPr>
              <a:t>8.6</a:t>
            </a:r>
            <a:r>
              <a:rPr lang="en-US" altLang="en-JO"/>
              <a:t> Securing TCP connections: SSL</a:t>
            </a:r>
          </a:p>
          <a:p>
            <a:pPr>
              <a:buFont typeface="ZapfDingbats" pitchFamily="82" charset="2"/>
              <a:buNone/>
            </a:pPr>
            <a:r>
              <a:rPr lang="en-US" altLang="en-JO">
                <a:solidFill>
                  <a:schemeClr val="accent2"/>
                </a:solidFill>
              </a:rPr>
              <a:t>8.7</a:t>
            </a:r>
            <a:r>
              <a:rPr lang="en-US" altLang="en-JO"/>
              <a:t> Network layer security: IPsec</a:t>
            </a:r>
          </a:p>
          <a:p>
            <a:pPr>
              <a:buFont typeface="ZapfDingbats" pitchFamily="82" charset="2"/>
              <a:buNone/>
            </a:pPr>
            <a:r>
              <a:rPr lang="en-US" altLang="en-JO">
                <a:solidFill>
                  <a:schemeClr val="accent2"/>
                </a:solidFill>
              </a:rPr>
              <a:t>8.8</a:t>
            </a:r>
            <a:r>
              <a:rPr lang="en-US" altLang="en-JO"/>
              <a:t> Securing wireless LANs</a:t>
            </a:r>
          </a:p>
          <a:p>
            <a:pPr>
              <a:buFont typeface="ZapfDingbats" pitchFamily="82" charset="2"/>
              <a:buNone/>
            </a:pPr>
            <a:r>
              <a:rPr lang="en-US" altLang="en-JO">
                <a:solidFill>
                  <a:schemeClr val="accent2"/>
                </a:solidFill>
              </a:rPr>
              <a:t>8.9</a:t>
            </a:r>
            <a:r>
              <a:rPr lang="en-US" altLang="en-JO"/>
              <a:t> Operational security: firewalls and IDS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B6C85114-745B-42AF-2590-8877365D3CA5}"/>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5F05C2B9-2524-3967-B91A-823930AD0E88}"/>
              </a:ext>
            </a:extLst>
          </p:cNvPr>
          <p:cNvSpPr>
            <a:spLocks noGrp="1"/>
          </p:cNvSpPr>
          <p:nvPr>
            <p:ph type="sldNum" sz="quarter" idx="12"/>
          </p:nvPr>
        </p:nvSpPr>
        <p:spPr/>
        <p:txBody>
          <a:bodyPr/>
          <a:lstStyle/>
          <a:p>
            <a:r>
              <a:rPr lang="en-US" altLang="en-JO"/>
              <a:t>8-</a:t>
            </a:r>
            <a:fld id="{DCADE47A-6052-484C-8A32-B906ECB7592D}" type="slidenum">
              <a:rPr lang="en-US" altLang="en-JO"/>
              <a:pPr/>
              <a:t>36</a:t>
            </a:fld>
            <a:endParaRPr lang="en-US" altLang="en-JO"/>
          </a:p>
        </p:txBody>
      </p:sp>
      <p:sp>
        <p:nvSpPr>
          <p:cNvPr id="98306" name="Rectangle 2">
            <a:extLst>
              <a:ext uri="{FF2B5EF4-FFF2-40B4-BE49-F238E27FC236}">
                <a16:creationId xmlns:a16="http://schemas.microsoft.com/office/drawing/2014/main" id="{7FE164BB-2B7B-74E8-0986-C76E751F9DA3}"/>
              </a:ext>
            </a:extLst>
          </p:cNvPr>
          <p:cNvSpPr>
            <a:spLocks noGrp="1" noChangeArrowheads="1"/>
          </p:cNvSpPr>
          <p:nvPr>
            <p:ph type="title"/>
          </p:nvPr>
        </p:nvSpPr>
        <p:spPr>
          <a:xfrm>
            <a:off x="490538" y="312738"/>
            <a:ext cx="7772400" cy="1143000"/>
          </a:xfrm>
        </p:spPr>
        <p:txBody>
          <a:bodyPr/>
          <a:lstStyle/>
          <a:p>
            <a:r>
              <a:rPr lang="en-US" altLang="en-JO"/>
              <a:t>Authentication</a:t>
            </a:r>
          </a:p>
        </p:txBody>
      </p:sp>
      <p:sp>
        <p:nvSpPr>
          <p:cNvPr id="98307" name="Rectangle 3">
            <a:extLst>
              <a:ext uri="{FF2B5EF4-FFF2-40B4-BE49-F238E27FC236}">
                <a16:creationId xmlns:a16="http://schemas.microsoft.com/office/drawing/2014/main" id="{8A93A0FD-8E70-8F38-6B6A-5DF2C7616D19}"/>
              </a:ext>
            </a:extLst>
          </p:cNvPr>
          <p:cNvSpPr>
            <a:spLocks noGrp="1" noChangeArrowheads="1"/>
          </p:cNvSpPr>
          <p:nvPr>
            <p:ph type="body" idx="1"/>
          </p:nvPr>
        </p:nvSpPr>
        <p:spPr>
          <a:xfrm>
            <a:off x="533400" y="1600200"/>
            <a:ext cx="7772400" cy="966788"/>
          </a:xfrm>
        </p:spPr>
        <p:txBody>
          <a:bodyPr/>
          <a:lstStyle/>
          <a:p>
            <a:pPr>
              <a:buFont typeface="ZapfDingbats" pitchFamily="82" charset="2"/>
              <a:buNone/>
            </a:pPr>
            <a:r>
              <a:rPr lang="en-US" altLang="en-JO" u="sng">
                <a:solidFill>
                  <a:srgbClr val="FF0000"/>
                </a:solidFill>
              </a:rPr>
              <a:t>Goal:</a:t>
            </a:r>
            <a:r>
              <a:rPr lang="en-US" altLang="en-JO"/>
              <a:t> Bob wants Alice to “prove” her identity to him</a:t>
            </a:r>
          </a:p>
        </p:txBody>
      </p:sp>
      <p:sp>
        <p:nvSpPr>
          <p:cNvPr id="98308" name="Text Box 4">
            <a:extLst>
              <a:ext uri="{FF2B5EF4-FFF2-40B4-BE49-F238E27FC236}">
                <a16:creationId xmlns:a16="http://schemas.microsoft.com/office/drawing/2014/main" id="{EFB87FF1-6104-AB47-B9D3-B8E705DB8ECC}"/>
              </a:ext>
            </a:extLst>
          </p:cNvPr>
          <p:cNvSpPr txBox="1">
            <a:spLocks noChangeArrowheads="1"/>
          </p:cNvSpPr>
          <p:nvPr/>
        </p:nvSpPr>
        <p:spPr bwMode="auto">
          <a:xfrm>
            <a:off x="527050" y="2654300"/>
            <a:ext cx="554672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u="sng">
                <a:solidFill>
                  <a:srgbClr val="FF0000"/>
                </a:solidFill>
                <a:latin typeface="Comic Sans MS" panose="030F0902030302020204" pitchFamily="66" charset="0"/>
              </a:rPr>
              <a:t>Protocol ap1.0:</a:t>
            </a:r>
            <a:r>
              <a:rPr lang="en-US" altLang="en-JO">
                <a:solidFill>
                  <a:srgbClr val="FF0000"/>
                </a:solidFill>
                <a:latin typeface="Comic Sans MS" panose="030F0902030302020204" pitchFamily="66" charset="0"/>
              </a:rPr>
              <a:t> </a:t>
            </a:r>
            <a:r>
              <a:rPr lang="en-US" altLang="en-JO">
                <a:latin typeface="Comic Sans MS" panose="030F0902030302020204" pitchFamily="66" charset="0"/>
              </a:rPr>
              <a:t>Alice says “I am Alice”</a:t>
            </a:r>
          </a:p>
        </p:txBody>
      </p:sp>
      <p:sp>
        <p:nvSpPr>
          <p:cNvPr id="98309" name="Text Box 5">
            <a:extLst>
              <a:ext uri="{FF2B5EF4-FFF2-40B4-BE49-F238E27FC236}">
                <a16:creationId xmlns:a16="http://schemas.microsoft.com/office/drawing/2014/main" id="{0FAF2EDD-B076-448F-43BA-17C9A0894F54}"/>
              </a:ext>
            </a:extLst>
          </p:cNvPr>
          <p:cNvSpPr txBox="1">
            <a:spLocks noChangeArrowheads="1"/>
          </p:cNvSpPr>
          <p:nvPr/>
        </p:nvSpPr>
        <p:spPr bwMode="auto">
          <a:xfrm>
            <a:off x="5281613" y="4135438"/>
            <a:ext cx="27574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Failure scenario??</a:t>
            </a:r>
          </a:p>
        </p:txBody>
      </p:sp>
      <p:pic>
        <p:nvPicPr>
          <p:cNvPr id="98319" name="Picture 15">
            <a:extLst>
              <a:ext uri="{FF2B5EF4-FFF2-40B4-BE49-F238E27FC236}">
                <a16:creationId xmlns:a16="http://schemas.microsoft.com/office/drawing/2014/main" id="{FB087BD7-B65C-D4A9-FBEB-370F125704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388" y="3721100"/>
            <a:ext cx="698500" cy="862013"/>
          </a:xfrm>
          <a:prstGeom prst="rect">
            <a:avLst/>
          </a:prstGeom>
          <a:noFill/>
          <a:extLst>
            <a:ext uri="{909E8E84-426E-40DD-AFC4-6F175D3DCCD1}">
              <a14:hiddenFill xmlns:a14="http://schemas.microsoft.com/office/drawing/2010/main">
                <a:solidFill>
                  <a:srgbClr val="FFFFFF"/>
                </a:solidFill>
              </a14:hiddenFill>
            </a:ext>
          </a:extLst>
        </p:spPr>
      </p:pic>
      <p:pic>
        <p:nvPicPr>
          <p:cNvPr id="98320" name="Picture 16">
            <a:extLst>
              <a:ext uri="{FF2B5EF4-FFF2-40B4-BE49-F238E27FC236}">
                <a16:creationId xmlns:a16="http://schemas.microsoft.com/office/drawing/2014/main" id="{B2315622-7031-DF92-0EC8-79A6626A68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3413" y="4983163"/>
            <a:ext cx="10826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332" name="Picture 28">
            <a:extLst>
              <a:ext uri="{FF2B5EF4-FFF2-40B4-BE49-F238E27FC236}">
                <a16:creationId xmlns:a16="http://schemas.microsoft.com/office/drawing/2014/main" id="{966AB71A-DEDB-D727-26B4-9F4B3829A8D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08363" y="3811588"/>
            <a:ext cx="812800" cy="830262"/>
          </a:xfrm>
          <a:prstGeom prst="rect">
            <a:avLst/>
          </a:prstGeom>
          <a:noFill/>
          <a:extLst>
            <a:ext uri="{909E8E84-426E-40DD-AFC4-6F175D3DCCD1}">
              <a14:hiddenFill xmlns:a14="http://schemas.microsoft.com/office/drawing/2010/main">
                <a:solidFill>
                  <a:srgbClr val="FFFFFF"/>
                </a:solidFill>
              </a14:hiddenFill>
            </a:ext>
          </a:extLst>
        </p:spPr>
      </p:pic>
      <p:sp>
        <p:nvSpPr>
          <p:cNvPr id="98336" name="Line 32">
            <a:extLst>
              <a:ext uri="{FF2B5EF4-FFF2-40B4-BE49-F238E27FC236}">
                <a16:creationId xmlns:a16="http://schemas.microsoft.com/office/drawing/2014/main" id="{CD638E48-4D07-D3B7-E6BB-E1AE3B163483}"/>
              </a:ext>
            </a:extLst>
          </p:cNvPr>
          <p:cNvSpPr>
            <a:spLocks noChangeShapeType="1"/>
          </p:cNvSpPr>
          <p:nvPr/>
        </p:nvSpPr>
        <p:spPr bwMode="auto">
          <a:xfrm>
            <a:off x="1490663" y="4248150"/>
            <a:ext cx="1870075"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98340" name="Text Box 36">
            <a:extLst>
              <a:ext uri="{FF2B5EF4-FFF2-40B4-BE49-F238E27FC236}">
                <a16:creationId xmlns:a16="http://schemas.microsoft.com/office/drawing/2014/main" id="{9853E8BD-403A-C2B0-9E81-731EAA07ADA3}"/>
              </a:ext>
            </a:extLst>
          </p:cNvPr>
          <p:cNvSpPr txBox="1">
            <a:spLocks noChangeArrowheads="1"/>
          </p:cNvSpPr>
          <p:nvPr/>
        </p:nvSpPr>
        <p:spPr bwMode="auto">
          <a:xfrm>
            <a:off x="1457325" y="3749675"/>
            <a:ext cx="18811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“I am Alice”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FA1AACD7-1C81-8066-3284-7EEB8F87AE4D}"/>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59E6E272-B3CA-854E-ACD4-D0B30F4B76F6}"/>
              </a:ext>
            </a:extLst>
          </p:cNvPr>
          <p:cNvSpPr>
            <a:spLocks noGrp="1"/>
          </p:cNvSpPr>
          <p:nvPr>
            <p:ph type="sldNum" sz="quarter" idx="12"/>
          </p:nvPr>
        </p:nvSpPr>
        <p:spPr/>
        <p:txBody>
          <a:bodyPr/>
          <a:lstStyle/>
          <a:p>
            <a:r>
              <a:rPr lang="en-US" altLang="en-JO"/>
              <a:t>8-</a:t>
            </a:r>
            <a:fld id="{C1CED252-F98C-A041-AEBC-7128DD52650C}" type="slidenum">
              <a:rPr lang="en-US" altLang="en-JO"/>
              <a:pPr/>
              <a:t>37</a:t>
            </a:fld>
            <a:endParaRPr lang="en-US" altLang="en-JO"/>
          </a:p>
        </p:txBody>
      </p:sp>
      <p:sp>
        <p:nvSpPr>
          <p:cNvPr id="168962" name="Rectangle 2">
            <a:extLst>
              <a:ext uri="{FF2B5EF4-FFF2-40B4-BE49-F238E27FC236}">
                <a16:creationId xmlns:a16="http://schemas.microsoft.com/office/drawing/2014/main" id="{209968CD-87D0-B085-67A0-32CD45A44A7F}"/>
              </a:ext>
            </a:extLst>
          </p:cNvPr>
          <p:cNvSpPr>
            <a:spLocks noGrp="1" noChangeArrowheads="1"/>
          </p:cNvSpPr>
          <p:nvPr>
            <p:ph type="title"/>
          </p:nvPr>
        </p:nvSpPr>
        <p:spPr>
          <a:xfrm>
            <a:off x="490538" y="312738"/>
            <a:ext cx="7772400" cy="1143000"/>
          </a:xfrm>
        </p:spPr>
        <p:txBody>
          <a:bodyPr/>
          <a:lstStyle/>
          <a:p>
            <a:r>
              <a:rPr lang="en-US" altLang="en-JO"/>
              <a:t>Authentication</a:t>
            </a:r>
          </a:p>
        </p:txBody>
      </p:sp>
      <p:sp>
        <p:nvSpPr>
          <p:cNvPr id="168963" name="Rectangle 3">
            <a:extLst>
              <a:ext uri="{FF2B5EF4-FFF2-40B4-BE49-F238E27FC236}">
                <a16:creationId xmlns:a16="http://schemas.microsoft.com/office/drawing/2014/main" id="{9B784D54-5912-086E-DBA3-5196AB3A6519}"/>
              </a:ext>
            </a:extLst>
          </p:cNvPr>
          <p:cNvSpPr>
            <a:spLocks noGrp="1" noChangeArrowheads="1"/>
          </p:cNvSpPr>
          <p:nvPr>
            <p:ph type="body" idx="1"/>
          </p:nvPr>
        </p:nvSpPr>
        <p:spPr>
          <a:xfrm>
            <a:off x="533400" y="1600200"/>
            <a:ext cx="7772400" cy="966788"/>
          </a:xfrm>
        </p:spPr>
        <p:txBody>
          <a:bodyPr/>
          <a:lstStyle/>
          <a:p>
            <a:pPr>
              <a:buFont typeface="ZapfDingbats" pitchFamily="82" charset="2"/>
              <a:buNone/>
            </a:pPr>
            <a:r>
              <a:rPr lang="en-US" altLang="en-JO" u="sng">
                <a:solidFill>
                  <a:srgbClr val="FF0000"/>
                </a:solidFill>
              </a:rPr>
              <a:t>Goal:</a:t>
            </a:r>
            <a:r>
              <a:rPr lang="en-US" altLang="en-JO"/>
              <a:t> Bob wants Alice to “prove” her identity to him</a:t>
            </a:r>
          </a:p>
        </p:txBody>
      </p:sp>
      <p:sp>
        <p:nvSpPr>
          <p:cNvPr id="168964" name="Text Box 4">
            <a:extLst>
              <a:ext uri="{FF2B5EF4-FFF2-40B4-BE49-F238E27FC236}">
                <a16:creationId xmlns:a16="http://schemas.microsoft.com/office/drawing/2014/main" id="{C0C8FD4F-5006-85C3-6998-6ABD6C885EA1}"/>
              </a:ext>
            </a:extLst>
          </p:cNvPr>
          <p:cNvSpPr txBox="1">
            <a:spLocks noChangeArrowheads="1"/>
          </p:cNvSpPr>
          <p:nvPr/>
        </p:nvSpPr>
        <p:spPr bwMode="auto">
          <a:xfrm>
            <a:off x="527050" y="2654300"/>
            <a:ext cx="554672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u="sng">
                <a:solidFill>
                  <a:srgbClr val="FF0000"/>
                </a:solidFill>
                <a:latin typeface="Comic Sans MS" panose="030F0902030302020204" pitchFamily="66" charset="0"/>
              </a:rPr>
              <a:t>Protocol ap1.0:</a:t>
            </a:r>
            <a:r>
              <a:rPr lang="en-US" altLang="en-JO">
                <a:solidFill>
                  <a:srgbClr val="FF0000"/>
                </a:solidFill>
                <a:latin typeface="Comic Sans MS" panose="030F0902030302020204" pitchFamily="66" charset="0"/>
              </a:rPr>
              <a:t> </a:t>
            </a:r>
            <a:r>
              <a:rPr lang="en-US" altLang="en-JO">
                <a:latin typeface="Comic Sans MS" panose="030F0902030302020204" pitchFamily="66" charset="0"/>
              </a:rPr>
              <a:t>Alice says “I am Alice”</a:t>
            </a:r>
          </a:p>
        </p:txBody>
      </p:sp>
      <p:sp>
        <p:nvSpPr>
          <p:cNvPr id="168965" name="Text Box 5">
            <a:extLst>
              <a:ext uri="{FF2B5EF4-FFF2-40B4-BE49-F238E27FC236}">
                <a16:creationId xmlns:a16="http://schemas.microsoft.com/office/drawing/2014/main" id="{67593448-8B13-4D45-D91A-8175E643DF08}"/>
              </a:ext>
            </a:extLst>
          </p:cNvPr>
          <p:cNvSpPr txBox="1">
            <a:spLocks noChangeArrowheads="1"/>
          </p:cNvSpPr>
          <p:nvPr/>
        </p:nvSpPr>
        <p:spPr bwMode="auto">
          <a:xfrm>
            <a:off x="5094288" y="3840163"/>
            <a:ext cx="3522662" cy="191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a:latin typeface="Comic Sans MS" panose="030F0902030302020204" pitchFamily="66" charset="0"/>
              </a:rPr>
              <a:t>in a network,</a:t>
            </a:r>
          </a:p>
          <a:p>
            <a:r>
              <a:rPr lang="en-US" altLang="en-JO">
                <a:latin typeface="Comic Sans MS" panose="030F0902030302020204" pitchFamily="66" charset="0"/>
              </a:rPr>
              <a:t>Bob can not “see” Alice, so Trudy simply declares</a:t>
            </a:r>
          </a:p>
          <a:p>
            <a:r>
              <a:rPr lang="en-US" altLang="en-JO">
                <a:latin typeface="Comic Sans MS" panose="030F0902030302020204" pitchFamily="66" charset="0"/>
              </a:rPr>
              <a:t>herself to be Alice</a:t>
            </a:r>
          </a:p>
        </p:txBody>
      </p:sp>
      <p:pic>
        <p:nvPicPr>
          <p:cNvPr id="168966" name="Picture 6">
            <a:extLst>
              <a:ext uri="{FF2B5EF4-FFF2-40B4-BE49-F238E27FC236}">
                <a16:creationId xmlns:a16="http://schemas.microsoft.com/office/drawing/2014/main" id="{D759995A-593B-A29E-6CCD-EE13B8EAEA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388" y="3721100"/>
            <a:ext cx="698500" cy="862013"/>
          </a:xfrm>
          <a:prstGeom prst="rect">
            <a:avLst/>
          </a:prstGeom>
          <a:noFill/>
          <a:extLst>
            <a:ext uri="{909E8E84-426E-40DD-AFC4-6F175D3DCCD1}">
              <a14:hiddenFill xmlns:a14="http://schemas.microsoft.com/office/drawing/2010/main">
                <a:solidFill>
                  <a:srgbClr val="FFFFFF"/>
                </a:solidFill>
              </a14:hiddenFill>
            </a:ext>
          </a:extLst>
        </p:spPr>
      </p:pic>
      <p:pic>
        <p:nvPicPr>
          <p:cNvPr id="168967" name="Picture 7">
            <a:extLst>
              <a:ext uri="{FF2B5EF4-FFF2-40B4-BE49-F238E27FC236}">
                <a16:creationId xmlns:a16="http://schemas.microsoft.com/office/drawing/2014/main" id="{D83DECF4-E978-01CD-FACE-B050A28B05A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3413" y="4983163"/>
            <a:ext cx="10826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8968" name="Picture 8">
            <a:extLst>
              <a:ext uri="{FF2B5EF4-FFF2-40B4-BE49-F238E27FC236}">
                <a16:creationId xmlns:a16="http://schemas.microsoft.com/office/drawing/2014/main" id="{34155256-50FC-AA0D-1F98-96F5A04C505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1063" y="3813175"/>
            <a:ext cx="812800" cy="830263"/>
          </a:xfrm>
          <a:prstGeom prst="rect">
            <a:avLst/>
          </a:prstGeom>
          <a:noFill/>
          <a:extLst>
            <a:ext uri="{909E8E84-426E-40DD-AFC4-6F175D3DCCD1}">
              <a14:hiddenFill xmlns:a14="http://schemas.microsoft.com/office/drawing/2010/main">
                <a:solidFill>
                  <a:srgbClr val="FFFFFF"/>
                </a:solidFill>
              </a14:hiddenFill>
            </a:ext>
          </a:extLst>
        </p:spPr>
      </p:pic>
      <p:sp>
        <p:nvSpPr>
          <p:cNvPr id="168969" name="Line 9">
            <a:extLst>
              <a:ext uri="{FF2B5EF4-FFF2-40B4-BE49-F238E27FC236}">
                <a16:creationId xmlns:a16="http://schemas.microsoft.com/office/drawing/2014/main" id="{4F122C72-B5B8-3166-03CF-653D43832C3C}"/>
              </a:ext>
            </a:extLst>
          </p:cNvPr>
          <p:cNvSpPr>
            <a:spLocks noChangeShapeType="1"/>
          </p:cNvSpPr>
          <p:nvPr/>
        </p:nvSpPr>
        <p:spPr bwMode="auto">
          <a:xfrm flipV="1">
            <a:off x="2784475" y="4473575"/>
            <a:ext cx="773113" cy="1027113"/>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68970" name="Text Box 10">
            <a:extLst>
              <a:ext uri="{FF2B5EF4-FFF2-40B4-BE49-F238E27FC236}">
                <a16:creationId xmlns:a16="http://schemas.microsoft.com/office/drawing/2014/main" id="{92B08692-38EC-495F-0E45-26BDA73E4F3C}"/>
              </a:ext>
            </a:extLst>
          </p:cNvPr>
          <p:cNvSpPr txBox="1">
            <a:spLocks noChangeArrowheads="1"/>
          </p:cNvSpPr>
          <p:nvPr/>
        </p:nvSpPr>
        <p:spPr bwMode="auto">
          <a:xfrm>
            <a:off x="3032125" y="5002213"/>
            <a:ext cx="18811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“I am Alice”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301F1F24-4ED6-E26B-8901-012D64019007}"/>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6E7F5BEB-88C5-1B17-D6E7-AA48911909E1}"/>
              </a:ext>
            </a:extLst>
          </p:cNvPr>
          <p:cNvSpPr>
            <a:spLocks noGrp="1"/>
          </p:cNvSpPr>
          <p:nvPr>
            <p:ph type="sldNum" sz="quarter" idx="12"/>
          </p:nvPr>
        </p:nvSpPr>
        <p:spPr/>
        <p:txBody>
          <a:bodyPr/>
          <a:lstStyle/>
          <a:p>
            <a:r>
              <a:rPr lang="en-US" altLang="en-JO"/>
              <a:t>8-</a:t>
            </a:r>
            <a:fld id="{FD3D52A4-09B6-4A44-9DA1-D0A3EFAA8A7D}" type="slidenum">
              <a:rPr lang="en-US" altLang="en-JO"/>
              <a:pPr/>
              <a:t>38</a:t>
            </a:fld>
            <a:endParaRPr lang="en-US" altLang="en-JO"/>
          </a:p>
        </p:txBody>
      </p:sp>
      <p:sp>
        <p:nvSpPr>
          <p:cNvPr id="99330" name="Rectangle 2">
            <a:extLst>
              <a:ext uri="{FF2B5EF4-FFF2-40B4-BE49-F238E27FC236}">
                <a16:creationId xmlns:a16="http://schemas.microsoft.com/office/drawing/2014/main" id="{4D3CD036-B74E-6162-0691-7C6BC6DF01F9}"/>
              </a:ext>
            </a:extLst>
          </p:cNvPr>
          <p:cNvSpPr>
            <a:spLocks noGrp="1" noChangeArrowheads="1"/>
          </p:cNvSpPr>
          <p:nvPr>
            <p:ph type="title"/>
          </p:nvPr>
        </p:nvSpPr>
        <p:spPr/>
        <p:txBody>
          <a:bodyPr/>
          <a:lstStyle/>
          <a:p>
            <a:r>
              <a:rPr lang="en-US" altLang="en-JO" sz="3600"/>
              <a:t>Authentication: another try</a:t>
            </a:r>
            <a:endParaRPr lang="en-US" altLang="en-JO"/>
          </a:p>
        </p:txBody>
      </p:sp>
      <p:sp>
        <p:nvSpPr>
          <p:cNvPr id="99332" name="Text Box 4">
            <a:extLst>
              <a:ext uri="{FF2B5EF4-FFF2-40B4-BE49-F238E27FC236}">
                <a16:creationId xmlns:a16="http://schemas.microsoft.com/office/drawing/2014/main" id="{8BFD6969-3D5E-FABF-785D-FA3AEE32E70F}"/>
              </a:ext>
            </a:extLst>
          </p:cNvPr>
          <p:cNvSpPr txBox="1">
            <a:spLocks noChangeArrowheads="1"/>
          </p:cNvSpPr>
          <p:nvPr/>
        </p:nvSpPr>
        <p:spPr bwMode="auto">
          <a:xfrm>
            <a:off x="758825" y="1452563"/>
            <a:ext cx="7796213"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n-JO" u="sng">
                <a:solidFill>
                  <a:srgbClr val="FF0000"/>
                </a:solidFill>
                <a:latin typeface="Comic Sans MS" panose="030F0902030302020204" pitchFamily="66" charset="0"/>
              </a:rPr>
              <a:t>Protocol ap2.0:</a:t>
            </a:r>
            <a:r>
              <a:rPr lang="en-US" altLang="en-JO">
                <a:solidFill>
                  <a:srgbClr val="FF0000"/>
                </a:solidFill>
                <a:latin typeface="Comic Sans MS" panose="030F0902030302020204" pitchFamily="66" charset="0"/>
              </a:rPr>
              <a:t> </a:t>
            </a:r>
            <a:r>
              <a:rPr lang="en-US" altLang="en-JO">
                <a:latin typeface="Comic Sans MS" panose="030F0902030302020204" pitchFamily="66" charset="0"/>
              </a:rPr>
              <a:t>Alice says “I am Alice” in an IP packet</a:t>
            </a:r>
          </a:p>
          <a:p>
            <a:pPr algn="r"/>
            <a:r>
              <a:rPr lang="en-US" altLang="en-JO">
                <a:latin typeface="Comic Sans MS" panose="030F0902030302020204" pitchFamily="66" charset="0"/>
              </a:rPr>
              <a:t>containing her source IP address </a:t>
            </a:r>
          </a:p>
        </p:txBody>
      </p:sp>
      <p:sp>
        <p:nvSpPr>
          <p:cNvPr id="99333" name="Text Box 5">
            <a:extLst>
              <a:ext uri="{FF2B5EF4-FFF2-40B4-BE49-F238E27FC236}">
                <a16:creationId xmlns:a16="http://schemas.microsoft.com/office/drawing/2014/main" id="{1134D312-01DE-851B-7A72-90B2DD173E4C}"/>
              </a:ext>
            </a:extLst>
          </p:cNvPr>
          <p:cNvSpPr txBox="1">
            <a:spLocks noChangeArrowheads="1"/>
          </p:cNvSpPr>
          <p:nvPr/>
        </p:nvSpPr>
        <p:spPr bwMode="auto">
          <a:xfrm>
            <a:off x="6030913" y="4113213"/>
            <a:ext cx="27574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Failure scenario??</a:t>
            </a:r>
          </a:p>
        </p:txBody>
      </p:sp>
      <p:pic>
        <p:nvPicPr>
          <p:cNvPr id="99338" name="Picture 10">
            <a:extLst>
              <a:ext uri="{FF2B5EF4-FFF2-40B4-BE49-F238E27FC236}">
                <a16:creationId xmlns:a16="http://schemas.microsoft.com/office/drawing/2014/main" id="{08AD7C3D-ADE3-581D-C91B-33B9C57159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538" y="3721100"/>
            <a:ext cx="698500" cy="862013"/>
          </a:xfrm>
          <a:prstGeom prst="rect">
            <a:avLst/>
          </a:prstGeom>
          <a:noFill/>
          <a:extLst>
            <a:ext uri="{909E8E84-426E-40DD-AFC4-6F175D3DCCD1}">
              <a14:hiddenFill xmlns:a14="http://schemas.microsoft.com/office/drawing/2010/main">
                <a:solidFill>
                  <a:srgbClr val="FFFFFF"/>
                </a:solidFill>
              </a14:hiddenFill>
            </a:ext>
          </a:extLst>
        </p:spPr>
      </p:pic>
      <p:pic>
        <p:nvPicPr>
          <p:cNvPr id="99339" name="Picture 11">
            <a:extLst>
              <a:ext uri="{FF2B5EF4-FFF2-40B4-BE49-F238E27FC236}">
                <a16:creationId xmlns:a16="http://schemas.microsoft.com/office/drawing/2014/main" id="{1DC00B06-70E3-0BF7-BE16-34D2D3963D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3413" y="4983163"/>
            <a:ext cx="10826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340" name="Picture 12">
            <a:extLst>
              <a:ext uri="{FF2B5EF4-FFF2-40B4-BE49-F238E27FC236}">
                <a16:creationId xmlns:a16="http://schemas.microsoft.com/office/drawing/2014/main" id="{50F9C708-C0C5-83A3-DD89-AFE03D4C127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7750" y="3684588"/>
            <a:ext cx="812800" cy="830262"/>
          </a:xfrm>
          <a:prstGeom prst="rect">
            <a:avLst/>
          </a:prstGeom>
          <a:noFill/>
          <a:extLst>
            <a:ext uri="{909E8E84-426E-40DD-AFC4-6F175D3DCCD1}">
              <a14:hiddenFill xmlns:a14="http://schemas.microsoft.com/office/drawing/2010/main">
                <a:solidFill>
                  <a:srgbClr val="FFFFFF"/>
                </a:solidFill>
              </a14:hiddenFill>
            </a:ext>
          </a:extLst>
        </p:spPr>
      </p:pic>
      <p:sp>
        <p:nvSpPr>
          <p:cNvPr id="99341" name="Line 13">
            <a:extLst>
              <a:ext uri="{FF2B5EF4-FFF2-40B4-BE49-F238E27FC236}">
                <a16:creationId xmlns:a16="http://schemas.microsoft.com/office/drawing/2014/main" id="{3EAEE675-6ADB-E502-DA2C-E8D3F2D11275}"/>
              </a:ext>
            </a:extLst>
          </p:cNvPr>
          <p:cNvSpPr>
            <a:spLocks noChangeShapeType="1"/>
          </p:cNvSpPr>
          <p:nvPr/>
        </p:nvSpPr>
        <p:spPr bwMode="auto">
          <a:xfrm>
            <a:off x="1238250" y="4262438"/>
            <a:ext cx="3798888"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99346" name="Group 18">
            <a:extLst>
              <a:ext uri="{FF2B5EF4-FFF2-40B4-BE49-F238E27FC236}">
                <a16:creationId xmlns:a16="http://schemas.microsoft.com/office/drawing/2014/main" id="{65DAE7BF-F10F-53A7-AF5A-9F68F0B88263}"/>
              </a:ext>
            </a:extLst>
          </p:cNvPr>
          <p:cNvGrpSpPr>
            <a:grpSpLocks/>
          </p:cNvGrpSpPr>
          <p:nvPr/>
        </p:nvGrpSpPr>
        <p:grpSpPr bwMode="auto">
          <a:xfrm>
            <a:off x="1546225" y="3433763"/>
            <a:ext cx="2898775" cy="644525"/>
            <a:chOff x="513" y="1791"/>
            <a:chExt cx="1826" cy="406"/>
          </a:xfrm>
        </p:grpSpPr>
        <p:sp>
          <p:nvSpPr>
            <p:cNvPr id="99344" name="Rectangle 16">
              <a:extLst>
                <a:ext uri="{FF2B5EF4-FFF2-40B4-BE49-F238E27FC236}">
                  <a16:creationId xmlns:a16="http://schemas.microsoft.com/office/drawing/2014/main" id="{25BBB797-F72A-D23E-4C2C-ABA521900504}"/>
                </a:ext>
              </a:extLst>
            </p:cNvPr>
            <p:cNvSpPr>
              <a:spLocks noChangeArrowheads="1"/>
            </p:cNvSpPr>
            <p:nvPr/>
          </p:nvSpPr>
          <p:spPr bwMode="auto">
            <a:xfrm>
              <a:off x="540" y="1791"/>
              <a:ext cx="1799" cy="399"/>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99342" name="Text Box 14">
              <a:extLst>
                <a:ext uri="{FF2B5EF4-FFF2-40B4-BE49-F238E27FC236}">
                  <a16:creationId xmlns:a16="http://schemas.microsoft.com/office/drawing/2014/main" id="{489393F4-0486-F238-ECD1-88566CF821E2}"/>
                </a:ext>
              </a:extLst>
            </p:cNvPr>
            <p:cNvSpPr txBox="1">
              <a:spLocks noChangeArrowheads="1"/>
            </p:cNvSpPr>
            <p:nvPr/>
          </p:nvSpPr>
          <p:spPr bwMode="auto">
            <a:xfrm>
              <a:off x="1327" y="1877"/>
              <a:ext cx="1007" cy="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“I am Alice”</a:t>
              </a:r>
            </a:p>
          </p:txBody>
        </p:sp>
        <p:sp>
          <p:nvSpPr>
            <p:cNvPr id="99343" name="Text Box 15">
              <a:extLst>
                <a:ext uri="{FF2B5EF4-FFF2-40B4-BE49-F238E27FC236}">
                  <a16:creationId xmlns:a16="http://schemas.microsoft.com/office/drawing/2014/main" id="{529B89A2-C399-8BF6-2AE0-4ACA442961B2}"/>
                </a:ext>
              </a:extLst>
            </p:cNvPr>
            <p:cNvSpPr txBox="1">
              <a:spLocks noChangeArrowheads="1"/>
            </p:cNvSpPr>
            <p:nvPr/>
          </p:nvSpPr>
          <p:spPr bwMode="auto">
            <a:xfrm>
              <a:off x="513" y="1793"/>
              <a:ext cx="845" cy="4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Alice’s </a:t>
              </a:r>
            </a:p>
            <a:p>
              <a:r>
                <a:rPr lang="en-US" altLang="en-JO" sz="1800">
                  <a:latin typeface="Comic Sans MS" panose="030F0902030302020204" pitchFamily="66" charset="0"/>
                </a:rPr>
                <a:t>IP address</a:t>
              </a:r>
            </a:p>
          </p:txBody>
        </p:sp>
        <p:sp>
          <p:nvSpPr>
            <p:cNvPr id="99345" name="Line 17">
              <a:extLst>
                <a:ext uri="{FF2B5EF4-FFF2-40B4-BE49-F238E27FC236}">
                  <a16:creationId xmlns:a16="http://schemas.microsoft.com/office/drawing/2014/main" id="{E431B705-6374-33CB-02CB-99E56812DAD3}"/>
                </a:ext>
              </a:extLst>
            </p:cNvPr>
            <p:cNvSpPr>
              <a:spLocks noChangeShapeType="1"/>
            </p:cNvSpPr>
            <p:nvPr/>
          </p:nvSpPr>
          <p:spPr bwMode="auto">
            <a:xfrm flipH="1">
              <a:off x="1338" y="1797"/>
              <a:ext cx="0" cy="39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80DAA0DB-6D2D-10B1-FC84-C950C3B23F18}"/>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C5344C5A-7BA2-8BD0-835A-C27744A574E6}"/>
              </a:ext>
            </a:extLst>
          </p:cNvPr>
          <p:cNvSpPr>
            <a:spLocks noGrp="1"/>
          </p:cNvSpPr>
          <p:nvPr>
            <p:ph type="sldNum" sz="quarter" idx="12"/>
          </p:nvPr>
        </p:nvSpPr>
        <p:spPr/>
        <p:txBody>
          <a:bodyPr/>
          <a:lstStyle/>
          <a:p>
            <a:r>
              <a:rPr lang="en-US" altLang="en-JO"/>
              <a:t>8-</a:t>
            </a:r>
            <a:fld id="{21CBB74C-E659-474E-AA70-FDEFDA52E590}" type="slidenum">
              <a:rPr lang="en-US" altLang="en-JO"/>
              <a:pPr/>
              <a:t>39</a:t>
            </a:fld>
            <a:endParaRPr lang="en-US" altLang="en-JO"/>
          </a:p>
        </p:txBody>
      </p:sp>
      <p:sp>
        <p:nvSpPr>
          <p:cNvPr id="169986" name="Rectangle 2">
            <a:extLst>
              <a:ext uri="{FF2B5EF4-FFF2-40B4-BE49-F238E27FC236}">
                <a16:creationId xmlns:a16="http://schemas.microsoft.com/office/drawing/2014/main" id="{1A51C751-6CA5-267D-C963-9F9090513575}"/>
              </a:ext>
            </a:extLst>
          </p:cNvPr>
          <p:cNvSpPr>
            <a:spLocks noGrp="1" noChangeArrowheads="1"/>
          </p:cNvSpPr>
          <p:nvPr>
            <p:ph type="title"/>
          </p:nvPr>
        </p:nvSpPr>
        <p:spPr/>
        <p:txBody>
          <a:bodyPr/>
          <a:lstStyle/>
          <a:p>
            <a:r>
              <a:rPr lang="en-US" altLang="en-JO" sz="3600"/>
              <a:t>Authentication: another try</a:t>
            </a:r>
            <a:endParaRPr lang="en-US" altLang="en-JO"/>
          </a:p>
        </p:txBody>
      </p:sp>
      <p:sp>
        <p:nvSpPr>
          <p:cNvPr id="169987" name="Text Box 3">
            <a:extLst>
              <a:ext uri="{FF2B5EF4-FFF2-40B4-BE49-F238E27FC236}">
                <a16:creationId xmlns:a16="http://schemas.microsoft.com/office/drawing/2014/main" id="{BB2A3C13-E44F-32A6-2B26-765EEC9C4E89}"/>
              </a:ext>
            </a:extLst>
          </p:cNvPr>
          <p:cNvSpPr txBox="1">
            <a:spLocks noChangeArrowheads="1"/>
          </p:cNvSpPr>
          <p:nvPr/>
        </p:nvSpPr>
        <p:spPr bwMode="auto">
          <a:xfrm>
            <a:off x="758825" y="1452563"/>
            <a:ext cx="7796213"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n-JO" u="sng">
                <a:solidFill>
                  <a:srgbClr val="FF0000"/>
                </a:solidFill>
                <a:latin typeface="Comic Sans MS" panose="030F0902030302020204" pitchFamily="66" charset="0"/>
              </a:rPr>
              <a:t>Protocol ap2.0:</a:t>
            </a:r>
            <a:r>
              <a:rPr lang="en-US" altLang="en-JO">
                <a:solidFill>
                  <a:srgbClr val="FF0000"/>
                </a:solidFill>
                <a:latin typeface="Comic Sans MS" panose="030F0902030302020204" pitchFamily="66" charset="0"/>
              </a:rPr>
              <a:t> </a:t>
            </a:r>
            <a:r>
              <a:rPr lang="en-US" altLang="en-JO">
                <a:latin typeface="Comic Sans MS" panose="030F0902030302020204" pitchFamily="66" charset="0"/>
              </a:rPr>
              <a:t>Alice says “I am Alice” in an IP packet</a:t>
            </a:r>
          </a:p>
          <a:p>
            <a:pPr algn="r"/>
            <a:r>
              <a:rPr lang="en-US" altLang="en-JO">
                <a:latin typeface="Comic Sans MS" panose="030F0902030302020204" pitchFamily="66" charset="0"/>
              </a:rPr>
              <a:t>containing her source IP address </a:t>
            </a:r>
          </a:p>
        </p:txBody>
      </p:sp>
      <p:sp>
        <p:nvSpPr>
          <p:cNvPr id="169988" name="Text Box 4">
            <a:extLst>
              <a:ext uri="{FF2B5EF4-FFF2-40B4-BE49-F238E27FC236}">
                <a16:creationId xmlns:a16="http://schemas.microsoft.com/office/drawing/2014/main" id="{0231A391-C1A2-3A4F-58F2-485709FF86EE}"/>
              </a:ext>
            </a:extLst>
          </p:cNvPr>
          <p:cNvSpPr txBox="1">
            <a:spLocks noChangeArrowheads="1"/>
          </p:cNvSpPr>
          <p:nvPr/>
        </p:nvSpPr>
        <p:spPr bwMode="auto">
          <a:xfrm>
            <a:off x="6351588" y="3986213"/>
            <a:ext cx="2792412" cy="1552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a:latin typeface="Comic Sans MS" panose="030F0902030302020204" pitchFamily="66" charset="0"/>
              </a:rPr>
              <a:t>Trudy can create</a:t>
            </a:r>
          </a:p>
          <a:p>
            <a:r>
              <a:rPr lang="en-US" altLang="en-JO">
                <a:latin typeface="Comic Sans MS" panose="030F0902030302020204" pitchFamily="66" charset="0"/>
              </a:rPr>
              <a:t>a packet “spoofing”</a:t>
            </a:r>
          </a:p>
          <a:p>
            <a:r>
              <a:rPr lang="en-US" altLang="en-JO">
                <a:latin typeface="Comic Sans MS" panose="030F0902030302020204" pitchFamily="66" charset="0"/>
              </a:rPr>
              <a:t>Alice’s address</a:t>
            </a:r>
          </a:p>
        </p:txBody>
      </p:sp>
      <p:pic>
        <p:nvPicPr>
          <p:cNvPr id="169989" name="Picture 5">
            <a:extLst>
              <a:ext uri="{FF2B5EF4-FFF2-40B4-BE49-F238E27FC236}">
                <a16:creationId xmlns:a16="http://schemas.microsoft.com/office/drawing/2014/main" id="{5B05E324-EC7F-AB6C-B794-C51F61FAB3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538" y="3721100"/>
            <a:ext cx="698500" cy="862013"/>
          </a:xfrm>
          <a:prstGeom prst="rect">
            <a:avLst/>
          </a:prstGeom>
          <a:noFill/>
          <a:extLst>
            <a:ext uri="{909E8E84-426E-40DD-AFC4-6F175D3DCCD1}">
              <a14:hiddenFill xmlns:a14="http://schemas.microsoft.com/office/drawing/2010/main">
                <a:solidFill>
                  <a:srgbClr val="FFFFFF"/>
                </a:solidFill>
              </a14:hiddenFill>
            </a:ext>
          </a:extLst>
        </p:spPr>
      </p:pic>
      <p:pic>
        <p:nvPicPr>
          <p:cNvPr id="169990" name="Picture 6">
            <a:extLst>
              <a:ext uri="{FF2B5EF4-FFF2-40B4-BE49-F238E27FC236}">
                <a16:creationId xmlns:a16="http://schemas.microsoft.com/office/drawing/2014/main" id="{521E5B74-8BAF-8E4B-1D06-E366B236E0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3413" y="4983163"/>
            <a:ext cx="10826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9991" name="Picture 7">
            <a:extLst>
              <a:ext uri="{FF2B5EF4-FFF2-40B4-BE49-F238E27FC236}">
                <a16:creationId xmlns:a16="http://schemas.microsoft.com/office/drawing/2014/main" id="{6B050D31-2957-CF08-8A4C-BBFF9328D3F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7750" y="3684588"/>
            <a:ext cx="812800" cy="830262"/>
          </a:xfrm>
          <a:prstGeom prst="rect">
            <a:avLst/>
          </a:prstGeom>
          <a:noFill/>
          <a:extLst>
            <a:ext uri="{909E8E84-426E-40DD-AFC4-6F175D3DCCD1}">
              <a14:hiddenFill xmlns:a14="http://schemas.microsoft.com/office/drawing/2010/main">
                <a:solidFill>
                  <a:srgbClr val="FFFFFF"/>
                </a:solidFill>
              </a14:hiddenFill>
            </a:ext>
          </a:extLst>
        </p:spPr>
      </p:pic>
      <p:sp>
        <p:nvSpPr>
          <p:cNvPr id="169992" name="Line 8">
            <a:extLst>
              <a:ext uri="{FF2B5EF4-FFF2-40B4-BE49-F238E27FC236}">
                <a16:creationId xmlns:a16="http://schemas.microsoft.com/office/drawing/2014/main" id="{D2F7F675-AB1C-914D-51CA-AED2C3DAC764}"/>
              </a:ext>
            </a:extLst>
          </p:cNvPr>
          <p:cNvSpPr>
            <a:spLocks noChangeShapeType="1"/>
          </p:cNvSpPr>
          <p:nvPr/>
        </p:nvSpPr>
        <p:spPr bwMode="auto">
          <a:xfrm flipV="1">
            <a:off x="2925763" y="4262438"/>
            <a:ext cx="2111375" cy="123825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169993" name="Group 9">
            <a:extLst>
              <a:ext uri="{FF2B5EF4-FFF2-40B4-BE49-F238E27FC236}">
                <a16:creationId xmlns:a16="http://schemas.microsoft.com/office/drawing/2014/main" id="{34D1AACF-E42A-6630-D7FE-569351AB0AAF}"/>
              </a:ext>
            </a:extLst>
          </p:cNvPr>
          <p:cNvGrpSpPr>
            <a:grpSpLocks/>
          </p:cNvGrpSpPr>
          <p:nvPr/>
        </p:nvGrpSpPr>
        <p:grpSpPr bwMode="auto">
          <a:xfrm>
            <a:off x="3432175" y="4938713"/>
            <a:ext cx="2898775" cy="644525"/>
            <a:chOff x="513" y="1791"/>
            <a:chExt cx="1826" cy="406"/>
          </a:xfrm>
        </p:grpSpPr>
        <p:sp>
          <p:nvSpPr>
            <p:cNvPr id="169994" name="Rectangle 10">
              <a:extLst>
                <a:ext uri="{FF2B5EF4-FFF2-40B4-BE49-F238E27FC236}">
                  <a16:creationId xmlns:a16="http://schemas.microsoft.com/office/drawing/2014/main" id="{02AB837A-A8DB-FBA0-D68D-28F53D03887E}"/>
                </a:ext>
              </a:extLst>
            </p:cNvPr>
            <p:cNvSpPr>
              <a:spLocks noChangeArrowheads="1"/>
            </p:cNvSpPr>
            <p:nvPr/>
          </p:nvSpPr>
          <p:spPr bwMode="auto">
            <a:xfrm>
              <a:off x="540" y="1791"/>
              <a:ext cx="1799" cy="399"/>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69995" name="Text Box 11">
              <a:extLst>
                <a:ext uri="{FF2B5EF4-FFF2-40B4-BE49-F238E27FC236}">
                  <a16:creationId xmlns:a16="http://schemas.microsoft.com/office/drawing/2014/main" id="{0CADCADF-BCC3-E8A5-A539-6779B246E05A}"/>
                </a:ext>
              </a:extLst>
            </p:cNvPr>
            <p:cNvSpPr txBox="1">
              <a:spLocks noChangeArrowheads="1"/>
            </p:cNvSpPr>
            <p:nvPr/>
          </p:nvSpPr>
          <p:spPr bwMode="auto">
            <a:xfrm>
              <a:off x="1327" y="1877"/>
              <a:ext cx="1007" cy="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“I am Alice”</a:t>
              </a:r>
            </a:p>
          </p:txBody>
        </p:sp>
        <p:sp>
          <p:nvSpPr>
            <p:cNvPr id="169996" name="Text Box 12">
              <a:extLst>
                <a:ext uri="{FF2B5EF4-FFF2-40B4-BE49-F238E27FC236}">
                  <a16:creationId xmlns:a16="http://schemas.microsoft.com/office/drawing/2014/main" id="{D7862D44-D008-CF6E-EB51-46EE6DAA6942}"/>
                </a:ext>
              </a:extLst>
            </p:cNvPr>
            <p:cNvSpPr txBox="1">
              <a:spLocks noChangeArrowheads="1"/>
            </p:cNvSpPr>
            <p:nvPr/>
          </p:nvSpPr>
          <p:spPr bwMode="auto">
            <a:xfrm>
              <a:off x="513" y="1793"/>
              <a:ext cx="845" cy="4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Alice’s </a:t>
              </a:r>
            </a:p>
            <a:p>
              <a:r>
                <a:rPr lang="en-US" altLang="en-JO" sz="1800">
                  <a:latin typeface="Comic Sans MS" panose="030F0902030302020204" pitchFamily="66" charset="0"/>
                </a:rPr>
                <a:t>IP address</a:t>
              </a:r>
            </a:p>
          </p:txBody>
        </p:sp>
        <p:sp>
          <p:nvSpPr>
            <p:cNvPr id="169997" name="Line 13">
              <a:extLst>
                <a:ext uri="{FF2B5EF4-FFF2-40B4-BE49-F238E27FC236}">
                  <a16:creationId xmlns:a16="http://schemas.microsoft.com/office/drawing/2014/main" id="{C67BD1C4-A065-E3CB-E78E-29CFFBB1D8B9}"/>
                </a:ext>
              </a:extLst>
            </p:cNvPr>
            <p:cNvSpPr>
              <a:spLocks noChangeShapeType="1"/>
            </p:cNvSpPr>
            <p:nvPr/>
          </p:nvSpPr>
          <p:spPr bwMode="auto">
            <a:xfrm flipH="1">
              <a:off x="1338" y="1797"/>
              <a:ext cx="0" cy="39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E65AE18-2D6F-AC89-4685-EC6C8602993E}"/>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AEA53E1E-E555-3B06-3CB9-B9141F55929B}"/>
              </a:ext>
            </a:extLst>
          </p:cNvPr>
          <p:cNvSpPr>
            <a:spLocks noGrp="1"/>
          </p:cNvSpPr>
          <p:nvPr>
            <p:ph type="sldNum" sz="quarter" idx="12"/>
          </p:nvPr>
        </p:nvSpPr>
        <p:spPr/>
        <p:txBody>
          <a:bodyPr/>
          <a:lstStyle/>
          <a:p>
            <a:r>
              <a:rPr lang="en-US" altLang="en-JO"/>
              <a:t>8-</a:t>
            </a:r>
            <a:fld id="{04333B35-1945-BB4C-8AEF-3A5418143D4C}" type="slidenum">
              <a:rPr lang="en-US" altLang="en-JO"/>
              <a:pPr/>
              <a:t>4</a:t>
            </a:fld>
            <a:endParaRPr lang="en-US" altLang="en-JO"/>
          </a:p>
        </p:txBody>
      </p:sp>
      <p:sp>
        <p:nvSpPr>
          <p:cNvPr id="81922" name="Rectangle 2">
            <a:extLst>
              <a:ext uri="{FF2B5EF4-FFF2-40B4-BE49-F238E27FC236}">
                <a16:creationId xmlns:a16="http://schemas.microsoft.com/office/drawing/2014/main" id="{C0BBA320-C2AE-7B14-127E-0276845F1B26}"/>
              </a:ext>
            </a:extLst>
          </p:cNvPr>
          <p:cNvSpPr>
            <a:spLocks noGrp="1" noChangeArrowheads="1"/>
          </p:cNvSpPr>
          <p:nvPr>
            <p:ph type="title"/>
          </p:nvPr>
        </p:nvSpPr>
        <p:spPr/>
        <p:txBody>
          <a:bodyPr/>
          <a:lstStyle/>
          <a:p>
            <a:r>
              <a:rPr lang="en-US" altLang="en-JO"/>
              <a:t>What is network security?</a:t>
            </a:r>
          </a:p>
        </p:txBody>
      </p:sp>
      <p:sp>
        <p:nvSpPr>
          <p:cNvPr id="81923" name="Rectangle 3">
            <a:extLst>
              <a:ext uri="{FF2B5EF4-FFF2-40B4-BE49-F238E27FC236}">
                <a16:creationId xmlns:a16="http://schemas.microsoft.com/office/drawing/2014/main" id="{C3749D7A-3A00-240D-238C-6CD110E28568}"/>
              </a:ext>
            </a:extLst>
          </p:cNvPr>
          <p:cNvSpPr>
            <a:spLocks noGrp="1" noChangeArrowheads="1"/>
          </p:cNvSpPr>
          <p:nvPr>
            <p:ph type="body" idx="1"/>
          </p:nvPr>
        </p:nvSpPr>
        <p:spPr/>
        <p:txBody>
          <a:bodyPr/>
          <a:lstStyle/>
          <a:p>
            <a:pPr>
              <a:buFont typeface="ZapfDingbats" pitchFamily="82" charset="2"/>
              <a:buNone/>
            </a:pPr>
            <a:r>
              <a:rPr lang="en-US" altLang="en-JO" sz="2400">
                <a:solidFill>
                  <a:srgbClr val="FF0000"/>
                </a:solidFill>
              </a:rPr>
              <a:t>Confidentiality:</a:t>
            </a:r>
            <a:r>
              <a:rPr lang="en-US" altLang="en-JO" sz="2400"/>
              <a:t> only sender, intended receiver should “understand” message contents</a:t>
            </a:r>
          </a:p>
          <a:p>
            <a:pPr lvl="1"/>
            <a:r>
              <a:rPr lang="en-US" altLang="en-JO"/>
              <a:t>sender encrypts message</a:t>
            </a:r>
          </a:p>
          <a:p>
            <a:pPr lvl="1"/>
            <a:r>
              <a:rPr lang="en-US" altLang="en-JO"/>
              <a:t>receiver decrypts message</a:t>
            </a:r>
          </a:p>
          <a:p>
            <a:pPr>
              <a:buFont typeface="ZapfDingbats" pitchFamily="82" charset="2"/>
              <a:buNone/>
            </a:pPr>
            <a:r>
              <a:rPr lang="en-US" altLang="en-JO" sz="2400">
                <a:solidFill>
                  <a:srgbClr val="FF0000"/>
                </a:solidFill>
              </a:rPr>
              <a:t>Authentication:</a:t>
            </a:r>
            <a:r>
              <a:rPr lang="en-US" altLang="en-JO" sz="2400"/>
              <a:t> sender, receiver want to confirm identity of each other </a:t>
            </a:r>
          </a:p>
          <a:p>
            <a:pPr>
              <a:buFont typeface="ZapfDingbats" pitchFamily="82" charset="2"/>
              <a:buNone/>
            </a:pPr>
            <a:r>
              <a:rPr lang="en-US" altLang="en-JO" sz="2400">
                <a:solidFill>
                  <a:srgbClr val="FF0000"/>
                </a:solidFill>
              </a:rPr>
              <a:t>Message integrity:</a:t>
            </a:r>
            <a:r>
              <a:rPr lang="en-US" altLang="en-JO" sz="2400"/>
              <a:t> sender, receiver want to ensure message not altered (in transit, or afterwards) without detection</a:t>
            </a:r>
          </a:p>
          <a:p>
            <a:pPr>
              <a:buFont typeface="ZapfDingbats" pitchFamily="82" charset="2"/>
              <a:buNone/>
            </a:pPr>
            <a:r>
              <a:rPr lang="en-US" altLang="en-JO" sz="2400">
                <a:solidFill>
                  <a:srgbClr val="FF0000"/>
                </a:solidFill>
              </a:rPr>
              <a:t>Access and availability:</a:t>
            </a:r>
            <a:r>
              <a:rPr lang="en-US" altLang="en-JO" sz="2400"/>
              <a:t> services must be accessible and available to users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AAE5D70A-CA2F-0E1E-32FB-32353CCC44B0}"/>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4650B307-9E62-F067-BBF9-8AEF666CC988}"/>
              </a:ext>
            </a:extLst>
          </p:cNvPr>
          <p:cNvSpPr>
            <a:spLocks noGrp="1"/>
          </p:cNvSpPr>
          <p:nvPr>
            <p:ph type="sldNum" sz="quarter" idx="12"/>
          </p:nvPr>
        </p:nvSpPr>
        <p:spPr/>
        <p:txBody>
          <a:bodyPr/>
          <a:lstStyle/>
          <a:p>
            <a:r>
              <a:rPr lang="en-US" altLang="en-JO"/>
              <a:t>8-</a:t>
            </a:r>
            <a:fld id="{65CE5C29-C535-6F47-8C47-37BA3EC49658}" type="slidenum">
              <a:rPr lang="en-US" altLang="en-JO"/>
              <a:pPr/>
              <a:t>40</a:t>
            </a:fld>
            <a:endParaRPr lang="en-US" altLang="en-JO"/>
          </a:p>
        </p:txBody>
      </p:sp>
      <p:sp>
        <p:nvSpPr>
          <p:cNvPr id="173058" name="Rectangle 2">
            <a:extLst>
              <a:ext uri="{FF2B5EF4-FFF2-40B4-BE49-F238E27FC236}">
                <a16:creationId xmlns:a16="http://schemas.microsoft.com/office/drawing/2014/main" id="{D80C775B-BDEC-69F0-BE7F-719B6B339B62}"/>
              </a:ext>
            </a:extLst>
          </p:cNvPr>
          <p:cNvSpPr>
            <a:spLocks noGrp="1" noChangeArrowheads="1"/>
          </p:cNvSpPr>
          <p:nvPr>
            <p:ph type="title"/>
          </p:nvPr>
        </p:nvSpPr>
        <p:spPr/>
        <p:txBody>
          <a:bodyPr/>
          <a:lstStyle/>
          <a:p>
            <a:r>
              <a:rPr lang="en-US" altLang="en-JO" sz="3600"/>
              <a:t>Authentication: another try</a:t>
            </a:r>
            <a:endParaRPr lang="en-US" altLang="en-JO"/>
          </a:p>
        </p:txBody>
      </p:sp>
      <p:sp>
        <p:nvSpPr>
          <p:cNvPr id="173059" name="Text Box 3">
            <a:extLst>
              <a:ext uri="{FF2B5EF4-FFF2-40B4-BE49-F238E27FC236}">
                <a16:creationId xmlns:a16="http://schemas.microsoft.com/office/drawing/2014/main" id="{BA353463-5B94-3505-1FCC-D7FDA2B1647B}"/>
              </a:ext>
            </a:extLst>
          </p:cNvPr>
          <p:cNvSpPr txBox="1">
            <a:spLocks noChangeArrowheads="1"/>
          </p:cNvSpPr>
          <p:nvPr/>
        </p:nvSpPr>
        <p:spPr bwMode="auto">
          <a:xfrm>
            <a:off x="901700" y="1452563"/>
            <a:ext cx="7653338"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n-JO" u="sng">
                <a:solidFill>
                  <a:srgbClr val="FF0000"/>
                </a:solidFill>
                <a:latin typeface="Comic Sans MS" panose="030F0902030302020204" pitchFamily="66" charset="0"/>
              </a:rPr>
              <a:t>Protocol ap3.0:</a:t>
            </a:r>
            <a:r>
              <a:rPr lang="en-US" altLang="en-JO">
                <a:solidFill>
                  <a:srgbClr val="FF0000"/>
                </a:solidFill>
                <a:latin typeface="Comic Sans MS" panose="030F0902030302020204" pitchFamily="66" charset="0"/>
              </a:rPr>
              <a:t> </a:t>
            </a:r>
            <a:r>
              <a:rPr lang="en-US" altLang="en-JO">
                <a:latin typeface="Comic Sans MS" panose="030F0902030302020204" pitchFamily="66" charset="0"/>
              </a:rPr>
              <a:t>Alice says “I am Alice” and sends her</a:t>
            </a:r>
          </a:p>
          <a:p>
            <a:pPr algn="r"/>
            <a:r>
              <a:rPr lang="en-US" altLang="en-JO">
                <a:latin typeface="Comic Sans MS" panose="030F0902030302020204" pitchFamily="66" charset="0"/>
              </a:rPr>
              <a:t> secret password to “prove” it.</a:t>
            </a:r>
          </a:p>
        </p:txBody>
      </p:sp>
      <p:sp>
        <p:nvSpPr>
          <p:cNvPr id="173061" name="Text Box 5">
            <a:extLst>
              <a:ext uri="{FF2B5EF4-FFF2-40B4-BE49-F238E27FC236}">
                <a16:creationId xmlns:a16="http://schemas.microsoft.com/office/drawing/2014/main" id="{5CE9A783-B016-70F3-4645-9D4BDAF2338C}"/>
              </a:ext>
            </a:extLst>
          </p:cNvPr>
          <p:cNvSpPr txBox="1">
            <a:spLocks noChangeArrowheads="1"/>
          </p:cNvSpPr>
          <p:nvPr/>
        </p:nvSpPr>
        <p:spPr bwMode="auto">
          <a:xfrm>
            <a:off x="6030913" y="4113213"/>
            <a:ext cx="27574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Failure scenario??</a:t>
            </a:r>
          </a:p>
        </p:txBody>
      </p:sp>
      <p:pic>
        <p:nvPicPr>
          <p:cNvPr id="173062" name="Picture 6">
            <a:extLst>
              <a:ext uri="{FF2B5EF4-FFF2-40B4-BE49-F238E27FC236}">
                <a16:creationId xmlns:a16="http://schemas.microsoft.com/office/drawing/2014/main" id="{5E876EF9-C2D6-53E6-2C3B-6ADC2A65A2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538" y="3721100"/>
            <a:ext cx="698500" cy="862013"/>
          </a:xfrm>
          <a:prstGeom prst="rect">
            <a:avLst/>
          </a:prstGeom>
          <a:noFill/>
          <a:extLst>
            <a:ext uri="{909E8E84-426E-40DD-AFC4-6F175D3DCCD1}">
              <a14:hiddenFill xmlns:a14="http://schemas.microsoft.com/office/drawing/2010/main">
                <a:solidFill>
                  <a:srgbClr val="FFFFFF"/>
                </a:solidFill>
              </a14:hiddenFill>
            </a:ext>
          </a:extLst>
        </p:spPr>
      </p:pic>
      <p:pic>
        <p:nvPicPr>
          <p:cNvPr id="173063" name="Picture 7">
            <a:extLst>
              <a:ext uri="{FF2B5EF4-FFF2-40B4-BE49-F238E27FC236}">
                <a16:creationId xmlns:a16="http://schemas.microsoft.com/office/drawing/2014/main" id="{6EB29A42-8D38-9289-D05B-98F29827A6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5194300"/>
            <a:ext cx="10826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3064" name="Picture 8">
            <a:extLst>
              <a:ext uri="{FF2B5EF4-FFF2-40B4-BE49-F238E27FC236}">
                <a16:creationId xmlns:a16="http://schemas.microsoft.com/office/drawing/2014/main" id="{230CE41A-30A0-AE77-11C3-78AAC88F58F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1900" y="3670300"/>
            <a:ext cx="812800" cy="830263"/>
          </a:xfrm>
          <a:prstGeom prst="rect">
            <a:avLst/>
          </a:prstGeom>
          <a:noFill/>
          <a:extLst>
            <a:ext uri="{909E8E84-426E-40DD-AFC4-6F175D3DCCD1}">
              <a14:hiddenFill xmlns:a14="http://schemas.microsoft.com/office/drawing/2010/main">
                <a:solidFill>
                  <a:srgbClr val="FFFFFF"/>
                </a:solidFill>
              </a14:hiddenFill>
            </a:ext>
          </a:extLst>
        </p:spPr>
      </p:pic>
      <p:sp>
        <p:nvSpPr>
          <p:cNvPr id="173065" name="Line 9">
            <a:extLst>
              <a:ext uri="{FF2B5EF4-FFF2-40B4-BE49-F238E27FC236}">
                <a16:creationId xmlns:a16="http://schemas.microsoft.com/office/drawing/2014/main" id="{536E80DF-8F8D-80C4-845D-068DE1A4D610}"/>
              </a:ext>
            </a:extLst>
          </p:cNvPr>
          <p:cNvSpPr>
            <a:spLocks noChangeShapeType="1"/>
          </p:cNvSpPr>
          <p:nvPr/>
        </p:nvSpPr>
        <p:spPr bwMode="auto">
          <a:xfrm>
            <a:off x="1209675" y="4065588"/>
            <a:ext cx="3798888" cy="0"/>
          </a:xfrm>
          <a:prstGeom prst="line">
            <a:avLst/>
          </a:prstGeom>
          <a:noFill/>
          <a:ln w="571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173066" name="Group 10">
            <a:extLst>
              <a:ext uri="{FF2B5EF4-FFF2-40B4-BE49-F238E27FC236}">
                <a16:creationId xmlns:a16="http://schemas.microsoft.com/office/drawing/2014/main" id="{704D9734-0B8E-B163-F0DA-A2F87594231A}"/>
              </a:ext>
            </a:extLst>
          </p:cNvPr>
          <p:cNvGrpSpPr>
            <a:grpSpLocks/>
          </p:cNvGrpSpPr>
          <p:nvPr/>
        </p:nvGrpSpPr>
        <p:grpSpPr bwMode="auto">
          <a:xfrm>
            <a:off x="1479550" y="3306763"/>
            <a:ext cx="3119438" cy="633412"/>
            <a:chOff x="790" y="1799"/>
            <a:chExt cx="1965" cy="399"/>
          </a:xfrm>
        </p:grpSpPr>
        <p:sp>
          <p:nvSpPr>
            <p:cNvPr id="173067" name="Rectangle 11">
              <a:extLst>
                <a:ext uri="{FF2B5EF4-FFF2-40B4-BE49-F238E27FC236}">
                  <a16:creationId xmlns:a16="http://schemas.microsoft.com/office/drawing/2014/main" id="{5CF1FD2A-BC79-6866-A740-87CE8087DD1E}"/>
                </a:ext>
              </a:extLst>
            </p:cNvPr>
            <p:cNvSpPr>
              <a:spLocks noChangeArrowheads="1"/>
            </p:cNvSpPr>
            <p:nvPr/>
          </p:nvSpPr>
          <p:spPr bwMode="auto">
            <a:xfrm>
              <a:off x="806" y="1799"/>
              <a:ext cx="1919" cy="399"/>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73068" name="Text Box 12">
              <a:extLst>
                <a:ext uri="{FF2B5EF4-FFF2-40B4-BE49-F238E27FC236}">
                  <a16:creationId xmlns:a16="http://schemas.microsoft.com/office/drawing/2014/main" id="{1F817238-523A-E3DD-9997-1454A9501D61}"/>
                </a:ext>
              </a:extLst>
            </p:cNvPr>
            <p:cNvSpPr txBox="1">
              <a:spLocks noChangeArrowheads="1"/>
            </p:cNvSpPr>
            <p:nvPr/>
          </p:nvSpPr>
          <p:spPr bwMode="auto">
            <a:xfrm>
              <a:off x="1928" y="1876"/>
              <a:ext cx="827"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“I’m Alice”</a:t>
              </a:r>
            </a:p>
          </p:txBody>
        </p:sp>
        <p:sp>
          <p:nvSpPr>
            <p:cNvPr id="173069" name="Text Box 13">
              <a:extLst>
                <a:ext uri="{FF2B5EF4-FFF2-40B4-BE49-F238E27FC236}">
                  <a16:creationId xmlns:a16="http://schemas.microsoft.com/office/drawing/2014/main" id="{6F8AA3F4-9441-9884-F75B-4417FDDD91EA}"/>
                </a:ext>
              </a:extLst>
            </p:cNvPr>
            <p:cNvSpPr txBox="1">
              <a:spLocks noChangeArrowheads="1"/>
            </p:cNvSpPr>
            <p:nvPr/>
          </p:nvSpPr>
          <p:spPr bwMode="auto">
            <a:xfrm>
              <a:off x="790" y="1822"/>
              <a:ext cx="569" cy="3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latin typeface="Comic Sans MS" panose="030F0902030302020204" pitchFamily="66" charset="0"/>
                </a:rPr>
                <a:t>Alice’s </a:t>
              </a:r>
            </a:p>
            <a:p>
              <a:r>
                <a:rPr lang="en-US" altLang="en-JO" sz="1600">
                  <a:latin typeface="Comic Sans MS" panose="030F0902030302020204" pitchFamily="66" charset="0"/>
                </a:rPr>
                <a:t>IP addr</a:t>
              </a:r>
            </a:p>
          </p:txBody>
        </p:sp>
        <p:sp>
          <p:nvSpPr>
            <p:cNvPr id="173070" name="Line 14">
              <a:extLst>
                <a:ext uri="{FF2B5EF4-FFF2-40B4-BE49-F238E27FC236}">
                  <a16:creationId xmlns:a16="http://schemas.microsoft.com/office/drawing/2014/main" id="{4A9B4578-11E7-4EEF-5C58-C14B4288813E}"/>
                </a:ext>
              </a:extLst>
            </p:cNvPr>
            <p:cNvSpPr>
              <a:spLocks noChangeShapeType="1"/>
            </p:cNvSpPr>
            <p:nvPr/>
          </p:nvSpPr>
          <p:spPr bwMode="auto">
            <a:xfrm flipH="1">
              <a:off x="1337" y="1805"/>
              <a:ext cx="0" cy="39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73071" name="Text Box 15">
              <a:extLst>
                <a:ext uri="{FF2B5EF4-FFF2-40B4-BE49-F238E27FC236}">
                  <a16:creationId xmlns:a16="http://schemas.microsoft.com/office/drawing/2014/main" id="{E45E4B4F-68E7-E5AC-3D44-AF33EB8A6333}"/>
                </a:ext>
              </a:extLst>
            </p:cNvPr>
            <p:cNvSpPr txBox="1">
              <a:spLocks noChangeArrowheads="1"/>
            </p:cNvSpPr>
            <p:nvPr/>
          </p:nvSpPr>
          <p:spPr bwMode="auto">
            <a:xfrm>
              <a:off x="1331" y="1813"/>
              <a:ext cx="666" cy="3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latin typeface="Comic Sans MS" panose="030F0902030302020204" pitchFamily="66" charset="0"/>
                </a:rPr>
                <a:t>Alice’s </a:t>
              </a:r>
            </a:p>
            <a:p>
              <a:r>
                <a:rPr lang="en-US" altLang="en-JO" sz="1600">
                  <a:latin typeface="Comic Sans MS" panose="030F0902030302020204" pitchFamily="66" charset="0"/>
                </a:rPr>
                <a:t>password</a:t>
              </a:r>
            </a:p>
          </p:txBody>
        </p:sp>
        <p:sp>
          <p:nvSpPr>
            <p:cNvPr id="173072" name="Line 16">
              <a:extLst>
                <a:ext uri="{FF2B5EF4-FFF2-40B4-BE49-F238E27FC236}">
                  <a16:creationId xmlns:a16="http://schemas.microsoft.com/office/drawing/2014/main" id="{93D08D7D-DCA0-A678-A043-358ABD65448E}"/>
                </a:ext>
              </a:extLst>
            </p:cNvPr>
            <p:cNvSpPr>
              <a:spLocks noChangeShapeType="1"/>
            </p:cNvSpPr>
            <p:nvPr/>
          </p:nvSpPr>
          <p:spPr bwMode="auto">
            <a:xfrm flipH="1">
              <a:off x="1973" y="1805"/>
              <a:ext cx="0" cy="39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grpSp>
        <p:nvGrpSpPr>
          <p:cNvPr id="173073" name="Group 17">
            <a:extLst>
              <a:ext uri="{FF2B5EF4-FFF2-40B4-BE49-F238E27FC236}">
                <a16:creationId xmlns:a16="http://schemas.microsoft.com/office/drawing/2014/main" id="{2720E184-D373-33F4-A106-C9A69EE3A40E}"/>
              </a:ext>
            </a:extLst>
          </p:cNvPr>
          <p:cNvGrpSpPr>
            <a:grpSpLocks/>
          </p:cNvGrpSpPr>
          <p:nvPr/>
        </p:nvGrpSpPr>
        <p:grpSpPr bwMode="auto">
          <a:xfrm>
            <a:off x="3038475" y="4235450"/>
            <a:ext cx="1514475" cy="633413"/>
            <a:chOff x="984" y="2719"/>
            <a:chExt cx="954" cy="399"/>
          </a:xfrm>
        </p:grpSpPr>
        <p:sp>
          <p:nvSpPr>
            <p:cNvPr id="173074" name="Rectangle 18">
              <a:extLst>
                <a:ext uri="{FF2B5EF4-FFF2-40B4-BE49-F238E27FC236}">
                  <a16:creationId xmlns:a16="http://schemas.microsoft.com/office/drawing/2014/main" id="{6D164CCF-408E-EF81-BBE2-99F9AAD76D0A}"/>
                </a:ext>
              </a:extLst>
            </p:cNvPr>
            <p:cNvSpPr>
              <a:spLocks noChangeArrowheads="1"/>
            </p:cNvSpPr>
            <p:nvPr/>
          </p:nvSpPr>
          <p:spPr bwMode="auto">
            <a:xfrm>
              <a:off x="1000" y="2719"/>
              <a:ext cx="938" cy="399"/>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73075" name="Text Box 19">
              <a:extLst>
                <a:ext uri="{FF2B5EF4-FFF2-40B4-BE49-F238E27FC236}">
                  <a16:creationId xmlns:a16="http://schemas.microsoft.com/office/drawing/2014/main" id="{74272C26-9E0E-4A0D-FB04-14B3B9BCF001}"/>
                </a:ext>
              </a:extLst>
            </p:cNvPr>
            <p:cNvSpPr txBox="1">
              <a:spLocks noChangeArrowheads="1"/>
            </p:cNvSpPr>
            <p:nvPr/>
          </p:nvSpPr>
          <p:spPr bwMode="auto">
            <a:xfrm>
              <a:off x="1578" y="2793"/>
              <a:ext cx="319"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OK</a:t>
              </a:r>
            </a:p>
          </p:txBody>
        </p:sp>
        <p:sp>
          <p:nvSpPr>
            <p:cNvPr id="173076" name="Text Box 20">
              <a:extLst>
                <a:ext uri="{FF2B5EF4-FFF2-40B4-BE49-F238E27FC236}">
                  <a16:creationId xmlns:a16="http://schemas.microsoft.com/office/drawing/2014/main" id="{7C316381-756E-2738-4E1A-41869A732000}"/>
                </a:ext>
              </a:extLst>
            </p:cNvPr>
            <p:cNvSpPr txBox="1">
              <a:spLocks noChangeArrowheads="1"/>
            </p:cNvSpPr>
            <p:nvPr/>
          </p:nvSpPr>
          <p:spPr bwMode="auto">
            <a:xfrm>
              <a:off x="984" y="2742"/>
              <a:ext cx="569" cy="3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latin typeface="Comic Sans MS" panose="030F0902030302020204" pitchFamily="66" charset="0"/>
                </a:rPr>
                <a:t>Alice’s </a:t>
              </a:r>
            </a:p>
            <a:p>
              <a:r>
                <a:rPr lang="en-US" altLang="en-JO" sz="1600">
                  <a:latin typeface="Comic Sans MS" panose="030F0902030302020204" pitchFamily="66" charset="0"/>
                </a:rPr>
                <a:t>IP addr</a:t>
              </a:r>
            </a:p>
          </p:txBody>
        </p:sp>
        <p:sp>
          <p:nvSpPr>
            <p:cNvPr id="173077" name="Line 21">
              <a:extLst>
                <a:ext uri="{FF2B5EF4-FFF2-40B4-BE49-F238E27FC236}">
                  <a16:creationId xmlns:a16="http://schemas.microsoft.com/office/drawing/2014/main" id="{76722F9C-1B6E-DCB5-5558-B385F46F18E1}"/>
                </a:ext>
              </a:extLst>
            </p:cNvPr>
            <p:cNvSpPr>
              <a:spLocks noChangeShapeType="1"/>
            </p:cNvSpPr>
            <p:nvPr/>
          </p:nvSpPr>
          <p:spPr bwMode="auto">
            <a:xfrm flipH="1">
              <a:off x="1531" y="2725"/>
              <a:ext cx="0" cy="39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sp>
        <p:nvSpPr>
          <p:cNvPr id="173078" name="Line 22">
            <a:extLst>
              <a:ext uri="{FF2B5EF4-FFF2-40B4-BE49-F238E27FC236}">
                <a16:creationId xmlns:a16="http://schemas.microsoft.com/office/drawing/2014/main" id="{7EA22B9E-4390-491D-17F6-6B283A954EAC}"/>
              </a:ext>
            </a:extLst>
          </p:cNvPr>
          <p:cNvSpPr>
            <a:spLocks noChangeShapeType="1"/>
          </p:cNvSpPr>
          <p:nvPr/>
        </p:nvSpPr>
        <p:spPr bwMode="auto">
          <a:xfrm>
            <a:off x="4627563" y="3600450"/>
            <a:ext cx="561975" cy="15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73079" name="Line 23">
            <a:extLst>
              <a:ext uri="{FF2B5EF4-FFF2-40B4-BE49-F238E27FC236}">
                <a16:creationId xmlns:a16="http://schemas.microsoft.com/office/drawing/2014/main" id="{1F44486D-53FA-976E-8283-0F4CF4CF2EF8}"/>
              </a:ext>
            </a:extLst>
          </p:cNvPr>
          <p:cNvSpPr>
            <a:spLocks noChangeShapeType="1"/>
          </p:cNvSpPr>
          <p:nvPr/>
        </p:nvSpPr>
        <p:spPr bwMode="auto">
          <a:xfrm flipH="1">
            <a:off x="2541588" y="4551363"/>
            <a:ext cx="452437" cy="15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32C625E-32EB-53ED-C92B-AD3E3512DD53}"/>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3D7583A3-AC4F-8679-B70E-03CFCA48E68A}"/>
              </a:ext>
            </a:extLst>
          </p:cNvPr>
          <p:cNvSpPr>
            <a:spLocks noGrp="1"/>
          </p:cNvSpPr>
          <p:nvPr>
            <p:ph type="sldNum" sz="quarter" idx="12"/>
          </p:nvPr>
        </p:nvSpPr>
        <p:spPr/>
        <p:txBody>
          <a:bodyPr/>
          <a:lstStyle/>
          <a:p>
            <a:r>
              <a:rPr lang="en-US" altLang="en-JO"/>
              <a:t>8-</a:t>
            </a:r>
            <a:fld id="{BE5BFDB3-3969-A84F-9BE7-EA5CC6E104F0}" type="slidenum">
              <a:rPr lang="en-US" altLang="en-JO"/>
              <a:pPr/>
              <a:t>41</a:t>
            </a:fld>
            <a:endParaRPr lang="en-US" altLang="en-JO"/>
          </a:p>
        </p:txBody>
      </p:sp>
      <p:sp>
        <p:nvSpPr>
          <p:cNvPr id="100354" name="Rectangle 2">
            <a:extLst>
              <a:ext uri="{FF2B5EF4-FFF2-40B4-BE49-F238E27FC236}">
                <a16:creationId xmlns:a16="http://schemas.microsoft.com/office/drawing/2014/main" id="{04DCADA8-F6C9-2890-EE95-9F60215BF7F4}"/>
              </a:ext>
            </a:extLst>
          </p:cNvPr>
          <p:cNvSpPr>
            <a:spLocks noGrp="1" noChangeArrowheads="1"/>
          </p:cNvSpPr>
          <p:nvPr>
            <p:ph type="title"/>
          </p:nvPr>
        </p:nvSpPr>
        <p:spPr/>
        <p:txBody>
          <a:bodyPr/>
          <a:lstStyle/>
          <a:p>
            <a:r>
              <a:rPr lang="en-US" altLang="en-JO" sz="3600"/>
              <a:t>Authentication: another try</a:t>
            </a:r>
            <a:endParaRPr lang="en-US" altLang="en-JO"/>
          </a:p>
        </p:txBody>
      </p:sp>
      <p:sp>
        <p:nvSpPr>
          <p:cNvPr id="100355" name="Text Box 3">
            <a:extLst>
              <a:ext uri="{FF2B5EF4-FFF2-40B4-BE49-F238E27FC236}">
                <a16:creationId xmlns:a16="http://schemas.microsoft.com/office/drawing/2014/main" id="{ACA8240C-C017-691E-636C-893CD564E70B}"/>
              </a:ext>
            </a:extLst>
          </p:cNvPr>
          <p:cNvSpPr txBox="1">
            <a:spLocks noChangeArrowheads="1"/>
          </p:cNvSpPr>
          <p:nvPr/>
        </p:nvSpPr>
        <p:spPr bwMode="auto">
          <a:xfrm>
            <a:off x="901700" y="1452563"/>
            <a:ext cx="7653338"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n-JO" u="sng">
                <a:solidFill>
                  <a:srgbClr val="FF0000"/>
                </a:solidFill>
                <a:latin typeface="Comic Sans MS" panose="030F0902030302020204" pitchFamily="66" charset="0"/>
              </a:rPr>
              <a:t>Protocol ap3.0:</a:t>
            </a:r>
            <a:r>
              <a:rPr lang="en-US" altLang="en-JO">
                <a:solidFill>
                  <a:srgbClr val="FF0000"/>
                </a:solidFill>
                <a:latin typeface="Comic Sans MS" panose="030F0902030302020204" pitchFamily="66" charset="0"/>
              </a:rPr>
              <a:t> </a:t>
            </a:r>
            <a:r>
              <a:rPr lang="en-US" altLang="en-JO">
                <a:latin typeface="Comic Sans MS" panose="030F0902030302020204" pitchFamily="66" charset="0"/>
              </a:rPr>
              <a:t>Alice says “I am Alice” and sends her</a:t>
            </a:r>
          </a:p>
          <a:p>
            <a:pPr algn="r"/>
            <a:r>
              <a:rPr lang="en-US" altLang="en-JO">
                <a:latin typeface="Comic Sans MS" panose="030F0902030302020204" pitchFamily="66" charset="0"/>
              </a:rPr>
              <a:t> secret password to “prove” it.</a:t>
            </a:r>
          </a:p>
        </p:txBody>
      </p:sp>
      <p:sp>
        <p:nvSpPr>
          <p:cNvPr id="100361" name="Text Box 9">
            <a:extLst>
              <a:ext uri="{FF2B5EF4-FFF2-40B4-BE49-F238E27FC236}">
                <a16:creationId xmlns:a16="http://schemas.microsoft.com/office/drawing/2014/main" id="{56E4A270-9636-111E-883A-292C53A44BF2}"/>
              </a:ext>
            </a:extLst>
          </p:cNvPr>
          <p:cNvSpPr txBox="1">
            <a:spLocks noChangeArrowheads="1"/>
          </p:cNvSpPr>
          <p:nvPr/>
        </p:nvSpPr>
        <p:spPr bwMode="auto">
          <a:xfrm>
            <a:off x="1109750" y="5072638"/>
            <a:ext cx="3001962" cy="16312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000" i="1" dirty="0">
                <a:solidFill>
                  <a:srgbClr val="FF0000"/>
                </a:solidFill>
                <a:latin typeface="Comic Sans MS" panose="030F0902030302020204" pitchFamily="66" charset="0"/>
              </a:rPr>
              <a:t>playback attack:</a:t>
            </a:r>
            <a:r>
              <a:rPr lang="en-US" altLang="en-JO" sz="2000" dirty="0">
                <a:latin typeface="Comic Sans MS" panose="030F0902030302020204" pitchFamily="66" charset="0"/>
              </a:rPr>
              <a:t> Trudy records (sniffing traffic) Alice’s packet</a:t>
            </a:r>
          </a:p>
          <a:p>
            <a:r>
              <a:rPr lang="en-US" altLang="en-JO" sz="2000" dirty="0">
                <a:latin typeface="Comic Sans MS" panose="030F0902030302020204" pitchFamily="66" charset="0"/>
              </a:rPr>
              <a:t>and later</a:t>
            </a:r>
          </a:p>
          <a:p>
            <a:r>
              <a:rPr lang="en-US" altLang="en-JO" sz="2000" dirty="0">
                <a:latin typeface="Comic Sans MS" panose="030F0902030302020204" pitchFamily="66" charset="0"/>
              </a:rPr>
              <a:t>plays it back to Bob </a:t>
            </a:r>
          </a:p>
        </p:txBody>
      </p:sp>
      <p:grpSp>
        <p:nvGrpSpPr>
          <p:cNvPr id="4" name="Group 3">
            <a:extLst>
              <a:ext uri="{FF2B5EF4-FFF2-40B4-BE49-F238E27FC236}">
                <a16:creationId xmlns:a16="http://schemas.microsoft.com/office/drawing/2014/main" id="{9C2875AA-65DB-EA8F-3AE1-EC2A29B86A5B}"/>
              </a:ext>
            </a:extLst>
          </p:cNvPr>
          <p:cNvGrpSpPr/>
          <p:nvPr/>
        </p:nvGrpSpPr>
        <p:grpSpPr>
          <a:xfrm>
            <a:off x="2887749" y="3169870"/>
            <a:ext cx="6154737" cy="3182937"/>
            <a:chOff x="490538" y="3306763"/>
            <a:chExt cx="6154737" cy="3182937"/>
          </a:xfrm>
        </p:grpSpPr>
        <p:pic>
          <p:nvPicPr>
            <p:cNvPr id="100362" name="Picture 10">
              <a:extLst>
                <a:ext uri="{FF2B5EF4-FFF2-40B4-BE49-F238E27FC236}">
                  <a16:creationId xmlns:a16="http://schemas.microsoft.com/office/drawing/2014/main" id="{F60A201E-015B-A680-9949-A2F7853E60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538" y="3721100"/>
              <a:ext cx="698500" cy="862013"/>
            </a:xfrm>
            <a:prstGeom prst="rect">
              <a:avLst/>
            </a:prstGeom>
            <a:noFill/>
            <a:extLst>
              <a:ext uri="{909E8E84-426E-40DD-AFC4-6F175D3DCCD1}">
                <a14:hiddenFill xmlns:a14="http://schemas.microsoft.com/office/drawing/2010/main">
                  <a:solidFill>
                    <a:srgbClr val="FFFFFF"/>
                  </a:solidFill>
                </a14:hiddenFill>
              </a:ext>
            </a:extLst>
          </p:spPr>
        </p:pic>
        <p:pic>
          <p:nvPicPr>
            <p:cNvPr id="100363" name="Picture 11">
              <a:extLst>
                <a:ext uri="{FF2B5EF4-FFF2-40B4-BE49-F238E27FC236}">
                  <a16:creationId xmlns:a16="http://schemas.microsoft.com/office/drawing/2014/main" id="{C7DC2EC9-DB9E-34E8-D19F-58C1D1ECF2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5194300"/>
              <a:ext cx="10826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364" name="Picture 12">
              <a:extLst>
                <a:ext uri="{FF2B5EF4-FFF2-40B4-BE49-F238E27FC236}">
                  <a16:creationId xmlns:a16="http://schemas.microsoft.com/office/drawing/2014/main" id="{A62A803F-1649-4D74-703D-AED0857486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1900" y="3670300"/>
              <a:ext cx="812800" cy="830263"/>
            </a:xfrm>
            <a:prstGeom prst="rect">
              <a:avLst/>
            </a:prstGeom>
            <a:noFill/>
            <a:extLst>
              <a:ext uri="{909E8E84-426E-40DD-AFC4-6F175D3DCCD1}">
                <a14:hiddenFill xmlns:a14="http://schemas.microsoft.com/office/drawing/2010/main">
                  <a:solidFill>
                    <a:srgbClr val="FFFFFF"/>
                  </a:solidFill>
                </a14:hiddenFill>
              </a:ext>
            </a:extLst>
          </p:spPr>
        </p:pic>
        <p:sp>
          <p:nvSpPr>
            <p:cNvPr id="100365" name="Line 13">
              <a:extLst>
                <a:ext uri="{FF2B5EF4-FFF2-40B4-BE49-F238E27FC236}">
                  <a16:creationId xmlns:a16="http://schemas.microsoft.com/office/drawing/2014/main" id="{4CB9800E-D265-F9ED-3F8D-262ECEC34FE0}"/>
                </a:ext>
              </a:extLst>
            </p:cNvPr>
            <p:cNvSpPr>
              <a:spLocks noChangeShapeType="1"/>
            </p:cNvSpPr>
            <p:nvPr/>
          </p:nvSpPr>
          <p:spPr bwMode="auto">
            <a:xfrm>
              <a:off x="1209675" y="4065588"/>
              <a:ext cx="3798888" cy="0"/>
            </a:xfrm>
            <a:prstGeom prst="line">
              <a:avLst/>
            </a:prstGeom>
            <a:noFill/>
            <a:ln w="57150">
              <a:solidFill>
                <a:schemeClr val="bg2"/>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00367" name="Rectangle 15">
              <a:extLst>
                <a:ext uri="{FF2B5EF4-FFF2-40B4-BE49-F238E27FC236}">
                  <a16:creationId xmlns:a16="http://schemas.microsoft.com/office/drawing/2014/main" id="{C41CF307-1993-3539-86C8-0E3152787D7A}"/>
                </a:ext>
              </a:extLst>
            </p:cNvPr>
            <p:cNvSpPr>
              <a:spLocks noChangeArrowheads="1"/>
            </p:cNvSpPr>
            <p:nvPr/>
          </p:nvSpPr>
          <p:spPr bwMode="auto">
            <a:xfrm>
              <a:off x="1504950" y="3306763"/>
              <a:ext cx="3046413" cy="633412"/>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00368" name="Text Box 16">
              <a:extLst>
                <a:ext uri="{FF2B5EF4-FFF2-40B4-BE49-F238E27FC236}">
                  <a16:creationId xmlns:a16="http://schemas.microsoft.com/office/drawing/2014/main" id="{40D7324D-3294-C44A-D977-862CB3C33022}"/>
                </a:ext>
              </a:extLst>
            </p:cNvPr>
            <p:cNvSpPr txBox="1">
              <a:spLocks noChangeArrowheads="1"/>
            </p:cNvSpPr>
            <p:nvPr/>
          </p:nvSpPr>
          <p:spPr bwMode="auto">
            <a:xfrm>
              <a:off x="3286125" y="3429000"/>
              <a:ext cx="1312863"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chemeClr val="bg2"/>
                  </a:solidFill>
                  <a:latin typeface="Comic Sans MS" panose="030F0902030302020204" pitchFamily="66" charset="0"/>
                </a:rPr>
                <a:t>“I’m Alice”</a:t>
              </a:r>
            </a:p>
          </p:txBody>
        </p:sp>
        <p:sp>
          <p:nvSpPr>
            <p:cNvPr id="100369" name="Text Box 17">
              <a:extLst>
                <a:ext uri="{FF2B5EF4-FFF2-40B4-BE49-F238E27FC236}">
                  <a16:creationId xmlns:a16="http://schemas.microsoft.com/office/drawing/2014/main" id="{54B2DD23-CEDF-29B3-8ECD-53D1BFF4739A}"/>
                </a:ext>
              </a:extLst>
            </p:cNvPr>
            <p:cNvSpPr txBox="1">
              <a:spLocks noChangeArrowheads="1"/>
            </p:cNvSpPr>
            <p:nvPr/>
          </p:nvSpPr>
          <p:spPr bwMode="auto">
            <a:xfrm>
              <a:off x="1479550" y="3343275"/>
              <a:ext cx="903288" cy="581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chemeClr val="bg2"/>
                  </a:solidFill>
                  <a:latin typeface="Comic Sans MS" panose="030F0902030302020204" pitchFamily="66" charset="0"/>
                </a:rPr>
                <a:t>Alice’s </a:t>
              </a:r>
            </a:p>
            <a:p>
              <a:r>
                <a:rPr lang="en-US" altLang="en-JO" sz="1600">
                  <a:solidFill>
                    <a:schemeClr val="bg2"/>
                  </a:solidFill>
                  <a:latin typeface="Comic Sans MS" panose="030F0902030302020204" pitchFamily="66" charset="0"/>
                </a:rPr>
                <a:t>IP addr</a:t>
              </a:r>
            </a:p>
          </p:txBody>
        </p:sp>
        <p:sp>
          <p:nvSpPr>
            <p:cNvPr id="100370" name="Line 18">
              <a:extLst>
                <a:ext uri="{FF2B5EF4-FFF2-40B4-BE49-F238E27FC236}">
                  <a16:creationId xmlns:a16="http://schemas.microsoft.com/office/drawing/2014/main" id="{D2223B6B-2912-C9F5-30D4-781A287AEC61}"/>
                </a:ext>
              </a:extLst>
            </p:cNvPr>
            <p:cNvSpPr>
              <a:spLocks noChangeShapeType="1"/>
            </p:cNvSpPr>
            <p:nvPr/>
          </p:nvSpPr>
          <p:spPr bwMode="auto">
            <a:xfrm flipH="1">
              <a:off x="2347913" y="3316288"/>
              <a:ext cx="0" cy="6238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00371" name="Text Box 19">
              <a:extLst>
                <a:ext uri="{FF2B5EF4-FFF2-40B4-BE49-F238E27FC236}">
                  <a16:creationId xmlns:a16="http://schemas.microsoft.com/office/drawing/2014/main" id="{90DDA94F-7198-F496-3705-531F8EE03125}"/>
                </a:ext>
              </a:extLst>
            </p:cNvPr>
            <p:cNvSpPr txBox="1">
              <a:spLocks noChangeArrowheads="1"/>
            </p:cNvSpPr>
            <p:nvPr/>
          </p:nvSpPr>
          <p:spPr bwMode="auto">
            <a:xfrm>
              <a:off x="2338388" y="3328988"/>
              <a:ext cx="1057275" cy="581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chemeClr val="bg2"/>
                  </a:solidFill>
                  <a:latin typeface="Comic Sans MS" panose="030F0902030302020204" pitchFamily="66" charset="0"/>
                </a:rPr>
                <a:t>Alice’s </a:t>
              </a:r>
            </a:p>
            <a:p>
              <a:r>
                <a:rPr lang="en-US" altLang="en-JO" sz="1600">
                  <a:solidFill>
                    <a:schemeClr val="bg2"/>
                  </a:solidFill>
                  <a:latin typeface="Comic Sans MS" panose="030F0902030302020204" pitchFamily="66" charset="0"/>
                </a:rPr>
                <a:t>password</a:t>
              </a:r>
            </a:p>
          </p:txBody>
        </p:sp>
        <p:sp>
          <p:nvSpPr>
            <p:cNvPr id="100372" name="Line 20">
              <a:extLst>
                <a:ext uri="{FF2B5EF4-FFF2-40B4-BE49-F238E27FC236}">
                  <a16:creationId xmlns:a16="http://schemas.microsoft.com/office/drawing/2014/main" id="{B92A987B-ACCC-F621-344D-F54F28A4F1AB}"/>
                </a:ext>
              </a:extLst>
            </p:cNvPr>
            <p:cNvSpPr>
              <a:spLocks noChangeShapeType="1"/>
            </p:cNvSpPr>
            <p:nvPr/>
          </p:nvSpPr>
          <p:spPr bwMode="auto">
            <a:xfrm flipH="1">
              <a:off x="3357563" y="3316288"/>
              <a:ext cx="0" cy="6238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100381" name="Group 29">
              <a:extLst>
                <a:ext uri="{FF2B5EF4-FFF2-40B4-BE49-F238E27FC236}">
                  <a16:creationId xmlns:a16="http://schemas.microsoft.com/office/drawing/2014/main" id="{C55D0412-7A99-0C3C-5306-11FADD4A5FF5}"/>
                </a:ext>
              </a:extLst>
            </p:cNvPr>
            <p:cNvGrpSpPr>
              <a:grpSpLocks/>
            </p:cNvGrpSpPr>
            <p:nvPr/>
          </p:nvGrpSpPr>
          <p:grpSpPr bwMode="auto">
            <a:xfrm>
              <a:off x="3302000" y="4224338"/>
              <a:ext cx="1514475" cy="633412"/>
              <a:chOff x="984" y="2719"/>
              <a:chExt cx="954" cy="399"/>
            </a:xfrm>
          </p:grpSpPr>
          <p:sp>
            <p:nvSpPr>
              <p:cNvPr id="100375" name="Rectangle 23">
                <a:extLst>
                  <a:ext uri="{FF2B5EF4-FFF2-40B4-BE49-F238E27FC236}">
                    <a16:creationId xmlns:a16="http://schemas.microsoft.com/office/drawing/2014/main" id="{E935FA9C-4D4E-5BE0-C3C9-D51E0A987767}"/>
                  </a:ext>
                </a:extLst>
              </p:cNvPr>
              <p:cNvSpPr>
                <a:spLocks noChangeArrowheads="1"/>
              </p:cNvSpPr>
              <p:nvPr/>
            </p:nvSpPr>
            <p:spPr bwMode="auto">
              <a:xfrm>
                <a:off x="1000" y="2719"/>
                <a:ext cx="938" cy="399"/>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00376" name="Text Box 24">
                <a:extLst>
                  <a:ext uri="{FF2B5EF4-FFF2-40B4-BE49-F238E27FC236}">
                    <a16:creationId xmlns:a16="http://schemas.microsoft.com/office/drawing/2014/main" id="{A8F1E770-78D1-ACF8-2B46-7EDE5FAE33E3}"/>
                  </a:ext>
                </a:extLst>
              </p:cNvPr>
              <p:cNvSpPr txBox="1">
                <a:spLocks noChangeArrowheads="1"/>
              </p:cNvSpPr>
              <p:nvPr/>
            </p:nvSpPr>
            <p:spPr bwMode="auto">
              <a:xfrm>
                <a:off x="1578" y="2793"/>
                <a:ext cx="319"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OK</a:t>
                </a:r>
              </a:p>
            </p:txBody>
          </p:sp>
          <p:sp>
            <p:nvSpPr>
              <p:cNvPr id="100377" name="Text Box 25">
                <a:extLst>
                  <a:ext uri="{FF2B5EF4-FFF2-40B4-BE49-F238E27FC236}">
                    <a16:creationId xmlns:a16="http://schemas.microsoft.com/office/drawing/2014/main" id="{4013EEDA-198B-DD0A-61F5-D8EA6007071F}"/>
                  </a:ext>
                </a:extLst>
              </p:cNvPr>
              <p:cNvSpPr txBox="1">
                <a:spLocks noChangeArrowheads="1"/>
              </p:cNvSpPr>
              <p:nvPr/>
            </p:nvSpPr>
            <p:spPr bwMode="auto">
              <a:xfrm>
                <a:off x="984" y="2742"/>
                <a:ext cx="569" cy="3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latin typeface="Comic Sans MS" panose="030F0902030302020204" pitchFamily="66" charset="0"/>
                  </a:rPr>
                  <a:t>Alice’s </a:t>
                </a:r>
              </a:p>
              <a:p>
                <a:r>
                  <a:rPr lang="en-US" altLang="en-JO" sz="1600">
                    <a:latin typeface="Comic Sans MS" panose="030F0902030302020204" pitchFamily="66" charset="0"/>
                  </a:rPr>
                  <a:t>IP addr</a:t>
                </a:r>
              </a:p>
            </p:txBody>
          </p:sp>
          <p:sp>
            <p:nvSpPr>
              <p:cNvPr id="100378" name="Line 26">
                <a:extLst>
                  <a:ext uri="{FF2B5EF4-FFF2-40B4-BE49-F238E27FC236}">
                    <a16:creationId xmlns:a16="http://schemas.microsoft.com/office/drawing/2014/main" id="{7CD97BC8-5893-17BF-956C-316BC1E4E061}"/>
                  </a:ext>
                </a:extLst>
              </p:cNvPr>
              <p:cNvSpPr>
                <a:spLocks noChangeShapeType="1"/>
              </p:cNvSpPr>
              <p:nvPr/>
            </p:nvSpPr>
            <p:spPr bwMode="auto">
              <a:xfrm flipH="1">
                <a:off x="1531" y="2725"/>
                <a:ext cx="0" cy="39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sp>
          <p:nvSpPr>
            <p:cNvPr id="100382" name="Line 30">
              <a:extLst>
                <a:ext uri="{FF2B5EF4-FFF2-40B4-BE49-F238E27FC236}">
                  <a16:creationId xmlns:a16="http://schemas.microsoft.com/office/drawing/2014/main" id="{E5C34B12-DEA3-6786-AACA-4DFA28F7004D}"/>
                </a:ext>
              </a:extLst>
            </p:cNvPr>
            <p:cNvSpPr>
              <a:spLocks noChangeShapeType="1"/>
            </p:cNvSpPr>
            <p:nvPr/>
          </p:nvSpPr>
          <p:spPr bwMode="auto">
            <a:xfrm>
              <a:off x="4627563" y="3600450"/>
              <a:ext cx="561975" cy="1588"/>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100384" name="Picture 32">
              <a:extLst>
                <a:ext uri="{FF2B5EF4-FFF2-40B4-BE49-F238E27FC236}">
                  <a16:creationId xmlns:a16="http://schemas.microsoft.com/office/drawing/2014/main" id="{4ABBAD9B-C9DC-2C46-7D86-D586E77CF004}"/>
                </a:ext>
              </a:extLst>
            </p:cNvPr>
            <p:cNvPicPr>
              <a:picLocks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a:xfrm>
              <a:off x="1949450" y="5337175"/>
              <a:ext cx="862013" cy="6683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0386" name="Line 34">
              <a:extLst>
                <a:ext uri="{FF2B5EF4-FFF2-40B4-BE49-F238E27FC236}">
                  <a16:creationId xmlns:a16="http://schemas.microsoft.com/office/drawing/2014/main" id="{CFCBE67C-7AA8-3362-5833-AA89893A8093}"/>
                </a:ext>
              </a:extLst>
            </p:cNvPr>
            <p:cNvSpPr>
              <a:spLocks noChangeShapeType="1"/>
            </p:cNvSpPr>
            <p:nvPr/>
          </p:nvSpPr>
          <p:spPr bwMode="auto">
            <a:xfrm>
              <a:off x="1857375" y="4106863"/>
              <a:ext cx="623888" cy="1292225"/>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00387" name="Line 35">
              <a:extLst>
                <a:ext uri="{FF2B5EF4-FFF2-40B4-BE49-F238E27FC236}">
                  <a16:creationId xmlns:a16="http://schemas.microsoft.com/office/drawing/2014/main" id="{09E14A64-24F9-DD42-0D38-0EEF7E4B0565}"/>
                </a:ext>
              </a:extLst>
            </p:cNvPr>
            <p:cNvSpPr>
              <a:spLocks noChangeShapeType="1"/>
            </p:cNvSpPr>
            <p:nvPr/>
          </p:nvSpPr>
          <p:spPr bwMode="auto">
            <a:xfrm flipH="1">
              <a:off x="3344863" y="4214813"/>
              <a:ext cx="1857375" cy="1554162"/>
            </a:xfrm>
            <a:prstGeom prst="line">
              <a:avLst/>
            </a:prstGeom>
            <a:noFill/>
            <a:ln w="571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100388" name="Group 36">
              <a:extLst>
                <a:ext uri="{FF2B5EF4-FFF2-40B4-BE49-F238E27FC236}">
                  <a16:creationId xmlns:a16="http://schemas.microsoft.com/office/drawing/2014/main" id="{DC17A1F0-ECF5-1569-8C87-6CA938669B24}"/>
                </a:ext>
              </a:extLst>
            </p:cNvPr>
            <p:cNvGrpSpPr>
              <a:grpSpLocks/>
            </p:cNvGrpSpPr>
            <p:nvPr/>
          </p:nvGrpSpPr>
          <p:grpSpPr bwMode="auto">
            <a:xfrm>
              <a:off x="3525838" y="5368925"/>
              <a:ext cx="3119437" cy="633413"/>
              <a:chOff x="790" y="1799"/>
              <a:chExt cx="1965" cy="399"/>
            </a:xfrm>
          </p:grpSpPr>
          <p:sp>
            <p:nvSpPr>
              <p:cNvPr id="100389" name="Rectangle 37">
                <a:extLst>
                  <a:ext uri="{FF2B5EF4-FFF2-40B4-BE49-F238E27FC236}">
                    <a16:creationId xmlns:a16="http://schemas.microsoft.com/office/drawing/2014/main" id="{993A7C90-2270-A85B-6B3E-74367C87298C}"/>
                  </a:ext>
                </a:extLst>
              </p:cNvPr>
              <p:cNvSpPr>
                <a:spLocks noChangeArrowheads="1"/>
              </p:cNvSpPr>
              <p:nvPr/>
            </p:nvSpPr>
            <p:spPr bwMode="auto">
              <a:xfrm>
                <a:off x="806" y="1799"/>
                <a:ext cx="1919" cy="399"/>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00390" name="Text Box 38">
                <a:extLst>
                  <a:ext uri="{FF2B5EF4-FFF2-40B4-BE49-F238E27FC236}">
                    <a16:creationId xmlns:a16="http://schemas.microsoft.com/office/drawing/2014/main" id="{C22F54C2-3FD5-EEC3-7BC9-856D93F29C41}"/>
                  </a:ext>
                </a:extLst>
              </p:cNvPr>
              <p:cNvSpPr txBox="1">
                <a:spLocks noChangeArrowheads="1"/>
              </p:cNvSpPr>
              <p:nvPr/>
            </p:nvSpPr>
            <p:spPr bwMode="auto">
              <a:xfrm>
                <a:off x="1928" y="1876"/>
                <a:ext cx="827"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“I’m Alice”</a:t>
                </a:r>
              </a:p>
            </p:txBody>
          </p:sp>
          <p:sp>
            <p:nvSpPr>
              <p:cNvPr id="100391" name="Text Box 39">
                <a:extLst>
                  <a:ext uri="{FF2B5EF4-FFF2-40B4-BE49-F238E27FC236}">
                    <a16:creationId xmlns:a16="http://schemas.microsoft.com/office/drawing/2014/main" id="{8A3FAE8A-EF4C-4E4C-FC92-79EC30287984}"/>
                  </a:ext>
                </a:extLst>
              </p:cNvPr>
              <p:cNvSpPr txBox="1">
                <a:spLocks noChangeArrowheads="1"/>
              </p:cNvSpPr>
              <p:nvPr/>
            </p:nvSpPr>
            <p:spPr bwMode="auto">
              <a:xfrm>
                <a:off x="790" y="1822"/>
                <a:ext cx="569" cy="3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latin typeface="Comic Sans MS" panose="030F0902030302020204" pitchFamily="66" charset="0"/>
                  </a:rPr>
                  <a:t>Alice’s </a:t>
                </a:r>
              </a:p>
              <a:p>
                <a:r>
                  <a:rPr lang="en-US" altLang="en-JO" sz="1600">
                    <a:latin typeface="Comic Sans MS" panose="030F0902030302020204" pitchFamily="66" charset="0"/>
                  </a:rPr>
                  <a:t>IP addr</a:t>
                </a:r>
              </a:p>
            </p:txBody>
          </p:sp>
          <p:sp>
            <p:nvSpPr>
              <p:cNvPr id="100392" name="Line 40">
                <a:extLst>
                  <a:ext uri="{FF2B5EF4-FFF2-40B4-BE49-F238E27FC236}">
                    <a16:creationId xmlns:a16="http://schemas.microsoft.com/office/drawing/2014/main" id="{B2553489-778E-9144-75D5-FED31D240392}"/>
                  </a:ext>
                </a:extLst>
              </p:cNvPr>
              <p:cNvSpPr>
                <a:spLocks noChangeShapeType="1"/>
              </p:cNvSpPr>
              <p:nvPr/>
            </p:nvSpPr>
            <p:spPr bwMode="auto">
              <a:xfrm flipH="1">
                <a:off x="1337" y="1805"/>
                <a:ext cx="0" cy="39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00393" name="Text Box 41">
                <a:extLst>
                  <a:ext uri="{FF2B5EF4-FFF2-40B4-BE49-F238E27FC236}">
                    <a16:creationId xmlns:a16="http://schemas.microsoft.com/office/drawing/2014/main" id="{3BEBDC29-89FA-80CB-0421-B9B82C24403F}"/>
                  </a:ext>
                </a:extLst>
              </p:cNvPr>
              <p:cNvSpPr txBox="1">
                <a:spLocks noChangeArrowheads="1"/>
              </p:cNvSpPr>
              <p:nvPr/>
            </p:nvSpPr>
            <p:spPr bwMode="auto">
              <a:xfrm>
                <a:off x="1331" y="1813"/>
                <a:ext cx="666" cy="3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latin typeface="Comic Sans MS" panose="030F0902030302020204" pitchFamily="66" charset="0"/>
                  </a:rPr>
                  <a:t>Alice’s </a:t>
                </a:r>
              </a:p>
              <a:p>
                <a:r>
                  <a:rPr lang="en-US" altLang="en-JO" sz="1600">
                    <a:latin typeface="Comic Sans MS" panose="030F0902030302020204" pitchFamily="66" charset="0"/>
                  </a:rPr>
                  <a:t>password</a:t>
                </a:r>
              </a:p>
            </p:txBody>
          </p:sp>
          <p:sp>
            <p:nvSpPr>
              <p:cNvPr id="100394" name="Line 42">
                <a:extLst>
                  <a:ext uri="{FF2B5EF4-FFF2-40B4-BE49-F238E27FC236}">
                    <a16:creationId xmlns:a16="http://schemas.microsoft.com/office/drawing/2014/main" id="{81452B58-4D65-8DF9-DEA6-216ED6071931}"/>
                  </a:ext>
                </a:extLst>
              </p:cNvPr>
              <p:cNvSpPr>
                <a:spLocks noChangeShapeType="1"/>
              </p:cNvSpPr>
              <p:nvPr/>
            </p:nvSpPr>
            <p:spPr bwMode="auto">
              <a:xfrm flipH="1">
                <a:off x="1973" y="1805"/>
                <a:ext cx="0" cy="39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sp>
          <p:nvSpPr>
            <p:cNvPr id="100395" name="Line 43">
              <a:extLst>
                <a:ext uri="{FF2B5EF4-FFF2-40B4-BE49-F238E27FC236}">
                  <a16:creationId xmlns:a16="http://schemas.microsoft.com/office/drawing/2014/main" id="{C0A6F4C0-6F01-4024-932C-E26A0EC00750}"/>
                </a:ext>
              </a:extLst>
            </p:cNvPr>
            <p:cNvSpPr>
              <a:spLocks noChangeShapeType="1"/>
            </p:cNvSpPr>
            <p:nvPr/>
          </p:nvSpPr>
          <p:spPr bwMode="auto">
            <a:xfrm flipV="1">
              <a:off x="4548188" y="4741863"/>
              <a:ext cx="679450" cy="5794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00396" name="Line 44">
              <a:extLst>
                <a:ext uri="{FF2B5EF4-FFF2-40B4-BE49-F238E27FC236}">
                  <a16:creationId xmlns:a16="http://schemas.microsoft.com/office/drawing/2014/main" id="{FA95484C-F3B5-8FD0-E79C-867DA0FE848A}"/>
                </a:ext>
              </a:extLst>
            </p:cNvPr>
            <p:cNvSpPr>
              <a:spLocks noChangeShapeType="1"/>
            </p:cNvSpPr>
            <p:nvPr/>
          </p:nvSpPr>
          <p:spPr bwMode="auto">
            <a:xfrm flipH="1">
              <a:off x="3697288" y="4878388"/>
              <a:ext cx="365125" cy="2921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D9878547-5C54-EFEC-B81B-12F48E4DCD9F}"/>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41744CB7-85B1-8495-143E-C1182D226BB5}"/>
              </a:ext>
            </a:extLst>
          </p:cNvPr>
          <p:cNvSpPr>
            <a:spLocks noGrp="1"/>
          </p:cNvSpPr>
          <p:nvPr>
            <p:ph type="sldNum" sz="quarter" idx="12"/>
          </p:nvPr>
        </p:nvSpPr>
        <p:spPr/>
        <p:txBody>
          <a:bodyPr/>
          <a:lstStyle/>
          <a:p>
            <a:r>
              <a:rPr lang="en-US" altLang="en-JO"/>
              <a:t>8-</a:t>
            </a:r>
            <a:fld id="{D32EFD1A-B20C-6C4D-93FC-70AE1091C1AF}" type="slidenum">
              <a:rPr lang="en-US" altLang="en-JO"/>
              <a:pPr/>
              <a:t>42</a:t>
            </a:fld>
            <a:endParaRPr lang="en-US" altLang="en-JO"/>
          </a:p>
        </p:txBody>
      </p:sp>
      <p:sp>
        <p:nvSpPr>
          <p:cNvPr id="176130" name="Rectangle 2">
            <a:extLst>
              <a:ext uri="{FF2B5EF4-FFF2-40B4-BE49-F238E27FC236}">
                <a16:creationId xmlns:a16="http://schemas.microsoft.com/office/drawing/2014/main" id="{2ADCFDC9-B2CF-7AD5-6837-CB1A843EF94B}"/>
              </a:ext>
            </a:extLst>
          </p:cNvPr>
          <p:cNvSpPr>
            <a:spLocks noGrp="1" noChangeArrowheads="1"/>
          </p:cNvSpPr>
          <p:nvPr>
            <p:ph type="title"/>
          </p:nvPr>
        </p:nvSpPr>
        <p:spPr/>
        <p:txBody>
          <a:bodyPr/>
          <a:lstStyle/>
          <a:p>
            <a:r>
              <a:rPr lang="en-US" altLang="en-JO" sz="3600"/>
              <a:t>Authentication: yet another try</a:t>
            </a:r>
            <a:endParaRPr lang="en-US" altLang="en-JO"/>
          </a:p>
        </p:txBody>
      </p:sp>
      <p:sp>
        <p:nvSpPr>
          <p:cNvPr id="176131" name="Text Box 3">
            <a:extLst>
              <a:ext uri="{FF2B5EF4-FFF2-40B4-BE49-F238E27FC236}">
                <a16:creationId xmlns:a16="http://schemas.microsoft.com/office/drawing/2014/main" id="{DBB7C060-CAC4-6D46-D88E-63A421922792}"/>
              </a:ext>
            </a:extLst>
          </p:cNvPr>
          <p:cNvSpPr txBox="1">
            <a:spLocks noChangeArrowheads="1"/>
          </p:cNvSpPr>
          <p:nvPr/>
        </p:nvSpPr>
        <p:spPr bwMode="auto">
          <a:xfrm>
            <a:off x="950913" y="1452563"/>
            <a:ext cx="7604125"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n-JO" u="sng">
                <a:solidFill>
                  <a:srgbClr val="FF0000"/>
                </a:solidFill>
                <a:latin typeface="Comic Sans MS" panose="030F0902030302020204" pitchFamily="66" charset="0"/>
              </a:rPr>
              <a:t>Protocol ap3.1:</a:t>
            </a:r>
            <a:r>
              <a:rPr lang="en-US" altLang="en-JO">
                <a:solidFill>
                  <a:srgbClr val="FF0000"/>
                </a:solidFill>
                <a:latin typeface="Comic Sans MS" panose="030F0902030302020204" pitchFamily="66" charset="0"/>
              </a:rPr>
              <a:t> </a:t>
            </a:r>
            <a:r>
              <a:rPr lang="en-US" altLang="en-JO">
                <a:latin typeface="Comic Sans MS" panose="030F0902030302020204" pitchFamily="66" charset="0"/>
              </a:rPr>
              <a:t>Alice says “I am Alice” and sends her</a:t>
            </a:r>
          </a:p>
          <a:p>
            <a:pPr algn="r"/>
            <a:r>
              <a:rPr lang="en-US" altLang="en-JO" i="1">
                <a:solidFill>
                  <a:srgbClr val="FF0000"/>
                </a:solidFill>
                <a:latin typeface="Comic Sans MS" panose="030F0902030302020204" pitchFamily="66" charset="0"/>
              </a:rPr>
              <a:t> </a:t>
            </a:r>
            <a:r>
              <a:rPr lang="en-US" altLang="en-JO" i="1">
                <a:solidFill>
                  <a:schemeClr val="accent2"/>
                </a:solidFill>
                <a:latin typeface="Comic Sans MS" panose="030F0902030302020204" pitchFamily="66" charset="0"/>
              </a:rPr>
              <a:t>encrypted</a:t>
            </a:r>
            <a:r>
              <a:rPr lang="en-US" altLang="en-JO">
                <a:solidFill>
                  <a:schemeClr val="accent2"/>
                </a:solidFill>
                <a:latin typeface="Comic Sans MS" panose="030F0902030302020204" pitchFamily="66" charset="0"/>
              </a:rPr>
              <a:t> </a:t>
            </a:r>
            <a:r>
              <a:rPr lang="en-US" altLang="en-JO">
                <a:latin typeface="Comic Sans MS" panose="030F0902030302020204" pitchFamily="66" charset="0"/>
              </a:rPr>
              <a:t>secret password to “prove” it.</a:t>
            </a:r>
          </a:p>
        </p:txBody>
      </p:sp>
      <p:sp>
        <p:nvSpPr>
          <p:cNvPr id="176133" name="Text Box 5">
            <a:extLst>
              <a:ext uri="{FF2B5EF4-FFF2-40B4-BE49-F238E27FC236}">
                <a16:creationId xmlns:a16="http://schemas.microsoft.com/office/drawing/2014/main" id="{0DA6512B-89B5-5925-CE0D-63A76027B5AB}"/>
              </a:ext>
            </a:extLst>
          </p:cNvPr>
          <p:cNvSpPr txBox="1">
            <a:spLocks noChangeArrowheads="1"/>
          </p:cNvSpPr>
          <p:nvPr/>
        </p:nvSpPr>
        <p:spPr bwMode="auto">
          <a:xfrm>
            <a:off x="6030913" y="4113213"/>
            <a:ext cx="27574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Failure scenario??</a:t>
            </a:r>
          </a:p>
        </p:txBody>
      </p:sp>
      <p:pic>
        <p:nvPicPr>
          <p:cNvPr id="176134" name="Picture 6">
            <a:extLst>
              <a:ext uri="{FF2B5EF4-FFF2-40B4-BE49-F238E27FC236}">
                <a16:creationId xmlns:a16="http://schemas.microsoft.com/office/drawing/2014/main" id="{9F291200-5BA6-C184-1153-4C8999EB57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538" y="3721100"/>
            <a:ext cx="698500" cy="862013"/>
          </a:xfrm>
          <a:prstGeom prst="rect">
            <a:avLst/>
          </a:prstGeom>
          <a:noFill/>
          <a:extLst>
            <a:ext uri="{909E8E84-426E-40DD-AFC4-6F175D3DCCD1}">
              <a14:hiddenFill xmlns:a14="http://schemas.microsoft.com/office/drawing/2010/main">
                <a:solidFill>
                  <a:srgbClr val="FFFFFF"/>
                </a:solidFill>
              </a14:hiddenFill>
            </a:ext>
          </a:extLst>
        </p:spPr>
      </p:pic>
      <p:pic>
        <p:nvPicPr>
          <p:cNvPr id="176135" name="Picture 7">
            <a:extLst>
              <a:ext uri="{FF2B5EF4-FFF2-40B4-BE49-F238E27FC236}">
                <a16:creationId xmlns:a16="http://schemas.microsoft.com/office/drawing/2014/main" id="{E7FBA2B4-E97F-AF4A-82C7-7D668D71E2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5194300"/>
            <a:ext cx="10826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6136" name="Picture 8">
            <a:extLst>
              <a:ext uri="{FF2B5EF4-FFF2-40B4-BE49-F238E27FC236}">
                <a16:creationId xmlns:a16="http://schemas.microsoft.com/office/drawing/2014/main" id="{8630366C-8927-52A7-4A88-665EE5447EA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1900" y="3670300"/>
            <a:ext cx="812800" cy="830263"/>
          </a:xfrm>
          <a:prstGeom prst="rect">
            <a:avLst/>
          </a:prstGeom>
          <a:noFill/>
          <a:extLst>
            <a:ext uri="{909E8E84-426E-40DD-AFC4-6F175D3DCCD1}">
              <a14:hiddenFill xmlns:a14="http://schemas.microsoft.com/office/drawing/2010/main">
                <a:solidFill>
                  <a:srgbClr val="FFFFFF"/>
                </a:solidFill>
              </a14:hiddenFill>
            </a:ext>
          </a:extLst>
        </p:spPr>
      </p:pic>
      <p:sp>
        <p:nvSpPr>
          <p:cNvPr id="176137" name="Line 9">
            <a:extLst>
              <a:ext uri="{FF2B5EF4-FFF2-40B4-BE49-F238E27FC236}">
                <a16:creationId xmlns:a16="http://schemas.microsoft.com/office/drawing/2014/main" id="{F6623D3F-F8D7-F4AF-3F40-0E63672DC9F5}"/>
              </a:ext>
            </a:extLst>
          </p:cNvPr>
          <p:cNvSpPr>
            <a:spLocks noChangeShapeType="1"/>
          </p:cNvSpPr>
          <p:nvPr/>
        </p:nvSpPr>
        <p:spPr bwMode="auto">
          <a:xfrm>
            <a:off x="1209675" y="4065588"/>
            <a:ext cx="3798888" cy="0"/>
          </a:xfrm>
          <a:prstGeom prst="line">
            <a:avLst/>
          </a:prstGeom>
          <a:noFill/>
          <a:ln w="571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176138" name="Group 10">
            <a:extLst>
              <a:ext uri="{FF2B5EF4-FFF2-40B4-BE49-F238E27FC236}">
                <a16:creationId xmlns:a16="http://schemas.microsoft.com/office/drawing/2014/main" id="{C06950DC-6087-5087-D2C6-C98E015065AB}"/>
              </a:ext>
            </a:extLst>
          </p:cNvPr>
          <p:cNvGrpSpPr>
            <a:grpSpLocks/>
          </p:cNvGrpSpPr>
          <p:nvPr/>
        </p:nvGrpSpPr>
        <p:grpSpPr bwMode="auto">
          <a:xfrm>
            <a:off x="1479550" y="3306763"/>
            <a:ext cx="3119438" cy="633412"/>
            <a:chOff x="790" y="1799"/>
            <a:chExt cx="1965" cy="399"/>
          </a:xfrm>
        </p:grpSpPr>
        <p:sp>
          <p:nvSpPr>
            <p:cNvPr id="176139" name="Rectangle 11">
              <a:extLst>
                <a:ext uri="{FF2B5EF4-FFF2-40B4-BE49-F238E27FC236}">
                  <a16:creationId xmlns:a16="http://schemas.microsoft.com/office/drawing/2014/main" id="{3F8B97F9-547B-FD91-A720-5ED42313A2C7}"/>
                </a:ext>
              </a:extLst>
            </p:cNvPr>
            <p:cNvSpPr>
              <a:spLocks noChangeArrowheads="1"/>
            </p:cNvSpPr>
            <p:nvPr/>
          </p:nvSpPr>
          <p:spPr bwMode="auto">
            <a:xfrm>
              <a:off x="806" y="1799"/>
              <a:ext cx="1919" cy="399"/>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76140" name="Text Box 12">
              <a:extLst>
                <a:ext uri="{FF2B5EF4-FFF2-40B4-BE49-F238E27FC236}">
                  <a16:creationId xmlns:a16="http://schemas.microsoft.com/office/drawing/2014/main" id="{5EE688BD-E63B-B132-2BE6-C8BCBE4607F6}"/>
                </a:ext>
              </a:extLst>
            </p:cNvPr>
            <p:cNvSpPr txBox="1">
              <a:spLocks noChangeArrowheads="1"/>
            </p:cNvSpPr>
            <p:nvPr/>
          </p:nvSpPr>
          <p:spPr bwMode="auto">
            <a:xfrm>
              <a:off x="1928" y="1876"/>
              <a:ext cx="827"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“I’m Alice”</a:t>
              </a:r>
            </a:p>
          </p:txBody>
        </p:sp>
        <p:sp>
          <p:nvSpPr>
            <p:cNvPr id="176141" name="Text Box 13">
              <a:extLst>
                <a:ext uri="{FF2B5EF4-FFF2-40B4-BE49-F238E27FC236}">
                  <a16:creationId xmlns:a16="http://schemas.microsoft.com/office/drawing/2014/main" id="{901E833B-6489-A56A-B5AA-7D6F0F401562}"/>
                </a:ext>
              </a:extLst>
            </p:cNvPr>
            <p:cNvSpPr txBox="1">
              <a:spLocks noChangeArrowheads="1"/>
            </p:cNvSpPr>
            <p:nvPr/>
          </p:nvSpPr>
          <p:spPr bwMode="auto">
            <a:xfrm>
              <a:off x="790" y="1822"/>
              <a:ext cx="569" cy="3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latin typeface="Comic Sans MS" panose="030F0902030302020204" pitchFamily="66" charset="0"/>
                </a:rPr>
                <a:t>Alice’s </a:t>
              </a:r>
            </a:p>
            <a:p>
              <a:r>
                <a:rPr lang="en-US" altLang="en-JO" sz="1600">
                  <a:latin typeface="Comic Sans MS" panose="030F0902030302020204" pitchFamily="66" charset="0"/>
                </a:rPr>
                <a:t>IP addr</a:t>
              </a:r>
            </a:p>
          </p:txBody>
        </p:sp>
        <p:sp>
          <p:nvSpPr>
            <p:cNvPr id="176142" name="Line 14">
              <a:extLst>
                <a:ext uri="{FF2B5EF4-FFF2-40B4-BE49-F238E27FC236}">
                  <a16:creationId xmlns:a16="http://schemas.microsoft.com/office/drawing/2014/main" id="{632E3AF5-71CE-5CFE-08F7-2CD8595087F1}"/>
                </a:ext>
              </a:extLst>
            </p:cNvPr>
            <p:cNvSpPr>
              <a:spLocks noChangeShapeType="1"/>
            </p:cNvSpPr>
            <p:nvPr/>
          </p:nvSpPr>
          <p:spPr bwMode="auto">
            <a:xfrm flipH="1">
              <a:off x="1337" y="1805"/>
              <a:ext cx="0" cy="39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76143" name="Text Box 15">
              <a:extLst>
                <a:ext uri="{FF2B5EF4-FFF2-40B4-BE49-F238E27FC236}">
                  <a16:creationId xmlns:a16="http://schemas.microsoft.com/office/drawing/2014/main" id="{9191218F-A7D8-F829-4F9D-4E8A33DA592B}"/>
                </a:ext>
              </a:extLst>
            </p:cNvPr>
            <p:cNvSpPr txBox="1">
              <a:spLocks noChangeArrowheads="1"/>
            </p:cNvSpPr>
            <p:nvPr/>
          </p:nvSpPr>
          <p:spPr bwMode="auto">
            <a:xfrm>
              <a:off x="1285" y="1813"/>
              <a:ext cx="759" cy="3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latin typeface="Comic Sans MS" panose="030F0902030302020204" pitchFamily="66" charset="0"/>
                </a:rPr>
                <a:t>encrypted </a:t>
              </a:r>
            </a:p>
            <a:p>
              <a:r>
                <a:rPr lang="en-US" altLang="en-JO" sz="1600">
                  <a:latin typeface="Comic Sans MS" panose="030F0902030302020204" pitchFamily="66" charset="0"/>
                </a:rPr>
                <a:t>password</a:t>
              </a:r>
            </a:p>
          </p:txBody>
        </p:sp>
        <p:sp>
          <p:nvSpPr>
            <p:cNvPr id="176144" name="Line 16">
              <a:extLst>
                <a:ext uri="{FF2B5EF4-FFF2-40B4-BE49-F238E27FC236}">
                  <a16:creationId xmlns:a16="http://schemas.microsoft.com/office/drawing/2014/main" id="{034D98D0-05B5-17B8-D582-804EEAB364A9}"/>
                </a:ext>
              </a:extLst>
            </p:cNvPr>
            <p:cNvSpPr>
              <a:spLocks noChangeShapeType="1"/>
            </p:cNvSpPr>
            <p:nvPr/>
          </p:nvSpPr>
          <p:spPr bwMode="auto">
            <a:xfrm flipH="1">
              <a:off x="1973" y="1805"/>
              <a:ext cx="0" cy="39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grpSp>
        <p:nvGrpSpPr>
          <p:cNvPr id="176145" name="Group 17">
            <a:extLst>
              <a:ext uri="{FF2B5EF4-FFF2-40B4-BE49-F238E27FC236}">
                <a16:creationId xmlns:a16="http://schemas.microsoft.com/office/drawing/2014/main" id="{7FE52E6F-269E-0C0F-976C-60BF92E3D691}"/>
              </a:ext>
            </a:extLst>
          </p:cNvPr>
          <p:cNvGrpSpPr>
            <a:grpSpLocks/>
          </p:cNvGrpSpPr>
          <p:nvPr/>
        </p:nvGrpSpPr>
        <p:grpSpPr bwMode="auto">
          <a:xfrm>
            <a:off x="3038475" y="4235450"/>
            <a:ext cx="1514475" cy="633413"/>
            <a:chOff x="984" y="2719"/>
            <a:chExt cx="954" cy="399"/>
          </a:xfrm>
        </p:grpSpPr>
        <p:sp>
          <p:nvSpPr>
            <p:cNvPr id="176146" name="Rectangle 18">
              <a:extLst>
                <a:ext uri="{FF2B5EF4-FFF2-40B4-BE49-F238E27FC236}">
                  <a16:creationId xmlns:a16="http://schemas.microsoft.com/office/drawing/2014/main" id="{75CA1CD6-981D-E87C-6575-34010206116B}"/>
                </a:ext>
              </a:extLst>
            </p:cNvPr>
            <p:cNvSpPr>
              <a:spLocks noChangeArrowheads="1"/>
            </p:cNvSpPr>
            <p:nvPr/>
          </p:nvSpPr>
          <p:spPr bwMode="auto">
            <a:xfrm>
              <a:off x="1000" y="2719"/>
              <a:ext cx="938" cy="399"/>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76147" name="Text Box 19">
              <a:extLst>
                <a:ext uri="{FF2B5EF4-FFF2-40B4-BE49-F238E27FC236}">
                  <a16:creationId xmlns:a16="http://schemas.microsoft.com/office/drawing/2014/main" id="{055E6832-A457-9A1B-D28E-B3D05C4BC2A6}"/>
                </a:ext>
              </a:extLst>
            </p:cNvPr>
            <p:cNvSpPr txBox="1">
              <a:spLocks noChangeArrowheads="1"/>
            </p:cNvSpPr>
            <p:nvPr/>
          </p:nvSpPr>
          <p:spPr bwMode="auto">
            <a:xfrm>
              <a:off x="1578" y="2793"/>
              <a:ext cx="319"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OK</a:t>
              </a:r>
            </a:p>
          </p:txBody>
        </p:sp>
        <p:sp>
          <p:nvSpPr>
            <p:cNvPr id="176148" name="Text Box 20">
              <a:extLst>
                <a:ext uri="{FF2B5EF4-FFF2-40B4-BE49-F238E27FC236}">
                  <a16:creationId xmlns:a16="http://schemas.microsoft.com/office/drawing/2014/main" id="{1F4C8F02-8928-FBE5-2D32-B093E326E74A}"/>
                </a:ext>
              </a:extLst>
            </p:cNvPr>
            <p:cNvSpPr txBox="1">
              <a:spLocks noChangeArrowheads="1"/>
            </p:cNvSpPr>
            <p:nvPr/>
          </p:nvSpPr>
          <p:spPr bwMode="auto">
            <a:xfrm>
              <a:off x="984" y="2742"/>
              <a:ext cx="569" cy="3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latin typeface="Comic Sans MS" panose="030F0902030302020204" pitchFamily="66" charset="0"/>
                </a:rPr>
                <a:t>Alice’s </a:t>
              </a:r>
            </a:p>
            <a:p>
              <a:r>
                <a:rPr lang="en-US" altLang="en-JO" sz="1600">
                  <a:latin typeface="Comic Sans MS" panose="030F0902030302020204" pitchFamily="66" charset="0"/>
                </a:rPr>
                <a:t>IP addr</a:t>
              </a:r>
            </a:p>
          </p:txBody>
        </p:sp>
        <p:sp>
          <p:nvSpPr>
            <p:cNvPr id="176149" name="Line 21">
              <a:extLst>
                <a:ext uri="{FF2B5EF4-FFF2-40B4-BE49-F238E27FC236}">
                  <a16:creationId xmlns:a16="http://schemas.microsoft.com/office/drawing/2014/main" id="{D9BC47A3-8A75-3614-18CD-5B8CAF918EC2}"/>
                </a:ext>
              </a:extLst>
            </p:cNvPr>
            <p:cNvSpPr>
              <a:spLocks noChangeShapeType="1"/>
            </p:cNvSpPr>
            <p:nvPr/>
          </p:nvSpPr>
          <p:spPr bwMode="auto">
            <a:xfrm flipH="1">
              <a:off x="1531" y="2725"/>
              <a:ext cx="0" cy="39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sp>
        <p:nvSpPr>
          <p:cNvPr id="176150" name="Line 22">
            <a:extLst>
              <a:ext uri="{FF2B5EF4-FFF2-40B4-BE49-F238E27FC236}">
                <a16:creationId xmlns:a16="http://schemas.microsoft.com/office/drawing/2014/main" id="{C8983A96-1655-3325-C4EF-BC873642CB64}"/>
              </a:ext>
            </a:extLst>
          </p:cNvPr>
          <p:cNvSpPr>
            <a:spLocks noChangeShapeType="1"/>
          </p:cNvSpPr>
          <p:nvPr/>
        </p:nvSpPr>
        <p:spPr bwMode="auto">
          <a:xfrm>
            <a:off x="4627563" y="3600450"/>
            <a:ext cx="561975" cy="15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76151" name="Line 23">
            <a:extLst>
              <a:ext uri="{FF2B5EF4-FFF2-40B4-BE49-F238E27FC236}">
                <a16:creationId xmlns:a16="http://schemas.microsoft.com/office/drawing/2014/main" id="{3876CD5D-4CE8-9701-AA77-6598C4F35862}"/>
              </a:ext>
            </a:extLst>
          </p:cNvPr>
          <p:cNvSpPr>
            <a:spLocks noChangeShapeType="1"/>
          </p:cNvSpPr>
          <p:nvPr/>
        </p:nvSpPr>
        <p:spPr bwMode="auto">
          <a:xfrm flipH="1" flipV="1">
            <a:off x="2424113" y="4537075"/>
            <a:ext cx="5413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5F5E586F-83FC-1CF2-6F32-7B782597F3D5}"/>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1CE37C3C-1F5E-C204-E8F9-AE30C0952D93}"/>
              </a:ext>
            </a:extLst>
          </p:cNvPr>
          <p:cNvSpPr>
            <a:spLocks noGrp="1"/>
          </p:cNvSpPr>
          <p:nvPr>
            <p:ph type="sldNum" sz="quarter" idx="12"/>
          </p:nvPr>
        </p:nvSpPr>
        <p:spPr/>
        <p:txBody>
          <a:bodyPr/>
          <a:lstStyle/>
          <a:p>
            <a:r>
              <a:rPr lang="en-US" altLang="en-JO"/>
              <a:t>8-</a:t>
            </a:r>
            <a:fld id="{731046FB-1580-2E47-B3C2-5BD196A2FE6E}" type="slidenum">
              <a:rPr lang="en-US" altLang="en-JO"/>
              <a:pPr/>
              <a:t>43</a:t>
            </a:fld>
            <a:endParaRPr lang="en-US" altLang="en-JO"/>
          </a:p>
        </p:txBody>
      </p:sp>
      <p:sp>
        <p:nvSpPr>
          <p:cNvPr id="177154" name="Rectangle 2">
            <a:extLst>
              <a:ext uri="{FF2B5EF4-FFF2-40B4-BE49-F238E27FC236}">
                <a16:creationId xmlns:a16="http://schemas.microsoft.com/office/drawing/2014/main" id="{1B3EC352-562F-A4E0-291D-92E871D98AF6}"/>
              </a:ext>
            </a:extLst>
          </p:cNvPr>
          <p:cNvSpPr>
            <a:spLocks noGrp="1" noChangeArrowheads="1"/>
          </p:cNvSpPr>
          <p:nvPr>
            <p:ph type="title"/>
          </p:nvPr>
        </p:nvSpPr>
        <p:spPr/>
        <p:txBody>
          <a:bodyPr/>
          <a:lstStyle/>
          <a:p>
            <a:r>
              <a:rPr lang="en-US" altLang="en-JO" sz="3600"/>
              <a:t>Authentication: another try</a:t>
            </a:r>
            <a:endParaRPr lang="en-US" altLang="en-JO"/>
          </a:p>
        </p:txBody>
      </p:sp>
      <p:sp>
        <p:nvSpPr>
          <p:cNvPr id="177155" name="Text Box 3">
            <a:extLst>
              <a:ext uri="{FF2B5EF4-FFF2-40B4-BE49-F238E27FC236}">
                <a16:creationId xmlns:a16="http://schemas.microsoft.com/office/drawing/2014/main" id="{9E6AEABF-E83A-A669-FCB2-A49E034EC744}"/>
              </a:ext>
            </a:extLst>
          </p:cNvPr>
          <p:cNvSpPr txBox="1">
            <a:spLocks noChangeArrowheads="1"/>
          </p:cNvSpPr>
          <p:nvPr/>
        </p:nvSpPr>
        <p:spPr bwMode="auto">
          <a:xfrm>
            <a:off x="950913" y="1452563"/>
            <a:ext cx="7604125"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n-JO" u="sng">
                <a:solidFill>
                  <a:srgbClr val="FF0000"/>
                </a:solidFill>
                <a:latin typeface="Comic Sans MS" panose="030F0902030302020204" pitchFamily="66" charset="0"/>
              </a:rPr>
              <a:t>Protocol ap3.1:</a:t>
            </a:r>
            <a:r>
              <a:rPr lang="en-US" altLang="en-JO">
                <a:solidFill>
                  <a:srgbClr val="FF0000"/>
                </a:solidFill>
                <a:latin typeface="Comic Sans MS" panose="030F0902030302020204" pitchFamily="66" charset="0"/>
              </a:rPr>
              <a:t> </a:t>
            </a:r>
            <a:r>
              <a:rPr lang="en-US" altLang="en-JO">
                <a:latin typeface="Comic Sans MS" panose="030F0902030302020204" pitchFamily="66" charset="0"/>
              </a:rPr>
              <a:t>Alice says “I am Alice” and sends her</a:t>
            </a:r>
          </a:p>
          <a:p>
            <a:pPr algn="r"/>
            <a:r>
              <a:rPr lang="en-US" altLang="en-JO">
                <a:latin typeface="Comic Sans MS" panose="030F0902030302020204" pitchFamily="66" charset="0"/>
              </a:rPr>
              <a:t> </a:t>
            </a:r>
            <a:r>
              <a:rPr lang="en-US" altLang="en-JO" i="1">
                <a:solidFill>
                  <a:schemeClr val="accent2"/>
                </a:solidFill>
                <a:latin typeface="Comic Sans MS" panose="030F0902030302020204" pitchFamily="66" charset="0"/>
              </a:rPr>
              <a:t>encrypted</a:t>
            </a:r>
            <a:r>
              <a:rPr lang="en-US" altLang="en-JO">
                <a:latin typeface="Comic Sans MS" panose="030F0902030302020204" pitchFamily="66" charset="0"/>
              </a:rPr>
              <a:t> secret password to “prove” it.</a:t>
            </a:r>
          </a:p>
        </p:txBody>
      </p:sp>
      <p:sp>
        <p:nvSpPr>
          <p:cNvPr id="177156" name="Text Box 4">
            <a:extLst>
              <a:ext uri="{FF2B5EF4-FFF2-40B4-BE49-F238E27FC236}">
                <a16:creationId xmlns:a16="http://schemas.microsoft.com/office/drawing/2014/main" id="{7C717F55-B111-59C5-150B-F38B7AA799E9}"/>
              </a:ext>
            </a:extLst>
          </p:cNvPr>
          <p:cNvSpPr txBox="1">
            <a:spLocks noChangeArrowheads="1"/>
          </p:cNvSpPr>
          <p:nvPr/>
        </p:nvSpPr>
        <p:spPr bwMode="auto">
          <a:xfrm>
            <a:off x="442661" y="4526061"/>
            <a:ext cx="3041217" cy="23083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dirty="0">
                <a:latin typeface="Comic Sans MS" panose="030F0902030302020204" pitchFamily="66" charset="0"/>
              </a:rPr>
              <a:t>SAME ATTACK AS </a:t>
            </a:r>
          </a:p>
          <a:p>
            <a:r>
              <a:rPr lang="en-US" altLang="en-JO" dirty="0">
                <a:latin typeface="Comic Sans MS" panose="030F0902030302020204" pitchFamily="66" charset="0"/>
              </a:rPr>
              <a:t>BEFORE </a:t>
            </a:r>
          </a:p>
          <a:p>
            <a:r>
              <a:rPr lang="en-US" altLang="en-JO" dirty="0">
                <a:latin typeface="Comic Sans MS" panose="030F0902030302020204" pitchFamily="66" charset="0"/>
              </a:rPr>
              <a:t>record</a:t>
            </a:r>
          </a:p>
          <a:p>
            <a:r>
              <a:rPr lang="en-US" altLang="en-JO" dirty="0">
                <a:latin typeface="Comic Sans MS" panose="030F0902030302020204" pitchFamily="66" charset="0"/>
              </a:rPr>
              <a:t>and</a:t>
            </a:r>
          </a:p>
          <a:p>
            <a:r>
              <a:rPr lang="en-US" altLang="en-JO" dirty="0">
                <a:latin typeface="Comic Sans MS" panose="030F0902030302020204" pitchFamily="66" charset="0"/>
              </a:rPr>
              <a:t>playback</a:t>
            </a:r>
          </a:p>
          <a:p>
            <a:r>
              <a:rPr lang="en-US" altLang="en-JO" dirty="0">
                <a:solidFill>
                  <a:srgbClr val="FF0000"/>
                </a:solidFill>
                <a:latin typeface="Comic Sans MS" panose="030F0902030302020204" pitchFamily="66" charset="0"/>
              </a:rPr>
              <a:t>still </a:t>
            </a:r>
            <a:r>
              <a:rPr lang="en-US" altLang="en-JO" dirty="0">
                <a:latin typeface="Comic Sans MS" panose="030F0902030302020204" pitchFamily="66" charset="0"/>
              </a:rPr>
              <a:t>works!</a:t>
            </a:r>
          </a:p>
        </p:txBody>
      </p:sp>
      <p:grpSp>
        <p:nvGrpSpPr>
          <p:cNvPr id="4" name="Group 3">
            <a:extLst>
              <a:ext uri="{FF2B5EF4-FFF2-40B4-BE49-F238E27FC236}">
                <a16:creationId xmlns:a16="http://schemas.microsoft.com/office/drawing/2014/main" id="{E75DCFCF-2995-10E9-2CB6-EF4CEA562B2E}"/>
              </a:ext>
            </a:extLst>
          </p:cNvPr>
          <p:cNvGrpSpPr/>
          <p:nvPr/>
        </p:nvGrpSpPr>
        <p:grpSpPr>
          <a:xfrm>
            <a:off x="2400301" y="2833729"/>
            <a:ext cx="6154737" cy="3182937"/>
            <a:chOff x="490538" y="3306763"/>
            <a:chExt cx="6154737" cy="3182937"/>
          </a:xfrm>
        </p:grpSpPr>
        <p:pic>
          <p:nvPicPr>
            <p:cNvPr id="177157" name="Picture 5">
              <a:extLst>
                <a:ext uri="{FF2B5EF4-FFF2-40B4-BE49-F238E27FC236}">
                  <a16:creationId xmlns:a16="http://schemas.microsoft.com/office/drawing/2014/main" id="{FF22AE29-1CE3-066A-475D-E94A093D20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538" y="3721100"/>
              <a:ext cx="698500" cy="862013"/>
            </a:xfrm>
            <a:prstGeom prst="rect">
              <a:avLst/>
            </a:prstGeom>
            <a:noFill/>
            <a:extLst>
              <a:ext uri="{909E8E84-426E-40DD-AFC4-6F175D3DCCD1}">
                <a14:hiddenFill xmlns:a14="http://schemas.microsoft.com/office/drawing/2010/main">
                  <a:solidFill>
                    <a:srgbClr val="FFFFFF"/>
                  </a:solidFill>
                </a14:hiddenFill>
              </a:ext>
            </a:extLst>
          </p:spPr>
        </p:pic>
        <p:pic>
          <p:nvPicPr>
            <p:cNvPr id="177158" name="Picture 6">
              <a:extLst>
                <a:ext uri="{FF2B5EF4-FFF2-40B4-BE49-F238E27FC236}">
                  <a16:creationId xmlns:a16="http://schemas.microsoft.com/office/drawing/2014/main" id="{0771C587-C863-D8A6-8B43-ABF0771D47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5194300"/>
              <a:ext cx="10826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7159" name="Picture 7">
              <a:extLst>
                <a:ext uri="{FF2B5EF4-FFF2-40B4-BE49-F238E27FC236}">
                  <a16:creationId xmlns:a16="http://schemas.microsoft.com/office/drawing/2014/main" id="{9468AB8F-3941-F9A0-8293-0FAE617B233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1900" y="3670300"/>
              <a:ext cx="812800" cy="830263"/>
            </a:xfrm>
            <a:prstGeom prst="rect">
              <a:avLst/>
            </a:prstGeom>
            <a:noFill/>
            <a:extLst>
              <a:ext uri="{909E8E84-426E-40DD-AFC4-6F175D3DCCD1}">
                <a14:hiddenFill xmlns:a14="http://schemas.microsoft.com/office/drawing/2010/main">
                  <a:solidFill>
                    <a:srgbClr val="FFFFFF"/>
                  </a:solidFill>
                </a14:hiddenFill>
              </a:ext>
            </a:extLst>
          </p:spPr>
        </p:pic>
        <p:sp>
          <p:nvSpPr>
            <p:cNvPr id="177160" name="Line 8">
              <a:extLst>
                <a:ext uri="{FF2B5EF4-FFF2-40B4-BE49-F238E27FC236}">
                  <a16:creationId xmlns:a16="http://schemas.microsoft.com/office/drawing/2014/main" id="{FE81C246-3DAC-9FA8-9A37-BB6FC827E8CF}"/>
                </a:ext>
              </a:extLst>
            </p:cNvPr>
            <p:cNvSpPr>
              <a:spLocks noChangeShapeType="1"/>
            </p:cNvSpPr>
            <p:nvPr/>
          </p:nvSpPr>
          <p:spPr bwMode="auto">
            <a:xfrm>
              <a:off x="1209675" y="4065588"/>
              <a:ext cx="3798888" cy="0"/>
            </a:xfrm>
            <a:prstGeom prst="line">
              <a:avLst/>
            </a:prstGeom>
            <a:noFill/>
            <a:ln w="57150">
              <a:solidFill>
                <a:schemeClr val="bg2"/>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77161" name="Rectangle 9">
              <a:extLst>
                <a:ext uri="{FF2B5EF4-FFF2-40B4-BE49-F238E27FC236}">
                  <a16:creationId xmlns:a16="http://schemas.microsoft.com/office/drawing/2014/main" id="{99C7EE38-438E-15AF-B3FA-564A6A10D0F6}"/>
                </a:ext>
              </a:extLst>
            </p:cNvPr>
            <p:cNvSpPr>
              <a:spLocks noChangeArrowheads="1"/>
            </p:cNvSpPr>
            <p:nvPr/>
          </p:nvSpPr>
          <p:spPr bwMode="auto">
            <a:xfrm>
              <a:off x="1504950" y="3306763"/>
              <a:ext cx="3046413" cy="633412"/>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77162" name="Text Box 10">
              <a:extLst>
                <a:ext uri="{FF2B5EF4-FFF2-40B4-BE49-F238E27FC236}">
                  <a16:creationId xmlns:a16="http://schemas.microsoft.com/office/drawing/2014/main" id="{313EC13D-9CE5-38F3-FD11-2DB806F01E1F}"/>
                </a:ext>
              </a:extLst>
            </p:cNvPr>
            <p:cNvSpPr txBox="1">
              <a:spLocks noChangeArrowheads="1"/>
            </p:cNvSpPr>
            <p:nvPr/>
          </p:nvSpPr>
          <p:spPr bwMode="auto">
            <a:xfrm>
              <a:off x="3286125" y="3429000"/>
              <a:ext cx="1312863"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chemeClr val="bg2"/>
                  </a:solidFill>
                  <a:latin typeface="Comic Sans MS" panose="030F0902030302020204" pitchFamily="66" charset="0"/>
                </a:rPr>
                <a:t>“I’m Alice”</a:t>
              </a:r>
            </a:p>
          </p:txBody>
        </p:sp>
        <p:sp>
          <p:nvSpPr>
            <p:cNvPr id="177163" name="Text Box 11">
              <a:extLst>
                <a:ext uri="{FF2B5EF4-FFF2-40B4-BE49-F238E27FC236}">
                  <a16:creationId xmlns:a16="http://schemas.microsoft.com/office/drawing/2014/main" id="{3E15A2C2-1D69-41C5-109F-908BDD51CCD3}"/>
                </a:ext>
              </a:extLst>
            </p:cNvPr>
            <p:cNvSpPr txBox="1">
              <a:spLocks noChangeArrowheads="1"/>
            </p:cNvSpPr>
            <p:nvPr/>
          </p:nvSpPr>
          <p:spPr bwMode="auto">
            <a:xfrm>
              <a:off x="1479550" y="3343275"/>
              <a:ext cx="903288" cy="581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chemeClr val="bg2"/>
                  </a:solidFill>
                  <a:latin typeface="Comic Sans MS" panose="030F0902030302020204" pitchFamily="66" charset="0"/>
                </a:rPr>
                <a:t>Alice’s </a:t>
              </a:r>
            </a:p>
            <a:p>
              <a:r>
                <a:rPr lang="en-US" altLang="en-JO" sz="1600">
                  <a:solidFill>
                    <a:schemeClr val="bg2"/>
                  </a:solidFill>
                  <a:latin typeface="Comic Sans MS" panose="030F0902030302020204" pitchFamily="66" charset="0"/>
                </a:rPr>
                <a:t>IP addr</a:t>
              </a:r>
            </a:p>
          </p:txBody>
        </p:sp>
        <p:sp>
          <p:nvSpPr>
            <p:cNvPr id="177164" name="Line 12">
              <a:extLst>
                <a:ext uri="{FF2B5EF4-FFF2-40B4-BE49-F238E27FC236}">
                  <a16:creationId xmlns:a16="http://schemas.microsoft.com/office/drawing/2014/main" id="{6B0AB435-9293-FBE0-EFAC-4D7F437E8655}"/>
                </a:ext>
              </a:extLst>
            </p:cNvPr>
            <p:cNvSpPr>
              <a:spLocks noChangeShapeType="1"/>
            </p:cNvSpPr>
            <p:nvPr/>
          </p:nvSpPr>
          <p:spPr bwMode="auto">
            <a:xfrm flipH="1">
              <a:off x="2347913" y="3316288"/>
              <a:ext cx="0" cy="6238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77165" name="Text Box 13">
              <a:extLst>
                <a:ext uri="{FF2B5EF4-FFF2-40B4-BE49-F238E27FC236}">
                  <a16:creationId xmlns:a16="http://schemas.microsoft.com/office/drawing/2014/main" id="{CF5BACEE-9A5E-DA89-4CB8-85018FD3ADA6}"/>
                </a:ext>
              </a:extLst>
            </p:cNvPr>
            <p:cNvSpPr txBox="1">
              <a:spLocks noChangeArrowheads="1"/>
            </p:cNvSpPr>
            <p:nvPr/>
          </p:nvSpPr>
          <p:spPr bwMode="auto">
            <a:xfrm>
              <a:off x="2295525" y="3328988"/>
              <a:ext cx="1144588" cy="581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solidFill>
                    <a:schemeClr val="bg2"/>
                  </a:solidFill>
                  <a:latin typeface="Comic Sans MS" panose="030F0902030302020204" pitchFamily="66" charset="0"/>
                </a:rPr>
                <a:t>encrypted</a:t>
              </a:r>
            </a:p>
            <a:p>
              <a:r>
                <a:rPr lang="en-US" altLang="en-JO" sz="1600">
                  <a:solidFill>
                    <a:schemeClr val="bg2"/>
                  </a:solidFill>
                  <a:latin typeface="Comic Sans MS" panose="030F0902030302020204" pitchFamily="66" charset="0"/>
                </a:rPr>
                <a:t>password</a:t>
              </a:r>
            </a:p>
          </p:txBody>
        </p:sp>
        <p:sp>
          <p:nvSpPr>
            <p:cNvPr id="177166" name="Line 14">
              <a:extLst>
                <a:ext uri="{FF2B5EF4-FFF2-40B4-BE49-F238E27FC236}">
                  <a16:creationId xmlns:a16="http://schemas.microsoft.com/office/drawing/2014/main" id="{46D8EACC-48C5-BEAE-80B6-2D523FAC58BE}"/>
                </a:ext>
              </a:extLst>
            </p:cNvPr>
            <p:cNvSpPr>
              <a:spLocks noChangeShapeType="1"/>
            </p:cNvSpPr>
            <p:nvPr/>
          </p:nvSpPr>
          <p:spPr bwMode="auto">
            <a:xfrm flipH="1">
              <a:off x="3357563" y="3316288"/>
              <a:ext cx="0" cy="6238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177167" name="Group 15">
              <a:extLst>
                <a:ext uri="{FF2B5EF4-FFF2-40B4-BE49-F238E27FC236}">
                  <a16:creationId xmlns:a16="http://schemas.microsoft.com/office/drawing/2014/main" id="{F4518C7A-04F8-D334-18E2-B7A32A03D6F0}"/>
                </a:ext>
              </a:extLst>
            </p:cNvPr>
            <p:cNvGrpSpPr>
              <a:grpSpLocks/>
            </p:cNvGrpSpPr>
            <p:nvPr/>
          </p:nvGrpSpPr>
          <p:grpSpPr bwMode="auto">
            <a:xfrm>
              <a:off x="3302000" y="4224338"/>
              <a:ext cx="1514475" cy="633412"/>
              <a:chOff x="984" y="2719"/>
              <a:chExt cx="954" cy="399"/>
            </a:xfrm>
          </p:grpSpPr>
          <p:sp>
            <p:nvSpPr>
              <p:cNvPr id="177168" name="Rectangle 16">
                <a:extLst>
                  <a:ext uri="{FF2B5EF4-FFF2-40B4-BE49-F238E27FC236}">
                    <a16:creationId xmlns:a16="http://schemas.microsoft.com/office/drawing/2014/main" id="{C9A03AB6-11FC-B435-0EDF-1563394A34F1}"/>
                  </a:ext>
                </a:extLst>
              </p:cNvPr>
              <p:cNvSpPr>
                <a:spLocks noChangeArrowheads="1"/>
              </p:cNvSpPr>
              <p:nvPr/>
            </p:nvSpPr>
            <p:spPr bwMode="auto">
              <a:xfrm>
                <a:off x="1000" y="2719"/>
                <a:ext cx="938" cy="399"/>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77169" name="Text Box 17">
                <a:extLst>
                  <a:ext uri="{FF2B5EF4-FFF2-40B4-BE49-F238E27FC236}">
                    <a16:creationId xmlns:a16="http://schemas.microsoft.com/office/drawing/2014/main" id="{BB92434D-0A92-3111-80E2-50BA961CB6FC}"/>
                  </a:ext>
                </a:extLst>
              </p:cNvPr>
              <p:cNvSpPr txBox="1">
                <a:spLocks noChangeArrowheads="1"/>
              </p:cNvSpPr>
              <p:nvPr/>
            </p:nvSpPr>
            <p:spPr bwMode="auto">
              <a:xfrm>
                <a:off x="1578" y="2793"/>
                <a:ext cx="319"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OK</a:t>
                </a:r>
              </a:p>
            </p:txBody>
          </p:sp>
          <p:sp>
            <p:nvSpPr>
              <p:cNvPr id="177170" name="Text Box 18">
                <a:extLst>
                  <a:ext uri="{FF2B5EF4-FFF2-40B4-BE49-F238E27FC236}">
                    <a16:creationId xmlns:a16="http://schemas.microsoft.com/office/drawing/2014/main" id="{F8700CBD-E3C6-A3EB-6417-0CE336A753A9}"/>
                  </a:ext>
                </a:extLst>
              </p:cNvPr>
              <p:cNvSpPr txBox="1">
                <a:spLocks noChangeArrowheads="1"/>
              </p:cNvSpPr>
              <p:nvPr/>
            </p:nvSpPr>
            <p:spPr bwMode="auto">
              <a:xfrm>
                <a:off x="984" y="2742"/>
                <a:ext cx="569" cy="3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latin typeface="Comic Sans MS" panose="030F0902030302020204" pitchFamily="66" charset="0"/>
                  </a:rPr>
                  <a:t>Alice’s </a:t>
                </a:r>
              </a:p>
              <a:p>
                <a:r>
                  <a:rPr lang="en-US" altLang="en-JO" sz="1600">
                    <a:latin typeface="Comic Sans MS" panose="030F0902030302020204" pitchFamily="66" charset="0"/>
                  </a:rPr>
                  <a:t>IP addr</a:t>
                </a:r>
              </a:p>
            </p:txBody>
          </p:sp>
          <p:sp>
            <p:nvSpPr>
              <p:cNvPr id="177171" name="Line 19">
                <a:extLst>
                  <a:ext uri="{FF2B5EF4-FFF2-40B4-BE49-F238E27FC236}">
                    <a16:creationId xmlns:a16="http://schemas.microsoft.com/office/drawing/2014/main" id="{0E7B5982-B9D3-406B-ACF1-6B1F61324F6B}"/>
                  </a:ext>
                </a:extLst>
              </p:cNvPr>
              <p:cNvSpPr>
                <a:spLocks noChangeShapeType="1"/>
              </p:cNvSpPr>
              <p:nvPr/>
            </p:nvSpPr>
            <p:spPr bwMode="auto">
              <a:xfrm flipH="1">
                <a:off x="1531" y="2725"/>
                <a:ext cx="0" cy="39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sp>
          <p:nvSpPr>
            <p:cNvPr id="177172" name="Line 20">
              <a:extLst>
                <a:ext uri="{FF2B5EF4-FFF2-40B4-BE49-F238E27FC236}">
                  <a16:creationId xmlns:a16="http://schemas.microsoft.com/office/drawing/2014/main" id="{92D7AB7B-6101-BB6F-7CF8-02BD9C5ED4F3}"/>
                </a:ext>
              </a:extLst>
            </p:cNvPr>
            <p:cNvSpPr>
              <a:spLocks noChangeShapeType="1"/>
            </p:cNvSpPr>
            <p:nvPr/>
          </p:nvSpPr>
          <p:spPr bwMode="auto">
            <a:xfrm>
              <a:off x="4627563" y="3600450"/>
              <a:ext cx="561975" cy="1588"/>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177173" name="Picture 21">
              <a:extLst>
                <a:ext uri="{FF2B5EF4-FFF2-40B4-BE49-F238E27FC236}">
                  <a16:creationId xmlns:a16="http://schemas.microsoft.com/office/drawing/2014/main" id="{32A81A94-AAAB-A181-481C-62DBD726752A}"/>
                </a:ext>
              </a:extLst>
            </p:cNvPr>
            <p:cNvPicPr>
              <a:picLocks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a:xfrm>
              <a:off x="1949450" y="5337175"/>
              <a:ext cx="862013" cy="6683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7174" name="Line 22">
              <a:extLst>
                <a:ext uri="{FF2B5EF4-FFF2-40B4-BE49-F238E27FC236}">
                  <a16:creationId xmlns:a16="http://schemas.microsoft.com/office/drawing/2014/main" id="{0D05872D-5F40-76A3-1956-346F83EE14FC}"/>
                </a:ext>
              </a:extLst>
            </p:cNvPr>
            <p:cNvSpPr>
              <a:spLocks noChangeShapeType="1"/>
            </p:cNvSpPr>
            <p:nvPr/>
          </p:nvSpPr>
          <p:spPr bwMode="auto">
            <a:xfrm>
              <a:off x="1857375" y="4106863"/>
              <a:ext cx="623888" cy="1292225"/>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77175" name="Line 23">
              <a:extLst>
                <a:ext uri="{FF2B5EF4-FFF2-40B4-BE49-F238E27FC236}">
                  <a16:creationId xmlns:a16="http://schemas.microsoft.com/office/drawing/2014/main" id="{90940BAC-74D5-6700-D88B-4404D7610FA4}"/>
                </a:ext>
              </a:extLst>
            </p:cNvPr>
            <p:cNvSpPr>
              <a:spLocks noChangeShapeType="1"/>
            </p:cNvSpPr>
            <p:nvPr/>
          </p:nvSpPr>
          <p:spPr bwMode="auto">
            <a:xfrm flipH="1">
              <a:off x="3344863" y="4214813"/>
              <a:ext cx="1857375" cy="1554162"/>
            </a:xfrm>
            <a:prstGeom prst="line">
              <a:avLst/>
            </a:prstGeom>
            <a:noFill/>
            <a:ln w="571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177176" name="Group 24">
              <a:extLst>
                <a:ext uri="{FF2B5EF4-FFF2-40B4-BE49-F238E27FC236}">
                  <a16:creationId xmlns:a16="http://schemas.microsoft.com/office/drawing/2014/main" id="{B212A5F5-4DA4-E7EC-08FE-F65498599BFD}"/>
                </a:ext>
              </a:extLst>
            </p:cNvPr>
            <p:cNvGrpSpPr>
              <a:grpSpLocks/>
            </p:cNvGrpSpPr>
            <p:nvPr/>
          </p:nvGrpSpPr>
          <p:grpSpPr bwMode="auto">
            <a:xfrm>
              <a:off x="3525838" y="5368925"/>
              <a:ext cx="3119437" cy="633413"/>
              <a:chOff x="790" y="1799"/>
              <a:chExt cx="1965" cy="399"/>
            </a:xfrm>
          </p:grpSpPr>
          <p:sp>
            <p:nvSpPr>
              <p:cNvPr id="177177" name="Rectangle 25">
                <a:extLst>
                  <a:ext uri="{FF2B5EF4-FFF2-40B4-BE49-F238E27FC236}">
                    <a16:creationId xmlns:a16="http://schemas.microsoft.com/office/drawing/2014/main" id="{C043F3F9-686B-1F42-BD4C-8EEFBAE59713}"/>
                  </a:ext>
                </a:extLst>
              </p:cNvPr>
              <p:cNvSpPr>
                <a:spLocks noChangeArrowheads="1"/>
              </p:cNvSpPr>
              <p:nvPr/>
            </p:nvSpPr>
            <p:spPr bwMode="auto">
              <a:xfrm>
                <a:off x="806" y="1799"/>
                <a:ext cx="1919" cy="399"/>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77178" name="Text Box 26">
                <a:extLst>
                  <a:ext uri="{FF2B5EF4-FFF2-40B4-BE49-F238E27FC236}">
                    <a16:creationId xmlns:a16="http://schemas.microsoft.com/office/drawing/2014/main" id="{661EE251-3EAF-0323-F7A4-0AEA7CA2431B}"/>
                  </a:ext>
                </a:extLst>
              </p:cNvPr>
              <p:cNvSpPr txBox="1">
                <a:spLocks noChangeArrowheads="1"/>
              </p:cNvSpPr>
              <p:nvPr/>
            </p:nvSpPr>
            <p:spPr bwMode="auto">
              <a:xfrm>
                <a:off x="1928" y="1876"/>
                <a:ext cx="827"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“I’m Alice”</a:t>
                </a:r>
              </a:p>
            </p:txBody>
          </p:sp>
          <p:sp>
            <p:nvSpPr>
              <p:cNvPr id="177179" name="Text Box 27">
                <a:extLst>
                  <a:ext uri="{FF2B5EF4-FFF2-40B4-BE49-F238E27FC236}">
                    <a16:creationId xmlns:a16="http://schemas.microsoft.com/office/drawing/2014/main" id="{5C965F4D-E3C0-4F8F-59BF-A89223A191E5}"/>
                  </a:ext>
                </a:extLst>
              </p:cNvPr>
              <p:cNvSpPr txBox="1">
                <a:spLocks noChangeArrowheads="1"/>
              </p:cNvSpPr>
              <p:nvPr/>
            </p:nvSpPr>
            <p:spPr bwMode="auto">
              <a:xfrm>
                <a:off x="790" y="1822"/>
                <a:ext cx="569" cy="3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latin typeface="Comic Sans MS" panose="030F0902030302020204" pitchFamily="66" charset="0"/>
                  </a:rPr>
                  <a:t>Alice’s </a:t>
                </a:r>
              </a:p>
              <a:p>
                <a:r>
                  <a:rPr lang="en-US" altLang="en-JO" sz="1600">
                    <a:latin typeface="Comic Sans MS" panose="030F0902030302020204" pitchFamily="66" charset="0"/>
                  </a:rPr>
                  <a:t>IP addr</a:t>
                </a:r>
              </a:p>
            </p:txBody>
          </p:sp>
          <p:sp>
            <p:nvSpPr>
              <p:cNvPr id="177180" name="Line 28">
                <a:extLst>
                  <a:ext uri="{FF2B5EF4-FFF2-40B4-BE49-F238E27FC236}">
                    <a16:creationId xmlns:a16="http://schemas.microsoft.com/office/drawing/2014/main" id="{4626CB4A-5CAE-DAE9-763A-43F59AE7C7F3}"/>
                  </a:ext>
                </a:extLst>
              </p:cNvPr>
              <p:cNvSpPr>
                <a:spLocks noChangeShapeType="1"/>
              </p:cNvSpPr>
              <p:nvPr/>
            </p:nvSpPr>
            <p:spPr bwMode="auto">
              <a:xfrm flipH="1">
                <a:off x="1337" y="1805"/>
                <a:ext cx="0" cy="39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77181" name="Text Box 29">
                <a:extLst>
                  <a:ext uri="{FF2B5EF4-FFF2-40B4-BE49-F238E27FC236}">
                    <a16:creationId xmlns:a16="http://schemas.microsoft.com/office/drawing/2014/main" id="{6A3F7E96-DC3D-142E-2A39-E420CE4C4D86}"/>
                  </a:ext>
                </a:extLst>
              </p:cNvPr>
              <p:cNvSpPr txBox="1">
                <a:spLocks noChangeArrowheads="1"/>
              </p:cNvSpPr>
              <p:nvPr/>
            </p:nvSpPr>
            <p:spPr bwMode="auto">
              <a:xfrm>
                <a:off x="1304" y="1813"/>
                <a:ext cx="721" cy="3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latin typeface="Comic Sans MS" panose="030F0902030302020204" pitchFamily="66" charset="0"/>
                  </a:rPr>
                  <a:t>encrypted</a:t>
                </a:r>
              </a:p>
              <a:p>
                <a:r>
                  <a:rPr lang="en-US" altLang="en-JO" sz="1600">
                    <a:latin typeface="Comic Sans MS" panose="030F0902030302020204" pitchFamily="66" charset="0"/>
                  </a:rPr>
                  <a:t>password</a:t>
                </a:r>
              </a:p>
            </p:txBody>
          </p:sp>
          <p:sp>
            <p:nvSpPr>
              <p:cNvPr id="177182" name="Line 30">
                <a:extLst>
                  <a:ext uri="{FF2B5EF4-FFF2-40B4-BE49-F238E27FC236}">
                    <a16:creationId xmlns:a16="http://schemas.microsoft.com/office/drawing/2014/main" id="{22528386-C2B0-D2E4-AC93-D2E22F156ADD}"/>
                  </a:ext>
                </a:extLst>
              </p:cNvPr>
              <p:cNvSpPr>
                <a:spLocks noChangeShapeType="1"/>
              </p:cNvSpPr>
              <p:nvPr/>
            </p:nvSpPr>
            <p:spPr bwMode="auto">
              <a:xfrm flipH="1">
                <a:off x="1973" y="1805"/>
                <a:ext cx="0" cy="39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sp>
          <p:nvSpPr>
            <p:cNvPr id="177183" name="Line 31">
              <a:extLst>
                <a:ext uri="{FF2B5EF4-FFF2-40B4-BE49-F238E27FC236}">
                  <a16:creationId xmlns:a16="http://schemas.microsoft.com/office/drawing/2014/main" id="{A498973C-8795-DE10-BF8A-CFC00583CAC4}"/>
                </a:ext>
              </a:extLst>
            </p:cNvPr>
            <p:cNvSpPr>
              <a:spLocks noChangeShapeType="1"/>
            </p:cNvSpPr>
            <p:nvPr/>
          </p:nvSpPr>
          <p:spPr bwMode="auto">
            <a:xfrm flipV="1">
              <a:off x="4548188" y="4741863"/>
              <a:ext cx="679450" cy="5794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77184" name="Line 32">
              <a:extLst>
                <a:ext uri="{FF2B5EF4-FFF2-40B4-BE49-F238E27FC236}">
                  <a16:creationId xmlns:a16="http://schemas.microsoft.com/office/drawing/2014/main" id="{750E3DE1-D910-EAF1-70E9-126B20888105}"/>
                </a:ext>
              </a:extLst>
            </p:cNvPr>
            <p:cNvSpPr>
              <a:spLocks noChangeShapeType="1"/>
            </p:cNvSpPr>
            <p:nvPr/>
          </p:nvSpPr>
          <p:spPr bwMode="auto">
            <a:xfrm flipH="1">
              <a:off x="3697288" y="4878388"/>
              <a:ext cx="365125" cy="2921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0163480A-F0FC-775A-AC41-DEF994E64FDC}"/>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682F534E-5665-8058-6532-6947DA02C6A8}"/>
              </a:ext>
            </a:extLst>
          </p:cNvPr>
          <p:cNvSpPr>
            <a:spLocks noGrp="1"/>
          </p:cNvSpPr>
          <p:nvPr>
            <p:ph type="sldNum" sz="quarter" idx="12"/>
          </p:nvPr>
        </p:nvSpPr>
        <p:spPr/>
        <p:txBody>
          <a:bodyPr/>
          <a:lstStyle/>
          <a:p>
            <a:r>
              <a:rPr lang="en-US" altLang="en-JO"/>
              <a:t>8-</a:t>
            </a:r>
            <a:fld id="{A33F9A5D-45C3-2C40-ADB9-761E605B2F78}" type="slidenum">
              <a:rPr lang="en-US" altLang="en-JO"/>
              <a:pPr/>
              <a:t>44</a:t>
            </a:fld>
            <a:endParaRPr lang="en-US" altLang="en-JO"/>
          </a:p>
        </p:txBody>
      </p:sp>
      <p:sp>
        <p:nvSpPr>
          <p:cNvPr id="101378" name="Rectangle 2">
            <a:extLst>
              <a:ext uri="{FF2B5EF4-FFF2-40B4-BE49-F238E27FC236}">
                <a16:creationId xmlns:a16="http://schemas.microsoft.com/office/drawing/2014/main" id="{7DD4EF24-2854-6F31-4CC9-F48B1DAACF67}"/>
              </a:ext>
            </a:extLst>
          </p:cNvPr>
          <p:cNvSpPr>
            <a:spLocks noGrp="1" noChangeArrowheads="1"/>
          </p:cNvSpPr>
          <p:nvPr>
            <p:ph type="title"/>
          </p:nvPr>
        </p:nvSpPr>
        <p:spPr/>
        <p:txBody>
          <a:bodyPr/>
          <a:lstStyle/>
          <a:p>
            <a:r>
              <a:rPr lang="en-US" altLang="en-JO" sz="3600"/>
              <a:t>Authentication: yet another try</a:t>
            </a:r>
            <a:endParaRPr lang="en-US" altLang="en-JO"/>
          </a:p>
        </p:txBody>
      </p:sp>
      <p:sp>
        <p:nvSpPr>
          <p:cNvPr id="101379" name="Text Box 3">
            <a:extLst>
              <a:ext uri="{FF2B5EF4-FFF2-40B4-BE49-F238E27FC236}">
                <a16:creationId xmlns:a16="http://schemas.microsoft.com/office/drawing/2014/main" id="{84371294-D7C1-E1B6-5459-4D586E03C1A5}"/>
              </a:ext>
            </a:extLst>
          </p:cNvPr>
          <p:cNvSpPr txBox="1">
            <a:spLocks noChangeArrowheads="1"/>
          </p:cNvSpPr>
          <p:nvPr/>
        </p:nvSpPr>
        <p:spPr bwMode="auto">
          <a:xfrm>
            <a:off x="447742" y="1370013"/>
            <a:ext cx="4063933"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n-JO" b="1" u="sng" dirty="0">
                <a:solidFill>
                  <a:srgbClr val="FF0000"/>
                </a:solidFill>
                <a:latin typeface="Comic Sans MS" panose="030F0902030302020204" pitchFamily="66" charset="0"/>
              </a:rPr>
              <a:t>Goal:</a:t>
            </a:r>
            <a:r>
              <a:rPr lang="en-US" altLang="en-JO" b="1" dirty="0">
                <a:solidFill>
                  <a:srgbClr val="FF0000"/>
                </a:solidFill>
                <a:latin typeface="Comic Sans MS" panose="030F0902030302020204" pitchFamily="66" charset="0"/>
              </a:rPr>
              <a:t> </a:t>
            </a:r>
            <a:r>
              <a:rPr lang="en-US" altLang="en-JO" b="1" dirty="0">
                <a:latin typeface="Comic Sans MS" panose="030F0902030302020204" pitchFamily="66" charset="0"/>
              </a:rPr>
              <a:t>avoid playback attack</a:t>
            </a:r>
          </a:p>
        </p:txBody>
      </p:sp>
      <p:sp>
        <p:nvSpPr>
          <p:cNvPr id="101380" name="Text Box 4">
            <a:extLst>
              <a:ext uri="{FF2B5EF4-FFF2-40B4-BE49-F238E27FC236}">
                <a16:creationId xmlns:a16="http://schemas.microsoft.com/office/drawing/2014/main" id="{7FF587A7-F688-78A9-BF08-84BDD504D4EB}"/>
              </a:ext>
            </a:extLst>
          </p:cNvPr>
          <p:cNvSpPr txBox="1">
            <a:spLocks noChangeArrowheads="1"/>
          </p:cNvSpPr>
          <p:nvPr/>
        </p:nvSpPr>
        <p:spPr bwMode="auto">
          <a:xfrm>
            <a:off x="604838" y="5934075"/>
            <a:ext cx="314483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Failures, drawbacks?</a:t>
            </a:r>
          </a:p>
        </p:txBody>
      </p:sp>
      <p:sp>
        <p:nvSpPr>
          <p:cNvPr id="101382" name="Text Box 6">
            <a:extLst>
              <a:ext uri="{FF2B5EF4-FFF2-40B4-BE49-F238E27FC236}">
                <a16:creationId xmlns:a16="http://schemas.microsoft.com/office/drawing/2014/main" id="{9F4883F2-3347-3B75-6B37-01201E327CAF}"/>
              </a:ext>
            </a:extLst>
          </p:cNvPr>
          <p:cNvSpPr txBox="1">
            <a:spLocks noChangeArrowheads="1"/>
          </p:cNvSpPr>
          <p:nvPr/>
        </p:nvSpPr>
        <p:spPr bwMode="auto">
          <a:xfrm>
            <a:off x="263525" y="1885950"/>
            <a:ext cx="694372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n-JO" u="sng">
                <a:solidFill>
                  <a:srgbClr val="FF0000"/>
                </a:solidFill>
                <a:latin typeface="Comic Sans MS" panose="030F0902030302020204" pitchFamily="66" charset="0"/>
              </a:rPr>
              <a:t>Nonce:</a:t>
            </a:r>
            <a:r>
              <a:rPr lang="en-US" altLang="en-JO">
                <a:solidFill>
                  <a:srgbClr val="FF0000"/>
                </a:solidFill>
                <a:latin typeface="Comic Sans MS" panose="030F0902030302020204" pitchFamily="66" charset="0"/>
              </a:rPr>
              <a:t> </a:t>
            </a:r>
            <a:r>
              <a:rPr lang="en-US" altLang="en-JO">
                <a:latin typeface="Comic Sans MS" panose="030F0902030302020204" pitchFamily="66" charset="0"/>
              </a:rPr>
              <a:t>number (R) used only </a:t>
            </a:r>
            <a:r>
              <a:rPr lang="en-US" altLang="en-JO" i="1">
                <a:latin typeface="Comic Sans MS" panose="030F0902030302020204" pitchFamily="66" charset="0"/>
              </a:rPr>
              <a:t>once –in-a-lifetime</a:t>
            </a:r>
          </a:p>
        </p:txBody>
      </p:sp>
      <p:sp>
        <p:nvSpPr>
          <p:cNvPr id="101383" name="Text Box 7">
            <a:extLst>
              <a:ext uri="{FF2B5EF4-FFF2-40B4-BE49-F238E27FC236}">
                <a16:creationId xmlns:a16="http://schemas.microsoft.com/office/drawing/2014/main" id="{303C2E52-7BF0-F8E9-2653-072F5C06BD6F}"/>
              </a:ext>
            </a:extLst>
          </p:cNvPr>
          <p:cNvSpPr txBox="1">
            <a:spLocks noChangeArrowheads="1"/>
          </p:cNvSpPr>
          <p:nvPr/>
        </p:nvSpPr>
        <p:spPr bwMode="auto">
          <a:xfrm>
            <a:off x="328613" y="2390775"/>
            <a:ext cx="8574087"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JO" u="sng">
                <a:solidFill>
                  <a:srgbClr val="FF0000"/>
                </a:solidFill>
                <a:latin typeface="Comic Sans MS" panose="030F0902030302020204" pitchFamily="66" charset="0"/>
              </a:rPr>
              <a:t>ap4.0:</a:t>
            </a:r>
            <a:r>
              <a:rPr lang="en-US" altLang="en-JO">
                <a:solidFill>
                  <a:srgbClr val="FF0000"/>
                </a:solidFill>
                <a:latin typeface="Comic Sans MS" panose="030F0902030302020204" pitchFamily="66" charset="0"/>
              </a:rPr>
              <a:t> </a:t>
            </a:r>
            <a:r>
              <a:rPr lang="en-US" altLang="en-JO">
                <a:latin typeface="Comic Sans MS" panose="030F0902030302020204" pitchFamily="66" charset="0"/>
              </a:rPr>
              <a:t>to prove Alice “live”, Bob sends Alice </a:t>
            </a:r>
            <a:r>
              <a:rPr lang="en-US" altLang="en-JO">
                <a:solidFill>
                  <a:srgbClr val="FF0000"/>
                </a:solidFill>
                <a:latin typeface="Comic Sans MS" panose="030F0902030302020204" pitchFamily="66" charset="0"/>
              </a:rPr>
              <a:t>nonce</a:t>
            </a:r>
            <a:r>
              <a:rPr lang="en-US" altLang="en-JO">
                <a:latin typeface="Comic Sans MS" panose="030F0902030302020204" pitchFamily="66" charset="0"/>
              </a:rPr>
              <a:t>, R.  Alice</a:t>
            </a:r>
          </a:p>
          <a:p>
            <a:pPr algn="r"/>
            <a:r>
              <a:rPr lang="en-US" altLang="en-JO">
                <a:latin typeface="Comic Sans MS" panose="030F0902030302020204" pitchFamily="66" charset="0"/>
              </a:rPr>
              <a:t>must return R, encrypted with shared secret key</a:t>
            </a:r>
          </a:p>
        </p:txBody>
      </p:sp>
      <p:grpSp>
        <p:nvGrpSpPr>
          <p:cNvPr id="4" name="Group 3">
            <a:extLst>
              <a:ext uri="{FF2B5EF4-FFF2-40B4-BE49-F238E27FC236}">
                <a16:creationId xmlns:a16="http://schemas.microsoft.com/office/drawing/2014/main" id="{7D0C7FF7-DFB0-03C1-9533-32F79CD33AF7}"/>
              </a:ext>
            </a:extLst>
          </p:cNvPr>
          <p:cNvGrpSpPr/>
          <p:nvPr/>
        </p:nvGrpSpPr>
        <p:grpSpPr>
          <a:xfrm>
            <a:off x="1912938" y="3467100"/>
            <a:ext cx="5364162" cy="1892300"/>
            <a:chOff x="1912938" y="3467100"/>
            <a:chExt cx="5364162" cy="1892300"/>
          </a:xfrm>
        </p:grpSpPr>
        <p:pic>
          <p:nvPicPr>
            <p:cNvPr id="101386" name="Picture 10">
              <a:extLst>
                <a:ext uri="{FF2B5EF4-FFF2-40B4-BE49-F238E27FC236}">
                  <a16:creationId xmlns:a16="http://schemas.microsoft.com/office/drawing/2014/main" id="{967ED6DF-5F27-07B9-E2D3-68418E42C1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2938" y="3736975"/>
              <a:ext cx="698500" cy="862013"/>
            </a:xfrm>
            <a:prstGeom prst="rect">
              <a:avLst/>
            </a:prstGeom>
            <a:noFill/>
            <a:extLst>
              <a:ext uri="{909E8E84-426E-40DD-AFC4-6F175D3DCCD1}">
                <a14:hiddenFill xmlns:a14="http://schemas.microsoft.com/office/drawing/2010/main">
                  <a:solidFill>
                    <a:srgbClr val="FFFFFF"/>
                  </a:solidFill>
                </a14:hiddenFill>
              </a:ext>
            </a:extLst>
          </p:spPr>
        </p:pic>
        <p:pic>
          <p:nvPicPr>
            <p:cNvPr id="101387" name="Picture 11">
              <a:extLst>
                <a:ext uri="{FF2B5EF4-FFF2-40B4-BE49-F238E27FC236}">
                  <a16:creationId xmlns:a16="http://schemas.microsoft.com/office/drawing/2014/main" id="{5B0C7EF7-3941-8799-8028-034AC773E5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4300" y="3686175"/>
              <a:ext cx="812800" cy="830263"/>
            </a:xfrm>
            <a:prstGeom prst="rect">
              <a:avLst/>
            </a:prstGeom>
            <a:noFill/>
            <a:extLst>
              <a:ext uri="{909E8E84-426E-40DD-AFC4-6F175D3DCCD1}">
                <a14:hiddenFill xmlns:a14="http://schemas.microsoft.com/office/drawing/2010/main">
                  <a:solidFill>
                    <a:srgbClr val="FFFFFF"/>
                  </a:solidFill>
                </a14:hiddenFill>
              </a:ext>
            </a:extLst>
          </p:spPr>
        </p:pic>
        <p:sp>
          <p:nvSpPr>
            <p:cNvPr id="101388" name="Line 12">
              <a:extLst>
                <a:ext uri="{FF2B5EF4-FFF2-40B4-BE49-F238E27FC236}">
                  <a16:creationId xmlns:a16="http://schemas.microsoft.com/office/drawing/2014/main" id="{52F50F39-6C5E-F75F-6B2C-CCBC81B9FD52}"/>
                </a:ext>
              </a:extLst>
            </p:cNvPr>
            <p:cNvSpPr>
              <a:spLocks noChangeShapeType="1"/>
            </p:cNvSpPr>
            <p:nvPr/>
          </p:nvSpPr>
          <p:spPr bwMode="auto">
            <a:xfrm>
              <a:off x="2733675" y="3819525"/>
              <a:ext cx="3697288" cy="261938"/>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01391" name="Text Box 15">
              <a:extLst>
                <a:ext uri="{FF2B5EF4-FFF2-40B4-BE49-F238E27FC236}">
                  <a16:creationId xmlns:a16="http://schemas.microsoft.com/office/drawing/2014/main" id="{A6755139-4201-1925-411A-5A3608278F90}"/>
                </a:ext>
              </a:extLst>
            </p:cNvPr>
            <p:cNvSpPr txBox="1">
              <a:spLocks noChangeArrowheads="1"/>
            </p:cNvSpPr>
            <p:nvPr/>
          </p:nvSpPr>
          <p:spPr bwMode="auto">
            <a:xfrm>
              <a:off x="3662363" y="3467100"/>
              <a:ext cx="1881187" cy="45720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“I am Alice”</a:t>
              </a:r>
            </a:p>
          </p:txBody>
        </p:sp>
        <p:sp>
          <p:nvSpPr>
            <p:cNvPr id="101401" name="Line 25">
              <a:extLst>
                <a:ext uri="{FF2B5EF4-FFF2-40B4-BE49-F238E27FC236}">
                  <a16:creationId xmlns:a16="http://schemas.microsoft.com/office/drawing/2014/main" id="{26FBB983-BBCE-1ACC-CF76-0750CCDF34DC}"/>
                </a:ext>
              </a:extLst>
            </p:cNvPr>
            <p:cNvSpPr>
              <a:spLocks noChangeShapeType="1"/>
            </p:cNvSpPr>
            <p:nvPr/>
          </p:nvSpPr>
          <p:spPr bwMode="auto">
            <a:xfrm flipH="1">
              <a:off x="2727325" y="4437063"/>
              <a:ext cx="3697288" cy="261937"/>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01402" name="Line 26">
              <a:extLst>
                <a:ext uri="{FF2B5EF4-FFF2-40B4-BE49-F238E27FC236}">
                  <a16:creationId xmlns:a16="http://schemas.microsoft.com/office/drawing/2014/main" id="{E2E85E21-B549-88F2-A224-3D8CF34FB4CD}"/>
                </a:ext>
              </a:extLst>
            </p:cNvPr>
            <p:cNvSpPr>
              <a:spLocks noChangeShapeType="1"/>
            </p:cNvSpPr>
            <p:nvPr/>
          </p:nvSpPr>
          <p:spPr bwMode="auto">
            <a:xfrm>
              <a:off x="2735263" y="5097463"/>
              <a:ext cx="3697287" cy="261937"/>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01403" name="Text Box 27">
              <a:extLst>
                <a:ext uri="{FF2B5EF4-FFF2-40B4-BE49-F238E27FC236}">
                  <a16:creationId xmlns:a16="http://schemas.microsoft.com/office/drawing/2014/main" id="{024D85F5-C9A6-3A39-19AD-4AFF4BEF6D0C}"/>
                </a:ext>
              </a:extLst>
            </p:cNvPr>
            <p:cNvSpPr txBox="1">
              <a:spLocks noChangeArrowheads="1"/>
            </p:cNvSpPr>
            <p:nvPr/>
          </p:nvSpPr>
          <p:spPr bwMode="auto">
            <a:xfrm>
              <a:off x="4292600" y="4141788"/>
              <a:ext cx="376238" cy="45720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R</a:t>
              </a:r>
            </a:p>
          </p:txBody>
        </p:sp>
        <p:grpSp>
          <p:nvGrpSpPr>
            <p:cNvPr id="101406" name="Group 30">
              <a:extLst>
                <a:ext uri="{FF2B5EF4-FFF2-40B4-BE49-F238E27FC236}">
                  <a16:creationId xmlns:a16="http://schemas.microsoft.com/office/drawing/2014/main" id="{2A1C044F-310B-8B97-62EE-24EE7DC0FF34}"/>
                </a:ext>
              </a:extLst>
            </p:cNvPr>
            <p:cNvGrpSpPr>
              <a:grpSpLocks/>
            </p:cNvGrpSpPr>
            <p:nvPr/>
          </p:nvGrpSpPr>
          <p:grpSpPr bwMode="auto">
            <a:xfrm>
              <a:off x="4527550" y="4743450"/>
              <a:ext cx="1146175" cy="577850"/>
              <a:chOff x="2697" y="3555"/>
              <a:chExt cx="722" cy="364"/>
            </a:xfrm>
          </p:grpSpPr>
          <p:sp>
            <p:nvSpPr>
              <p:cNvPr id="101404" name="Text Box 28">
                <a:extLst>
                  <a:ext uri="{FF2B5EF4-FFF2-40B4-BE49-F238E27FC236}">
                    <a16:creationId xmlns:a16="http://schemas.microsoft.com/office/drawing/2014/main" id="{61F428B7-8713-3BEE-075B-E68C321146AF}"/>
                  </a:ext>
                </a:extLst>
              </p:cNvPr>
              <p:cNvSpPr txBox="1">
                <a:spLocks noChangeArrowheads="1"/>
              </p:cNvSpPr>
              <p:nvPr/>
            </p:nvSpPr>
            <p:spPr bwMode="auto">
              <a:xfrm>
                <a:off x="2697" y="3555"/>
                <a:ext cx="722" cy="288"/>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K    (R)</a:t>
                </a:r>
              </a:p>
            </p:txBody>
          </p:sp>
          <p:sp>
            <p:nvSpPr>
              <p:cNvPr id="101405" name="Text Box 29">
                <a:extLst>
                  <a:ext uri="{FF2B5EF4-FFF2-40B4-BE49-F238E27FC236}">
                    <a16:creationId xmlns:a16="http://schemas.microsoft.com/office/drawing/2014/main" id="{43526BE9-7A32-0205-ACB5-5748C22F3CA5}"/>
                  </a:ext>
                </a:extLst>
              </p:cNvPr>
              <p:cNvSpPr txBox="1">
                <a:spLocks noChangeArrowheads="1"/>
              </p:cNvSpPr>
              <p:nvPr/>
            </p:nvSpPr>
            <p:spPr bwMode="auto">
              <a:xfrm>
                <a:off x="2786" y="3688"/>
                <a:ext cx="372" cy="231"/>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A-B</a:t>
                </a:r>
              </a:p>
            </p:txBody>
          </p:sp>
        </p:grpSp>
      </p:grpSp>
      <p:sp>
        <p:nvSpPr>
          <p:cNvPr id="101407" name="Text Box 31">
            <a:extLst>
              <a:ext uri="{FF2B5EF4-FFF2-40B4-BE49-F238E27FC236}">
                <a16:creationId xmlns:a16="http://schemas.microsoft.com/office/drawing/2014/main" id="{4A5CE963-9F46-C428-2587-2ED6E6E8E5DF}"/>
              </a:ext>
            </a:extLst>
          </p:cNvPr>
          <p:cNvSpPr txBox="1">
            <a:spLocks noChangeArrowheads="1"/>
          </p:cNvSpPr>
          <p:nvPr/>
        </p:nvSpPr>
        <p:spPr bwMode="auto">
          <a:xfrm>
            <a:off x="6369050" y="4700588"/>
            <a:ext cx="2332038" cy="161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000">
                <a:latin typeface="Comic Sans MS" panose="030F0902030302020204" pitchFamily="66" charset="0"/>
              </a:rPr>
              <a:t>Alice is live, and only Alice knows key to encrypt nonce, so it must be Alice!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6339769-B5DE-E725-23A0-2813FA5EAE84}"/>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8C69D48E-4EDD-205F-386E-804CE2B6618D}"/>
              </a:ext>
            </a:extLst>
          </p:cNvPr>
          <p:cNvSpPr>
            <a:spLocks noGrp="1"/>
          </p:cNvSpPr>
          <p:nvPr>
            <p:ph type="sldNum" sz="quarter" idx="12"/>
          </p:nvPr>
        </p:nvSpPr>
        <p:spPr/>
        <p:txBody>
          <a:bodyPr/>
          <a:lstStyle/>
          <a:p>
            <a:r>
              <a:rPr lang="en-US" altLang="en-JO"/>
              <a:t>8-</a:t>
            </a:r>
            <a:fld id="{A10477D4-2C08-5E47-8E93-5713AB344E8D}" type="slidenum">
              <a:rPr lang="en-US" altLang="en-JO"/>
              <a:pPr/>
              <a:t>45</a:t>
            </a:fld>
            <a:endParaRPr lang="en-US" altLang="en-JO"/>
          </a:p>
        </p:txBody>
      </p:sp>
      <p:sp>
        <p:nvSpPr>
          <p:cNvPr id="102408" name="Rectangle 8">
            <a:extLst>
              <a:ext uri="{FF2B5EF4-FFF2-40B4-BE49-F238E27FC236}">
                <a16:creationId xmlns:a16="http://schemas.microsoft.com/office/drawing/2014/main" id="{8CAC56A8-3285-EA83-524A-3A09293DEE1A}"/>
              </a:ext>
            </a:extLst>
          </p:cNvPr>
          <p:cNvSpPr>
            <a:spLocks noGrp="1" noChangeArrowheads="1"/>
          </p:cNvSpPr>
          <p:nvPr>
            <p:ph type="title"/>
          </p:nvPr>
        </p:nvSpPr>
        <p:spPr/>
        <p:txBody>
          <a:bodyPr/>
          <a:lstStyle/>
          <a:p>
            <a:r>
              <a:rPr lang="en-US" altLang="en-JO" sz="3600"/>
              <a:t>Authentication: ap5.0</a:t>
            </a:r>
            <a:endParaRPr lang="en-US" altLang="en-JO"/>
          </a:p>
        </p:txBody>
      </p:sp>
      <p:sp>
        <p:nvSpPr>
          <p:cNvPr id="102409" name="Rectangle 9">
            <a:extLst>
              <a:ext uri="{FF2B5EF4-FFF2-40B4-BE49-F238E27FC236}">
                <a16:creationId xmlns:a16="http://schemas.microsoft.com/office/drawing/2014/main" id="{C5E53E5E-215C-DAC5-1C29-A08DA5776FD0}"/>
              </a:ext>
            </a:extLst>
          </p:cNvPr>
          <p:cNvSpPr>
            <a:spLocks noGrp="1" noChangeArrowheads="1"/>
          </p:cNvSpPr>
          <p:nvPr>
            <p:ph type="body" idx="1"/>
          </p:nvPr>
        </p:nvSpPr>
        <p:spPr>
          <a:xfrm>
            <a:off x="544513" y="1457325"/>
            <a:ext cx="8355012" cy="4648200"/>
          </a:xfrm>
        </p:spPr>
        <p:txBody>
          <a:bodyPr/>
          <a:lstStyle/>
          <a:p>
            <a:pPr>
              <a:buFont typeface="ZapfDingbats" pitchFamily="82" charset="2"/>
              <a:buNone/>
            </a:pPr>
            <a:r>
              <a:rPr lang="en-US" altLang="en-JO" sz="2400"/>
              <a:t>ap4.0 requires shared symmetric key </a:t>
            </a:r>
          </a:p>
          <a:p>
            <a:r>
              <a:rPr lang="en-US" altLang="en-JO" sz="2400"/>
              <a:t>can we authenticate using public key techniques?</a:t>
            </a:r>
          </a:p>
          <a:p>
            <a:pPr>
              <a:buFont typeface="ZapfDingbats" pitchFamily="82" charset="2"/>
              <a:buNone/>
            </a:pPr>
            <a:r>
              <a:rPr lang="en-US" altLang="en-JO" sz="2400" u="sng">
                <a:solidFill>
                  <a:srgbClr val="FF0000"/>
                </a:solidFill>
              </a:rPr>
              <a:t>ap5.0:</a:t>
            </a:r>
            <a:r>
              <a:rPr lang="en-US" altLang="en-JO" sz="2400"/>
              <a:t> use nonce, public key cryptography</a:t>
            </a:r>
          </a:p>
        </p:txBody>
      </p:sp>
      <p:pic>
        <p:nvPicPr>
          <p:cNvPr id="102412" name="Picture 12">
            <a:extLst>
              <a:ext uri="{FF2B5EF4-FFF2-40B4-BE49-F238E27FC236}">
                <a16:creationId xmlns:a16="http://schemas.microsoft.com/office/drawing/2014/main" id="{9848BF45-1C3D-87CA-348C-AFE916D34C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3913" y="3360738"/>
            <a:ext cx="698500" cy="862012"/>
          </a:xfrm>
          <a:prstGeom prst="rect">
            <a:avLst/>
          </a:prstGeom>
          <a:noFill/>
          <a:extLst>
            <a:ext uri="{909E8E84-426E-40DD-AFC4-6F175D3DCCD1}">
              <a14:hiddenFill xmlns:a14="http://schemas.microsoft.com/office/drawing/2010/main">
                <a:solidFill>
                  <a:srgbClr val="FFFFFF"/>
                </a:solidFill>
              </a14:hiddenFill>
            </a:ext>
          </a:extLst>
        </p:spPr>
      </p:pic>
      <p:pic>
        <p:nvPicPr>
          <p:cNvPr id="102413" name="Picture 13">
            <a:extLst>
              <a:ext uri="{FF2B5EF4-FFF2-40B4-BE49-F238E27FC236}">
                <a16:creationId xmlns:a16="http://schemas.microsoft.com/office/drawing/2014/main" id="{1C66AC60-BC0A-50BC-6460-8368DF0EEF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5275" y="3309938"/>
            <a:ext cx="812800" cy="830262"/>
          </a:xfrm>
          <a:prstGeom prst="rect">
            <a:avLst/>
          </a:prstGeom>
          <a:noFill/>
          <a:extLst>
            <a:ext uri="{909E8E84-426E-40DD-AFC4-6F175D3DCCD1}">
              <a14:hiddenFill xmlns:a14="http://schemas.microsoft.com/office/drawing/2010/main">
                <a:solidFill>
                  <a:srgbClr val="FFFFFF"/>
                </a:solidFill>
              </a14:hiddenFill>
            </a:ext>
          </a:extLst>
        </p:spPr>
      </p:pic>
      <p:sp>
        <p:nvSpPr>
          <p:cNvPr id="102414" name="Line 14">
            <a:extLst>
              <a:ext uri="{FF2B5EF4-FFF2-40B4-BE49-F238E27FC236}">
                <a16:creationId xmlns:a16="http://schemas.microsoft.com/office/drawing/2014/main" id="{C0F153C1-230C-2114-4FD4-D20108D84245}"/>
              </a:ext>
            </a:extLst>
          </p:cNvPr>
          <p:cNvSpPr>
            <a:spLocks noChangeShapeType="1"/>
          </p:cNvSpPr>
          <p:nvPr/>
        </p:nvSpPr>
        <p:spPr bwMode="auto">
          <a:xfrm>
            <a:off x="1644650" y="3443288"/>
            <a:ext cx="3697288" cy="261937"/>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02415" name="Text Box 15">
            <a:extLst>
              <a:ext uri="{FF2B5EF4-FFF2-40B4-BE49-F238E27FC236}">
                <a16:creationId xmlns:a16="http://schemas.microsoft.com/office/drawing/2014/main" id="{BC1CC938-DF60-E103-E1BB-8C1434D7D91F}"/>
              </a:ext>
            </a:extLst>
          </p:cNvPr>
          <p:cNvSpPr txBox="1">
            <a:spLocks noChangeArrowheads="1"/>
          </p:cNvSpPr>
          <p:nvPr/>
        </p:nvSpPr>
        <p:spPr bwMode="auto">
          <a:xfrm>
            <a:off x="2573338" y="3090863"/>
            <a:ext cx="1881187" cy="45720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“I am Alice”</a:t>
            </a:r>
          </a:p>
        </p:txBody>
      </p:sp>
      <p:sp>
        <p:nvSpPr>
          <p:cNvPr id="102416" name="Line 16">
            <a:extLst>
              <a:ext uri="{FF2B5EF4-FFF2-40B4-BE49-F238E27FC236}">
                <a16:creationId xmlns:a16="http://schemas.microsoft.com/office/drawing/2014/main" id="{DC12C89C-17B4-6F8B-B420-475A03891631}"/>
              </a:ext>
            </a:extLst>
          </p:cNvPr>
          <p:cNvSpPr>
            <a:spLocks noChangeShapeType="1"/>
          </p:cNvSpPr>
          <p:nvPr/>
        </p:nvSpPr>
        <p:spPr bwMode="auto">
          <a:xfrm flipH="1">
            <a:off x="1609725" y="3830638"/>
            <a:ext cx="3697288" cy="261937"/>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02417" name="Line 17">
            <a:extLst>
              <a:ext uri="{FF2B5EF4-FFF2-40B4-BE49-F238E27FC236}">
                <a16:creationId xmlns:a16="http://schemas.microsoft.com/office/drawing/2014/main" id="{0FD7CA8C-4AF8-6E9E-D696-000F0E4ED24D}"/>
              </a:ext>
            </a:extLst>
          </p:cNvPr>
          <p:cNvSpPr>
            <a:spLocks noChangeShapeType="1"/>
          </p:cNvSpPr>
          <p:nvPr/>
        </p:nvSpPr>
        <p:spPr bwMode="auto">
          <a:xfrm>
            <a:off x="1660525" y="4302125"/>
            <a:ext cx="3697288" cy="261938"/>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02418" name="Text Box 18">
            <a:extLst>
              <a:ext uri="{FF2B5EF4-FFF2-40B4-BE49-F238E27FC236}">
                <a16:creationId xmlns:a16="http://schemas.microsoft.com/office/drawing/2014/main" id="{14903154-1C91-5DE8-170D-1F5363384892}"/>
              </a:ext>
            </a:extLst>
          </p:cNvPr>
          <p:cNvSpPr txBox="1">
            <a:spLocks noChangeArrowheads="1"/>
          </p:cNvSpPr>
          <p:nvPr/>
        </p:nvSpPr>
        <p:spPr bwMode="auto">
          <a:xfrm>
            <a:off x="2390775" y="3621088"/>
            <a:ext cx="376238" cy="45720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R</a:t>
            </a:r>
          </a:p>
        </p:txBody>
      </p:sp>
      <p:sp>
        <p:nvSpPr>
          <p:cNvPr id="102422" name="Text Box 22">
            <a:extLst>
              <a:ext uri="{FF2B5EF4-FFF2-40B4-BE49-F238E27FC236}">
                <a16:creationId xmlns:a16="http://schemas.microsoft.com/office/drawing/2014/main" id="{390729EE-0262-BFD2-A72E-192BE2830163}"/>
              </a:ext>
            </a:extLst>
          </p:cNvPr>
          <p:cNvSpPr txBox="1">
            <a:spLocks noChangeArrowheads="1"/>
          </p:cNvSpPr>
          <p:nvPr/>
        </p:nvSpPr>
        <p:spPr bwMode="auto">
          <a:xfrm>
            <a:off x="6332538" y="3368675"/>
            <a:ext cx="2332037"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000">
                <a:latin typeface="Comic Sans MS" panose="030F0902030302020204" pitchFamily="66" charset="0"/>
              </a:rPr>
              <a:t>Bob computes</a:t>
            </a:r>
          </a:p>
          <a:p>
            <a:endParaRPr lang="en-US" altLang="en-JO">
              <a:latin typeface="Comic Sans MS" panose="030F0902030302020204" pitchFamily="66" charset="0"/>
            </a:endParaRPr>
          </a:p>
        </p:txBody>
      </p:sp>
      <p:grpSp>
        <p:nvGrpSpPr>
          <p:cNvPr id="102424" name="Group 24">
            <a:extLst>
              <a:ext uri="{FF2B5EF4-FFF2-40B4-BE49-F238E27FC236}">
                <a16:creationId xmlns:a16="http://schemas.microsoft.com/office/drawing/2014/main" id="{664F04C8-A428-AA59-74CC-77C6B10F5F32}"/>
              </a:ext>
            </a:extLst>
          </p:cNvPr>
          <p:cNvGrpSpPr>
            <a:grpSpLocks/>
          </p:cNvGrpSpPr>
          <p:nvPr/>
        </p:nvGrpSpPr>
        <p:grpSpPr bwMode="auto">
          <a:xfrm>
            <a:off x="4076700" y="3878263"/>
            <a:ext cx="1055688" cy="673100"/>
            <a:chOff x="2843" y="2891"/>
            <a:chExt cx="665" cy="424"/>
          </a:xfrm>
        </p:grpSpPr>
        <p:sp>
          <p:nvSpPr>
            <p:cNvPr id="102420" name="Text Box 20">
              <a:extLst>
                <a:ext uri="{FF2B5EF4-FFF2-40B4-BE49-F238E27FC236}">
                  <a16:creationId xmlns:a16="http://schemas.microsoft.com/office/drawing/2014/main" id="{50FD663F-D66C-392A-2C5A-3EA1727D2355}"/>
                </a:ext>
              </a:extLst>
            </p:cNvPr>
            <p:cNvSpPr txBox="1">
              <a:spLocks noChangeArrowheads="1"/>
            </p:cNvSpPr>
            <p:nvPr/>
          </p:nvSpPr>
          <p:spPr bwMode="auto">
            <a:xfrm>
              <a:off x="2843" y="2979"/>
              <a:ext cx="665" cy="288"/>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K   (R)</a:t>
              </a:r>
            </a:p>
          </p:txBody>
        </p:sp>
        <p:sp>
          <p:nvSpPr>
            <p:cNvPr id="102421" name="Text Box 21">
              <a:extLst>
                <a:ext uri="{FF2B5EF4-FFF2-40B4-BE49-F238E27FC236}">
                  <a16:creationId xmlns:a16="http://schemas.microsoft.com/office/drawing/2014/main" id="{C82E6F32-0A26-C6E6-8985-8F0F4C50B010}"/>
                </a:ext>
              </a:extLst>
            </p:cNvPr>
            <p:cNvSpPr txBox="1">
              <a:spLocks noChangeArrowheads="1"/>
            </p:cNvSpPr>
            <p:nvPr/>
          </p:nvSpPr>
          <p:spPr bwMode="auto">
            <a:xfrm>
              <a:off x="2979" y="3084"/>
              <a:ext cx="221" cy="231"/>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A</a:t>
              </a:r>
            </a:p>
          </p:txBody>
        </p:sp>
        <p:sp>
          <p:nvSpPr>
            <p:cNvPr id="102423" name="Text Box 23">
              <a:extLst>
                <a:ext uri="{FF2B5EF4-FFF2-40B4-BE49-F238E27FC236}">
                  <a16:creationId xmlns:a16="http://schemas.microsoft.com/office/drawing/2014/main" id="{0B5CA405-A911-53E1-0612-FFD46CD1E94F}"/>
                </a:ext>
              </a:extLst>
            </p:cNvPr>
            <p:cNvSpPr txBox="1">
              <a:spLocks noChangeArrowheads="1"/>
            </p:cNvSpPr>
            <p:nvPr/>
          </p:nvSpPr>
          <p:spPr bwMode="auto">
            <a:xfrm>
              <a:off x="2985" y="2891"/>
              <a:ext cx="183" cy="25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sp>
        <p:nvSpPr>
          <p:cNvPr id="102425" name="Line 25">
            <a:extLst>
              <a:ext uri="{FF2B5EF4-FFF2-40B4-BE49-F238E27FC236}">
                <a16:creationId xmlns:a16="http://schemas.microsoft.com/office/drawing/2014/main" id="{1A0F7622-9D5E-EEC2-D050-145F53BD6A6B}"/>
              </a:ext>
            </a:extLst>
          </p:cNvPr>
          <p:cNvSpPr>
            <a:spLocks noChangeShapeType="1"/>
          </p:cNvSpPr>
          <p:nvPr/>
        </p:nvSpPr>
        <p:spPr bwMode="auto">
          <a:xfrm flipH="1">
            <a:off x="1646238" y="4724400"/>
            <a:ext cx="3697287" cy="261938"/>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02426" name="Text Box 26">
            <a:extLst>
              <a:ext uri="{FF2B5EF4-FFF2-40B4-BE49-F238E27FC236}">
                <a16:creationId xmlns:a16="http://schemas.microsoft.com/office/drawing/2014/main" id="{06518C81-ACFD-2EF4-7EB5-6C893DC185A5}"/>
              </a:ext>
            </a:extLst>
          </p:cNvPr>
          <p:cNvSpPr txBox="1">
            <a:spLocks noChangeArrowheads="1"/>
          </p:cNvSpPr>
          <p:nvPr/>
        </p:nvSpPr>
        <p:spPr bwMode="auto">
          <a:xfrm>
            <a:off x="2060575" y="4635500"/>
            <a:ext cx="2887663"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“send me your public key”</a:t>
            </a:r>
          </a:p>
        </p:txBody>
      </p:sp>
      <p:sp>
        <p:nvSpPr>
          <p:cNvPr id="102427" name="Line 27">
            <a:extLst>
              <a:ext uri="{FF2B5EF4-FFF2-40B4-BE49-F238E27FC236}">
                <a16:creationId xmlns:a16="http://schemas.microsoft.com/office/drawing/2014/main" id="{96330331-3835-14B3-E4AA-75025D573168}"/>
              </a:ext>
            </a:extLst>
          </p:cNvPr>
          <p:cNvSpPr>
            <a:spLocks noChangeShapeType="1"/>
          </p:cNvSpPr>
          <p:nvPr/>
        </p:nvSpPr>
        <p:spPr bwMode="auto">
          <a:xfrm>
            <a:off x="1697038" y="5295900"/>
            <a:ext cx="3697287" cy="261938"/>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102432" name="Group 32">
            <a:extLst>
              <a:ext uri="{FF2B5EF4-FFF2-40B4-BE49-F238E27FC236}">
                <a16:creationId xmlns:a16="http://schemas.microsoft.com/office/drawing/2014/main" id="{2F45218C-D9B8-CEB2-6AC5-755AFDC7C278}"/>
              </a:ext>
            </a:extLst>
          </p:cNvPr>
          <p:cNvGrpSpPr>
            <a:grpSpLocks/>
          </p:cNvGrpSpPr>
          <p:nvPr/>
        </p:nvGrpSpPr>
        <p:grpSpPr bwMode="auto">
          <a:xfrm>
            <a:off x="4525963" y="4873625"/>
            <a:ext cx="550862" cy="715963"/>
            <a:chOff x="831" y="3234"/>
            <a:chExt cx="347" cy="451"/>
          </a:xfrm>
        </p:grpSpPr>
        <p:sp>
          <p:nvSpPr>
            <p:cNvPr id="102429" name="Text Box 29">
              <a:extLst>
                <a:ext uri="{FF2B5EF4-FFF2-40B4-BE49-F238E27FC236}">
                  <a16:creationId xmlns:a16="http://schemas.microsoft.com/office/drawing/2014/main" id="{E5339B71-7A6F-88E6-20C8-3F10FDC4B189}"/>
                </a:ext>
              </a:extLst>
            </p:cNvPr>
            <p:cNvSpPr txBox="1">
              <a:spLocks noChangeArrowheads="1"/>
            </p:cNvSpPr>
            <p:nvPr/>
          </p:nvSpPr>
          <p:spPr bwMode="auto">
            <a:xfrm>
              <a:off x="831" y="3330"/>
              <a:ext cx="347" cy="288"/>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K  </a:t>
              </a:r>
            </a:p>
          </p:txBody>
        </p:sp>
        <p:sp>
          <p:nvSpPr>
            <p:cNvPr id="102430" name="Text Box 30">
              <a:extLst>
                <a:ext uri="{FF2B5EF4-FFF2-40B4-BE49-F238E27FC236}">
                  <a16:creationId xmlns:a16="http://schemas.microsoft.com/office/drawing/2014/main" id="{67F4B99B-E0CB-47A5-C77D-1DF9C1653EFB}"/>
                </a:ext>
              </a:extLst>
            </p:cNvPr>
            <p:cNvSpPr txBox="1">
              <a:spLocks noChangeArrowheads="1"/>
            </p:cNvSpPr>
            <p:nvPr/>
          </p:nvSpPr>
          <p:spPr bwMode="auto">
            <a:xfrm>
              <a:off x="918" y="3454"/>
              <a:ext cx="221" cy="231"/>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A</a:t>
              </a:r>
            </a:p>
          </p:txBody>
        </p:sp>
        <p:sp>
          <p:nvSpPr>
            <p:cNvPr id="102431" name="Text Box 31">
              <a:extLst>
                <a:ext uri="{FF2B5EF4-FFF2-40B4-BE49-F238E27FC236}">
                  <a16:creationId xmlns:a16="http://schemas.microsoft.com/office/drawing/2014/main" id="{9F254A9F-F90E-1A86-6D86-8B90CA3A8ADA}"/>
                </a:ext>
              </a:extLst>
            </p:cNvPr>
            <p:cNvSpPr txBox="1">
              <a:spLocks noChangeArrowheads="1"/>
            </p:cNvSpPr>
            <p:nvPr/>
          </p:nvSpPr>
          <p:spPr bwMode="auto">
            <a:xfrm>
              <a:off x="956" y="3234"/>
              <a:ext cx="193" cy="25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grpSp>
        <p:nvGrpSpPr>
          <p:cNvPr id="102441" name="Group 41">
            <a:extLst>
              <a:ext uri="{FF2B5EF4-FFF2-40B4-BE49-F238E27FC236}">
                <a16:creationId xmlns:a16="http://schemas.microsoft.com/office/drawing/2014/main" id="{1E493E22-07D1-2035-4635-BEC58B37D8AA}"/>
              </a:ext>
            </a:extLst>
          </p:cNvPr>
          <p:cNvGrpSpPr>
            <a:grpSpLocks/>
          </p:cNvGrpSpPr>
          <p:nvPr/>
        </p:nvGrpSpPr>
        <p:grpSpPr bwMode="auto">
          <a:xfrm>
            <a:off x="6403975" y="3587750"/>
            <a:ext cx="2028825" cy="742950"/>
            <a:chOff x="1127" y="3574"/>
            <a:chExt cx="1278" cy="468"/>
          </a:xfrm>
        </p:grpSpPr>
        <p:sp>
          <p:nvSpPr>
            <p:cNvPr id="102434" name="Text Box 34">
              <a:extLst>
                <a:ext uri="{FF2B5EF4-FFF2-40B4-BE49-F238E27FC236}">
                  <a16:creationId xmlns:a16="http://schemas.microsoft.com/office/drawing/2014/main" id="{26C2C571-2540-F07C-BD0C-3D17B5B4A521}"/>
                </a:ext>
              </a:extLst>
            </p:cNvPr>
            <p:cNvSpPr txBox="1">
              <a:spLocks noChangeArrowheads="1"/>
            </p:cNvSpPr>
            <p:nvPr/>
          </p:nvSpPr>
          <p:spPr bwMode="auto">
            <a:xfrm>
              <a:off x="1324" y="3687"/>
              <a:ext cx="1081" cy="288"/>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(K  (R)) = R</a:t>
              </a:r>
            </a:p>
          </p:txBody>
        </p:sp>
        <p:sp>
          <p:nvSpPr>
            <p:cNvPr id="102435" name="Text Box 35">
              <a:extLst>
                <a:ext uri="{FF2B5EF4-FFF2-40B4-BE49-F238E27FC236}">
                  <a16:creationId xmlns:a16="http://schemas.microsoft.com/office/drawing/2014/main" id="{76D61B46-C302-E4E3-4876-1F5299B99C2C}"/>
                </a:ext>
              </a:extLst>
            </p:cNvPr>
            <p:cNvSpPr txBox="1">
              <a:spLocks noChangeArrowheads="1"/>
            </p:cNvSpPr>
            <p:nvPr/>
          </p:nvSpPr>
          <p:spPr bwMode="auto">
            <a:xfrm>
              <a:off x="1512" y="3811"/>
              <a:ext cx="221" cy="231"/>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A</a:t>
              </a:r>
            </a:p>
          </p:txBody>
        </p:sp>
        <p:sp>
          <p:nvSpPr>
            <p:cNvPr id="102436" name="Text Box 36">
              <a:extLst>
                <a:ext uri="{FF2B5EF4-FFF2-40B4-BE49-F238E27FC236}">
                  <a16:creationId xmlns:a16="http://schemas.microsoft.com/office/drawing/2014/main" id="{ED66399B-1941-40AF-E164-600142E55729}"/>
                </a:ext>
              </a:extLst>
            </p:cNvPr>
            <p:cNvSpPr txBox="1">
              <a:spLocks noChangeArrowheads="1"/>
            </p:cNvSpPr>
            <p:nvPr/>
          </p:nvSpPr>
          <p:spPr bwMode="auto">
            <a:xfrm>
              <a:off x="1535" y="3574"/>
              <a:ext cx="183" cy="25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nvGrpSpPr>
            <p:cNvPr id="102437" name="Group 37">
              <a:extLst>
                <a:ext uri="{FF2B5EF4-FFF2-40B4-BE49-F238E27FC236}">
                  <a16:creationId xmlns:a16="http://schemas.microsoft.com/office/drawing/2014/main" id="{22AB520D-A7B2-AC43-AD24-137C6EAE0888}"/>
                </a:ext>
              </a:extLst>
            </p:cNvPr>
            <p:cNvGrpSpPr>
              <a:grpSpLocks/>
            </p:cNvGrpSpPr>
            <p:nvPr/>
          </p:nvGrpSpPr>
          <p:grpSpPr bwMode="auto">
            <a:xfrm>
              <a:off x="1127" y="3578"/>
              <a:ext cx="347" cy="451"/>
              <a:chOff x="831" y="3234"/>
              <a:chExt cx="347" cy="451"/>
            </a:xfrm>
          </p:grpSpPr>
          <p:sp>
            <p:nvSpPr>
              <p:cNvPr id="102438" name="Text Box 38">
                <a:extLst>
                  <a:ext uri="{FF2B5EF4-FFF2-40B4-BE49-F238E27FC236}">
                    <a16:creationId xmlns:a16="http://schemas.microsoft.com/office/drawing/2014/main" id="{563ADC47-0D31-A09C-505E-577BDC2DE813}"/>
                  </a:ext>
                </a:extLst>
              </p:cNvPr>
              <p:cNvSpPr txBox="1">
                <a:spLocks noChangeArrowheads="1"/>
              </p:cNvSpPr>
              <p:nvPr/>
            </p:nvSpPr>
            <p:spPr bwMode="auto">
              <a:xfrm>
                <a:off x="831" y="3330"/>
                <a:ext cx="347" cy="288"/>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K  </a:t>
                </a:r>
              </a:p>
            </p:txBody>
          </p:sp>
          <p:sp>
            <p:nvSpPr>
              <p:cNvPr id="102439" name="Text Box 39">
                <a:extLst>
                  <a:ext uri="{FF2B5EF4-FFF2-40B4-BE49-F238E27FC236}">
                    <a16:creationId xmlns:a16="http://schemas.microsoft.com/office/drawing/2014/main" id="{224CEFCD-1147-EFCB-C0FF-A97E8E5CA7F3}"/>
                  </a:ext>
                </a:extLst>
              </p:cNvPr>
              <p:cNvSpPr txBox="1">
                <a:spLocks noChangeArrowheads="1"/>
              </p:cNvSpPr>
              <p:nvPr/>
            </p:nvSpPr>
            <p:spPr bwMode="auto">
              <a:xfrm>
                <a:off x="918" y="3454"/>
                <a:ext cx="221" cy="231"/>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A</a:t>
                </a:r>
              </a:p>
            </p:txBody>
          </p:sp>
          <p:sp>
            <p:nvSpPr>
              <p:cNvPr id="102440" name="Text Box 40">
                <a:extLst>
                  <a:ext uri="{FF2B5EF4-FFF2-40B4-BE49-F238E27FC236}">
                    <a16:creationId xmlns:a16="http://schemas.microsoft.com/office/drawing/2014/main" id="{E87733F5-6991-79A4-6C0D-8856F2C6FEC8}"/>
                  </a:ext>
                </a:extLst>
              </p:cNvPr>
              <p:cNvSpPr txBox="1">
                <a:spLocks noChangeArrowheads="1"/>
              </p:cNvSpPr>
              <p:nvPr/>
            </p:nvSpPr>
            <p:spPr bwMode="auto">
              <a:xfrm>
                <a:off x="956" y="3234"/>
                <a:ext cx="193" cy="25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grpSp>
      <p:sp>
        <p:nvSpPr>
          <p:cNvPr id="102442" name="Text Box 42">
            <a:extLst>
              <a:ext uri="{FF2B5EF4-FFF2-40B4-BE49-F238E27FC236}">
                <a16:creationId xmlns:a16="http://schemas.microsoft.com/office/drawing/2014/main" id="{F70F9D78-FEDD-79DF-4569-8CEC10D31729}"/>
              </a:ext>
            </a:extLst>
          </p:cNvPr>
          <p:cNvSpPr txBox="1">
            <a:spLocks noChangeArrowheads="1"/>
          </p:cNvSpPr>
          <p:nvPr/>
        </p:nvSpPr>
        <p:spPr bwMode="auto">
          <a:xfrm>
            <a:off x="5867400" y="4183063"/>
            <a:ext cx="3035300"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000">
                <a:latin typeface="Comic Sans MS" panose="030F0902030302020204" pitchFamily="66" charset="0"/>
              </a:rPr>
              <a:t>and knows only Alice could have the private key, that encrypted R such that</a:t>
            </a:r>
          </a:p>
        </p:txBody>
      </p:sp>
      <p:grpSp>
        <p:nvGrpSpPr>
          <p:cNvPr id="102451" name="Group 51">
            <a:extLst>
              <a:ext uri="{FF2B5EF4-FFF2-40B4-BE49-F238E27FC236}">
                <a16:creationId xmlns:a16="http://schemas.microsoft.com/office/drawing/2014/main" id="{85355A70-DF15-27EB-541B-AF7C2B1E2126}"/>
              </a:ext>
            </a:extLst>
          </p:cNvPr>
          <p:cNvGrpSpPr>
            <a:grpSpLocks/>
          </p:cNvGrpSpPr>
          <p:nvPr/>
        </p:nvGrpSpPr>
        <p:grpSpPr bwMode="auto">
          <a:xfrm>
            <a:off x="6499225" y="5246688"/>
            <a:ext cx="1876425" cy="763587"/>
            <a:chOff x="940" y="3588"/>
            <a:chExt cx="1182" cy="481"/>
          </a:xfrm>
        </p:grpSpPr>
        <p:sp>
          <p:nvSpPr>
            <p:cNvPr id="102444" name="Text Box 44">
              <a:extLst>
                <a:ext uri="{FF2B5EF4-FFF2-40B4-BE49-F238E27FC236}">
                  <a16:creationId xmlns:a16="http://schemas.microsoft.com/office/drawing/2014/main" id="{3B1E201A-AD0D-355C-7A49-D86BB7D20AA0}"/>
                </a:ext>
              </a:extLst>
            </p:cNvPr>
            <p:cNvSpPr txBox="1">
              <a:spLocks noChangeArrowheads="1"/>
            </p:cNvSpPr>
            <p:nvPr/>
          </p:nvSpPr>
          <p:spPr bwMode="auto">
            <a:xfrm>
              <a:off x="1196" y="3731"/>
              <a:ext cx="926" cy="25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(K  (R)) = R</a:t>
              </a:r>
            </a:p>
          </p:txBody>
        </p:sp>
        <p:sp>
          <p:nvSpPr>
            <p:cNvPr id="102445" name="Text Box 45">
              <a:extLst>
                <a:ext uri="{FF2B5EF4-FFF2-40B4-BE49-F238E27FC236}">
                  <a16:creationId xmlns:a16="http://schemas.microsoft.com/office/drawing/2014/main" id="{F64ACA38-939C-5705-3641-775F1A66330D}"/>
                </a:ext>
              </a:extLst>
            </p:cNvPr>
            <p:cNvSpPr txBox="1">
              <a:spLocks noChangeArrowheads="1"/>
            </p:cNvSpPr>
            <p:nvPr/>
          </p:nvSpPr>
          <p:spPr bwMode="auto">
            <a:xfrm>
              <a:off x="1337" y="3819"/>
              <a:ext cx="233" cy="25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a:t>
              </a:r>
            </a:p>
          </p:txBody>
        </p:sp>
        <p:sp>
          <p:nvSpPr>
            <p:cNvPr id="102446" name="Text Box 46">
              <a:extLst>
                <a:ext uri="{FF2B5EF4-FFF2-40B4-BE49-F238E27FC236}">
                  <a16:creationId xmlns:a16="http://schemas.microsoft.com/office/drawing/2014/main" id="{FBA8C29C-3FE9-14C6-EFB7-CD6141E8F8DF}"/>
                </a:ext>
              </a:extLst>
            </p:cNvPr>
            <p:cNvSpPr txBox="1">
              <a:spLocks noChangeArrowheads="1"/>
            </p:cNvSpPr>
            <p:nvPr/>
          </p:nvSpPr>
          <p:spPr bwMode="auto">
            <a:xfrm>
              <a:off x="1330" y="3588"/>
              <a:ext cx="183" cy="25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sp>
          <p:nvSpPr>
            <p:cNvPr id="102448" name="Text Box 48">
              <a:extLst>
                <a:ext uri="{FF2B5EF4-FFF2-40B4-BE49-F238E27FC236}">
                  <a16:creationId xmlns:a16="http://schemas.microsoft.com/office/drawing/2014/main" id="{534E0249-7FF2-C542-3286-57F125E5244E}"/>
                </a:ext>
              </a:extLst>
            </p:cNvPr>
            <p:cNvSpPr txBox="1">
              <a:spLocks noChangeArrowheads="1"/>
            </p:cNvSpPr>
            <p:nvPr/>
          </p:nvSpPr>
          <p:spPr bwMode="auto">
            <a:xfrm>
              <a:off x="940" y="3718"/>
              <a:ext cx="310" cy="25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K  </a:t>
              </a:r>
            </a:p>
          </p:txBody>
        </p:sp>
        <p:sp>
          <p:nvSpPr>
            <p:cNvPr id="102449" name="Text Box 49">
              <a:extLst>
                <a:ext uri="{FF2B5EF4-FFF2-40B4-BE49-F238E27FC236}">
                  <a16:creationId xmlns:a16="http://schemas.microsoft.com/office/drawing/2014/main" id="{26B45E78-C8C7-540A-D033-93A3D62950A1}"/>
                </a:ext>
              </a:extLst>
            </p:cNvPr>
            <p:cNvSpPr txBox="1">
              <a:spLocks noChangeArrowheads="1"/>
            </p:cNvSpPr>
            <p:nvPr/>
          </p:nvSpPr>
          <p:spPr bwMode="auto">
            <a:xfrm>
              <a:off x="1039" y="3805"/>
              <a:ext cx="233" cy="25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a:t>
              </a:r>
            </a:p>
          </p:txBody>
        </p:sp>
        <p:sp>
          <p:nvSpPr>
            <p:cNvPr id="102450" name="Text Box 50">
              <a:extLst>
                <a:ext uri="{FF2B5EF4-FFF2-40B4-BE49-F238E27FC236}">
                  <a16:creationId xmlns:a16="http://schemas.microsoft.com/office/drawing/2014/main" id="{D0FC1B78-5B8B-F9D9-A322-F00C18E00DD5}"/>
                </a:ext>
              </a:extLst>
            </p:cNvPr>
            <p:cNvSpPr txBox="1">
              <a:spLocks noChangeArrowheads="1"/>
            </p:cNvSpPr>
            <p:nvPr/>
          </p:nvSpPr>
          <p:spPr bwMode="auto">
            <a:xfrm>
              <a:off x="1065" y="3620"/>
              <a:ext cx="193" cy="25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6">
            <a:extLst>
              <a:ext uri="{FF2B5EF4-FFF2-40B4-BE49-F238E27FC236}">
                <a16:creationId xmlns:a16="http://schemas.microsoft.com/office/drawing/2014/main" id="{4DC5E1EB-4892-EDC6-C5D8-238F00EA7213}"/>
              </a:ext>
            </a:extLst>
          </p:cNvPr>
          <p:cNvSpPr>
            <a:spLocks noGrp="1"/>
          </p:cNvSpPr>
          <p:nvPr>
            <p:ph type="ftr" sz="quarter" idx="11"/>
          </p:nvPr>
        </p:nvSpPr>
        <p:spPr/>
        <p:txBody>
          <a:bodyPr/>
          <a:lstStyle/>
          <a:p>
            <a:r>
              <a:rPr lang="en-US" altLang="en-JO"/>
              <a:t>8: Network Security</a:t>
            </a:r>
          </a:p>
        </p:txBody>
      </p:sp>
      <p:sp>
        <p:nvSpPr>
          <p:cNvPr id="3" name="Slide Number Placeholder 7">
            <a:extLst>
              <a:ext uri="{FF2B5EF4-FFF2-40B4-BE49-F238E27FC236}">
                <a16:creationId xmlns:a16="http://schemas.microsoft.com/office/drawing/2014/main" id="{19804E9F-F584-4228-0614-921960BDFFE1}"/>
              </a:ext>
            </a:extLst>
          </p:cNvPr>
          <p:cNvSpPr>
            <a:spLocks noGrp="1"/>
          </p:cNvSpPr>
          <p:nvPr>
            <p:ph type="sldNum" sz="quarter" idx="12"/>
          </p:nvPr>
        </p:nvSpPr>
        <p:spPr/>
        <p:txBody>
          <a:bodyPr/>
          <a:lstStyle/>
          <a:p>
            <a:r>
              <a:rPr lang="en-US" altLang="en-JO"/>
              <a:t>8-</a:t>
            </a:r>
            <a:fld id="{CE70589B-92DF-EC4B-A738-608F51FAC4F7}" type="slidenum">
              <a:rPr lang="en-US" altLang="en-JO"/>
              <a:pPr/>
              <a:t>46</a:t>
            </a:fld>
            <a:endParaRPr lang="en-US" altLang="en-JO"/>
          </a:p>
        </p:txBody>
      </p:sp>
      <p:sp>
        <p:nvSpPr>
          <p:cNvPr id="103427" name="Rectangle 3">
            <a:extLst>
              <a:ext uri="{FF2B5EF4-FFF2-40B4-BE49-F238E27FC236}">
                <a16:creationId xmlns:a16="http://schemas.microsoft.com/office/drawing/2014/main" id="{3A804730-C031-E910-9738-44BEFE6EC7B7}"/>
              </a:ext>
            </a:extLst>
          </p:cNvPr>
          <p:cNvSpPr>
            <a:spLocks noGrp="1" noChangeArrowheads="1"/>
          </p:cNvSpPr>
          <p:nvPr>
            <p:ph type="title"/>
          </p:nvPr>
        </p:nvSpPr>
        <p:spPr>
          <a:xfrm>
            <a:off x="457200" y="254000"/>
            <a:ext cx="4800600" cy="952500"/>
          </a:xfrm>
        </p:spPr>
        <p:txBody>
          <a:bodyPr/>
          <a:lstStyle/>
          <a:p>
            <a:r>
              <a:rPr lang="en-US" altLang="en-JO" sz="3600"/>
              <a:t>ap5.0: security hole</a:t>
            </a:r>
            <a:endParaRPr lang="en-US" altLang="en-JO"/>
          </a:p>
        </p:txBody>
      </p:sp>
      <p:sp>
        <p:nvSpPr>
          <p:cNvPr id="103428" name="Rectangle 4">
            <a:extLst>
              <a:ext uri="{FF2B5EF4-FFF2-40B4-BE49-F238E27FC236}">
                <a16:creationId xmlns:a16="http://schemas.microsoft.com/office/drawing/2014/main" id="{2974CCA6-69BE-97E5-554D-80D8ADACC7DC}"/>
              </a:ext>
            </a:extLst>
          </p:cNvPr>
          <p:cNvSpPr>
            <a:spLocks noGrp="1" noChangeArrowheads="1"/>
          </p:cNvSpPr>
          <p:nvPr>
            <p:ph type="body" sz="half" idx="1"/>
          </p:nvPr>
        </p:nvSpPr>
        <p:spPr>
          <a:xfrm>
            <a:off x="484981" y="1068731"/>
            <a:ext cx="7593013" cy="4648200"/>
          </a:xfrm>
        </p:spPr>
        <p:txBody>
          <a:bodyPr/>
          <a:lstStyle/>
          <a:p>
            <a:pPr>
              <a:buFont typeface="ZapfDingbats" pitchFamily="82" charset="2"/>
              <a:buNone/>
            </a:pPr>
            <a:r>
              <a:rPr lang="en-US" altLang="en-JO" sz="2400">
                <a:solidFill>
                  <a:srgbClr val="FF0000"/>
                </a:solidFill>
              </a:rPr>
              <a:t>Man (woman) in the middle attack:</a:t>
            </a:r>
            <a:r>
              <a:rPr lang="en-US" altLang="en-JO" sz="2400"/>
              <a:t> Trudy poses as Alice (to Bob) and as Bob (to Alice)</a:t>
            </a:r>
          </a:p>
        </p:txBody>
      </p:sp>
      <p:pic>
        <p:nvPicPr>
          <p:cNvPr id="103433" name="Picture 9">
            <a:extLst>
              <a:ext uri="{FF2B5EF4-FFF2-40B4-BE49-F238E27FC236}">
                <a16:creationId xmlns:a16="http://schemas.microsoft.com/office/drawing/2014/main" id="{EDC3DB13-B13C-FE20-88F1-7C2CB61CEE7E}"/>
              </a:ext>
            </a:extLst>
          </p:cNvPr>
          <p:cNvPicPr>
            <a:picLocks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7623175" y="2306638"/>
            <a:ext cx="800100" cy="817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3435" name="Picture 11">
            <a:extLst>
              <a:ext uri="{FF2B5EF4-FFF2-40B4-BE49-F238E27FC236}">
                <a16:creationId xmlns:a16="http://schemas.microsoft.com/office/drawing/2014/main" id="{DACF923D-4110-665D-10F8-B3D6A0133F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9263" y="2203450"/>
            <a:ext cx="954087" cy="114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31" name="Picture 7">
            <a:extLst>
              <a:ext uri="{FF2B5EF4-FFF2-40B4-BE49-F238E27FC236}">
                <a16:creationId xmlns:a16="http://schemas.microsoft.com/office/drawing/2014/main" id="{E47A92CA-839E-7A58-625D-2059556569F5}"/>
              </a:ext>
            </a:extLst>
          </p:cNvPr>
          <p:cNvPicPr>
            <a:picLocks noChangeAspect="1" noChangeArrowheads="1"/>
          </p:cNvPicPr>
          <p:nvPr>
            <p:ph sz="quarter" idx="2"/>
          </p:nvPr>
        </p:nvPicPr>
        <p:blipFill>
          <a:blip r:embed="rId5">
            <a:extLst>
              <a:ext uri="{28A0092B-C50C-407E-A947-70E740481C1C}">
                <a14:useLocalDpi xmlns:a14="http://schemas.microsoft.com/office/drawing/2010/main" val="0"/>
              </a:ext>
            </a:extLst>
          </a:blip>
          <a:srcRect/>
          <a:stretch>
            <a:fillRect/>
          </a:stretch>
        </p:blipFill>
        <p:spPr>
          <a:xfrm>
            <a:off x="1163638" y="2195513"/>
            <a:ext cx="752475" cy="9271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3436" name="Line 12">
            <a:extLst>
              <a:ext uri="{FF2B5EF4-FFF2-40B4-BE49-F238E27FC236}">
                <a16:creationId xmlns:a16="http://schemas.microsoft.com/office/drawing/2014/main" id="{41AE053A-831E-EF54-67C6-6F65C7613614}"/>
              </a:ext>
            </a:extLst>
          </p:cNvPr>
          <p:cNvSpPr>
            <a:spLocks noChangeShapeType="1"/>
          </p:cNvSpPr>
          <p:nvPr/>
        </p:nvSpPr>
        <p:spPr bwMode="auto">
          <a:xfrm>
            <a:off x="1936750" y="2678113"/>
            <a:ext cx="22494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03437" name="Text Box 13">
            <a:extLst>
              <a:ext uri="{FF2B5EF4-FFF2-40B4-BE49-F238E27FC236}">
                <a16:creationId xmlns:a16="http://schemas.microsoft.com/office/drawing/2014/main" id="{1CC67F61-561A-FB9A-53CC-451241D91CCB}"/>
              </a:ext>
            </a:extLst>
          </p:cNvPr>
          <p:cNvSpPr txBox="1">
            <a:spLocks noChangeArrowheads="1"/>
          </p:cNvSpPr>
          <p:nvPr/>
        </p:nvSpPr>
        <p:spPr bwMode="auto">
          <a:xfrm>
            <a:off x="2219325" y="2328863"/>
            <a:ext cx="1276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I am Alice</a:t>
            </a:r>
          </a:p>
        </p:txBody>
      </p:sp>
      <p:sp>
        <p:nvSpPr>
          <p:cNvPr id="103438" name="Line 14">
            <a:extLst>
              <a:ext uri="{FF2B5EF4-FFF2-40B4-BE49-F238E27FC236}">
                <a16:creationId xmlns:a16="http://schemas.microsoft.com/office/drawing/2014/main" id="{F42B632B-DD22-A3D1-DAFF-77BEABFA545D}"/>
              </a:ext>
            </a:extLst>
          </p:cNvPr>
          <p:cNvSpPr>
            <a:spLocks noChangeShapeType="1"/>
          </p:cNvSpPr>
          <p:nvPr/>
        </p:nvSpPr>
        <p:spPr bwMode="auto">
          <a:xfrm>
            <a:off x="5183188" y="2717800"/>
            <a:ext cx="22494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03439" name="Text Box 15">
            <a:extLst>
              <a:ext uri="{FF2B5EF4-FFF2-40B4-BE49-F238E27FC236}">
                <a16:creationId xmlns:a16="http://schemas.microsoft.com/office/drawing/2014/main" id="{7D93CFAB-70C2-84DC-5C0B-AEA2188492C8}"/>
              </a:ext>
            </a:extLst>
          </p:cNvPr>
          <p:cNvSpPr txBox="1">
            <a:spLocks noChangeArrowheads="1"/>
          </p:cNvSpPr>
          <p:nvPr/>
        </p:nvSpPr>
        <p:spPr bwMode="auto">
          <a:xfrm>
            <a:off x="5465763" y="2368550"/>
            <a:ext cx="1276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I am Alice</a:t>
            </a:r>
          </a:p>
        </p:txBody>
      </p:sp>
      <p:sp>
        <p:nvSpPr>
          <p:cNvPr id="103440" name="Line 16">
            <a:extLst>
              <a:ext uri="{FF2B5EF4-FFF2-40B4-BE49-F238E27FC236}">
                <a16:creationId xmlns:a16="http://schemas.microsoft.com/office/drawing/2014/main" id="{DD276810-3F66-2C35-70CB-F7AA8BFDF0DA}"/>
              </a:ext>
            </a:extLst>
          </p:cNvPr>
          <p:cNvSpPr>
            <a:spLocks noChangeShapeType="1"/>
          </p:cNvSpPr>
          <p:nvPr/>
        </p:nvSpPr>
        <p:spPr bwMode="auto">
          <a:xfrm flipH="1">
            <a:off x="5222875" y="2786063"/>
            <a:ext cx="2165350" cy="2809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03441" name="Text Box 17">
            <a:extLst>
              <a:ext uri="{FF2B5EF4-FFF2-40B4-BE49-F238E27FC236}">
                <a16:creationId xmlns:a16="http://schemas.microsoft.com/office/drawing/2014/main" id="{3C8551E4-E5A1-F8DE-013E-0B48565B5D41}"/>
              </a:ext>
            </a:extLst>
          </p:cNvPr>
          <p:cNvSpPr txBox="1">
            <a:spLocks noChangeArrowheads="1"/>
          </p:cNvSpPr>
          <p:nvPr/>
        </p:nvSpPr>
        <p:spPr bwMode="auto">
          <a:xfrm>
            <a:off x="5334000" y="2701925"/>
            <a:ext cx="3270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R</a:t>
            </a:r>
          </a:p>
        </p:txBody>
      </p:sp>
      <p:sp>
        <p:nvSpPr>
          <p:cNvPr id="103442" name="Line 18">
            <a:extLst>
              <a:ext uri="{FF2B5EF4-FFF2-40B4-BE49-F238E27FC236}">
                <a16:creationId xmlns:a16="http://schemas.microsoft.com/office/drawing/2014/main" id="{65205469-C6DF-CBE0-D01F-7822BB98096D}"/>
              </a:ext>
            </a:extLst>
          </p:cNvPr>
          <p:cNvSpPr>
            <a:spLocks noChangeShapeType="1"/>
          </p:cNvSpPr>
          <p:nvPr/>
        </p:nvSpPr>
        <p:spPr bwMode="auto">
          <a:xfrm>
            <a:off x="5251450" y="3235325"/>
            <a:ext cx="22494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103447" name="Group 23">
            <a:extLst>
              <a:ext uri="{FF2B5EF4-FFF2-40B4-BE49-F238E27FC236}">
                <a16:creationId xmlns:a16="http://schemas.microsoft.com/office/drawing/2014/main" id="{01CFE9AA-FBAF-E4CB-70B6-59173B1DF8E0}"/>
              </a:ext>
            </a:extLst>
          </p:cNvPr>
          <p:cNvGrpSpPr>
            <a:grpSpLocks/>
          </p:cNvGrpSpPr>
          <p:nvPr/>
        </p:nvGrpSpPr>
        <p:grpSpPr bwMode="auto">
          <a:xfrm>
            <a:off x="6488113" y="2781300"/>
            <a:ext cx="839787" cy="677863"/>
            <a:chOff x="3736" y="350"/>
            <a:chExt cx="529" cy="427"/>
          </a:xfrm>
        </p:grpSpPr>
        <p:sp>
          <p:nvSpPr>
            <p:cNvPr id="103444" name="Text Box 20">
              <a:extLst>
                <a:ext uri="{FF2B5EF4-FFF2-40B4-BE49-F238E27FC236}">
                  <a16:creationId xmlns:a16="http://schemas.microsoft.com/office/drawing/2014/main" id="{33DD3C87-34AD-2957-E747-CFCCD4734168}"/>
                </a:ext>
              </a:extLst>
            </p:cNvPr>
            <p:cNvSpPr txBox="1">
              <a:spLocks noChangeArrowheads="1"/>
            </p:cNvSpPr>
            <p:nvPr/>
          </p:nvSpPr>
          <p:spPr bwMode="auto">
            <a:xfrm>
              <a:off x="3839" y="546"/>
              <a:ext cx="21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rgbClr val="FF0000"/>
                  </a:solidFill>
                  <a:latin typeface="Comic Sans MS" panose="030F0902030302020204" pitchFamily="66" charset="0"/>
                </a:rPr>
                <a:t>T</a:t>
              </a:r>
            </a:p>
          </p:txBody>
        </p:sp>
        <p:grpSp>
          <p:nvGrpSpPr>
            <p:cNvPr id="103446" name="Group 22">
              <a:extLst>
                <a:ext uri="{FF2B5EF4-FFF2-40B4-BE49-F238E27FC236}">
                  <a16:creationId xmlns:a16="http://schemas.microsoft.com/office/drawing/2014/main" id="{4486D5A4-8883-9A8B-05B2-3C7C27E40468}"/>
                </a:ext>
              </a:extLst>
            </p:cNvPr>
            <p:cNvGrpSpPr>
              <a:grpSpLocks/>
            </p:cNvGrpSpPr>
            <p:nvPr/>
          </p:nvGrpSpPr>
          <p:grpSpPr bwMode="auto">
            <a:xfrm>
              <a:off x="3736" y="350"/>
              <a:ext cx="529" cy="323"/>
              <a:chOff x="3736" y="350"/>
              <a:chExt cx="529" cy="323"/>
            </a:xfrm>
          </p:grpSpPr>
          <p:sp>
            <p:nvSpPr>
              <p:cNvPr id="103443" name="Text Box 19">
                <a:extLst>
                  <a:ext uri="{FF2B5EF4-FFF2-40B4-BE49-F238E27FC236}">
                    <a16:creationId xmlns:a16="http://schemas.microsoft.com/office/drawing/2014/main" id="{28635F99-05DC-2AFC-C47D-325A9047BFE2}"/>
                  </a:ext>
                </a:extLst>
              </p:cNvPr>
              <p:cNvSpPr txBox="1">
                <a:spLocks noChangeArrowheads="1"/>
              </p:cNvSpPr>
              <p:nvPr/>
            </p:nvSpPr>
            <p:spPr bwMode="auto">
              <a:xfrm>
                <a:off x="3736" y="442"/>
                <a:ext cx="52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   (R)</a:t>
                </a:r>
              </a:p>
            </p:txBody>
          </p:sp>
          <p:sp>
            <p:nvSpPr>
              <p:cNvPr id="103445" name="Text Box 21">
                <a:extLst>
                  <a:ext uri="{FF2B5EF4-FFF2-40B4-BE49-F238E27FC236}">
                    <a16:creationId xmlns:a16="http://schemas.microsoft.com/office/drawing/2014/main" id="{50E606EB-DB59-F617-7E47-E102FFAD2B82}"/>
                  </a:ext>
                </a:extLst>
              </p:cNvPr>
              <p:cNvSpPr txBox="1">
                <a:spLocks noChangeArrowheads="1"/>
              </p:cNvSpPr>
              <p:nvPr/>
            </p:nvSpPr>
            <p:spPr bwMode="auto">
              <a:xfrm>
                <a:off x="3847" y="350"/>
                <a:ext cx="1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rgbClr val="FF0000"/>
                    </a:solidFill>
                    <a:latin typeface="Comic Sans MS" panose="030F0902030302020204" pitchFamily="66" charset="0"/>
                  </a:rPr>
                  <a:t>-</a:t>
                </a:r>
              </a:p>
            </p:txBody>
          </p:sp>
        </p:grpSp>
      </p:grpSp>
      <p:sp>
        <p:nvSpPr>
          <p:cNvPr id="103448" name="Line 24">
            <a:extLst>
              <a:ext uri="{FF2B5EF4-FFF2-40B4-BE49-F238E27FC236}">
                <a16:creationId xmlns:a16="http://schemas.microsoft.com/office/drawing/2014/main" id="{31EC39E2-4C62-5242-BF4A-AA23C7586094}"/>
              </a:ext>
            </a:extLst>
          </p:cNvPr>
          <p:cNvSpPr>
            <a:spLocks noChangeShapeType="1"/>
          </p:cNvSpPr>
          <p:nvPr/>
        </p:nvSpPr>
        <p:spPr bwMode="auto">
          <a:xfrm flipH="1">
            <a:off x="5289550" y="3403600"/>
            <a:ext cx="2165350" cy="2809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03449" name="Text Box 25">
            <a:extLst>
              <a:ext uri="{FF2B5EF4-FFF2-40B4-BE49-F238E27FC236}">
                <a16:creationId xmlns:a16="http://schemas.microsoft.com/office/drawing/2014/main" id="{5EE6ADDD-AADB-B036-593C-C04177E700C2}"/>
              </a:ext>
            </a:extLst>
          </p:cNvPr>
          <p:cNvSpPr txBox="1">
            <a:spLocks noChangeArrowheads="1"/>
          </p:cNvSpPr>
          <p:nvPr/>
        </p:nvSpPr>
        <p:spPr bwMode="auto">
          <a:xfrm>
            <a:off x="5135563" y="3360738"/>
            <a:ext cx="2468562"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latin typeface="Comic Sans MS" panose="030F0902030302020204" pitchFamily="66" charset="0"/>
              </a:rPr>
              <a:t>Send me your public key</a:t>
            </a:r>
          </a:p>
        </p:txBody>
      </p:sp>
      <p:sp>
        <p:nvSpPr>
          <p:cNvPr id="103450" name="Line 26">
            <a:extLst>
              <a:ext uri="{FF2B5EF4-FFF2-40B4-BE49-F238E27FC236}">
                <a16:creationId xmlns:a16="http://schemas.microsoft.com/office/drawing/2014/main" id="{AAD1FD3F-73AB-630C-2047-31C4C740F489}"/>
              </a:ext>
            </a:extLst>
          </p:cNvPr>
          <p:cNvSpPr>
            <a:spLocks noChangeShapeType="1"/>
          </p:cNvSpPr>
          <p:nvPr/>
        </p:nvSpPr>
        <p:spPr bwMode="auto">
          <a:xfrm>
            <a:off x="5319713" y="3922713"/>
            <a:ext cx="22494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103457" name="Group 33">
            <a:extLst>
              <a:ext uri="{FF2B5EF4-FFF2-40B4-BE49-F238E27FC236}">
                <a16:creationId xmlns:a16="http://schemas.microsoft.com/office/drawing/2014/main" id="{59A9A861-7DED-BD49-568F-42FC4E923D90}"/>
              </a:ext>
            </a:extLst>
          </p:cNvPr>
          <p:cNvGrpSpPr>
            <a:grpSpLocks/>
          </p:cNvGrpSpPr>
          <p:nvPr/>
        </p:nvGrpSpPr>
        <p:grpSpPr bwMode="auto">
          <a:xfrm>
            <a:off x="6937375" y="3525838"/>
            <a:ext cx="528638" cy="692150"/>
            <a:chOff x="4737" y="2510"/>
            <a:chExt cx="333" cy="436"/>
          </a:xfrm>
        </p:grpSpPr>
        <p:grpSp>
          <p:nvGrpSpPr>
            <p:cNvPr id="103456" name="Group 32">
              <a:extLst>
                <a:ext uri="{FF2B5EF4-FFF2-40B4-BE49-F238E27FC236}">
                  <a16:creationId xmlns:a16="http://schemas.microsoft.com/office/drawing/2014/main" id="{CA9E93AA-BAE0-3BAE-1F66-23DD1BCA5DE5}"/>
                </a:ext>
              </a:extLst>
            </p:cNvPr>
            <p:cNvGrpSpPr>
              <a:grpSpLocks/>
            </p:cNvGrpSpPr>
            <p:nvPr/>
          </p:nvGrpSpPr>
          <p:grpSpPr bwMode="auto">
            <a:xfrm>
              <a:off x="4737" y="2620"/>
              <a:ext cx="333" cy="326"/>
              <a:chOff x="4737" y="2620"/>
              <a:chExt cx="333" cy="326"/>
            </a:xfrm>
          </p:grpSpPr>
          <p:sp>
            <p:nvSpPr>
              <p:cNvPr id="103452" name="Text Box 28">
                <a:extLst>
                  <a:ext uri="{FF2B5EF4-FFF2-40B4-BE49-F238E27FC236}">
                    <a16:creationId xmlns:a16="http://schemas.microsoft.com/office/drawing/2014/main" id="{904D03F2-84D1-102A-D9BD-DF7CBFD2FE48}"/>
                  </a:ext>
                </a:extLst>
              </p:cNvPr>
              <p:cNvSpPr txBox="1">
                <a:spLocks noChangeArrowheads="1"/>
              </p:cNvSpPr>
              <p:nvPr/>
            </p:nvSpPr>
            <p:spPr bwMode="auto">
              <a:xfrm>
                <a:off x="4830" y="2715"/>
                <a:ext cx="21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rgbClr val="FF0000"/>
                    </a:solidFill>
                    <a:latin typeface="Comic Sans MS" panose="030F0902030302020204" pitchFamily="66" charset="0"/>
                  </a:rPr>
                  <a:t>T</a:t>
                </a:r>
              </a:p>
            </p:txBody>
          </p:sp>
          <p:sp>
            <p:nvSpPr>
              <p:cNvPr id="103454" name="Text Box 30">
                <a:extLst>
                  <a:ext uri="{FF2B5EF4-FFF2-40B4-BE49-F238E27FC236}">
                    <a16:creationId xmlns:a16="http://schemas.microsoft.com/office/drawing/2014/main" id="{C4EFAB32-07E3-99C6-680E-806D4E95D9AF}"/>
                  </a:ext>
                </a:extLst>
              </p:cNvPr>
              <p:cNvSpPr txBox="1">
                <a:spLocks noChangeArrowheads="1"/>
              </p:cNvSpPr>
              <p:nvPr/>
            </p:nvSpPr>
            <p:spPr bwMode="auto">
              <a:xfrm>
                <a:off x="4737" y="2620"/>
                <a:ext cx="33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   </a:t>
                </a:r>
              </a:p>
            </p:txBody>
          </p:sp>
        </p:grpSp>
        <p:sp>
          <p:nvSpPr>
            <p:cNvPr id="103455" name="Text Box 31">
              <a:extLst>
                <a:ext uri="{FF2B5EF4-FFF2-40B4-BE49-F238E27FC236}">
                  <a16:creationId xmlns:a16="http://schemas.microsoft.com/office/drawing/2014/main" id="{4EF94309-98E8-D063-A320-12B022193216}"/>
                </a:ext>
              </a:extLst>
            </p:cNvPr>
            <p:cNvSpPr txBox="1">
              <a:spLocks noChangeArrowheads="1"/>
            </p:cNvSpPr>
            <p:nvPr/>
          </p:nvSpPr>
          <p:spPr bwMode="auto">
            <a:xfrm>
              <a:off x="4852" y="2510"/>
              <a:ext cx="18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rgbClr val="FF0000"/>
                  </a:solidFill>
                  <a:latin typeface="Comic Sans MS" panose="030F0902030302020204" pitchFamily="66" charset="0"/>
                </a:rPr>
                <a:t>+</a:t>
              </a:r>
            </a:p>
          </p:txBody>
        </p:sp>
      </p:grpSp>
      <p:sp>
        <p:nvSpPr>
          <p:cNvPr id="103459" name="Line 35">
            <a:extLst>
              <a:ext uri="{FF2B5EF4-FFF2-40B4-BE49-F238E27FC236}">
                <a16:creationId xmlns:a16="http://schemas.microsoft.com/office/drawing/2014/main" id="{35F76961-E417-25C9-8165-C89A5C6B183B}"/>
              </a:ext>
            </a:extLst>
          </p:cNvPr>
          <p:cNvSpPr>
            <a:spLocks noChangeShapeType="1"/>
          </p:cNvSpPr>
          <p:nvPr/>
        </p:nvSpPr>
        <p:spPr bwMode="auto">
          <a:xfrm flipH="1">
            <a:off x="1900238" y="3393517"/>
            <a:ext cx="2165350" cy="2809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03460" name="Line 36">
            <a:extLst>
              <a:ext uri="{FF2B5EF4-FFF2-40B4-BE49-F238E27FC236}">
                <a16:creationId xmlns:a16="http://schemas.microsoft.com/office/drawing/2014/main" id="{89F469BD-4EBC-0780-CC2C-A57F04B87B0D}"/>
              </a:ext>
            </a:extLst>
          </p:cNvPr>
          <p:cNvSpPr>
            <a:spLocks noChangeShapeType="1"/>
          </p:cNvSpPr>
          <p:nvPr/>
        </p:nvSpPr>
        <p:spPr bwMode="auto">
          <a:xfrm>
            <a:off x="1928813" y="3879850"/>
            <a:ext cx="22494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103461" name="Group 37">
            <a:extLst>
              <a:ext uri="{FF2B5EF4-FFF2-40B4-BE49-F238E27FC236}">
                <a16:creationId xmlns:a16="http://schemas.microsoft.com/office/drawing/2014/main" id="{9FAE83DB-BA1E-56BE-CE3B-46B9DEB63938}"/>
              </a:ext>
            </a:extLst>
          </p:cNvPr>
          <p:cNvGrpSpPr>
            <a:grpSpLocks/>
          </p:cNvGrpSpPr>
          <p:nvPr/>
        </p:nvGrpSpPr>
        <p:grpSpPr bwMode="auto">
          <a:xfrm>
            <a:off x="3151188" y="3386824"/>
            <a:ext cx="839787" cy="677862"/>
            <a:chOff x="3736" y="350"/>
            <a:chExt cx="529" cy="427"/>
          </a:xfrm>
        </p:grpSpPr>
        <p:sp>
          <p:nvSpPr>
            <p:cNvPr id="103462" name="Text Box 38">
              <a:extLst>
                <a:ext uri="{FF2B5EF4-FFF2-40B4-BE49-F238E27FC236}">
                  <a16:creationId xmlns:a16="http://schemas.microsoft.com/office/drawing/2014/main" id="{EB96F61F-952E-0592-3E41-CD1D95DF5761}"/>
                </a:ext>
              </a:extLst>
            </p:cNvPr>
            <p:cNvSpPr txBox="1">
              <a:spLocks noChangeArrowheads="1"/>
            </p:cNvSpPr>
            <p:nvPr/>
          </p:nvSpPr>
          <p:spPr bwMode="auto">
            <a:xfrm>
              <a:off x="3836" y="546"/>
              <a:ext cx="22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dirty="0">
                  <a:solidFill>
                    <a:srgbClr val="FF0000"/>
                  </a:solidFill>
                  <a:latin typeface="Comic Sans MS" panose="030F0902030302020204" pitchFamily="66" charset="0"/>
                </a:rPr>
                <a:t>A</a:t>
              </a:r>
            </a:p>
          </p:txBody>
        </p:sp>
        <p:grpSp>
          <p:nvGrpSpPr>
            <p:cNvPr id="103463" name="Group 39">
              <a:extLst>
                <a:ext uri="{FF2B5EF4-FFF2-40B4-BE49-F238E27FC236}">
                  <a16:creationId xmlns:a16="http://schemas.microsoft.com/office/drawing/2014/main" id="{2BD3A272-CCBE-7E50-E362-BC211760D89A}"/>
                </a:ext>
              </a:extLst>
            </p:cNvPr>
            <p:cNvGrpSpPr>
              <a:grpSpLocks/>
            </p:cNvGrpSpPr>
            <p:nvPr/>
          </p:nvGrpSpPr>
          <p:grpSpPr bwMode="auto">
            <a:xfrm>
              <a:off x="3736" y="350"/>
              <a:ext cx="529" cy="323"/>
              <a:chOff x="3736" y="350"/>
              <a:chExt cx="529" cy="323"/>
            </a:xfrm>
          </p:grpSpPr>
          <p:sp>
            <p:nvSpPr>
              <p:cNvPr id="103464" name="Text Box 40">
                <a:extLst>
                  <a:ext uri="{FF2B5EF4-FFF2-40B4-BE49-F238E27FC236}">
                    <a16:creationId xmlns:a16="http://schemas.microsoft.com/office/drawing/2014/main" id="{CFE8B72A-0A0E-F3BD-AF15-1B670BD081D2}"/>
                  </a:ext>
                </a:extLst>
              </p:cNvPr>
              <p:cNvSpPr txBox="1">
                <a:spLocks noChangeArrowheads="1"/>
              </p:cNvSpPr>
              <p:nvPr/>
            </p:nvSpPr>
            <p:spPr bwMode="auto">
              <a:xfrm>
                <a:off x="3736" y="442"/>
                <a:ext cx="52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   (R)</a:t>
                </a:r>
              </a:p>
            </p:txBody>
          </p:sp>
          <p:sp>
            <p:nvSpPr>
              <p:cNvPr id="103465" name="Text Box 41">
                <a:extLst>
                  <a:ext uri="{FF2B5EF4-FFF2-40B4-BE49-F238E27FC236}">
                    <a16:creationId xmlns:a16="http://schemas.microsoft.com/office/drawing/2014/main" id="{5BAC27A2-8903-C971-EF11-D2EAC58ED204}"/>
                  </a:ext>
                </a:extLst>
              </p:cNvPr>
              <p:cNvSpPr txBox="1">
                <a:spLocks noChangeArrowheads="1"/>
              </p:cNvSpPr>
              <p:nvPr/>
            </p:nvSpPr>
            <p:spPr bwMode="auto">
              <a:xfrm>
                <a:off x="3847" y="350"/>
                <a:ext cx="1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rgbClr val="FF0000"/>
                    </a:solidFill>
                    <a:latin typeface="Comic Sans MS" panose="030F0902030302020204" pitchFamily="66" charset="0"/>
                  </a:rPr>
                  <a:t>-</a:t>
                </a:r>
              </a:p>
            </p:txBody>
          </p:sp>
        </p:grpSp>
      </p:grpSp>
      <p:sp>
        <p:nvSpPr>
          <p:cNvPr id="103466" name="Line 42">
            <a:extLst>
              <a:ext uri="{FF2B5EF4-FFF2-40B4-BE49-F238E27FC236}">
                <a16:creationId xmlns:a16="http://schemas.microsoft.com/office/drawing/2014/main" id="{56C1847C-BDAC-AB3C-C04C-40BF43359189}"/>
              </a:ext>
            </a:extLst>
          </p:cNvPr>
          <p:cNvSpPr>
            <a:spLocks noChangeShapeType="1"/>
          </p:cNvSpPr>
          <p:nvPr/>
        </p:nvSpPr>
        <p:spPr bwMode="auto">
          <a:xfrm flipH="1">
            <a:off x="1966913" y="4048125"/>
            <a:ext cx="2165350" cy="2809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03467" name="Text Box 43">
            <a:extLst>
              <a:ext uri="{FF2B5EF4-FFF2-40B4-BE49-F238E27FC236}">
                <a16:creationId xmlns:a16="http://schemas.microsoft.com/office/drawing/2014/main" id="{2C79C959-8BF7-CC12-F62F-FF44C0F707C6}"/>
              </a:ext>
            </a:extLst>
          </p:cNvPr>
          <p:cNvSpPr txBox="1">
            <a:spLocks noChangeArrowheads="1"/>
          </p:cNvSpPr>
          <p:nvPr/>
        </p:nvSpPr>
        <p:spPr bwMode="auto">
          <a:xfrm>
            <a:off x="1812925" y="4005263"/>
            <a:ext cx="2468563"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latin typeface="Comic Sans MS" panose="030F0902030302020204" pitchFamily="66" charset="0"/>
              </a:rPr>
              <a:t>Send me your public key</a:t>
            </a:r>
          </a:p>
        </p:txBody>
      </p:sp>
      <p:sp>
        <p:nvSpPr>
          <p:cNvPr id="103468" name="Line 44">
            <a:extLst>
              <a:ext uri="{FF2B5EF4-FFF2-40B4-BE49-F238E27FC236}">
                <a16:creationId xmlns:a16="http://schemas.microsoft.com/office/drawing/2014/main" id="{BE1BCDE0-7A21-A233-4395-67A130A9FE4D}"/>
              </a:ext>
            </a:extLst>
          </p:cNvPr>
          <p:cNvSpPr>
            <a:spLocks noChangeShapeType="1"/>
          </p:cNvSpPr>
          <p:nvPr/>
        </p:nvSpPr>
        <p:spPr bwMode="auto">
          <a:xfrm>
            <a:off x="1997075" y="4567238"/>
            <a:ext cx="22494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103469" name="Group 45">
            <a:extLst>
              <a:ext uri="{FF2B5EF4-FFF2-40B4-BE49-F238E27FC236}">
                <a16:creationId xmlns:a16="http://schemas.microsoft.com/office/drawing/2014/main" id="{1EE6FBBD-E2B5-FF7B-19EC-714D85AD45DD}"/>
              </a:ext>
            </a:extLst>
          </p:cNvPr>
          <p:cNvGrpSpPr>
            <a:grpSpLocks/>
          </p:cNvGrpSpPr>
          <p:nvPr/>
        </p:nvGrpSpPr>
        <p:grpSpPr bwMode="auto">
          <a:xfrm>
            <a:off x="3463367" y="4149598"/>
            <a:ext cx="528637" cy="692150"/>
            <a:chOff x="4737" y="2510"/>
            <a:chExt cx="333" cy="436"/>
          </a:xfrm>
        </p:grpSpPr>
        <p:grpSp>
          <p:nvGrpSpPr>
            <p:cNvPr id="103470" name="Group 46">
              <a:extLst>
                <a:ext uri="{FF2B5EF4-FFF2-40B4-BE49-F238E27FC236}">
                  <a16:creationId xmlns:a16="http://schemas.microsoft.com/office/drawing/2014/main" id="{1EC8BC58-E0B2-A63A-F6F2-0BC91028EDBF}"/>
                </a:ext>
              </a:extLst>
            </p:cNvPr>
            <p:cNvGrpSpPr>
              <a:grpSpLocks/>
            </p:cNvGrpSpPr>
            <p:nvPr/>
          </p:nvGrpSpPr>
          <p:grpSpPr bwMode="auto">
            <a:xfrm>
              <a:off x="4737" y="2620"/>
              <a:ext cx="333" cy="326"/>
              <a:chOff x="4737" y="2620"/>
              <a:chExt cx="333" cy="326"/>
            </a:xfrm>
          </p:grpSpPr>
          <p:sp>
            <p:nvSpPr>
              <p:cNvPr id="103471" name="Text Box 47">
                <a:extLst>
                  <a:ext uri="{FF2B5EF4-FFF2-40B4-BE49-F238E27FC236}">
                    <a16:creationId xmlns:a16="http://schemas.microsoft.com/office/drawing/2014/main" id="{15DA03F4-2EB7-4713-BD98-303A37FFFD0D}"/>
                  </a:ext>
                </a:extLst>
              </p:cNvPr>
              <p:cNvSpPr txBox="1">
                <a:spLocks noChangeArrowheads="1"/>
              </p:cNvSpPr>
              <p:nvPr/>
            </p:nvSpPr>
            <p:spPr bwMode="auto">
              <a:xfrm>
                <a:off x="4827" y="2715"/>
                <a:ext cx="22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rgbClr val="FF0000"/>
                    </a:solidFill>
                    <a:latin typeface="Comic Sans MS" panose="030F0902030302020204" pitchFamily="66" charset="0"/>
                  </a:rPr>
                  <a:t>A</a:t>
                </a:r>
              </a:p>
            </p:txBody>
          </p:sp>
          <p:sp>
            <p:nvSpPr>
              <p:cNvPr id="103472" name="Text Box 48">
                <a:extLst>
                  <a:ext uri="{FF2B5EF4-FFF2-40B4-BE49-F238E27FC236}">
                    <a16:creationId xmlns:a16="http://schemas.microsoft.com/office/drawing/2014/main" id="{4D7ED668-4D79-CFD1-686A-4CE902ED6913}"/>
                  </a:ext>
                </a:extLst>
              </p:cNvPr>
              <p:cNvSpPr txBox="1">
                <a:spLocks noChangeArrowheads="1"/>
              </p:cNvSpPr>
              <p:nvPr/>
            </p:nvSpPr>
            <p:spPr bwMode="auto">
              <a:xfrm>
                <a:off x="4737" y="2620"/>
                <a:ext cx="33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dirty="0">
                    <a:latin typeface="Comic Sans MS" panose="030F0902030302020204" pitchFamily="66" charset="0"/>
                  </a:rPr>
                  <a:t>K   </a:t>
                </a:r>
              </a:p>
            </p:txBody>
          </p:sp>
        </p:grpSp>
        <p:sp>
          <p:nvSpPr>
            <p:cNvPr id="103473" name="Text Box 49">
              <a:extLst>
                <a:ext uri="{FF2B5EF4-FFF2-40B4-BE49-F238E27FC236}">
                  <a16:creationId xmlns:a16="http://schemas.microsoft.com/office/drawing/2014/main" id="{91169DE2-DE59-1231-B03C-1792DB81D88D}"/>
                </a:ext>
              </a:extLst>
            </p:cNvPr>
            <p:cNvSpPr txBox="1">
              <a:spLocks noChangeArrowheads="1"/>
            </p:cNvSpPr>
            <p:nvPr/>
          </p:nvSpPr>
          <p:spPr bwMode="auto">
            <a:xfrm>
              <a:off x="4852" y="2510"/>
              <a:ext cx="18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rgbClr val="FF0000"/>
                  </a:solidFill>
                  <a:latin typeface="Comic Sans MS" panose="030F0902030302020204" pitchFamily="66" charset="0"/>
                </a:rPr>
                <a:t>+</a:t>
              </a:r>
            </a:p>
          </p:txBody>
        </p:sp>
      </p:grpSp>
      <p:sp>
        <p:nvSpPr>
          <p:cNvPr id="103474" name="Line 50">
            <a:extLst>
              <a:ext uri="{FF2B5EF4-FFF2-40B4-BE49-F238E27FC236}">
                <a16:creationId xmlns:a16="http://schemas.microsoft.com/office/drawing/2014/main" id="{D22EC684-CFA3-E6C7-0BA1-BC3263381A99}"/>
              </a:ext>
            </a:extLst>
          </p:cNvPr>
          <p:cNvSpPr>
            <a:spLocks noChangeShapeType="1"/>
          </p:cNvSpPr>
          <p:nvPr/>
        </p:nvSpPr>
        <p:spPr bwMode="auto">
          <a:xfrm flipH="1" flipV="1">
            <a:off x="5364163" y="5086223"/>
            <a:ext cx="21685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103480" name="Group 56">
            <a:extLst>
              <a:ext uri="{FF2B5EF4-FFF2-40B4-BE49-F238E27FC236}">
                <a16:creationId xmlns:a16="http://schemas.microsoft.com/office/drawing/2014/main" id="{62068404-6EE2-7FD1-1834-5BADB80430B7}"/>
              </a:ext>
            </a:extLst>
          </p:cNvPr>
          <p:cNvGrpSpPr>
            <a:grpSpLocks/>
          </p:cNvGrpSpPr>
          <p:nvPr/>
        </p:nvGrpSpPr>
        <p:grpSpPr bwMode="auto">
          <a:xfrm>
            <a:off x="5975350" y="4506913"/>
            <a:ext cx="874713" cy="677862"/>
            <a:chOff x="3670" y="3430"/>
            <a:chExt cx="551" cy="427"/>
          </a:xfrm>
        </p:grpSpPr>
        <p:sp>
          <p:nvSpPr>
            <p:cNvPr id="103477" name="Text Box 53">
              <a:extLst>
                <a:ext uri="{FF2B5EF4-FFF2-40B4-BE49-F238E27FC236}">
                  <a16:creationId xmlns:a16="http://schemas.microsoft.com/office/drawing/2014/main" id="{A6FCF154-7991-D914-0E3A-52FD24D13499}"/>
                </a:ext>
              </a:extLst>
            </p:cNvPr>
            <p:cNvSpPr txBox="1">
              <a:spLocks noChangeArrowheads="1"/>
            </p:cNvSpPr>
            <p:nvPr/>
          </p:nvSpPr>
          <p:spPr bwMode="auto">
            <a:xfrm>
              <a:off x="3774" y="3626"/>
              <a:ext cx="21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rgbClr val="FF0000"/>
                  </a:solidFill>
                  <a:latin typeface="Comic Sans MS" panose="030F0902030302020204" pitchFamily="66" charset="0"/>
                </a:rPr>
                <a:t>T</a:t>
              </a:r>
            </a:p>
          </p:txBody>
        </p:sp>
        <p:sp>
          <p:nvSpPr>
            <p:cNvPr id="103478" name="Text Box 54">
              <a:extLst>
                <a:ext uri="{FF2B5EF4-FFF2-40B4-BE49-F238E27FC236}">
                  <a16:creationId xmlns:a16="http://schemas.microsoft.com/office/drawing/2014/main" id="{18F8D4DD-D47F-E8CE-AA9D-6766D1530759}"/>
                </a:ext>
              </a:extLst>
            </p:cNvPr>
            <p:cNvSpPr txBox="1">
              <a:spLocks noChangeArrowheads="1"/>
            </p:cNvSpPr>
            <p:nvPr/>
          </p:nvSpPr>
          <p:spPr bwMode="auto">
            <a:xfrm>
              <a:off x="3670" y="3540"/>
              <a:ext cx="55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   (m)</a:t>
              </a:r>
            </a:p>
          </p:txBody>
        </p:sp>
        <p:sp>
          <p:nvSpPr>
            <p:cNvPr id="103479" name="Text Box 55">
              <a:extLst>
                <a:ext uri="{FF2B5EF4-FFF2-40B4-BE49-F238E27FC236}">
                  <a16:creationId xmlns:a16="http://schemas.microsoft.com/office/drawing/2014/main" id="{2D7BC46F-DA69-E938-0CD0-4D2F87E8BCFD}"/>
                </a:ext>
              </a:extLst>
            </p:cNvPr>
            <p:cNvSpPr txBox="1">
              <a:spLocks noChangeArrowheads="1"/>
            </p:cNvSpPr>
            <p:nvPr/>
          </p:nvSpPr>
          <p:spPr bwMode="auto">
            <a:xfrm>
              <a:off x="3734" y="3430"/>
              <a:ext cx="18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rgbClr val="FF0000"/>
                  </a:solidFill>
                  <a:latin typeface="Comic Sans MS" panose="030F0902030302020204" pitchFamily="66" charset="0"/>
                </a:rPr>
                <a:t>+</a:t>
              </a:r>
            </a:p>
          </p:txBody>
        </p:sp>
      </p:grpSp>
      <p:grpSp>
        <p:nvGrpSpPr>
          <p:cNvPr id="103491" name="Group 67">
            <a:extLst>
              <a:ext uri="{FF2B5EF4-FFF2-40B4-BE49-F238E27FC236}">
                <a16:creationId xmlns:a16="http://schemas.microsoft.com/office/drawing/2014/main" id="{1562823F-A428-9607-7489-7E6249812EC1}"/>
              </a:ext>
            </a:extLst>
          </p:cNvPr>
          <p:cNvGrpSpPr>
            <a:grpSpLocks/>
          </p:cNvGrpSpPr>
          <p:nvPr/>
        </p:nvGrpSpPr>
        <p:grpSpPr bwMode="auto">
          <a:xfrm>
            <a:off x="3824288" y="5035550"/>
            <a:ext cx="1749425" cy="687388"/>
            <a:chOff x="1305" y="3332"/>
            <a:chExt cx="1102" cy="433"/>
          </a:xfrm>
        </p:grpSpPr>
        <p:sp>
          <p:nvSpPr>
            <p:cNvPr id="103482" name="Text Box 58">
              <a:extLst>
                <a:ext uri="{FF2B5EF4-FFF2-40B4-BE49-F238E27FC236}">
                  <a16:creationId xmlns:a16="http://schemas.microsoft.com/office/drawing/2014/main" id="{5DD32668-394D-7DC7-2B41-B10A7BC4FD0D}"/>
                </a:ext>
              </a:extLst>
            </p:cNvPr>
            <p:cNvSpPr txBox="1">
              <a:spLocks noChangeArrowheads="1"/>
            </p:cNvSpPr>
            <p:nvPr/>
          </p:nvSpPr>
          <p:spPr bwMode="auto">
            <a:xfrm>
              <a:off x="1657" y="3526"/>
              <a:ext cx="21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rgbClr val="FF0000"/>
                  </a:solidFill>
                  <a:latin typeface="Comic Sans MS" panose="030F0902030302020204" pitchFamily="66" charset="0"/>
                </a:rPr>
                <a:t>T</a:t>
              </a:r>
            </a:p>
          </p:txBody>
        </p:sp>
        <p:sp>
          <p:nvSpPr>
            <p:cNvPr id="103483" name="Text Box 59">
              <a:extLst>
                <a:ext uri="{FF2B5EF4-FFF2-40B4-BE49-F238E27FC236}">
                  <a16:creationId xmlns:a16="http://schemas.microsoft.com/office/drawing/2014/main" id="{DB876A22-489B-6026-2F4B-BF337D9EA0D2}"/>
                </a:ext>
              </a:extLst>
            </p:cNvPr>
            <p:cNvSpPr txBox="1">
              <a:spLocks noChangeArrowheads="1"/>
            </p:cNvSpPr>
            <p:nvPr/>
          </p:nvSpPr>
          <p:spPr bwMode="auto">
            <a:xfrm>
              <a:off x="1305" y="3414"/>
              <a:ext cx="11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m = K  (K   (m))</a:t>
              </a:r>
            </a:p>
          </p:txBody>
        </p:sp>
        <p:sp>
          <p:nvSpPr>
            <p:cNvPr id="103484" name="Text Box 60">
              <a:extLst>
                <a:ext uri="{FF2B5EF4-FFF2-40B4-BE49-F238E27FC236}">
                  <a16:creationId xmlns:a16="http://schemas.microsoft.com/office/drawing/2014/main" id="{F721F841-3252-49F8-448C-EB7A11FF3BB2}"/>
                </a:ext>
              </a:extLst>
            </p:cNvPr>
            <p:cNvSpPr txBox="1">
              <a:spLocks noChangeArrowheads="1"/>
            </p:cNvSpPr>
            <p:nvPr/>
          </p:nvSpPr>
          <p:spPr bwMode="auto">
            <a:xfrm>
              <a:off x="1909" y="3332"/>
              <a:ext cx="18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rgbClr val="FF0000"/>
                  </a:solidFill>
                  <a:latin typeface="Comic Sans MS" panose="030F0902030302020204" pitchFamily="66" charset="0"/>
                </a:rPr>
                <a:t>+</a:t>
              </a:r>
            </a:p>
          </p:txBody>
        </p:sp>
        <p:sp>
          <p:nvSpPr>
            <p:cNvPr id="103489" name="Text Box 65">
              <a:extLst>
                <a:ext uri="{FF2B5EF4-FFF2-40B4-BE49-F238E27FC236}">
                  <a16:creationId xmlns:a16="http://schemas.microsoft.com/office/drawing/2014/main" id="{A36A0820-3D17-AC94-A80B-980AE64A597D}"/>
                </a:ext>
              </a:extLst>
            </p:cNvPr>
            <p:cNvSpPr txBox="1">
              <a:spLocks noChangeArrowheads="1"/>
            </p:cNvSpPr>
            <p:nvPr/>
          </p:nvSpPr>
          <p:spPr bwMode="auto">
            <a:xfrm>
              <a:off x="1901" y="3534"/>
              <a:ext cx="21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rgbClr val="FF0000"/>
                  </a:solidFill>
                  <a:latin typeface="Comic Sans MS" panose="030F0902030302020204" pitchFamily="66" charset="0"/>
                </a:rPr>
                <a:t>T</a:t>
              </a:r>
            </a:p>
          </p:txBody>
        </p:sp>
        <p:sp>
          <p:nvSpPr>
            <p:cNvPr id="103490" name="Text Box 66">
              <a:extLst>
                <a:ext uri="{FF2B5EF4-FFF2-40B4-BE49-F238E27FC236}">
                  <a16:creationId xmlns:a16="http://schemas.microsoft.com/office/drawing/2014/main" id="{5F9EC140-7326-4A72-E900-637E4D6E726F}"/>
                </a:ext>
              </a:extLst>
            </p:cNvPr>
            <p:cNvSpPr txBox="1">
              <a:spLocks noChangeArrowheads="1"/>
            </p:cNvSpPr>
            <p:nvPr/>
          </p:nvSpPr>
          <p:spPr bwMode="auto">
            <a:xfrm>
              <a:off x="1673" y="3332"/>
              <a:ext cx="1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rgbClr val="FF0000"/>
                  </a:solidFill>
                  <a:latin typeface="Comic Sans MS" panose="030F0902030302020204" pitchFamily="66" charset="0"/>
                </a:rPr>
                <a:t>-</a:t>
              </a:r>
            </a:p>
          </p:txBody>
        </p:sp>
      </p:grpSp>
      <p:sp>
        <p:nvSpPr>
          <p:cNvPr id="103492" name="Text Box 68">
            <a:extLst>
              <a:ext uri="{FF2B5EF4-FFF2-40B4-BE49-F238E27FC236}">
                <a16:creationId xmlns:a16="http://schemas.microsoft.com/office/drawing/2014/main" id="{B12D89D2-ED39-803C-CBF6-677EE6AD3D25}"/>
              </a:ext>
            </a:extLst>
          </p:cNvPr>
          <p:cNvSpPr txBox="1">
            <a:spLocks noChangeArrowheads="1"/>
          </p:cNvSpPr>
          <p:nvPr/>
        </p:nvSpPr>
        <p:spPr bwMode="auto">
          <a:xfrm>
            <a:off x="4021138" y="4819650"/>
            <a:ext cx="1355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Trudy gets</a:t>
            </a:r>
          </a:p>
        </p:txBody>
      </p:sp>
      <p:sp>
        <p:nvSpPr>
          <p:cNvPr id="103493" name="Text Box 69">
            <a:extLst>
              <a:ext uri="{FF2B5EF4-FFF2-40B4-BE49-F238E27FC236}">
                <a16:creationId xmlns:a16="http://schemas.microsoft.com/office/drawing/2014/main" id="{DC3099EA-3670-8C68-B088-32732A182E92}"/>
              </a:ext>
            </a:extLst>
          </p:cNvPr>
          <p:cNvSpPr txBox="1">
            <a:spLocks noChangeArrowheads="1"/>
          </p:cNvSpPr>
          <p:nvPr/>
        </p:nvSpPr>
        <p:spPr bwMode="auto">
          <a:xfrm>
            <a:off x="3929063" y="5564981"/>
            <a:ext cx="2001838"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800" dirty="0">
                <a:latin typeface="Comic Sans MS" panose="030F0902030302020204" pitchFamily="66" charset="0"/>
              </a:rPr>
              <a:t>sends m to Alice encrypted with Alice’s public key</a:t>
            </a:r>
          </a:p>
        </p:txBody>
      </p:sp>
      <p:sp>
        <p:nvSpPr>
          <p:cNvPr id="103494" name="Line 70">
            <a:extLst>
              <a:ext uri="{FF2B5EF4-FFF2-40B4-BE49-F238E27FC236}">
                <a16:creationId xmlns:a16="http://schemas.microsoft.com/office/drawing/2014/main" id="{C19F6539-8B54-2368-3320-994F8D2F3DC9}"/>
              </a:ext>
            </a:extLst>
          </p:cNvPr>
          <p:cNvSpPr>
            <a:spLocks noChangeShapeType="1"/>
          </p:cNvSpPr>
          <p:nvPr/>
        </p:nvSpPr>
        <p:spPr bwMode="auto">
          <a:xfrm flipH="1" flipV="1">
            <a:off x="1782763" y="5773738"/>
            <a:ext cx="21685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103495" name="Group 71">
            <a:extLst>
              <a:ext uri="{FF2B5EF4-FFF2-40B4-BE49-F238E27FC236}">
                <a16:creationId xmlns:a16="http://schemas.microsoft.com/office/drawing/2014/main" id="{DBE4C920-25ED-D8A9-6F7F-B50B0E223281}"/>
              </a:ext>
            </a:extLst>
          </p:cNvPr>
          <p:cNvGrpSpPr>
            <a:grpSpLocks/>
          </p:cNvGrpSpPr>
          <p:nvPr/>
        </p:nvGrpSpPr>
        <p:grpSpPr bwMode="auto">
          <a:xfrm>
            <a:off x="2566988" y="5230813"/>
            <a:ext cx="806450" cy="677862"/>
            <a:chOff x="3691" y="3430"/>
            <a:chExt cx="508" cy="427"/>
          </a:xfrm>
        </p:grpSpPr>
        <p:sp>
          <p:nvSpPr>
            <p:cNvPr id="103496" name="Text Box 72">
              <a:extLst>
                <a:ext uri="{FF2B5EF4-FFF2-40B4-BE49-F238E27FC236}">
                  <a16:creationId xmlns:a16="http://schemas.microsoft.com/office/drawing/2014/main" id="{0C96C0FA-BAEF-7E40-D949-A2C29D67ED2E}"/>
                </a:ext>
              </a:extLst>
            </p:cNvPr>
            <p:cNvSpPr txBox="1">
              <a:spLocks noChangeArrowheads="1"/>
            </p:cNvSpPr>
            <p:nvPr/>
          </p:nvSpPr>
          <p:spPr bwMode="auto">
            <a:xfrm>
              <a:off x="3771" y="3626"/>
              <a:ext cx="22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rgbClr val="FF0000"/>
                  </a:solidFill>
                  <a:latin typeface="Comic Sans MS" panose="030F0902030302020204" pitchFamily="66" charset="0"/>
                </a:rPr>
                <a:t>A</a:t>
              </a:r>
              <a:endParaRPr lang="en-US" altLang="en-JO"/>
            </a:p>
          </p:txBody>
        </p:sp>
        <p:sp>
          <p:nvSpPr>
            <p:cNvPr id="103497" name="Text Box 73">
              <a:extLst>
                <a:ext uri="{FF2B5EF4-FFF2-40B4-BE49-F238E27FC236}">
                  <a16:creationId xmlns:a16="http://schemas.microsoft.com/office/drawing/2014/main" id="{40C3AF44-5E4B-670D-25AE-C3414A9DA055}"/>
                </a:ext>
              </a:extLst>
            </p:cNvPr>
            <p:cNvSpPr txBox="1">
              <a:spLocks noChangeArrowheads="1"/>
            </p:cNvSpPr>
            <p:nvPr/>
          </p:nvSpPr>
          <p:spPr bwMode="auto">
            <a:xfrm>
              <a:off x="3691" y="3540"/>
              <a:ext cx="5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  (m)</a:t>
              </a:r>
            </a:p>
          </p:txBody>
        </p:sp>
        <p:sp>
          <p:nvSpPr>
            <p:cNvPr id="103498" name="Text Box 74">
              <a:extLst>
                <a:ext uri="{FF2B5EF4-FFF2-40B4-BE49-F238E27FC236}">
                  <a16:creationId xmlns:a16="http://schemas.microsoft.com/office/drawing/2014/main" id="{28683D42-BC00-DC71-0AA2-CCE2CDFD987D}"/>
                </a:ext>
              </a:extLst>
            </p:cNvPr>
            <p:cNvSpPr txBox="1">
              <a:spLocks noChangeArrowheads="1"/>
            </p:cNvSpPr>
            <p:nvPr/>
          </p:nvSpPr>
          <p:spPr bwMode="auto">
            <a:xfrm>
              <a:off x="3734" y="3430"/>
              <a:ext cx="18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rgbClr val="FF0000"/>
                  </a:solidFill>
                  <a:latin typeface="Comic Sans MS" panose="030F0902030302020204" pitchFamily="66" charset="0"/>
                </a:rPr>
                <a:t>+</a:t>
              </a:r>
            </a:p>
          </p:txBody>
        </p:sp>
      </p:grpSp>
      <p:grpSp>
        <p:nvGrpSpPr>
          <p:cNvPr id="103499" name="Group 75">
            <a:extLst>
              <a:ext uri="{FF2B5EF4-FFF2-40B4-BE49-F238E27FC236}">
                <a16:creationId xmlns:a16="http://schemas.microsoft.com/office/drawing/2014/main" id="{00DCE86E-1978-0BAB-3EA1-80F6F8C07BF5}"/>
              </a:ext>
            </a:extLst>
          </p:cNvPr>
          <p:cNvGrpSpPr>
            <a:grpSpLocks/>
          </p:cNvGrpSpPr>
          <p:nvPr/>
        </p:nvGrpSpPr>
        <p:grpSpPr bwMode="auto">
          <a:xfrm>
            <a:off x="306388" y="5670550"/>
            <a:ext cx="1749425" cy="687388"/>
            <a:chOff x="1305" y="3332"/>
            <a:chExt cx="1102" cy="433"/>
          </a:xfrm>
        </p:grpSpPr>
        <p:sp>
          <p:nvSpPr>
            <p:cNvPr id="103500" name="Text Box 76">
              <a:extLst>
                <a:ext uri="{FF2B5EF4-FFF2-40B4-BE49-F238E27FC236}">
                  <a16:creationId xmlns:a16="http://schemas.microsoft.com/office/drawing/2014/main" id="{FDDD4EBF-922C-CFD3-54E8-5B67E6D27012}"/>
                </a:ext>
              </a:extLst>
            </p:cNvPr>
            <p:cNvSpPr txBox="1">
              <a:spLocks noChangeArrowheads="1"/>
            </p:cNvSpPr>
            <p:nvPr/>
          </p:nvSpPr>
          <p:spPr bwMode="auto">
            <a:xfrm>
              <a:off x="1654" y="3526"/>
              <a:ext cx="22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rgbClr val="FF0000"/>
                  </a:solidFill>
                  <a:latin typeface="Comic Sans MS" panose="030F0902030302020204" pitchFamily="66" charset="0"/>
                </a:rPr>
                <a:t>A</a:t>
              </a:r>
            </a:p>
          </p:txBody>
        </p:sp>
        <p:sp>
          <p:nvSpPr>
            <p:cNvPr id="103501" name="Text Box 77">
              <a:extLst>
                <a:ext uri="{FF2B5EF4-FFF2-40B4-BE49-F238E27FC236}">
                  <a16:creationId xmlns:a16="http://schemas.microsoft.com/office/drawing/2014/main" id="{5244DDCF-227D-2A04-56A8-E013BE8F402C}"/>
                </a:ext>
              </a:extLst>
            </p:cNvPr>
            <p:cNvSpPr txBox="1">
              <a:spLocks noChangeArrowheads="1"/>
            </p:cNvSpPr>
            <p:nvPr/>
          </p:nvSpPr>
          <p:spPr bwMode="auto">
            <a:xfrm>
              <a:off x="1305" y="3414"/>
              <a:ext cx="11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m = K  (K   (m))</a:t>
              </a:r>
            </a:p>
          </p:txBody>
        </p:sp>
        <p:sp>
          <p:nvSpPr>
            <p:cNvPr id="103502" name="Text Box 78">
              <a:extLst>
                <a:ext uri="{FF2B5EF4-FFF2-40B4-BE49-F238E27FC236}">
                  <a16:creationId xmlns:a16="http://schemas.microsoft.com/office/drawing/2014/main" id="{E626333C-087B-8320-5E65-24518E187D97}"/>
                </a:ext>
              </a:extLst>
            </p:cNvPr>
            <p:cNvSpPr txBox="1">
              <a:spLocks noChangeArrowheads="1"/>
            </p:cNvSpPr>
            <p:nvPr/>
          </p:nvSpPr>
          <p:spPr bwMode="auto">
            <a:xfrm>
              <a:off x="1909" y="3332"/>
              <a:ext cx="18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rgbClr val="FF0000"/>
                  </a:solidFill>
                  <a:latin typeface="Comic Sans MS" panose="030F0902030302020204" pitchFamily="66" charset="0"/>
                </a:rPr>
                <a:t>+</a:t>
              </a:r>
            </a:p>
          </p:txBody>
        </p:sp>
        <p:sp>
          <p:nvSpPr>
            <p:cNvPr id="103503" name="Text Box 79">
              <a:extLst>
                <a:ext uri="{FF2B5EF4-FFF2-40B4-BE49-F238E27FC236}">
                  <a16:creationId xmlns:a16="http://schemas.microsoft.com/office/drawing/2014/main" id="{E902E773-CFBF-6177-600D-D0501AE6A3B4}"/>
                </a:ext>
              </a:extLst>
            </p:cNvPr>
            <p:cNvSpPr txBox="1">
              <a:spLocks noChangeArrowheads="1"/>
            </p:cNvSpPr>
            <p:nvPr/>
          </p:nvSpPr>
          <p:spPr bwMode="auto">
            <a:xfrm>
              <a:off x="1898" y="3534"/>
              <a:ext cx="22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rgbClr val="FF0000"/>
                  </a:solidFill>
                  <a:latin typeface="Comic Sans MS" panose="030F0902030302020204" pitchFamily="66" charset="0"/>
                </a:rPr>
                <a:t>A</a:t>
              </a:r>
            </a:p>
          </p:txBody>
        </p:sp>
        <p:sp>
          <p:nvSpPr>
            <p:cNvPr id="103504" name="Text Box 80">
              <a:extLst>
                <a:ext uri="{FF2B5EF4-FFF2-40B4-BE49-F238E27FC236}">
                  <a16:creationId xmlns:a16="http://schemas.microsoft.com/office/drawing/2014/main" id="{8693DE76-00EA-3AA8-C039-DC7323EFEEB2}"/>
                </a:ext>
              </a:extLst>
            </p:cNvPr>
            <p:cNvSpPr txBox="1">
              <a:spLocks noChangeArrowheads="1"/>
            </p:cNvSpPr>
            <p:nvPr/>
          </p:nvSpPr>
          <p:spPr bwMode="auto">
            <a:xfrm>
              <a:off x="1673" y="3332"/>
              <a:ext cx="1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solidFill>
                    <a:srgbClr val="FF0000"/>
                  </a:solidFill>
                  <a:latin typeface="Comic Sans MS" panose="030F0902030302020204" pitchFamily="66" charset="0"/>
                </a:rPr>
                <a:t>-</a:t>
              </a:r>
            </a:p>
          </p:txBody>
        </p:sp>
      </p:grpSp>
      <p:sp>
        <p:nvSpPr>
          <p:cNvPr id="103505" name="Text Box 81">
            <a:extLst>
              <a:ext uri="{FF2B5EF4-FFF2-40B4-BE49-F238E27FC236}">
                <a16:creationId xmlns:a16="http://schemas.microsoft.com/office/drawing/2014/main" id="{7AABCEA0-F4BE-0116-C917-5FD3CB964675}"/>
              </a:ext>
            </a:extLst>
          </p:cNvPr>
          <p:cNvSpPr txBox="1">
            <a:spLocks noChangeArrowheads="1"/>
          </p:cNvSpPr>
          <p:nvPr/>
        </p:nvSpPr>
        <p:spPr bwMode="auto">
          <a:xfrm>
            <a:off x="2236788" y="3305175"/>
            <a:ext cx="3270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6">
            <a:extLst>
              <a:ext uri="{FF2B5EF4-FFF2-40B4-BE49-F238E27FC236}">
                <a16:creationId xmlns:a16="http://schemas.microsoft.com/office/drawing/2014/main" id="{D7B200F3-C246-C543-B965-F7FB46ADED87}"/>
              </a:ext>
            </a:extLst>
          </p:cNvPr>
          <p:cNvSpPr>
            <a:spLocks noGrp="1"/>
          </p:cNvSpPr>
          <p:nvPr>
            <p:ph type="ftr" sz="quarter" idx="11"/>
          </p:nvPr>
        </p:nvSpPr>
        <p:spPr/>
        <p:txBody>
          <a:bodyPr/>
          <a:lstStyle/>
          <a:p>
            <a:r>
              <a:rPr lang="en-US" altLang="en-JO"/>
              <a:t>8: Network Security</a:t>
            </a:r>
          </a:p>
        </p:txBody>
      </p:sp>
      <p:sp>
        <p:nvSpPr>
          <p:cNvPr id="3" name="Slide Number Placeholder 7">
            <a:extLst>
              <a:ext uri="{FF2B5EF4-FFF2-40B4-BE49-F238E27FC236}">
                <a16:creationId xmlns:a16="http://schemas.microsoft.com/office/drawing/2014/main" id="{9CD8F39E-16DB-9C10-4D81-AAFDE7EA3076}"/>
              </a:ext>
            </a:extLst>
          </p:cNvPr>
          <p:cNvSpPr>
            <a:spLocks noGrp="1"/>
          </p:cNvSpPr>
          <p:nvPr>
            <p:ph type="sldNum" sz="quarter" idx="12"/>
          </p:nvPr>
        </p:nvSpPr>
        <p:spPr/>
        <p:txBody>
          <a:bodyPr/>
          <a:lstStyle/>
          <a:p>
            <a:r>
              <a:rPr lang="en-US" altLang="en-JO"/>
              <a:t>8-</a:t>
            </a:r>
            <a:fld id="{D3A0F938-C571-DC4F-B8DD-3AA5E3A40759}" type="slidenum">
              <a:rPr lang="en-US" altLang="en-JO"/>
              <a:pPr/>
              <a:t>47</a:t>
            </a:fld>
            <a:endParaRPr lang="en-US" altLang="en-JO"/>
          </a:p>
        </p:txBody>
      </p:sp>
      <p:sp>
        <p:nvSpPr>
          <p:cNvPr id="194562" name="Rectangle 2">
            <a:extLst>
              <a:ext uri="{FF2B5EF4-FFF2-40B4-BE49-F238E27FC236}">
                <a16:creationId xmlns:a16="http://schemas.microsoft.com/office/drawing/2014/main" id="{4E4B3D4F-2433-F4A0-B525-1A08A262E37B}"/>
              </a:ext>
            </a:extLst>
          </p:cNvPr>
          <p:cNvSpPr>
            <a:spLocks noGrp="1" noChangeArrowheads="1"/>
          </p:cNvSpPr>
          <p:nvPr>
            <p:ph type="title"/>
          </p:nvPr>
        </p:nvSpPr>
        <p:spPr>
          <a:xfrm>
            <a:off x="457200" y="254000"/>
            <a:ext cx="4800600" cy="952500"/>
          </a:xfrm>
        </p:spPr>
        <p:txBody>
          <a:bodyPr/>
          <a:lstStyle/>
          <a:p>
            <a:r>
              <a:rPr lang="en-US" altLang="en-JO" sz="3600"/>
              <a:t>ap5.0: security hole</a:t>
            </a:r>
            <a:endParaRPr lang="en-US" altLang="en-JO"/>
          </a:p>
        </p:txBody>
      </p:sp>
      <p:sp>
        <p:nvSpPr>
          <p:cNvPr id="194563" name="Rectangle 3">
            <a:extLst>
              <a:ext uri="{FF2B5EF4-FFF2-40B4-BE49-F238E27FC236}">
                <a16:creationId xmlns:a16="http://schemas.microsoft.com/office/drawing/2014/main" id="{74625EA7-444D-0913-1194-910AEE9A8D49}"/>
              </a:ext>
            </a:extLst>
          </p:cNvPr>
          <p:cNvSpPr>
            <a:spLocks noGrp="1" noChangeArrowheads="1"/>
          </p:cNvSpPr>
          <p:nvPr>
            <p:ph type="body" sz="half" idx="1"/>
          </p:nvPr>
        </p:nvSpPr>
        <p:spPr>
          <a:xfrm>
            <a:off x="498475" y="1106488"/>
            <a:ext cx="7593013" cy="1214437"/>
          </a:xfrm>
        </p:spPr>
        <p:txBody>
          <a:bodyPr/>
          <a:lstStyle/>
          <a:p>
            <a:pPr>
              <a:buFont typeface="ZapfDingbats" pitchFamily="82" charset="2"/>
              <a:buNone/>
            </a:pPr>
            <a:r>
              <a:rPr lang="en-US" altLang="en-JO" sz="2400">
                <a:solidFill>
                  <a:srgbClr val="FF0000"/>
                </a:solidFill>
              </a:rPr>
              <a:t>Man (woman) in the middle attack:</a:t>
            </a:r>
            <a:r>
              <a:rPr lang="en-US" altLang="en-JO" sz="2400"/>
              <a:t> Trudy poses as Alice (to Bob) and as Bob (to Alice)</a:t>
            </a:r>
          </a:p>
        </p:txBody>
      </p:sp>
      <p:pic>
        <p:nvPicPr>
          <p:cNvPr id="194564" name="Picture 4">
            <a:extLst>
              <a:ext uri="{FF2B5EF4-FFF2-40B4-BE49-F238E27FC236}">
                <a16:creationId xmlns:a16="http://schemas.microsoft.com/office/drawing/2014/main" id="{7DFBACDB-ACBC-5034-89D9-45DEBFB63307}"/>
              </a:ext>
            </a:extLst>
          </p:cNvPr>
          <p:cNvPicPr>
            <a:picLocks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7623175" y="2306638"/>
            <a:ext cx="800100" cy="817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4565" name="Picture 5">
            <a:extLst>
              <a:ext uri="{FF2B5EF4-FFF2-40B4-BE49-F238E27FC236}">
                <a16:creationId xmlns:a16="http://schemas.microsoft.com/office/drawing/2014/main" id="{2DC8DADA-8474-CE19-2697-B6EEC7A604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9263" y="2203450"/>
            <a:ext cx="954087" cy="114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66" name="Picture 6">
            <a:extLst>
              <a:ext uri="{FF2B5EF4-FFF2-40B4-BE49-F238E27FC236}">
                <a16:creationId xmlns:a16="http://schemas.microsoft.com/office/drawing/2014/main" id="{06AC8831-504C-2C97-979D-D58E99CADA78}"/>
              </a:ext>
            </a:extLst>
          </p:cNvPr>
          <p:cNvPicPr>
            <a:picLocks noChangeAspect="1" noChangeArrowheads="1"/>
          </p:cNvPicPr>
          <p:nvPr>
            <p:ph sz="quarter" idx="2"/>
          </p:nvPr>
        </p:nvPicPr>
        <p:blipFill>
          <a:blip r:embed="rId5">
            <a:extLst>
              <a:ext uri="{28A0092B-C50C-407E-A947-70E740481C1C}">
                <a14:useLocalDpi xmlns:a14="http://schemas.microsoft.com/office/drawing/2010/main" val="0"/>
              </a:ext>
            </a:extLst>
          </a:blip>
          <a:srcRect/>
          <a:stretch>
            <a:fillRect/>
          </a:stretch>
        </p:blipFill>
        <p:spPr>
          <a:xfrm>
            <a:off x="1163638" y="2195513"/>
            <a:ext cx="752475" cy="9271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4567" name="Line 7">
            <a:extLst>
              <a:ext uri="{FF2B5EF4-FFF2-40B4-BE49-F238E27FC236}">
                <a16:creationId xmlns:a16="http://schemas.microsoft.com/office/drawing/2014/main" id="{A07DB8EB-0735-A562-8009-2B2B60329652}"/>
              </a:ext>
            </a:extLst>
          </p:cNvPr>
          <p:cNvSpPr>
            <a:spLocks noChangeShapeType="1"/>
          </p:cNvSpPr>
          <p:nvPr/>
        </p:nvSpPr>
        <p:spPr bwMode="auto">
          <a:xfrm>
            <a:off x="1936750" y="2678113"/>
            <a:ext cx="2249488" cy="0"/>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94569" name="Line 9">
            <a:extLst>
              <a:ext uri="{FF2B5EF4-FFF2-40B4-BE49-F238E27FC236}">
                <a16:creationId xmlns:a16="http://schemas.microsoft.com/office/drawing/2014/main" id="{43B55E81-45E6-F930-366E-D32534FFB7C0}"/>
              </a:ext>
            </a:extLst>
          </p:cNvPr>
          <p:cNvSpPr>
            <a:spLocks noChangeShapeType="1"/>
          </p:cNvSpPr>
          <p:nvPr/>
        </p:nvSpPr>
        <p:spPr bwMode="auto">
          <a:xfrm>
            <a:off x="5183188" y="2717800"/>
            <a:ext cx="2249487" cy="0"/>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94627" name="Text Box 67">
            <a:extLst>
              <a:ext uri="{FF2B5EF4-FFF2-40B4-BE49-F238E27FC236}">
                <a16:creationId xmlns:a16="http://schemas.microsoft.com/office/drawing/2014/main" id="{24932872-3FE7-C780-5F88-ECF45001D819}"/>
              </a:ext>
            </a:extLst>
          </p:cNvPr>
          <p:cNvSpPr txBox="1">
            <a:spLocks noChangeArrowheads="1"/>
          </p:cNvSpPr>
          <p:nvPr/>
        </p:nvSpPr>
        <p:spPr bwMode="auto">
          <a:xfrm>
            <a:off x="517525" y="3452813"/>
            <a:ext cx="8013700"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2880">
            <a:spAutoFit/>
          </a:bodyPr>
          <a:lstStyle/>
          <a:p>
            <a:pPr algn="l"/>
            <a:r>
              <a:rPr lang="en-US" altLang="en-JO">
                <a:latin typeface="Comic Sans MS" panose="030F0902030302020204" pitchFamily="66" charset="0"/>
              </a:rPr>
              <a:t>Difficult to detect:</a:t>
            </a:r>
          </a:p>
          <a:p>
            <a:pPr algn="l">
              <a:buClr>
                <a:schemeClr val="accent2"/>
              </a:buClr>
              <a:buSzPct val="85000"/>
              <a:buFont typeface="Wingdings" pitchFamily="2" charset="2"/>
              <a:buChar char="q"/>
            </a:pPr>
            <a:r>
              <a:rPr lang="en-US" altLang="en-JO">
                <a:latin typeface="Comic Sans MS" panose="030F0902030302020204" pitchFamily="66" charset="0"/>
              </a:rPr>
              <a:t> Bob receives everything that Alice sends, and vice versa. (e.g., so Bob, Alice can meet one week later and recall conversation)</a:t>
            </a:r>
          </a:p>
          <a:p>
            <a:pPr algn="l">
              <a:buClr>
                <a:schemeClr val="accent2"/>
              </a:buClr>
              <a:buSzPct val="85000"/>
              <a:buFont typeface="Wingdings" pitchFamily="2" charset="2"/>
              <a:buChar char="q"/>
            </a:pPr>
            <a:r>
              <a:rPr lang="en-US" altLang="en-JO">
                <a:latin typeface="Comic Sans MS" panose="030F0902030302020204" pitchFamily="66" charset="0"/>
              </a:rPr>
              <a:t> problem is that Trudy receives all messages as well!</a:t>
            </a:r>
            <a:r>
              <a:rPr lang="en-US" altLang="en-JO"/>
              <a:t>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486D7E59-AE05-B93F-B97C-F90FB7445619}"/>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47DA08EE-B552-E173-BEE9-24D6DCCABD3F}"/>
              </a:ext>
            </a:extLst>
          </p:cNvPr>
          <p:cNvSpPr>
            <a:spLocks noGrp="1"/>
          </p:cNvSpPr>
          <p:nvPr>
            <p:ph type="sldNum" sz="quarter" idx="12"/>
          </p:nvPr>
        </p:nvSpPr>
        <p:spPr/>
        <p:txBody>
          <a:bodyPr/>
          <a:lstStyle/>
          <a:p>
            <a:r>
              <a:rPr lang="en-US" altLang="en-JO"/>
              <a:t>8-</a:t>
            </a:r>
            <a:fld id="{5CA9CD19-28E9-4C48-84E6-1D8CB94B0FE3}" type="slidenum">
              <a:rPr lang="en-US" altLang="en-JO"/>
              <a:pPr/>
              <a:t>48</a:t>
            </a:fld>
            <a:endParaRPr lang="en-US" altLang="en-JO"/>
          </a:p>
        </p:txBody>
      </p:sp>
      <p:sp>
        <p:nvSpPr>
          <p:cNvPr id="359426" name="Rectangle 2">
            <a:extLst>
              <a:ext uri="{FF2B5EF4-FFF2-40B4-BE49-F238E27FC236}">
                <a16:creationId xmlns:a16="http://schemas.microsoft.com/office/drawing/2014/main" id="{6A664B02-BE41-BBF0-ED7E-8B616637F252}"/>
              </a:ext>
            </a:extLst>
          </p:cNvPr>
          <p:cNvSpPr>
            <a:spLocks noGrp="1" noChangeArrowheads="1"/>
          </p:cNvSpPr>
          <p:nvPr>
            <p:ph type="title"/>
          </p:nvPr>
        </p:nvSpPr>
        <p:spPr/>
        <p:txBody>
          <a:bodyPr/>
          <a:lstStyle/>
          <a:p>
            <a:r>
              <a:rPr lang="en-US" altLang="en-JO"/>
              <a:t>Chapter 8 roadmap</a:t>
            </a:r>
          </a:p>
        </p:txBody>
      </p:sp>
      <p:sp>
        <p:nvSpPr>
          <p:cNvPr id="359427" name="Rectangle 3">
            <a:extLst>
              <a:ext uri="{FF2B5EF4-FFF2-40B4-BE49-F238E27FC236}">
                <a16:creationId xmlns:a16="http://schemas.microsoft.com/office/drawing/2014/main" id="{12B1A402-2A2C-CEA3-333D-EFA89F5941D7}"/>
              </a:ext>
            </a:extLst>
          </p:cNvPr>
          <p:cNvSpPr>
            <a:spLocks noGrp="1" noChangeArrowheads="1"/>
          </p:cNvSpPr>
          <p:nvPr>
            <p:ph type="body" idx="1"/>
          </p:nvPr>
        </p:nvSpPr>
        <p:spPr>
          <a:xfrm>
            <a:off x="650875" y="1668463"/>
            <a:ext cx="7772400" cy="4648200"/>
          </a:xfrm>
        </p:spPr>
        <p:txBody>
          <a:bodyPr/>
          <a:lstStyle/>
          <a:p>
            <a:pPr>
              <a:buFont typeface="ZapfDingbats" pitchFamily="82" charset="2"/>
              <a:buNone/>
            </a:pPr>
            <a:r>
              <a:rPr lang="en-US" altLang="en-JO">
                <a:solidFill>
                  <a:schemeClr val="accent2"/>
                </a:solidFill>
              </a:rPr>
              <a:t>8.1</a:t>
            </a:r>
            <a:r>
              <a:rPr lang="en-US" altLang="en-JO">
                <a:solidFill>
                  <a:srgbClr val="FF3300"/>
                </a:solidFill>
              </a:rPr>
              <a:t> </a:t>
            </a:r>
            <a:r>
              <a:rPr lang="en-US" altLang="en-JO"/>
              <a:t>What is network security?</a:t>
            </a:r>
          </a:p>
          <a:p>
            <a:pPr>
              <a:buFont typeface="ZapfDingbats" pitchFamily="82" charset="2"/>
              <a:buNone/>
            </a:pPr>
            <a:r>
              <a:rPr lang="en-US" altLang="en-JO">
                <a:solidFill>
                  <a:schemeClr val="accent2"/>
                </a:solidFill>
              </a:rPr>
              <a:t>8.2</a:t>
            </a:r>
            <a:r>
              <a:rPr lang="en-US" altLang="en-JO"/>
              <a:t> Principles of cryptography</a:t>
            </a:r>
          </a:p>
          <a:p>
            <a:pPr>
              <a:buFont typeface="ZapfDingbats" pitchFamily="82" charset="2"/>
              <a:buNone/>
            </a:pPr>
            <a:r>
              <a:rPr lang="en-US" altLang="en-JO">
                <a:solidFill>
                  <a:schemeClr val="accent2"/>
                </a:solidFill>
              </a:rPr>
              <a:t>8.3 </a:t>
            </a:r>
            <a:r>
              <a:rPr lang="en-US" altLang="en-JO"/>
              <a:t>Message integrity</a:t>
            </a:r>
          </a:p>
          <a:p>
            <a:pPr>
              <a:buFont typeface="ZapfDingbats" pitchFamily="82" charset="2"/>
              <a:buNone/>
            </a:pPr>
            <a:r>
              <a:rPr lang="en-US" altLang="en-JO">
                <a:solidFill>
                  <a:schemeClr val="accent2"/>
                </a:solidFill>
              </a:rPr>
              <a:t>8.4</a:t>
            </a:r>
            <a:r>
              <a:rPr lang="en-US" altLang="en-JO"/>
              <a:t> End point authentication</a:t>
            </a:r>
          </a:p>
          <a:p>
            <a:pPr>
              <a:buFont typeface="ZapfDingbats" pitchFamily="82" charset="2"/>
              <a:buNone/>
            </a:pPr>
            <a:r>
              <a:rPr lang="en-US" altLang="en-JO">
                <a:solidFill>
                  <a:srgbClr val="FF3300"/>
                </a:solidFill>
              </a:rPr>
              <a:t>8.5 Securing e-mail</a:t>
            </a:r>
          </a:p>
          <a:p>
            <a:pPr>
              <a:buFont typeface="ZapfDingbats" pitchFamily="82" charset="2"/>
              <a:buNone/>
            </a:pPr>
            <a:r>
              <a:rPr lang="en-US" altLang="en-JO">
                <a:solidFill>
                  <a:schemeClr val="accent2"/>
                </a:solidFill>
              </a:rPr>
              <a:t>8.6</a:t>
            </a:r>
            <a:r>
              <a:rPr lang="en-US" altLang="en-JO"/>
              <a:t> Securing TCP connections: SSL</a:t>
            </a:r>
          </a:p>
          <a:p>
            <a:pPr>
              <a:buFont typeface="ZapfDingbats" pitchFamily="82" charset="2"/>
              <a:buNone/>
            </a:pPr>
            <a:r>
              <a:rPr lang="en-US" altLang="en-JO">
                <a:solidFill>
                  <a:schemeClr val="accent2"/>
                </a:solidFill>
              </a:rPr>
              <a:t>8.7</a:t>
            </a:r>
            <a:r>
              <a:rPr lang="en-US" altLang="en-JO"/>
              <a:t> Network layer security: IPsec</a:t>
            </a:r>
          </a:p>
          <a:p>
            <a:pPr>
              <a:buFont typeface="ZapfDingbats" pitchFamily="82" charset="2"/>
              <a:buNone/>
            </a:pPr>
            <a:r>
              <a:rPr lang="en-US" altLang="en-JO">
                <a:solidFill>
                  <a:schemeClr val="accent2"/>
                </a:solidFill>
              </a:rPr>
              <a:t>8.8</a:t>
            </a:r>
            <a:r>
              <a:rPr lang="en-US" altLang="en-JO"/>
              <a:t> Securing wireless LANs</a:t>
            </a:r>
          </a:p>
          <a:p>
            <a:pPr>
              <a:buFont typeface="ZapfDingbats" pitchFamily="82" charset="2"/>
              <a:buNone/>
            </a:pPr>
            <a:r>
              <a:rPr lang="en-US" altLang="en-JO">
                <a:solidFill>
                  <a:schemeClr val="accent2"/>
                </a:solidFill>
              </a:rPr>
              <a:t>8.9</a:t>
            </a:r>
            <a:r>
              <a:rPr lang="en-US" altLang="en-JO"/>
              <a:t> Operational security: firewalls and IDS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3">
            <a:extLst>
              <a:ext uri="{FF2B5EF4-FFF2-40B4-BE49-F238E27FC236}">
                <a16:creationId xmlns:a16="http://schemas.microsoft.com/office/drawing/2014/main" id="{80140553-944D-7715-8698-FE1330928F1C}"/>
              </a:ext>
            </a:extLst>
          </p:cNvPr>
          <p:cNvSpPr>
            <a:spLocks noGrp="1"/>
          </p:cNvSpPr>
          <p:nvPr>
            <p:ph type="ftr" sz="quarter" idx="11"/>
          </p:nvPr>
        </p:nvSpPr>
        <p:spPr/>
        <p:txBody>
          <a:bodyPr/>
          <a:lstStyle/>
          <a:p>
            <a:r>
              <a:rPr lang="en-US" altLang="en-JO"/>
              <a:t>8: Network Security</a:t>
            </a:r>
          </a:p>
        </p:txBody>
      </p:sp>
      <p:sp>
        <p:nvSpPr>
          <p:cNvPr id="3" name="Slide Number Placeholder 4">
            <a:extLst>
              <a:ext uri="{FF2B5EF4-FFF2-40B4-BE49-F238E27FC236}">
                <a16:creationId xmlns:a16="http://schemas.microsoft.com/office/drawing/2014/main" id="{90683E22-11E1-FB68-D980-BEDD37CE9769}"/>
              </a:ext>
            </a:extLst>
          </p:cNvPr>
          <p:cNvSpPr>
            <a:spLocks noGrp="1"/>
          </p:cNvSpPr>
          <p:nvPr>
            <p:ph type="sldNum" sz="quarter" idx="12"/>
          </p:nvPr>
        </p:nvSpPr>
        <p:spPr/>
        <p:txBody>
          <a:bodyPr/>
          <a:lstStyle/>
          <a:p>
            <a:r>
              <a:rPr lang="en-US" altLang="en-JO"/>
              <a:t>8-</a:t>
            </a:r>
            <a:fld id="{9424BE74-8F08-FB4A-9566-57124667FAC1}" type="slidenum">
              <a:rPr lang="en-US" altLang="en-JO"/>
              <a:pPr/>
              <a:t>49</a:t>
            </a:fld>
            <a:endParaRPr lang="en-US" altLang="en-JO"/>
          </a:p>
        </p:txBody>
      </p:sp>
      <p:sp>
        <p:nvSpPr>
          <p:cNvPr id="375810" name="Rectangle 2">
            <a:extLst>
              <a:ext uri="{FF2B5EF4-FFF2-40B4-BE49-F238E27FC236}">
                <a16:creationId xmlns:a16="http://schemas.microsoft.com/office/drawing/2014/main" id="{3988E91F-2E95-3B39-0C0D-0EB26659899B}"/>
              </a:ext>
            </a:extLst>
          </p:cNvPr>
          <p:cNvSpPr>
            <a:spLocks noGrp="1" noChangeArrowheads="1"/>
          </p:cNvSpPr>
          <p:nvPr>
            <p:ph type="title"/>
          </p:nvPr>
        </p:nvSpPr>
        <p:spPr/>
        <p:txBody>
          <a:bodyPr/>
          <a:lstStyle/>
          <a:p>
            <a:r>
              <a:rPr lang="en-US" altLang="en-JO" sz="3600"/>
              <a:t>Secure e-mail</a:t>
            </a:r>
            <a:r>
              <a:rPr lang="en-US" altLang="en-JO" sz="2800"/>
              <a:t> </a:t>
            </a:r>
          </a:p>
        </p:txBody>
      </p:sp>
      <p:sp>
        <p:nvSpPr>
          <p:cNvPr id="375811" name="Text Box 3">
            <a:extLst>
              <a:ext uri="{FF2B5EF4-FFF2-40B4-BE49-F238E27FC236}">
                <a16:creationId xmlns:a16="http://schemas.microsoft.com/office/drawing/2014/main" id="{D40DEE1F-6F07-1439-FE1B-5528B981A0FA}"/>
              </a:ext>
            </a:extLst>
          </p:cNvPr>
          <p:cNvSpPr txBox="1">
            <a:spLocks noChangeArrowheads="1"/>
          </p:cNvSpPr>
          <p:nvPr/>
        </p:nvSpPr>
        <p:spPr bwMode="auto">
          <a:xfrm>
            <a:off x="603250" y="4805363"/>
            <a:ext cx="5767388" cy="167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a:solidFill>
                  <a:srgbClr val="FF0000"/>
                </a:solidFill>
                <a:latin typeface="Comic Sans MS" panose="030F0902030302020204" pitchFamily="66" charset="0"/>
              </a:rPr>
              <a:t>Alice:</a:t>
            </a:r>
          </a:p>
          <a:p>
            <a:pPr algn="l">
              <a:buClr>
                <a:schemeClr val="accent2"/>
              </a:buClr>
              <a:buSzPct val="85000"/>
              <a:buFont typeface="Wingdings" pitchFamily="2" charset="2"/>
              <a:buChar char="q"/>
            </a:pPr>
            <a:r>
              <a:rPr lang="en-US" altLang="en-JO" sz="2000">
                <a:latin typeface="Comic Sans MS" panose="030F0902030302020204" pitchFamily="66" charset="0"/>
              </a:rPr>
              <a:t> generates random </a:t>
            </a:r>
            <a:r>
              <a:rPr lang="en-US" altLang="en-JO" sz="2000" i="1">
                <a:latin typeface="Comic Sans MS" panose="030F0902030302020204" pitchFamily="66" charset="0"/>
              </a:rPr>
              <a:t>symmetric</a:t>
            </a:r>
            <a:r>
              <a:rPr lang="en-US" altLang="en-JO" sz="2000">
                <a:latin typeface="Comic Sans MS" panose="030F0902030302020204" pitchFamily="66" charset="0"/>
              </a:rPr>
              <a:t> private key, K</a:t>
            </a:r>
            <a:r>
              <a:rPr lang="en-US" altLang="en-JO" sz="2000" baseline="-25000">
                <a:latin typeface="Comic Sans MS" panose="030F0902030302020204" pitchFamily="66" charset="0"/>
              </a:rPr>
              <a:t>S</a:t>
            </a:r>
            <a:r>
              <a:rPr lang="en-US" altLang="en-JO" sz="2000">
                <a:latin typeface="Comic Sans MS" panose="030F0902030302020204" pitchFamily="66" charset="0"/>
              </a:rPr>
              <a:t>.</a:t>
            </a:r>
          </a:p>
          <a:p>
            <a:pPr algn="l">
              <a:buClr>
                <a:schemeClr val="accent2"/>
              </a:buClr>
              <a:buSzPct val="85000"/>
              <a:buFont typeface="Wingdings" pitchFamily="2" charset="2"/>
              <a:buChar char="q"/>
            </a:pPr>
            <a:r>
              <a:rPr lang="en-US" altLang="en-JO" sz="2000">
                <a:latin typeface="Comic Sans MS" panose="030F0902030302020204" pitchFamily="66" charset="0"/>
              </a:rPr>
              <a:t>  encrypts message with K</a:t>
            </a:r>
            <a:r>
              <a:rPr lang="en-US" altLang="en-JO" sz="2000" baseline="-25000">
                <a:latin typeface="Comic Sans MS" panose="030F0902030302020204" pitchFamily="66" charset="0"/>
              </a:rPr>
              <a:t>S  </a:t>
            </a:r>
            <a:r>
              <a:rPr lang="en-US" altLang="en-JO" sz="2000">
                <a:latin typeface="Comic Sans MS" panose="030F0902030302020204" pitchFamily="66" charset="0"/>
              </a:rPr>
              <a:t>(for efficiency)</a:t>
            </a:r>
          </a:p>
          <a:p>
            <a:pPr algn="l">
              <a:buClr>
                <a:schemeClr val="accent2"/>
              </a:buClr>
              <a:buSzPct val="85000"/>
              <a:buFont typeface="Wingdings" pitchFamily="2" charset="2"/>
              <a:buChar char="q"/>
            </a:pPr>
            <a:r>
              <a:rPr lang="en-US" altLang="en-JO" sz="2000">
                <a:latin typeface="Comic Sans MS" panose="030F0902030302020204" pitchFamily="66" charset="0"/>
              </a:rPr>
              <a:t>  also encrypts K</a:t>
            </a:r>
            <a:r>
              <a:rPr lang="en-US" altLang="en-JO" sz="2000" baseline="-25000">
                <a:latin typeface="Comic Sans MS" panose="030F0902030302020204" pitchFamily="66" charset="0"/>
              </a:rPr>
              <a:t>S</a:t>
            </a:r>
            <a:r>
              <a:rPr lang="en-US" altLang="en-JO" sz="2000">
                <a:latin typeface="Comic Sans MS" panose="030F0902030302020204" pitchFamily="66" charset="0"/>
              </a:rPr>
              <a:t> with Bob’s public key.</a:t>
            </a:r>
          </a:p>
          <a:p>
            <a:pPr algn="l">
              <a:buClr>
                <a:schemeClr val="accent2"/>
              </a:buClr>
              <a:buSzPct val="85000"/>
              <a:buFont typeface="Wingdings" pitchFamily="2" charset="2"/>
              <a:buChar char="q"/>
            </a:pPr>
            <a:r>
              <a:rPr lang="en-US" altLang="en-JO" sz="2000">
                <a:latin typeface="Comic Sans MS" panose="030F0902030302020204" pitchFamily="66" charset="0"/>
              </a:rPr>
              <a:t> sends both K</a:t>
            </a:r>
            <a:r>
              <a:rPr lang="en-US" altLang="en-JO" sz="2000" baseline="-25000">
                <a:latin typeface="Comic Sans MS" panose="030F0902030302020204" pitchFamily="66" charset="0"/>
              </a:rPr>
              <a:t>S</a:t>
            </a:r>
            <a:r>
              <a:rPr lang="en-US" altLang="en-JO" sz="2000">
                <a:latin typeface="Comic Sans MS" panose="030F0902030302020204" pitchFamily="66" charset="0"/>
              </a:rPr>
              <a:t>(m) and K</a:t>
            </a:r>
            <a:r>
              <a:rPr lang="en-US" altLang="en-JO" sz="2000" baseline="-25000">
                <a:latin typeface="Comic Sans MS" panose="030F0902030302020204" pitchFamily="66" charset="0"/>
              </a:rPr>
              <a:t>B</a:t>
            </a:r>
            <a:r>
              <a:rPr lang="en-US" altLang="en-JO" sz="2000">
                <a:latin typeface="Comic Sans MS" panose="030F0902030302020204" pitchFamily="66" charset="0"/>
              </a:rPr>
              <a:t>(K</a:t>
            </a:r>
            <a:r>
              <a:rPr lang="en-US" altLang="en-JO" sz="2000" baseline="-25000">
                <a:latin typeface="Comic Sans MS" panose="030F0902030302020204" pitchFamily="66" charset="0"/>
              </a:rPr>
              <a:t>S</a:t>
            </a:r>
            <a:r>
              <a:rPr lang="en-US" altLang="en-JO" sz="2000">
                <a:latin typeface="Comic Sans MS" panose="030F0902030302020204" pitchFamily="66" charset="0"/>
              </a:rPr>
              <a:t>) to Bob.</a:t>
            </a:r>
          </a:p>
        </p:txBody>
      </p:sp>
      <p:sp>
        <p:nvSpPr>
          <p:cNvPr id="375812" name="Text Box 4">
            <a:extLst>
              <a:ext uri="{FF2B5EF4-FFF2-40B4-BE49-F238E27FC236}">
                <a16:creationId xmlns:a16="http://schemas.microsoft.com/office/drawing/2014/main" id="{15141A4D-6087-C961-2875-7AF3C309BEA9}"/>
              </a:ext>
            </a:extLst>
          </p:cNvPr>
          <p:cNvSpPr txBox="1">
            <a:spLocks noChangeArrowheads="1"/>
          </p:cNvSpPr>
          <p:nvPr/>
        </p:nvSpPr>
        <p:spPr bwMode="auto">
          <a:xfrm>
            <a:off x="522288" y="1341438"/>
            <a:ext cx="75311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Clr>
                <a:schemeClr val="accent2"/>
              </a:buClr>
              <a:buSzPct val="85000"/>
              <a:buFont typeface="Wingdings" pitchFamily="2" charset="2"/>
              <a:buChar char="q"/>
            </a:pPr>
            <a:r>
              <a:rPr lang="en-US" altLang="en-JO" sz="2000">
                <a:latin typeface="Comic Sans MS" panose="030F0902030302020204" pitchFamily="66" charset="0"/>
              </a:rPr>
              <a:t> </a:t>
            </a:r>
            <a:r>
              <a:rPr lang="en-US" altLang="en-JO">
                <a:latin typeface="Comic Sans MS" panose="030F0902030302020204" pitchFamily="66" charset="0"/>
              </a:rPr>
              <a:t>Alice wants to send confidential e-mail, m, to Bob.</a:t>
            </a:r>
          </a:p>
        </p:txBody>
      </p:sp>
      <p:grpSp>
        <p:nvGrpSpPr>
          <p:cNvPr id="375813" name="Group 5">
            <a:extLst>
              <a:ext uri="{FF2B5EF4-FFF2-40B4-BE49-F238E27FC236}">
                <a16:creationId xmlns:a16="http://schemas.microsoft.com/office/drawing/2014/main" id="{8009A04F-598E-A4CC-02B3-FFE047E3F8FD}"/>
              </a:ext>
            </a:extLst>
          </p:cNvPr>
          <p:cNvGrpSpPr>
            <a:grpSpLocks/>
          </p:cNvGrpSpPr>
          <p:nvPr/>
        </p:nvGrpSpPr>
        <p:grpSpPr bwMode="auto">
          <a:xfrm>
            <a:off x="517525" y="1831975"/>
            <a:ext cx="8112125" cy="2884488"/>
            <a:chOff x="289" y="1749"/>
            <a:chExt cx="5110" cy="1817"/>
          </a:xfrm>
        </p:grpSpPr>
        <p:sp>
          <p:nvSpPr>
            <p:cNvPr id="375814" name="Freeform 6">
              <a:extLst>
                <a:ext uri="{FF2B5EF4-FFF2-40B4-BE49-F238E27FC236}">
                  <a16:creationId xmlns:a16="http://schemas.microsoft.com/office/drawing/2014/main" id="{718113A9-E944-4092-94E5-3F73F168F978}"/>
                </a:ext>
              </a:extLst>
            </p:cNvPr>
            <p:cNvSpPr>
              <a:spLocks/>
            </p:cNvSpPr>
            <p:nvPr/>
          </p:nvSpPr>
          <p:spPr bwMode="auto">
            <a:xfrm>
              <a:off x="2457" y="2479"/>
              <a:ext cx="841" cy="493"/>
            </a:xfrm>
            <a:custGeom>
              <a:avLst/>
              <a:gdLst>
                <a:gd name="T0" fmla="*/ 27 w 2135"/>
                <a:gd name="T1" fmla="*/ 652 h 1662"/>
                <a:gd name="T2" fmla="*/ 105 w 2135"/>
                <a:gd name="T3" fmla="*/ 76 h 1662"/>
                <a:gd name="T4" fmla="*/ 657 w 2135"/>
                <a:gd name="T5" fmla="*/ 196 h 1662"/>
                <a:gd name="T6" fmla="*/ 1209 w 2135"/>
                <a:gd name="T7" fmla="*/ 100 h 1662"/>
                <a:gd name="T8" fmla="*/ 2001 w 2135"/>
                <a:gd name="T9" fmla="*/ 406 h 1662"/>
                <a:gd name="T10" fmla="*/ 2013 w 2135"/>
                <a:gd name="T11" fmla="*/ 1144 h 1662"/>
                <a:gd name="T12" fmla="*/ 1581 w 2135"/>
                <a:gd name="T13" fmla="*/ 1600 h 1662"/>
                <a:gd name="T14" fmla="*/ 813 w 2135"/>
                <a:gd name="T15" fmla="*/ 1516 h 1662"/>
                <a:gd name="T16" fmla="*/ 501 w 2135"/>
                <a:gd name="T17" fmla="*/ 1270 h 1662"/>
                <a:gd name="T18" fmla="*/ 183 w 2135"/>
                <a:gd name="T19" fmla="*/ 1066 h 1662"/>
                <a:gd name="T20" fmla="*/ 27 w 2135"/>
                <a:gd name="T21" fmla="*/ 652 h 1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35" h="1662">
                  <a:moveTo>
                    <a:pt x="27" y="652"/>
                  </a:moveTo>
                  <a:cubicBezTo>
                    <a:pt x="14" y="487"/>
                    <a:pt x="0" y="152"/>
                    <a:pt x="105" y="76"/>
                  </a:cubicBezTo>
                  <a:cubicBezTo>
                    <a:pt x="210" y="0"/>
                    <a:pt x="473" y="192"/>
                    <a:pt x="657" y="196"/>
                  </a:cubicBezTo>
                  <a:cubicBezTo>
                    <a:pt x="841" y="200"/>
                    <a:pt x="985" y="65"/>
                    <a:pt x="1209" y="100"/>
                  </a:cubicBezTo>
                  <a:cubicBezTo>
                    <a:pt x="1433" y="135"/>
                    <a:pt x="1867" y="232"/>
                    <a:pt x="2001" y="406"/>
                  </a:cubicBezTo>
                  <a:cubicBezTo>
                    <a:pt x="2135" y="580"/>
                    <a:pt x="2083" y="945"/>
                    <a:pt x="2013" y="1144"/>
                  </a:cubicBezTo>
                  <a:cubicBezTo>
                    <a:pt x="1943" y="1343"/>
                    <a:pt x="1781" y="1538"/>
                    <a:pt x="1581" y="1600"/>
                  </a:cubicBezTo>
                  <a:cubicBezTo>
                    <a:pt x="1381" y="1662"/>
                    <a:pt x="993" y="1571"/>
                    <a:pt x="813" y="1516"/>
                  </a:cubicBezTo>
                  <a:cubicBezTo>
                    <a:pt x="633" y="1461"/>
                    <a:pt x="606" y="1345"/>
                    <a:pt x="501" y="1270"/>
                  </a:cubicBezTo>
                  <a:cubicBezTo>
                    <a:pt x="396" y="1195"/>
                    <a:pt x="262" y="1169"/>
                    <a:pt x="183" y="1066"/>
                  </a:cubicBezTo>
                  <a:cubicBezTo>
                    <a:pt x="104" y="963"/>
                    <a:pt x="25" y="819"/>
                    <a:pt x="27" y="652"/>
                  </a:cubicBezTo>
                  <a:close/>
                </a:path>
              </a:pathLst>
            </a:custGeom>
            <a:solidFill>
              <a:srgbClr val="00CC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5815" name="Line 7">
              <a:extLst>
                <a:ext uri="{FF2B5EF4-FFF2-40B4-BE49-F238E27FC236}">
                  <a16:creationId xmlns:a16="http://schemas.microsoft.com/office/drawing/2014/main" id="{9DE93112-2988-B979-F3C0-3BF58343E39F}"/>
                </a:ext>
              </a:extLst>
            </p:cNvPr>
            <p:cNvSpPr>
              <a:spLocks noChangeShapeType="1"/>
            </p:cNvSpPr>
            <p:nvPr/>
          </p:nvSpPr>
          <p:spPr bwMode="auto">
            <a:xfrm>
              <a:off x="637" y="2280"/>
              <a:ext cx="319"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375816" name="Picture 8">
              <a:extLst>
                <a:ext uri="{FF2B5EF4-FFF2-40B4-BE49-F238E27FC236}">
                  <a16:creationId xmlns:a16="http://schemas.microsoft.com/office/drawing/2014/main" id="{8120D152-8BA3-9C52-0431-3C17AA886A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flipV="1">
              <a:off x="1219" y="1818"/>
              <a:ext cx="252"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5817" name="Picture 9">
              <a:extLst>
                <a:ext uri="{FF2B5EF4-FFF2-40B4-BE49-F238E27FC236}">
                  <a16:creationId xmlns:a16="http://schemas.microsoft.com/office/drawing/2014/main" id="{759E8769-CDF0-6FB4-7FE7-652D7659B5D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2" y="2428"/>
              <a:ext cx="343" cy="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75818" name="Group 10">
              <a:extLst>
                <a:ext uri="{FF2B5EF4-FFF2-40B4-BE49-F238E27FC236}">
                  <a16:creationId xmlns:a16="http://schemas.microsoft.com/office/drawing/2014/main" id="{E8BFAB75-38E9-9AFA-7C39-79C650532C16}"/>
                </a:ext>
              </a:extLst>
            </p:cNvPr>
            <p:cNvGrpSpPr>
              <a:grpSpLocks/>
            </p:cNvGrpSpPr>
            <p:nvPr/>
          </p:nvGrpSpPr>
          <p:grpSpPr bwMode="auto">
            <a:xfrm>
              <a:off x="950" y="1974"/>
              <a:ext cx="475" cy="466"/>
              <a:chOff x="1645" y="256"/>
              <a:chExt cx="475" cy="466"/>
            </a:xfrm>
          </p:grpSpPr>
          <p:sp>
            <p:nvSpPr>
              <p:cNvPr id="375819" name="Rectangle 11">
                <a:extLst>
                  <a:ext uri="{FF2B5EF4-FFF2-40B4-BE49-F238E27FC236}">
                    <a16:creationId xmlns:a16="http://schemas.microsoft.com/office/drawing/2014/main" id="{AEA32185-BF8B-1741-D088-B2470DA9AE20}"/>
                  </a:ext>
                </a:extLst>
              </p:cNvPr>
              <p:cNvSpPr>
                <a:spLocks noChangeArrowheads="1"/>
              </p:cNvSpPr>
              <p:nvPr/>
            </p:nvSpPr>
            <p:spPr bwMode="auto">
              <a:xfrm>
                <a:off x="1645" y="439"/>
                <a:ext cx="475" cy="28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5820" name="Text Box 12">
                <a:extLst>
                  <a:ext uri="{FF2B5EF4-FFF2-40B4-BE49-F238E27FC236}">
                    <a16:creationId xmlns:a16="http://schemas.microsoft.com/office/drawing/2014/main" id="{341CF007-5CCF-1A25-AB83-47B72F8D31D5}"/>
                  </a:ext>
                </a:extLst>
              </p:cNvPr>
              <p:cNvSpPr txBox="1">
                <a:spLocks noChangeArrowheads="1"/>
              </p:cNvSpPr>
              <p:nvPr/>
            </p:nvSpPr>
            <p:spPr bwMode="auto">
              <a:xfrm>
                <a:off x="1654" y="456"/>
                <a:ext cx="44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S</a:t>
                </a:r>
                <a:r>
                  <a:rPr lang="en-US" altLang="en-JO" sz="1800">
                    <a:latin typeface="Comic Sans MS" panose="030F0902030302020204" pitchFamily="66" charset="0"/>
                  </a:rPr>
                  <a:t>( )</a:t>
                </a:r>
              </a:p>
            </p:txBody>
          </p:sp>
          <p:sp>
            <p:nvSpPr>
              <p:cNvPr id="375821" name="Text Box 13">
                <a:extLst>
                  <a:ext uri="{FF2B5EF4-FFF2-40B4-BE49-F238E27FC236}">
                    <a16:creationId xmlns:a16="http://schemas.microsoft.com/office/drawing/2014/main" id="{D8C6C04B-C45A-2103-F0F4-7E2CCD8E6B2F}"/>
                  </a:ext>
                </a:extLst>
              </p:cNvPr>
              <p:cNvSpPr txBox="1">
                <a:spLocks noChangeArrowheads="1"/>
              </p:cNvSpPr>
              <p:nvPr/>
            </p:nvSpPr>
            <p:spPr bwMode="auto">
              <a:xfrm>
                <a:off x="1876" y="256"/>
                <a:ext cx="19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4000"/>
                  <a:t>.</a:t>
                </a:r>
              </a:p>
            </p:txBody>
          </p:sp>
        </p:grpSp>
        <p:grpSp>
          <p:nvGrpSpPr>
            <p:cNvPr id="375822" name="Group 14">
              <a:extLst>
                <a:ext uri="{FF2B5EF4-FFF2-40B4-BE49-F238E27FC236}">
                  <a16:creationId xmlns:a16="http://schemas.microsoft.com/office/drawing/2014/main" id="{934DC4C0-43E2-0125-31C3-A2E58D4D21FE}"/>
                </a:ext>
              </a:extLst>
            </p:cNvPr>
            <p:cNvGrpSpPr>
              <a:grpSpLocks/>
            </p:cNvGrpSpPr>
            <p:nvPr/>
          </p:nvGrpSpPr>
          <p:grpSpPr bwMode="auto">
            <a:xfrm>
              <a:off x="965" y="2730"/>
              <a:ext cx="475" cy="466"/>
              <a:chOff x="2144" y="3214"/>
              <a:chExt cx="475" cy="466"/>
            </a:xfrm>
          </p:grpSpPr>
          <p:sp>
            <p:nvSpPr>
              <p:cNvPr id="375823" name="Rectangle 15">
                <a:extLst>
                  <a:ext uri="{FF2B5EF4-FFF2-40B4-BE49-F238E27FC236}">
                    <a16:creationId xmlns:a16="http://schemas.microsoft.com/office/drawing/2014/main" id="{1134279C-8149-66B6-D39C-3ED574784DAC}"/>
                  </a:ext>
                </a:extLst>
              </p:cNvPr>
              <p:cNvSpPr>
                <a:spLocks noChangeArrowheads="1"/>
              </p:cNvSpPr>
              <p:nvPr/>
            </p:nvSpPr>
            <p:spPr bwMode="auto">
              <a:xfrm>
                <a:off x="2144" y="3397"/>
                <a:ext cx="475" cy="28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5824" name="Text Box 16">
                <a:extLst>
                  <a:ext uri="{FF2B5EF4-FFF2-40B4-BE49-F238E27FC236}">
                    <a16:creationId xmlns:a16="http://schemas.microsoft.com/office/drawing/2014/main" id="{71046B6A-06CD-E97C-3365-DD8D15877FAE}"/>
                  </a:ext>
                </a:extLst>
              </p:cNvPr>
              <p:cNvSpPr txBox="1">
                <a:spLocks noChangeArrowheads="1"/>
              </p:cNvSpPr>
              <p:nvPr/>
            </p:nvSpPr>
            <p:spPr bwMode="auto">
              <a:xfrm>
                <a:off x="2148" y="3432"/>
                <a:ext cx="43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B</a:t>
                </a:r>
                <a:r>
                  <a:rPr lang="en-US" altLang="en-JO" sz="1800">
                    <a:latin typeface="Comic Sans MS" panose="030F0902030302020204" pitchFamily="66" charset="0"/>
                  </a:rPr>
                  <a:t>( )</a:t>
                </a:r>
              </a:p>
            </p:txBody>
          </p:sp>
          <p:sp>
            <p:nvSpPr>
              <p:cNvPr id="375825" name="Text Box 17">
                <a:extLst>
                  <a:ext uri="{FF2B5EF4-FFF2-40B4-BE49-F238E27FC236}">
                    <a16:creationId xmlns:a16="http://schemas.microsoft.com/office/drawing/2014/main" id="{139AC388-5E10-0F10-1F66-8D10B05B21F3}"/>
                  </a:ext>
                </a:extLst>
              </p:cNvPr>
              <p:cNvSpPr txBox="1">
                <a:spLocks noChangeArrowheads="1"/>
              </p:cNvSpPr>
              <p:nvPr/>
            </p:nvSpPr>
            <p:spPr bwMode="auto">
              <a:xfrm>
                <a:off x="2356" y="3214"/>
                <a:ext cx="19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4000"/>
                  <a:t>.</a:t>
                </a:r>
              </a:p>
            </p:txBody>
          </p:sp>
          <p:sp>
            <p:nvSpPr>
              <p:cNvPr id="375826" name="Text Box 18">
                <a:extLst>
                  <a:ext uri="{FF2B5EF4-FFF2-40B4-BE49-F238E27FC236}">
                    <a16:creationId xmlns:a16="http://schemas.microsoft.com/office/drawing/2014/main" id="{1AA12609-AFF5-EA78-C375-98BF31958545}"/>
                  </a:ext>
                </a:extLst>
              </p:cNvPr>
              <p:cNvSpPr txBox="1">
                <a:spLocks noChangeArrowheads="1"/>
              </p:cNvSpPr>
              <p:nvPr/>
            </p:nvSpPr>
            <p:spPr bwMode="auto">
              <a:xfrm>
                <a:off x="2234" y="3331"/>
                <a:ext cx="19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grpSp>
          <p:nvGrpSpPr>
            <p:cNvPr id="375827" name="Group 19">
              <a:extLst>
                <a:ext uri="{FF2B5EF4-FFF2-40B4-BE49-F238E27FC236}">
                  <a16:creationId xmlns:a16="http://schemas.microsoft.com/office/drawing/2014/main" id="{6BD7AADF-BF24-3FAD-4942-850A2E121D55}"/>
                </a:ext>
              </a:extLst>
            </p:cNvPr>
            <p:cNvGrpSpPr>
              <a:grpSpLocks/>
            </p:cNvGrpSpPr>
            <p:nvPr/>
          </p:nvGrpSpPr>
          <p:grpSpPr bwMode="auto">
            <a:xfrm>
              <a:off x="1719" y="2496"/>
              <a:ext cx="402" cy="327"/>
              <a:chOff x="2862" y="1573"/>
              <a:chExt cx="402" cy="327"/>
            </a:xfrm>
          </p:grpSpPr>
          <p:sp>
            <p:nvSpPr>
              <p:cNvPr id="375828" name="Oval 20">
                <a:extLst>
                  <a:ext uri="{FF2B5EF4-FFF2-40B4-BE49-F238E27FC236}">
                    <a16:creationId xmlns:a16="http://schemas.microsoft.com/office/drawing/2014/main" id="{F2D9F1BF-DB0E-D515-74D0-C44D989162BC}"/>
                  </a:ext>
                </a:extLst>
              </p:cNvPr>
              <p:cNvSpPr>
                <a:spLocks noChangeArrowheads="1"/>
              </p:cNvSpPr>
              <p:nvPr/>
            </p:nvSpPr>
            <p:spPr bwMode="auto">
              <a:xfrm>
                <a:off x="2935" y="1637"/>
                <a:ext cx="238" cy="21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5829" name="Text Box 21">
                <a:extLst>
                  <a:ext uri="{FF2B5EF4-FFF2-40B4-BE49-F238E27FC236}">
                    <a16:creationId xmlns:a16="http://schemas.microsoft.com/office/drawing/2014/main" id="{CC6930D6-3310-FB1C-3457-AB1564E603ED}"/>
                  </a:ext>
                </a:extLst>
              </p:cNvPr>
              <p:cNvSpPr txBox="1">
                <a:spLocks noChangeArrowheads="1"/>
              </p:cNvSpPr>
              <p:nvPr/>
            </p:nvSpPr>
            <p:spPr bwMode="auto">
              <a:xfrm>
                <a:off x="2862" y="1573"/>
                <a:ext cx="40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JO" sz="2800">
                    <a:latin typeface="Comic Sans MS" panose="030F0902030302020204" pitchFamily="66" charset="0"/>
                  </a:rPr>
                  <a:t>+</a:t>
                </a:r>
              </a:p>
            </p:txBody>
          </p:sp>
        </p:grpSp>
        <p:grpSp>
          <p:nvGrpSpPr>
            <p:cNvPr id="375830" name="Group 22">
              <a:extLst>
                <a:ext uri="{FF2B5EF4-FFF2-40B4-BE49-F238E27FC236}">
                  <a16:creationId xmlns:a16="http://schemas.microsoft.com/office/drawing/2014/main" id="{D22E4491-1CC1-6C76-A317-FB39AC169167}"/>
                </a:ext>
              </a:extLst>
            </p:cNvPr>
            <p:cNvGrpSpPr>
              <a:grpSpLocks/>
            </p:cNvGrpSpPr>
            <p:nvPr/>
          </p:nvGrpSpPr>
          <p:grpSpPr bwMode="auto">
            <a:xfrm>
              <a:off x="3615" y="2482"/>
              <a:ext cx="402" cy="327"/>
              <a:chOff x="2862" y="1573"/>
              <a:chExt cx="402" cy="327"/>
            </a:xfrm>
          </p:grpSpPr>
          <p:sp>
            <p:nvSpPr>
              <p:cNvPr id="375831" name="Oval 23">
                <a:extLst>
                  <a:ext uri="{FF2B5EF4-FFF2-40B4-BE49-F238E27FC236}">
                    <a16:creationId xmlns:a16="http://schemas.microsoft.com/office/drawing/2014/main" id="{DE78FD8B-B48A-8F37-00CC-0C1B0E9EFCB9}"/>
                  </a:ext>
                </a:extLst>
              </p:cNvPr>
              <p:cNvSpPr>
                <a:spLocks noChangeArrowheads="1"/>
              </p:cNvSpPr>
              <p:nvPr/>
            </p:nvSpPr>
            <p:spPr bwMode="auto">
              <a:xfrm>
                <a:off x="2935" y="1637"/>
                <a:ext cx="238" cy="21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5832" name="Text Box 24">
                <a:extLst>
                  <a:ext uri="{FF2B5EF4-FFF2-40B4-BE49-F238E27FC236}">
                    <a16:creationId xmlns:a16="http://schemas.microsoft.com/office/drawing/2014/main" id="{FB4EDA1E-F144-2E0B-8EAF-E8233F7F09CA}"/>
                  </a:ext>
                </a:extLst>
              </p:cNvPr>
              <p:cNvSpPr txBox="1">
                <a:spLocks noChangeArrowheads="1"/>
              </p:cNvSpPr>
              <p:nvPr/>
            </p:nvSpPr>
            <p:spPr bwMode="auto">
              <a:xfrm>
                <a:off x="2862" y="1573"/>
                <a:ext cx="40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JO" sz="2800">
                    <a:latin typeface="Comic Sans MS" panose="030F0902030302020204" pitchFamily="66" charset="0"/>
                  </a:rPr>
                  <a:t>-</a:t>
                </a:r>
              </a:p>
            </p:txBody>
          </p:sp>
        </p:grpSp>
        <p:sp>
          <p:nvSpPr>
            <p:cNvPr id="375833" name="Line 25">
              <a:extLst>
                <a:ext uri="{FF2B5EF4-FFF2-40B4-BE49-F238E27FC236}">
                  <a16:creationId xmlns:a16="http://schemas.microsoft.com/office/drawing/2014/main" id="{3313BC9B-C645-74BE-CE9F-CF4231740BCE}"/>
                </a:ext>
              </a:extLst>
            </p:cNvPr>
            <p:cNvSpPr>
              <a:spLocks noChangeShapeType="1"/>
            </p:cNvSpPr>
            <p:nvPr/>
          </p:nvSpPr>
          <p:spPr bwMode="auto">
            <a:xfrm>
              <a:off x="669" y="3053"/>
              <a:ext cx="319"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75834" name="Text Box 26">
              <a:extLst>
                <a:ext uri="{FF2B5EF4-FFF2-40B4-BE49-F238E27FC236}">
                  <a16:creationId xmlns:a16="http://schemas.microsoft.com/office/drawing/2014/main" id="{490D28DE-4EBB-2E78-7088-94D356BD03BE}"/>
                </a:ext>
              </a:extLst>
            </p:cNvPr>
            <p:cNvSpPr txBox="1">
              <a:spLocks noChangeArrowheads="1"/>
            </p:cNvSpPr>
            <p:nvPr/>
          </p:nvSpPr>
          <p:spPr bwMode="auto">
            <a:xfrm>
              <a:off x="1419" y="2041"/>
              <a:ext cx="55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S</a:t>
              </a:r>
              <a:r>
                <a:rPr lang="en-US" altLang="en-JO" sz="1800">
                  <a:latin typeface="Comic Sans MS" panose="030F0902030302020204" pitchFamily="66" charset="0"/>
                </a:rPr>
                <a:t>(m )</a:t>
              </a:r>
            </a:p>
          </p:txBody>
        </p:sp>
        <p:grpSp>
          <p:nvGrpSpPr>
            <p:cNvPr id="375835" name="Group 27">
              <a:extLst>
                <a:ext uri="{FF2B5EF4-FFF2-40B4-BE49-F238E27FC236}">
                  <a16:creationId xmlns:a16="http://schemas.microsoft.com/office/drawing/2014/main" id="{886B1C92-56C1-5809-DA54-CA1C563BF95E}"/>
                </a:ext>
              </a:extLst>
            </p:cNvPr>
            <p:cNvGrpSpPr>
              <a:grpSpLocks/>
            </p:cNvGrpSpPr>
            <p:nvPr/>
          </p:nvGrpSpPr>
          <p:grpSpPr bwMode="auto">
            <a:xfrm>
              <a:off x="1435" y="2979"/>
              <a:ext cx="611" cy="332"/>
              <a:chOff x="3501" y="648"/>
              <a:chExt cx="611" cy="332"/>
            </a:xfrm>
          </p:grpSpPr>
          <p:sp>
            <p:nvSpPr>
              <p:cNvPr id="375836" name="Text Box 28">
                <a:extLst>
                  <a:ext uri="{FF2B5EF4-FFF2-40B4-BE49-F238E27FC236}">
                    <a16:creationId xmlns:a16="http://schemas.microsoft.com/office/drawing/2014/main" id="{F0185174-CA6D-095A-ACCB-742BF3166C32}"/>
                  </a:ext>
                </a:extLst>
              </p:cNvPr>
              <p:cNvSpPr txBox="1">
                <a:spLocks noChangeArrowheads="1"/>
              </p:cNvSpPr>
              <p:nvPr/>
            </p:nvSpPr>
            <p:spPr bwMode="auto">
              <a:xfrm>
                <a:off x="3501" y="749"/>
                <a:ext cx="61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B</a:t>
                </a:r>
                <a:r>
                  <a:rPr lang="en-US" altLang="en-JO" sz="1800">
                    <a:latin typeface="Comic Sans MS" panose="030F0902030302020204" pitchFamily="66" charset="0"/>
                  </a:rPr>
                  <a:t>(K</a:t>
                </a:r>
                <a:r>
                  <a:rPr lang="en-US" altLang="en-JO" baseline="-25000">
                    <a:latin typeface="Comic Sans MS" panose="030F0902030302020204" pitchFamily="66" charset="0"/>
                  </a:rPr>
                  <a:t>S</a:t>
                </a:r>
                <a:r>
                  <a:rPr lang="en-US" altLang="en-JO" sz="1800">
                    <a:latin typeface="Comic Sans MS" panose="030F0902030302020204" pitchFamily="66" charset="0"/>
                  </a:rPr>
                  <a:t> )</a:t>
                </a:r>
              </a:p>
            </p:txBody>
          </p:sp>
          <p:sp>
            <p:nvSpPr>
              <p:cNvPr id="375837" name="Text Box 29">
                <a:extLst>
                  <a:ext uri="{FF2B5EF4-FFF2-40B4-BE49-F238E27FC236}">
                    <a16:creationId xmlns:a16="http://schemas.microsoft.com/office/drawing/2014/main" id="{FF1C44E7-6A8F-20AB-A427-CA6E089257F5}"/>
                  </a:ext>
                </a:extLst>
              </p:cNvPr>
              <p:cNvSpPr txBox="1">
                <a:spLocks noChangeArrowheads="1"/>
              </p:cNvSpPr>
              <p:nvPr/>
            </p:nvSpPr>
            <p:spPr bwMode="auto">
              <a:xfrm>
                <a:off x="3584" y="648"/>
                <a:ext cx="19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sp>
          <p:nvSpPr>
            <p:cNvPr id="375838" name="Freeform 30">
              <a:extLst>
                <a:ext uri="{FF2B5EF4-FFF2-40B4-BE49-F238E27FC236}">
                  <a16:creationId xmlns:a16="http://schemas.microsoft.com/office/drawing/2014/main" id="{10B010DF-84D4-03AB-6D61-FB33C0299A12}"/>
                </a:ext>
              </a:extLst>
            </p:cNvPr>
            <p:cNvSpPr>
              <a:spLocks/>
            </p:cNvSpPr>
            <p:nvPr/>
          </p:nvSpPr>
          <p:spPr bwMode="auto">
            <a:xfrm>
              <a:off x="1426" y="2285"/>
              <a:ext cx="476" cy="247"/>
            </a:xfrm>
            <a:custGeom>
              <a:avLst/>
              <a:gdLst>
                <a:gd name="T0" fmla="*/ 0 w 476"/>
                <a:gd name="T1" fmla="*/ 0 h 247"/>
                <a:gd name="T2" fmla="*/ 476 w 476"/>
                <a:gd name="T3" fmla="*/ 0 h 247"/>
                <a:gd name="T4" fmla="*/ 476 w 476"/>
                <a:gd name="T5" fmla="*/ 247 h 247"/>
              </a:gdLst>
              <a:ahLst/>
              <a:cxnLst>
                <a:cxn ang="0">
                  <a:pos x="T0" y="T1"/>
                </a:cxn>
                <a:cxn ang="0">
                  <a:pos x="T2" y="T3"/>
                </a:cxn>
                <a:cxn ang="0">
                  <a:pos x="T4" y="T5"/>
                </a:cxn>
              </a:cxnLst>
              <a:rect l="0" t="0" r="r" b="b"/>
              <a:pathLst>
                <a:path w="476" h="247">
                  <a:moveTo>
                    <a:pt x="0" y="0"/>
                  </a:moveTo>
                  <a:lnTo>
                    <a:pt x="476" y="0"/>
                  </a:lnTo>
                  <a:lnTo>
                    <a:pt x="476" y="247"/>
                  </a:lnTo>
                </a:path>
              </a:pathLst>
            </a:custGeom>
            <a:noFill/>
            <a:ln w="3810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75839" name="Freeform 31">
              <a:extLst>
                <a:ext uri="{FF2B5EF4-FFF2-40B4-BE49-F238E27FC236}">
                  <a16:creationId xmlns:a16="http://schemas.microsoft.com/office/drawing/2014/main" id="{C6058E4F-3B16-127A-D0E4-A1E43D66053A}"/>
                </a:ext>
              </a:extLst>
            </p:cNvPr>
            <p:cNvSpPr>
              <a:spLocks/>
            </p:cNvSpPr>
            <p:nvPr/>
          </p:nvSpPr>
          <p:spPr bwMode="auto">
            <a:xfrm flipV="1">
              <a:off x="1440" y="2802"/>
              <a:ext cx="476" cy="247"/>
            </a:xfrm>
            <a:custGeom>
              <a:avLst/>
              <a:gdLst>
                <a:gd name="T0" fmla="*/ 0 w 476"/>
                <a:gd name="T1" fmla="*/ 0 h 247"/>
                <a:gd name="T2" fmla="*/ 476 w 476"/>
                <a:gd name="T3" fmla="*/ 0 h 247"/>
                <a:gd name="T4" fmla="*/ 476 w 476"/>
                <a:gd name="T5" fmla="*/ 247 h 247"/>
              </a:gdLst>
              <a:ahLst/>
              <a:cxnLst>
                <a:cxn ang="0">
                  <a:pos x="T0" y="T1"/>
                </a:cxn>
                <a:cxn ang="0">
                  <a:pos x="T2" y="T3"/>
                </a:cxn>
                <a:cxn ang="0">
                  <a:pos x="T4" y="T5"/>
                </a:cxn>
              </a:cxnLst>
              <a:rect l="0" t="0" r="r" b="b"/>
              <a:pathLst>
                <a:path w="476" h="247">
                  <a:moveTo>
                    <a:pt x="0" y="0"/>
                  </a:moveTo>
                  <a:lnTo>
                    <a:pt x="476" y="0"/>
                  </a:lnTo>
                  <a:lnTo>
                    <a:pt x="476" y="247"/>
                  </a:lnTo>
                </a:path>
              </a:pathLst>
            </a:custGeom>
            <a:noFill/>
            <a:ln w="3810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75840" name="Text Box 32">
              <a:extLst>
                <a:ext uri="{FF2B5EF4-FFF2-40B4-BE49-F238E27FC236}">
                  <a16:creationId xmlns:a16="http://schemas.microsoft.com/office/drawing/2014/main" id="{78B9F7D3-86DF-0ADA-E8F6-EFC74DB178CA}"/>
                </a:ext>
              </a:extLst>
            </p:cNvPr>
            <p:cNvSpPr txBox="1">
              <a:spLocks noChangeArrowheads="1"/>
            </p:cNvSpPr>
            <p:nvPr/>
          </p:nvSpPr>
          <p:spPr bwMode="auto">
            <a:xfrm>
              <a:off x="400" y="2141"/>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m</a:t>
              </a:r>
            </a:p>
          </p:txBody>
        </p:sp>
        <p:sp>
          <p:nvSpPr>
            <p:cNvPr id="375841" name="Text Box 33">
              <a:extLst>
                <a:ext uri="{FF2B5EF4-FFF2-40B4-BE49-F238E27FC236}">
                  <a16:creationId xmlns:a16="http://schemas.microsoft.com/office/drawing/2014/main" id="{A473628D-FECD-AA50-F624-6A47DF0E3CC7}"/>
                </a:ext>
              </a:extLst>
            </p:cNvPr>
            <p:cNvSpPr txBox="1">
              <a:spLocks noChangeArrowheads="1"/>
            </p:cNvSpPr>
            <p:nvPr/>
          </p:nvSpPr>
          <p:spPr bwMode="auto">
            <a:xfrm>
              <a:off x="4325" y="2568"/>
              <a:ext cx="30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K</a:t>
              </a:r>
              <a:r>
                <a:rPr lang="en-US" altLang="en-JO" baseline="-25000">
                  <a:latin typeface="Comic Sans MS" panose="030F0902030302020204" pitchFamily="66" charset="0"/>
                </a:rPr>
                <a:t>S</a:t>
              </a:r>
            </a:p>
          </p:txBody>
        </p:sp>
        <p:sp>
          <p:nvSpPr>
            <p:cNvPr id="375842" name="Text Box 34">
              <a:extLst>
                <a:ext uri="{FF2B5EF4-FFF2-40B4-BE49-F238E27FC236}">
                  <a16:creationId xmlns:a16="http://schemas.microsoft.com/office/drawing/2014/main" id="{F0C5D997-0F05-E476-4A45-A83DD1FF585D}"/>
                </a:ext>
              </a:extLst>
            </p:cNvPr>
            <p:cNvSpPr txBox="1">
              <a:spLocks noChangeArrowheads="1"/>
            </p:cNvSpPr>
            <p:nvPr/>
          </p:nvSpPr>
          <p:spPr bwMode="auto">
            <a:xfrm>
              <a:off x="947" y="1749"/>
              <a:ext cx="30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K</a:t>
              </a:r>
              <a:r>
                <a:rPr lang="en-US" altLang="en-JO" baseline="-25000">
                  <a:latin typeface="Comic Sans MS" panose="030F0902030302020204" pitchFamily="66" charset="0"/>
                </a:rPr>
                <a:t>S</a:t>
              </a:r>
            </a:p>
          </p:txBody>
        </p:sp>
        <p:sp>
          <p:nvSpPr>
            <p:cNvPr id="375843" name="Line 35">
              <a:extLst>
                <a:ext uri="{FF2B5EF4-FFF2-40B4-BE49-F238E27FC236}">
                  <a16:creationId xmlns:a16="http://schemas.microsoft.com/office/drawing/2014/main" id="{D636AFDB-137B-D554-3B98-F93AEF01E7ED}"/>
                </a:ext>
              </a:extLst>
            </p:cNvPr>
            <p:cNvSpPr>
              <a:spLocks noChangeShapeType="1"/>
            </p:cNvSpPr>
            <p:nvPr/>
          </p:nvSpPr>
          <p:spPr bwMode="auto">
            <a:xfrm>
              <a:off x="1207" y="1929"/>
              <a:ext cx="9" cy="228"/>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375844" name="Group 36">
              <a:extLst>
                <a:ext uri="{FF2B5EF4-FFF2-40B4-BE49-F238E27FC236}">
                  <a16:creationId xmlns:a16="http://schemas.microsoft.com/office/drawing/2014/main" id="{89930E13-BB7B-48FC-5074-C90CE483B406}"/>
                </a:ext>
              </a:extLst>
            </p:cNvPr>
            <p:cNvGrpSpPr>
              <a:grpSpLocks/>
            </p:cNvGrpSpPr>
            <p:nvPr/>
          </p:nvGrpSpPr>
          <p:grpSpPr bwMode="auto">
            <a:xfrm>
              <a:off x="943" y="3231"/>
              <a:ext cx="285" cy="335"/>
              <a:chOff x="2643" y="716"/>
              <a:chExt cx="285" cy="335"/>
            </a:xfrm>
          </p:grpSpPr>
          <p:sp>
            <p:nvSpPr>
              <p:cNvPr id="375845" name="Text Box 37">
                <a:extLst>
                  <a:ext uri="{FF2B5EF4-FFF2-40B4-BE49-F238E27FC236}">
                    <a16:creationId xmlns:a16="http://schemas.microsoft.com/office/drawing/2014/main" id="{FE56E636-1C05-AA35-F2AA-15BA44BC29DF}"/>
                  </a:ext>
                </a:extLst>
              </p:cNvPr>
              <p:cNvSpPr txBox="1">
                <a:spLocks noChangeArrowheads="1"/>
              </p:cNvSpPr>
              <p:nvPr/>
            </p:nvSpPr>
            <p:spPr bwMode="auto">
              <a:xfrm>
                <a:off x="2643" y="763"/>
                <a:ext cx="2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B</a:t>
                </a:r>
                <a:endParaRPr lang="en-US" altLang="en-JO" sz="1800">
                  <a:latin typeface="Comic Sans MS" panose="030F0902030302020204" pitchFamily="66" charset="0"/>
                </a:endParaRPr>
              </a:p>
            </p:txBody>
          </p:sp>
          <p:sp>
            <p:nvSpPr>
              <p:cNvPr id="375846" name="Text Box 38">
                <a:extLst>
                  <a:ext uri="{FF2B5EF4-FFF2-40B4-BE49-F238E27FC236}">
                    <a16:creationId xmlns:a16="http://schemas.microsoft.com/office/drawing/2014/main" id="{888ACAB1-77AB-DDDE-B102-93B5A249616D}"/>
                  </a:ext>
                </a:extLst>
              </p:cNvPr>
              <p:cNvSpPr txBox="1">
                <a:spLocks noChangeArrowheads="1"/>
              </p:cNvSpPr>
              <p:nvPr/>
            </p:nvSpPr>
            <p:spPr bwMode="auto">
              <a:xfrm>
                <a:off x="2730" y="716"/>
                <a:ext cx="19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sp>
          <p:nvSpPr>
            <p:cNvPr id="375847" name="Line 39">
              <a:extLst>
                <a:ext uri="{FF2B5EF4-FFF2-40B4-BE49-F238E27FC236}">
                  <a16:creationId xmlns:a16="http://schemas.microsoft.com/office/drawing/2014/main" id="{9F9EB8FC-D3EA-1B24-4C2B-CFE368C7D5A4}"/>
                </a:ext>
              </a:extLst>
            </p:cNvPr>
            <p:cNvSpPr>
              <a:spLocks noChangeShapeType="1"/>
            </p:cNvSpPr>
            <p:nvPr/>
          </p:nvSpPr>
          <p:spPr bwMode="auto">
            <a:xfrm>
              <a:off x="1194" y="3213"/>
              <a:ext cx="9" cy="228"/>
            </a:xfrm>
            <a:prstGeom prst="line">
              <a:avLst/>
            </a:prstGeom>
            <a:noFill/>
            <a:ln w="9525">
              <a:solidFill>
                <a:schemeClr val="tx1"/>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375848" name="Picture 40">
              <a:extLst>
                <a:ext uri="{FF2B5EF4-FFF2-40B4-BE49-F238E27FC236}">
                  <a16:creationId xmlns:a16="http://schemas.microsoft.com/office/drawing/2014/main" id="{7E3830E1-A7AF-458A-2BEB-34734061FB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flipV="1">
              <a:off x="1250" y="3386"/>
              <a:ext cx="252"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5849" name="Picture 41">
              <a:extLst>
                <a:ext uri="{FF2B5EF4-FFF2-40B4-BE49-F238E27FC236}">
                  <a16:creationId xmlns:a16="http://schemas.microsoft.com/office/drawing/2014/main" id="{4F74E032-929C-57FE-7040-47D7A6D66D5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 y="2471"/>
              <a:ext cx="332" cy="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5850" name="Line 42">
              <a:extLst>
                <a:ext uri="{FF2B5EF4-FFF2-40B4-BE49-F238E27FC236}">
                  <a16:creationId xmlns:a16="http://schemas.microsoft.com/office/drawing/2014/main" id="{68D31368-DC31-FED4-A253-FD9743F5C7B2}"/>
                </a:ext>
              </a:extLst>
            </p:cNvPr>
            <p:cNvSpPr>
              <a:spLocks noChangeShapeType="1"/>
            </p:cNvSpPr>
            <p:nvPr/>
          </p:nvSpPr>
          <p:spPr bwMode="auto">
            <a:xfrm flipV="1">
              <a:off x="2058" y="2660"/>
              <a:ext cx="484" cy="9"/>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75851" name="Line 43">
              <a:extLst>
                <a:ext uri="{FF2B5EF4-FFF2-40B4-BE49-F238E27FC236}">
                  <a16:creationId xmlns:a16="http://schemas.microsoft.com/office/drawing/2014/main" id="{8D03B009-85A6-B396-FC77-043ECBC47DF8}"/>
                </a:ext>
              </a:extLst>
            </p:cNvPr>
            <p:cNvSpPr>
              <a:spLocks noChangeShapeType="1"/>
            </p:cNvSpPr>
            <p:nvPr/>
          </p:nvSpPr>
          <p:spPr bwMode="auto">
            <a:xfrm flipV="1">
              <a:off x="3242" y="2655"/>
              <a:ext cx="484"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375852" name="Picture 44">
              <a:extLst>
                <a:ext uri="{FF2B5EF4-FFF2-40B4-BE49-F238E27FC236}">
                  <a16:creationId xmlns:a16="http://schemas.microsoft.com/office/drawing/2014/main" id="{BEF12711-B3B8-24EB-9A33-F158ED37E1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4" y="2414"/>
              <a:ext cx="343" cy="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5853" name="Text Box 45">
              <a:extLst>
                <a:ext uri="{FF2B5EF4-FFF2-40B4-BE49-F238E27FC236}">
                  <a16:creationId xmlns:a16="http://schemas.microsoft.com/office/drawing/2014/main" id="{0554D5E3-C4CD-42FF-EC70-3EB4764EB1AD}"/>
                </a:ext>
              </a:extLst>
            </p:cNvPr>
            <p:cNvSpPr txBox="1">
              <a:spLocks noChangeArrowheads="1"/>
            </p:cNvSpPr>
            <p:nvPr/>
          </p:nvSpPr>
          <p:spPr bwMode="auto">
            <a:xfrm>
              <a:off x="2528" y="2632"/>
              <a:ext cx="7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Internet</a:t>
              </a:r>
            </a:p>
          </p:txBody>
        </p:sp>
        <p:sp>
          <p:nvSpPr>
            <p:cNvPr id="375854" name="Freeform 46">
              <a:extLst>
                <a:ext uri="{FF2B5EF4-FFF2-40B4-BE49-F238E27FC236}">
                  <a16:creationId xmlns:a16="http://schemas.microsoft.com/office/drawing/2014/main" id="{9253AF07-E834-1EC4-7A26-C6C0D836A443}"/>
                </a:ext>
              </a:extLst>
            </p:cNvPr>
            <p:cNvSpPr>
              <a:spLocks/>
            </p:cNvSpPr>
            <p:nvPr/>
          </p:nvSpPr>
          <p:spPr bwMode="auto">
            <a:xfrm flipH="1">
              <a:off x="3799" y="2281"/>
              <a:ext cx="476" cy="247"/>
            </a:xfrm>
            <a:custGeom>
              <a:avLst/>
              <a:gdLst>
                <a:gd name="T0" fmla="*/ 0 w 476"/>
                <a:gd name="T1" fmla="*/ 0 h 247"/>
                <a:gd name="T2" fmla="*/ 476 w 476"/>
                <a:gd name="T3" fmla="*/ 0 h 247"/>
                <a:gd name="T4" fmla="*/ 476 w 476"/>
                <a:gd name="T5" fmla="*/ 247 h 247"/>
              </a:gdLst>
              <a:ahLst/>
              <a:cxnLst>
                <a:cxn ang="0">
                  <a:pos x="T0" y="T1"/>
                </a:cxn>
                <a:cxn ang="0">
                  <a:pos x="T2" y="T3"/>
                </a:cxn>
                <a:cxn ang="0">
                  <a:pos x="T4" y="T5"/>
                </a:cxn>
              </a:cxnLst>
              <a:rect l="0" t="0" r="r" b="b"/>
              <a:pathLst>
                <a:path w="476" h="247">
                  <a:moveTo>
                    <a:pt x="0" y="0"/>
                  </a:moveTo>
                  <a:lnTo>
                    <a:pt x="476" y="0"/>
                  </a:lnTo>
                  <a:lnTo>
                    <a:pt x="476" y="247"/>
                  </a:lnTo>
                </a:path>
              </a:pathLst>
            </a:custGeom>
            <a:noFill/>
            <a:ln w="38100" cap="flat" cmpd="sng">
              <a:solidFill>
                <a:schemeClr val="tx1"/>
              </a:solidFill>
              <a:prstDash val="solid"/>
              <a:round/>
              <a:headEnd type="triangl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375855" name="Group 47">
              <a:extLst>
                <a:ext uri="{FF2B5EF4-FFF2-40B4-BE49-F238E27FC236}">
                  <a16:creationId xmlns:a16="http://schemas.microsoft.com/office/drawing/2014/main" id="{2B443991-1A29-AFFD-401C-4566964D5667}"/>
                </a:ext>
              </a:extLst>
            </p:cNvPr>
            <p:cNvGrpSpPr>
              <a:grpSpLocks/>
            </p:cNvGrpSpPr>
            <p:nvPr/>
          </p:nvGrpSpPr>
          <p:grpSpPr bwMode="auto">
            <a:xfrm>
              <a:off x="4255" y="1961"/>
              <a:ext cx="475" cy="466"/>
              <a:chOff x="1645" y="256"/>
              <a:chExt cx="475" cy="466"/>
            </a:xfrm>
          </p:grpSpPr>
          <p:sp>
            <p:nvSpPr>
              <p:cNvPr id="375856" name="Rectangle 48">
                <a:extLst>
                  <a:ext uri="{FF2B5EF4-FFF2-40B4-BE49-F238E27FC236}">
                    <a16:creationId xmlns:a16="http://schemas.microsoft.com/office/drawing/2014/main" id="{335A4128-670C-D743-413E-D2FD7CAE3A46}"/>
                  </a:ext>
                </a:extLst>
              </p:cNvPr>
              <p:cNvSpPr>
                <a:spLocks noChangeArrowheads="1"/>
              </p:cNvSpPr>
              <p:nvPr/>
            </p:nvSpPr>
            <p:spPr bwMode="auto">
              <a:xfrm>
                <a:off x="1645" y="439"/>
                <a:ext cx="475" cy="28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5857" name="Text Box 49">
                <a:extLst>
                  <a:ext uri="{FF2B5EF4-FFF2-40B4-BE49-F238E27FC236}">
                    <a16:creationId xmlns:a16="http://schemas.microsoft.com/office/drawing/2014/main" id="{0503CCC7-3E95-9D11-7037-79592EB3D6EA}"/>
                  </a:ext>
                </a:extLst>
              </p:cNvPr>
              <p:cNvSpPr txBox="1">
                <a:spLocks noChangeArrowheads="1"/>
              </p:cNvSpPr>
              <p:nvPr/>
            </p:nvSpPr>
            <p:spPr bwMode="auto">
              <a:xfrm>
                <a:off x="1654" y="456"/>
                <a:ext cx="44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S</a:t>
                </a:r>
                <a:r>
                  <a:rPr lang="en-US" altLang="en-JO" sz="1800">
                    <a:latin typeface="Comic Sans MS" panose="030F0902030302020204" pitchFamily="66" charset="0"/>
                  </a:rPr>
                  <a:t>( )</a:t>
                </a:r>
              </a:p>
            </p:txBody>
          </p:sp>
          <p:sp>
            <p:nvSpPr>
              <p:cNvPr id="375858" name="Text Box 50">
                <a:extLst>
                  <a:ext uri="{FF2B5EF4-FFF2-40B4-BE49-F238E27FC236}">
                    <a16:creationId xmlns:a16="http://schemas.microsoft.com/office/drawing/2014/main" id="{FC5F17AB-BA7F-E7D2-341F-41F123518207}"/>
                  </a:ext>
                </a:extLst>
              </p:cNvPr>
              <p:cNvSpPr txBox="1">
                <a:spLocks noChangeArrowheads="1"/>
              </p:cNvSpPr>
              <p:nvPr/>
            </p:nvSpPr>
            <p:spPr bwMode="auto">
              <a:xfrm>
                <a:off x="1876" y="256"/>
                <a:ext cx="19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4000"/>
                  <a:t>.</a:t>
                </a:r>
              </a:p>
            </p:txBody>
          </p:sp>
        </p:grpSp>
        <p:sp>
          <p:nvSpPr>
            <p:cNvPr id="375859" name="Freeform 51">
              <a:extLst>
                <a:ext uri="{FF2B5EF4-FFF2-40B4-BE49-F238E27FC236}">
                  <a16:creationId xmlns:a16="http://schemas.microsoft.com/office/drawing/2014/main" id="{33AD12D0-2955-F8FB-5C12-4809F30810F9}"/>
                </a:ext>
              </a:extLst>
            </p:cNvPr>
            <p:cNvSpPr>
              <a:spLocks/>
            </p:cNvSpPr>
            <p:nvPr/>
          </p:nvSpPr>
          <p:spPr bwMode="auto">
            <a:xfrm flipH="1" flipV="1">
              <a:off x="3813" y="2807"/>
              <a:ext cx="476" cy="247"/>
            </a:xfrm>
            <a:custGeom>
              <a:avLst/>
              <a:gdLst>
                <a:gd name="T0" fmla="*/ 0 w 476"/>
                <a:gd name="T1" fmla="*/ 0 h 247"/>
                <a:gd name="T2" fmla="*/ 476 w 476"/>
                <a:gd name="T3" fmla="*/ 0 h 247"/>
                <a:gd name="T4" fmla="*/ 476 w 476"/>
                <a:gd name="T5" fmla="*/ 247 h 247"/>
              </a:gdLst>
              <a:ahLst/>
              <a:cxnLst>
                <a:cxn ang="0">
                  <a:pos x="T0" y="T1"/>
                </a:cxn>
                <a:cxn ang="0">
                  <a:pos x="T2" y="T3"/>
                </a:cxn>
                <a:cxn ang="0">
                  <a:pos x="T4" y="T5"/>
                </a:cxn>
              </a:cxnLst>
              <a:rect l="0" t="0" r="r" b="b"/>
              <a:pathLst>
                <a:path w="476" h="247">
                  <a:moveTo>
                    <a:pt x="0" y="0"/>
                  </a:moveTo>
                  <a:lnTo>
                    <a:pt x="476" y="0"/>
                  </a:lnTo>
                  <a:lnTo>
                    <a:pt x="476" y="247"/>
                  </a:lnTo>
                </a:path>
              </a:pathLst>
            </a:custGeom>
            <a:noFill/>
            <a:ln w="38100" cap="flat" cmpd="sng">
              <a:solidFill>
                <a:schemeClr val="tx1"/>
              </a:solidFill>
              <a:prstDash val="solid"/>
              <a:round/>
              <a:headEnd type="triangl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375860" name="Group 52">
              <a:extLst>
                <a:ext uri="{FF2B5EF4-FFF2-40B4-BE49-F238E27FC236}">
                  <a16:creationId xmlns:a16="http://schemas.microsoft.com/office/drawing/2014/main" id="{3F1E3DFE-2E90-44E7-937A-ADEE6530A09C}"/>
                </a:ext>
              </a:extLst>
            </p:cNvPr>
            <p:cNvGrpSpPr>
              <a:grpSpLocks/>
            </p:cNvGrpSpPr>
            <p:nvPr/>
          </p:nvGrpSpPr>
          <p:grpSpPr bwMode="auto">
            <a:xfrm>
              <a:off x="4270" y="2725"/>
              <a:ext cx="475" cy="466"/>
              <a:chOff x="2144" y="3214"/>
              <a:chExt cx="475" cy="466"/>
            </a:xfrm>
          </p:grpSpPr>
          <p:sp>
            <p:nvSpPr>
              <p:cNvPr id="375861" name="Rectangle 53">
                <a:extLst>
                  <a:ext uri="{FF2B5EF4-FFF2-40B4-BE49-F238E27FC236}">
                    <a16:creationId xmlns:a16="http://schemas.microsoft.com/office/drawing/2014/main" id="{08601C2A-A840-ECA3-F880-9DBD5AA8C54B}"/>
                  </a:ext>
                </a:extLst>
              </p:cNvPr>
              <p:cNvSpPr>
                <a:spLocks noChangeArrowheads="1"/>
              </p:cNvSpPr>
              <p:nvPr/>
            </p:nvSpPr>
            <p:spPr bwMode="auto">
              <a:xfrm>
                <a:off x="2144" y="3397"/>
                <a:ext cx="475" cy="28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5862" name="Text Box 54">
                <a:extLst>
                  <a:ext uri="{FF2B5EF4-FFF2-40B4-BE49-F238E27FC236}">
                    <a16:creationId xmlns:a16="http://schemas.microsoft.com/office/drawing/2014/main" id="{516639BB-64B6-BAC0-67BC-AB717737D6E8}"/>
                  </a:ext>
                </a:extLst>
              </p:cNvPr>
              <p:cNvSpPr txBox="1">
                <a:spLocks noChangeArrowheads="1"/>
              </p:cNvSpPr>
              <p:nvPr/>
            </p:nvSpPr>
            <p:spPr bwMode="auto">
              <a:xfrm>
                <a:off x="2148" y="3432"/>
                <a:ext cx="43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B</a:t>
                </a:r>
                <a:r>
                  <a:rPr lang="en-US" altLang="en-JO" sz="1800">
                    <a:latin typeface="Comic Sans MS" panose="030F0902030302020204" pitchFamily="66" charset="0"/>
                  </a:rPr>
                  <a:t>( )</a:t>
                </a:r>
              </a:p>
            </p:txBody>
          </p:sp>
          <p:sp>
            <p:nvSpPr>
              <p:cNvPr id="375863" name="Text Box 55">
                <a:extLst>
                  <a:ext uri="{FF2B5EF4-FFF2-40B4-BE49-F238E27FC236}">
                    <a16:creationId xmlns:a16="http://schemas.microsoft.com/office/drawing/2014/main" id="{D2DBC21E-E9B5-29BE-844B-BAA9C6271156}"/>
                  </a:ext>
                </a:extLst>
              </p:cNvPr>
              <p:cNvSpPr txBox="1">
                <a:spLocks noChangeArrowheads="1"/>
              </p:cNvSpPr>
              <p:nvPr/>
            </p:nvSpPr>
            <p:spPr bwMode="auto">
              <a:xfrm>
                <a:off x="2356" y="3214"/>
                <a:ext cx="19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4000"/>
                  <a:t>.</a:t>
                </a:r>
              </a:p>
            </p:txBody>
          </p:sp>
          <p:sp>
            <p:nvSpPr>
              <p:cNvPr id="375864" name="Text Box 56">
                <a:extLst>
                  <a:ext uri="{FF2B5EF4-FFF2-40B4-BE49-F238E27FC236}">
                    <a16:creationId xmlns:a16="http://schemas.microsoft.com/office/drawing/2014/main" id="{D4B1D85A-FA93-957C-7FAD-6FFE7C66EB06}"/>
                  </a:ext>
                </a:extLst>
              </p:cNvPr>
              <p:cNvSpPr txBox="1">
                <a:spLocks noChangeArrowheads="1"/>
              </p:cNvSpPr>
              <p:nvPr/>
            </p:nvSpPr>
            <p:spPr bwMode="auto">
              <a:xfrm>
                <a:off x="2239" y="3331"/>
                <a:ext cx="18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sp>
          <p:nvSpPr>
            <p:cNvPr id="375865" name="Line 57">
              <a:extLst>
                <a:ext uri="{FF2B5EF4-FFF2-40B4-BE49-F238E27FC236}">
                  <a16:creationId xmlns:a16="http://schemas.microsoft.com/office/drawing/2014/main" id="{3933CC3E-3107-8B5E-8E46-EC642E8A2B3D}"/>
                </a:ext>
              </a:extLst>
            </p:cNvPr>
            <p:cNvSpPr>
              <a:spLocks noChangeShapeType="1"/>
            </p:cNvSpPr>
            <p:nvPr/>
          </p:nvSpPr>
          <p:spPr bwMode="auto">
            <a:xfrm>
              <a:off x="4353" y="2450"/>
              <a:ext cx="18" cy="484"/>
            </a:xfrm>
            <a:prstGeom prst="line">
              <a:avLst/>
            </a:prstGeom>
            <a:noFill/>
            <a:ln w="9525">
              <a:solidFill>
                <a:schemeClr val="tx1"/>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375866" name="Picture 58">
              <a:extLst>
                <a:ext uri="{FF2B5EF4-FFF2-40B4-BE49-F238E27FC236}">
                  <a16:creationId xmlns:a16="http://schemas.microsoft.com/office/drawing/2014/main" id="{2A0F99C0-CC98-86A5-A2BE-4956EFC131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flipV="1">
              <a:off x="4583" y="2633"/>
              <a:ext cx="252"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75867" name="Group 59">
              <a:extLst>
                <a:ext uri="{FF2B5EF4-FFF2-40B4-BE49-F238E27FC236}">
                  <a16:creationId xmlns:a16="http://schemas.microsoft.com/office/drawing/2014/main" id="{A265E870-7923-0832-10A8-84002293A392}"/>
                </a:ext>
              </a:extLst>
            </p:cNvPr>
            <p:cNvGrpSpPr>
              <a:grpSpLocks/>
            </p:cNvGrpSpPr>
            <p:nvPr/>
          </p:nvGrpSpPr>
          <p:grpSpPr bwMode="auto">
            <a:xfrm>
              <a:off x="4119" y="3226"/>
              <a:ext cx="285" cy="335"/>
              <a:chOff x="2643" y="716"/>
              <a:chExt cx="285" cy="335"/>
            </a:xfrm>
          </p:grpSpPr>
          <p:sp>
            <p:nvSpPr>
              <p:cNvPr id="375868" name="Text Box 60">
                <a:extLst>
                  <a:ext uri="{FF2B5EF4-FFF2-40B4-BE49-F238E27FC236}">
                    <a16:creationId xmlns:a16="http://schemas.microsoft.com/office/drawing/2014/main" id="{3B50855F-B557-6B9C-A291-0694F497CEA7}"/>
                  </a:ext>
                </a:extLst>
              </p:cNvPr>
              <p:cNvSpPr txBox="1">
                <a:spLocks noChangeArrowheads="1"/>
              </p:cNvSpPr>
              <p:nvPr/>
            </p:nvSpPr>
            <p:spPr bwMode="auto">
              <a:xfrm>
                <a:off x="2643" y="763"/>
                <a:ext cx="2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B</a:t>
                </a:r>
                <a:endParaRPr lang="en-US" altLang="en-JO" sz="1800">
                  <a:latin typeface="Comic Sans MS" panose="030F0902030302020204" pitchFamily="66" charset="0"/>
                </a:endParaRPr>
              </a:p>
            </p:txBody>
          </p:sp>
          <p:sp>
            <p:nvSpPr>
              <p:cNvPr id="375869" name="Text Box 61">
                <a:extLst>
                  <a:ext uri="{FF2B5EF4-FFF2-40B4-BE49-F238E27FC236}">
                    <a16:creationId xmlns:a16="http://schemas.microsoft.com/office/drawing/2014/main" id="{5A76A330-50B6-2BBA-5EB3-81CA27558C75}"/>
                  </a:ext>
                </a:extLst>
              </p:cNvPr>
              <p:cNvSpPr txBox="1">
                <a:spLocks noChangeArrowheads="1"/>
              </p:cNvSpPr>
              <p:nvPr/>
            </p:nvSpPr>
            <p:spPr bwMode="auto">
              <a:xfrm>
                <a:off x="2735" y="716"/>
                <a:ext cx="18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sp>
          <p:nvSpPr>
            <p:cNvPr id="375870" name="Line 62">
              <a:extLst>
                <a:ext uri="{FF2B5EF4-FFF2-40B4-BE49-F238E27FC236}">
                  <a16:creationId xmlns:a16="http://schemas.microsoft.com/office/drawing/2014/main" id="{5584F2BD-7C7C-31CB-C5A4-CA0AEF36FD80}"/>
                </a:ext>
              </a:extLst>
            </p:cNvPr>
            <p:cNvSpPr>
              <a:spLocks noChangeShapeType="1"/>
            </p:cNvSpPr>
            <p:nvPr/>
          </p:nvSpPr>
          <p:spPr bwMode="auto">
            <a:xfrm>
              <a:off x="4370" y="3208"/>
              <a:ext cx="9" cy="228"/>
            </a:xfrm>
            <a:prstGeom prst="line">
              <a:avLst/>
            </a:prstGeom>
            <a:noFill/>
            <a:ln w="9525">
              <a:solidFill>
                <a:schemeClr val="tx1"/>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375871" name="Picture 63">
              <a:extLst>
                <a:ext uri="{FF2B5EF4-FFF2-40B4-BE49-F238E27FC236}">
                  <a16:creationId xmlns:a16="http://schemas.microsoft.com/office/drawing/2014/main" id="{67CAD1D9-3193-405B-E37D-65B9E4FCAD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flipV="1">
              <a:off x="4426" y="3381"/>
              <a:ext cx="252"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5872" name="Text Box 64">
              <a:extLst>
                <a:ext uri="{FF2B5EF4-FFF2-40B4-BE49-F238E27FC236}">
                  <a16:creationId xmlns:a16="http://schemas.microsoft.com/office/drawing/2014/main" id="{DAFDF2C9-BC01-765A-C0C4-8720374B4ABB}"/>
                </a:ext>
              </a:extLst>
            </p:cNvPr>
            <p:cNvSpPr txBox="1">
              <a:spLocks noChangeArrowheads="1"/>
            </p:cNvSpPr>
            <p:nvPr/>
          </p:nvSpPr>
          <p:spPr bwMode="auto">
            <a:xfrm>
              <a:off x="425" y="2938"/>
              <a:ext cx="30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K</a:t>
              </a:r>
              <a:r>
                <a:rPr lang="en-US" altLang="en-JO" baseline="-25000">
                  <a:latin typeface="Comic Sans MS" panose="030F0902030302020204" pitchFamily="66" charset="0"/>
                </a:rPr>
                <a:t>S</a:t>
              </a:r>
            </a:p>
          </p:txBody>
        </p:sp>
        <p:sp>
          <p:nvSpPr>
            <p:cNvPr id="375873" name="Line 65">
              <a:extLst>
                <a:ext uri="{FF2B5EF4-FFF2-40B4-BE49-F238E27FC236}">
                  <a16:creationId xmlns:a16="http://schemas.microsoft.com/office/drawing/2014/main" id="{FA9BC5A1-3670-C64A-ED48-742F90EBAEE6}"/>
                </a:ext>
              </a:extLst>
            </p:cNvPr>
            <p:cNvSpPr>
              <a:spLocks noChangeShapeType="1"/>
            </p:cNvSpPr>
            <p:nvPr/>
          </p:nvSpPr>
          <p:spPr bwMode="auto">
            <a:xfrm>
              <a:off x="4737" y="2284"/>
              <a:ext cx="319"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75874" name="Text Box 66">
              <a:extLst>
                <a:ext uri="{FF2B5EF4-FFF2-40B4-BE49-F238E27FC236}">
                  <a16:creationId xmlns:a16="http://schemas.microsoft.com/office/drawing/2014/main" id="{D58A685D-43CA-FF22-4286-AC71B9F99BA3}"/>
                </a:ext>
              </a:extLst>
            </p:cNvPr>
            <p:cNvSpPr txBox="1">
              <a:spLocks noChangeArrowheads="1"/>
            </p:cNvSpPr>
            <p:nvPr/>
          </p:nvSpPr>
          <p:spPr bwMode="auto">
            <a:xfrm>
              <a:off x="5048" y="2154"/>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m</a:t>
              </a:r>
            </a:p>
          </p:txBody>
        </p:sp>
        <p:pic>
          <p:nvPicPr>
            <p:cNvPr id="375875" name="Picture 67">
              <a:extLst>
                <a:ext uri="{FF2B5EF4-FFF2-40B4-BE49-F238E27FC236}">
                  <a16:creationId xmlns:a16="http://schemas.microsoft.com/office/drawing/2014/main" id="{0046F587-2156-DBC3-BD7E-05EF2E09CD8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94" y="2560"/>
              <a:ext cx="405"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5876" name="Text Box 68">
              <a:extLst>
                <a:ext uri="{FF2B5EF4-FFF2-40B4-BE49-F238E27FC236}">
                  <a16:creationId xmlns:a16="http://schemas.microsoft.com/office/drawing/2014/main" id="{00242AAE-3516-F870-6044-8D6523EB3BF3}"/>
                </a:ext>
              </a:extLst>
            </p:cNvPr>
            <p:cNvSpPr txBox="1">
              <a:spLocks noChangeArrowheads="1"/>
            </p:cNvSpPr>
            <p:nvPr/>
          </p:nvSpPr>
          <p:spPr bwMode="auto">
            <a:xfrm>
              <a:off x="3664" y="2036"/>
              <a:ext cx="55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S</a:t>
              </a:r>
              <a:r>
                <a:rPr lang="en-US" altLang="en-JO" sz="1800">
                  <a:latin typeface="Comic Sans MS" panose="030F0902030302020204" pitchFamily="66" charset="0"/>
                </a:rPr>
                <a:t>(m )</a:t>
              </a:r>
            </a:p>
          </p:txBody>
        </p:sp>
        <p:grpSp>
          <p:nvGrpSpPr>
            <p:cNvPr id="375877" name="Group 69">
              <a:extLst>
                <a:ext uri="{FF2B5EF4-FFF2-40B4-BE49-F238E27FC236}">
                  <a16:creationId xmlns:a16="http://schemas.microsoft.com/office/drawing/2014/main" id="{36F012A4-E3CA-B27F-0F4E-DED18CCD338F}"/>
                </a:ext>
              </a:extLst>
            </p:cNvPr>
            <p:cNvGrpSpPr>
              <a:grpSpLocks/>
            </p:cNvGrpSpPr>
            <p:nvPr/>
          </p:nvGrpSpPr>
          <p:grpSpPr bwMode="auto">
            <a:xfrm>
              <a:off x="3533" y="2965"/>
              <a:ext cx="611" cy="332"/>
              <a:chOff x="3501" y="648"/>
              <a:chExt cx="611" cy="332"/>
            </a:xfrm>
          </p:grpSpPr>
          <p:sp>
            <p:nvSpPr>
              <p:cNvPr id="375878" name="Text Box 70">
                <a:extLst>
                  <a:ext uri="{FF2B5EF4-FFF2-40B4-BE49-F238E27FC236}">
                    <a16:creationId xmlns:a16="http://schemas.microsoft.com/office/drawing/2014/main" id="{77469B44-7E9B-648E-FDC5-A4B190C0BAC0}"/>
                  </a:ext>
                </a:extLst>
              </p:cNvPr>
              <p:cNvSpPr txBox="1">
                <a:spLocks noChangeArrowheads="1"/>
              </p:cNvSpPr>
              <p:nvPr/>
            </p:nvSpPr>
            <p:spPr bwMode="auto">
              <a:xfrm>
                <a:off x="3501" y="749"/>
                <a:ext cx="61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B</a:t>
                </a:r>
                <a:r>
                  <a:rPr lang="en-US" altLang="en-JO" sz="1800">
                    <a:latin typeface="Comic Sans MS" panose="030F0902030302020204" pitchFamily="66" charset="0"/>
                  </a:rPr>
                  <a:t>(K</a:t>
                </a:r>
                <a:r>
                  <a:rPr lang="en-US" altLang="en-JO" baseline="-25000">
                    <a:latin typeface="Comic Sans MS" panose="030F0902030302020204" pitchFamily="66" charset="0"/>
                  </a:rPr>
                  <a:t>S</a:t>
                </a:r>
                <a:r>
                  <a:rPr lang="en-US" altLang="en-JO" sz="1800">
                    <a:latin typeface="Comic Sans MS" panose="030F0902030302020204" pitchFamily="66" charset="0"/>
                  </a:rPr>
                  <a:t> )</a:t>
                </a:r>
              </a:p>
            </p:txBody>
          </p:sp>
          <p:sp>
            <p:nvSpPr>
              <p:cNvPr id="375879" name="Text Box 71">
                <a:extLst>
                  <a:ext uri="{FF2B5EF4-FFF2-40B4-BE49-F238E27FC236}">
                    <a16:creationId xmlns:a16="http://schemas.microsoft.com/office/drawing/2014/main" id="{A79646F1-7266-9B10-EF14-8CA1C36E59D6}"/>
                  </a:ext>
                </a:extLst>
              </p:cNvPr>
              <p:cNvSpPr txBox="1">
                <a:spLocks noChangeArrowheads="1"/>
              </p:cNvSpPr>
              <p:nvPr/>
            </p:nvSpPr>
            <p:spPr bwMode="auto">
              <a:xfrm>
                <a:off x="3584" y="648"/>
                <a:ext cx="19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70E1003B-126E-61B6-072B-C5E3516722F6}"/>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CC33E8FA-8140-5A42-B8F3-809E9630FCD4}"/>
              </a:ext>
            </a:extLst>
          </p:cNvPr>
          <p:cNvSpPr>
            <a:spLocks noGrp="1"/>
          </p:cNvSpPr>
          <p:nvPr>
            <p:ph type="sldNum" sz="quarter" idx="12"/>
          </p:nvPr>
        </p:nvSpPr>
        <p:spPr/>
        <p:txBody>
          <a:bodyPr/>
          <a:lstStyle/>
          <a:p>
            <a:r>
              <a:rPr lang="en-US" altLang="en-JO"/>
              <a:t>8-</a:t>
            </a:r>
            <a:fld id="{90FF378E-F1E3-DE4D-B711-6901ED76F587}" type="slidenum">
              <a:rPr lang="en-US" altLang="en-JO"/>
              <a:pPr/>
              <a:t>5</a:t>
            </a:fld>
            <a:endParaRPr lang="en-US" altLang="en-JO"/>
          </a:p>
        </p:txBody>
      </p:sp>
      <p:sp>
        <p:nvSpPr>
          <p:cNvPr id="150530" name="Rectangle 2">
            <a:extLst>
              <a:ext uri="{FF2B5EF4-FFF2-40B4-BE49-F238E27FC236}">
                <a16:creationId xmlns:a16="http://schemas.microsoft.com/office/drawing/2014/main" id="{2A6C7894-E90B-215F-34F2-B375A6EA2085}"/>
              </a:ext>
            </a:extLst>
          </p:cNvPr>
          <p:cNvSpPr>
            <a:spLocks noGrp="1" noChangeArrowheads="1"/>
          </p:cNvSpPr>
          <p:nvPr>
            <p:ph type="title"/>
          </p:nvPr>
        </p:nvSpPr>
        <p:spPr/>
        <p:txBody>
          <a:bodyPr/>
          <a:lstStyle/>
          <a:p>
            <a:r>
              <a:rPr lang="en-US" altLang="en-JO" sz="3200"/>
              <a:t>Friends and enemies: Alice, Bob, Trudy</a:t>
            </a:r>
            <a:endParaRPr lang="en-US" altLang="en-JO"/>
          </a:p>
        </p:txBody>
      </p:sp>
      <p:sp>
        <p:nvSpPr>
          <p:cNvPr id="150531" name="Rectangle 3">
            <a:extLst>
              <a:ext uri="{FF2B5EF4-FFF2-40B4-BE49-F238E27FC236}">
                <a16:creationId xmlns:a16="http://schemas.microsoft.com/office/drawing/2014/main" id="{65E0AE47-FEE0-E13B-155A-1F010260B4D8}"/>
              </a:ext>
            </a:extLst>
          </p:cNvPr>
          <p:cNvSpPr>
            <a:spLocks noGrp="1" noChangeArrowheads="1"/>
          </p:cNvSpPr>
          <p:nvPr>
            <p:ph type="body" sz="half" idx="1"/>
          </p:nvPr>
        </p:nvSpPr>
        <p:spPr>
          <a:xfrm>
            <a:off x="533400" y="1282700"/>
            <a:ext cx="8142288" cy="1617663"/>
          </a:xfrm>
        </p:spPr>
        <p:txBody>
          <a:bodyPr/>
          <a:lstStyle/>
          <a:p>
            <a:r>
              <a:rPr lang="en-US" altLang="en-JO" sz="2400"/>
              <a:t>well-known in network security world</a:t>
            </a:r>
          </a:p>
          <a:p>
            <a:r>
              <a:rPr lang="en-US" altLang="en-JO" sz="2400"/>
              <a:t>Bob, Alice (lovers!) want to communicate “securely”</a:t>
            </a:r>
          </a:p>
          <a:p>
            <a:r>
              <a:rPr lang="en-US" altLang="en-JO" sz="2400"/>
              <a:t>Trudy (intruder) may intercept, delete, add messages</a:t>
            </a:r>
          </a:p>
        </p:txBody>
      </p:sp>
      <p:pic>
        <p:nvPicPr>
          <p:cNvPr id="150534" name="Picture 6">
            <a:extLst>
              <a:ext uri="{FF2B5EF4-FFF2-40B4-BE49-F238E27FC236}">
                <a16:creationId xmlns:a16="http://schemas.microsoft.com/office/drawing/2014/main" id="{9B227C09-445A-98BF-84EA-186264CACD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7950" y="3370263"/>
            <a:ext cx="698500" cy="862012"/>
          </a:xfrm>
          <a:prstGeom prst="rect">
            <a:avLst/>
          </a:prstGeom>
          <a:noFill/>
          <a:extLst>
            <a:ext uri="{909E8E84-426E-40DD-AFC4-6F175D3DCCD1}">
              <a14:hiddenFill xmlns:a14="http://schemas.microsoft.com/office/drawing/2010/main">
                <a:solidFill>
                  <a:srgbClr val="FFFFFF"/>
                </a:solidFill>
              </a14:hiddenFill>
            </a:ext>
          </a:extLst>
        </p:spPr>
      </p:pic>
      <p:pic>
        <p:nvPicPr>
          <p:cNvPr id="150535" name="Picture 7">
            <a:extLst>
              <a:ext uri="{FF2B5EF4-FFF2-40B4-BE49-F238E27FC236}">
                <a16:creationId xmlns:a16="http://schemas.microsoft.com/office/drawing/2014/main" id="{73D2C14A-93E3-ABF8-DAD4-B111A0F5D9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1825" y="3417888"/>
            <a:ext cx="812800" cy="830262"/>
          </a:xfrm>
          <a:prstGeom prst="rect">
            <a:avLst/>
          </a:prstGeom>
          <a:noFill/>
          <a:extLst>
            <a:ext uri="{909E8E84-426E-40DD-AFC4-6F175D3DCCD1}">
              <a14:hiddenFill xmlns:a14="http://schemas.microsoft.com/office/drawing/2010/main">
                <a:solidFill>
                  <a:srgbClr val="FFFFFF"/>
                </a:solidFill>
              </a14:hiddenFill>
            </a:ext>
          </a:extLst>
        </p:spPr>
      </p:pic>
      <p:pic>
        <p:nvPicPr>
          <p:cNvPr id="150537" name="Picture 9">
            <a:extLst>
              <a:ext uri="{FF2B5EF4-FFF2-40B4-BE49-F238E27FC236}">
                <a16:creationId xmlns:a16="http://schemas.microsoft.com/office/drawing/2014/main" id="{FD313010-1120-3630-B351-39B91678873E}"/>
              </a:ext>
            </a:extLst>
          </p:cNvPr>
          <p:cNvPicPr>
            <a:picLocks noChangeAspect="1" noChangeArrowheads="1"/>
          </p:cNvPicPr>
          <p:nvPr>
            <p:ph sz="half" idx="2"/>
          </p:nvPr>
        </p:nvPicPr>
        <p:blipFill>
          <a:blip r:embed="rId5">
            <a:extLst>
              <a:ext uri="{28A0092B-C50C-407E-A947-70E740481C1C}">
                <a14:useLocalDpi xmlns:a14="http://schemas.microsoft.com/office/drawing/2010/main" val="0"/>
              </a:ext>
            </a:extLst>
          </a:blip>
          <a:srcRect/>
          <a:stretch>
            <a:fillRect/>
          </a:stretch>
        </p:blipFill>
        <p:spPr>
          <a:xfrm>
            <a:off x="4408488" y="5337175"/>
            <a:ext cx="1082675" cy="1295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0539" name="Rectangle 11">
            <a:extLst>
              <a:ext uri="{FF2B5EF4-FFF2-40B4-BE49-F238E27FC236}">
                <a16:creationId xmlns:a16="http://schemas.microsoft.com/office/drawing/2014/main" id="{3BFB4B34-6769-F63B-5795-B0A3C8CF0B91}"/>
              </a:ext>
            </a:extLst>
          </p:cNvPr>
          <p:cNvSpPr>
            <a:spLocks noChangeArrowheads="1"/>
          </p:cNvSpPr>
          <p:nvPr/>
        </p:nvSpPr>
        <p:spPr bwMode="auto">
          <a:xfrm>
            <a:off x="2052638" y="4205288"/>
            <a:ext cx="1293812" cy="8032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50540" name="Text Box 12">
            <a:extLst>
              <a:ext uri="{FF2B5EF4-FFF2-40B4-BE49-F238E27FC236}">
                <a16:creationId xmlns:a16="http://schemas.microsoft.com/office/drawing/2014/main" id="{8C4E3043-8751-7793-F015-6265D59B4296}"/>
              </a:ext>
            </a:extLst>
          </p:cNvPr>
          <p:cNvSpPr txBox="1">
            <a:spLocks noChangeArrowheads="1"/>
          </p:cNvSpPr>
          <p:nvPr/>
        </p:nvSpPr>
        <p:spPr bwMode="auto">
          <a:xfrm>
            <a:off x="2084388" y="4167188"/>
            <a:ext cx="1150937"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chemeClr val="bg1"/>
                </a:solidFill>
                <a:latin typeface="Comic Sans MS" panose="030F0902030302020204" pitchFamily="66" charset="0"/>
              </a:rPr>
              <a:t>secure</a:t>
            </a:r>
          </a:p>
          <a:p>
            <a:r>
              <a:rPr lang="en-US" altLang="en-JO">
                <a:solidFill>
                  <a:schemeClr val="bg1"/>
                </a:solidFill>
                <a:latin typeface="Comic Sans MS" panose="030F0902030302020204" pitchFamily="66" charset="0"/>
              </a:rPr>
              <a:t>sender</a:t>
            </a:r>
          </a:p>
        </p:txBody>
      </p:sp>
      <p:sp>
        <p:nvSpPr>
          <p:cNvPr id="150541" name="Rectangle 13">
            <a:extLst>
              <a:ext uri="{FF2B5EF4-FFF2-40B4-BE49-F238E27FC236}">
                <a16:creationId xmlns:a16="http://schemas.microsoft.com/office/drawing/2014/main" id="{DD2812BC-FAD1-FCB4-CF93-9619175899CF}"/>
              </a:ext>
            </a:extLst>
          </p:cNvPr>
          <p:cNvSpPr>
            <a:spLocks noChangeArrowheads="1"/>
          </p:cNvSpPr>
          <p:nvPr/>
        </p:nvSpPr>
        <p:spPr bwMode="auto">
          <a:xfrm>
            <a:off x="5780088" y="4217988"/>
            <a:ext cx="1293812" cy="8032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50542" name="Text Box 14">
            <a:extLst>
              <a:ext uri="{FF2B5EF4-FFF2-40B4-BE49-F238E27FC236}">
                <a16:creationId xmlns:a16="http://schemas.microsoft.com/office/drawing/2014/main" id="{F698398E-EC76-519E-E5C2-C1FA62E8C971}"/>
              </a:ext>
            </a:extLst>
          </p:cNvPr>
          <p:cNvSpPr txBox="1">
            <a:spLocks noChangeArrowheads="1"/>
          </p:cNvSpPr>
          <p:nvPr/>
        </p:nvSpPr>
        <p:spPr bwMode="auto">
          <a:xfrm>
            <a:off x="5745163" y="4194175"/>
            <a:ext cx="1366837"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chemeClr val="bg1"/>
                </a:solidFill>
                <a:latin typeface="Comic Sans MS" panose="030F0902030302020204" pitchFamily="66" charset="0"/>
              </a:rPr>
              <a:t>secure</a:t>
            </a:r>
          </a:p>
          <a:p>
            <a:r>
              <a:rPr lang="en-US" altLang="en-JO">
                <a:solidFill>
                  <a:schemeClr val="bg1"/>
                </a:solidFill>
                <a:latin typeface="Comic Sans MS" panose="030F0902030302020204" pitchFamily="66" charset="0"/>
              </a:rPr>
              <a:t>receiver</a:t>
            </a:r>
          </a:p>
        </p:txBody>
      </p:sp>
      <p:sp>
        <p:nvSpPr>
          <p:cNvPr id="150546" name="Text Box 18">
            <a:extLst>
              <a:ext uri="{FF2B5EF4-FFF2-40B4-BE49-F238E27FC236}">
                <a16:creationId xmlns:a16="http://schemas.microsoft.com/office/drawing/2014/main" id="{68D493E4-D146-823F-96A8-A5CA2E7BE05E}"/>
              </a:ext>
            </a:extLst>
          </p:cNvPr>
          <p:cNvSpPr txBox="1">
            <a:spLocks noChangeArrowheads="1"/>
          </p:cNvSpPr>
          <p:nvPr/>
        </p:nvSpPr>
        <p:spPr bwMode="auto">
          <a:xfrm>
            <a:off x="3052763" y="3460750"/>
            <a:ext cx="1244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channel</a:t>
            </a:r>
          </a:p>
        </p:txBody>
      </p:sp>
      <p:sp>
        <p:nvSpPr>
          <p:cNvPr id="150547" name="Line 19">
            <a:extLst>
              <a:ext uri="{FF2B5EF4-FFF2-40B4-BE49-F238E27FC236}">
                <a16:creationId xmlns:a16="http://schemas.microsoft.com/office/drawing/2014/main" id="{7BE216FD-4C64-DCEC-E8A5-83366408E402}"/>
              </a:ext>
            </a:extLst>
          </p:cNvPr>
          <p:cNvSpPr>
            <a:spLocks noChangeShapeType="1"/>
          </p:cNvSpPr>
          <p:nvPr/>
        </p:nvSpPr>
        <p:spPr bwMode="auto">
          <a:xfrm>
            <a:off x="3768725" y="3883025"/>
            <a:ext cx="238125" cy="4492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50549" name="Rectangle 21">
            <a:extLst>
              <a:ext uri="{FF2B5EF4-FFF2-40B4-BE49-F238E27FC236}">
                <a16:creationId xmlns:a16="http://schemas.microsoft.com/office/drawing/2014/main" id="{B82431BA-41F8-926A-2BF8-DBB99ECB4DBE}"/>
              </a:ext>
            </a:extLst>
          </p:cNvPr>
          <p:cNvSpPr>
            <a:spLocks noChangeArrowheads="1"/>
          </p:cNvSpPr>
          <p:nvPr/>
        </p:nvSpPr>
        <p:spPr bwMode="auto">
          <a:xfrm>
            <a:off x="3332163" y="4403725"/>
            <a:ext cx="2447925" cy="366713"/>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50545" name="Line 17">
            <a:extLst>
              <a:ext uri="{FF2B5EF4-FFF2-40B4-BE49-F238E27FC236}">
                <a16:creationId xmlns:a16="http://schemas.microsoft.com/office/drawing/2014/main" id="{C1F3B585-38E4-A521-31BC-64A69DCED007}"/>
              </a:ext>
            </a:extLst>
          </p:cNvPr>
          <p:cNvSpPr>
            <a:spLocks noChangeShapeType="1"/>
          </p:cNvSpPr>
          <p:nvPr/>
        </p:nvSpPr>
        <p:spPr bwMode="auto">
          <a:xfrm flipV="1">
            <a:off x="3375025" y="4616450"/>
            <a:ext cx="2460625" cy="0"/>
          </a:xfrm>
          <a:prstGeom prst="line">
            <a:avLst/>
          </a:prstGeom>
          <a:noFill/>
          <a:ln w="762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50551" name="Text Box 23">
            <a:extLst>
              <a:ext uri="{FF2B5EF4-FFF2-40B4-BE49-F238E27FC236}">
                <a16:creationId xmlns:a16="http://schemas.microsoft.com/office/drawing/2014/main" id="{6FBB0E22-57C2-B0F8-7EB8-E3A33E25B8C3}"/>
              </a:ext>
            </a:extLst>
          </p:cNvPr>
          <p:cNvSpPr txBox="1">
            <a:spLocks noChangeArrowheads="1"/>
          </p:cNvSpPr>
          <p:nvPr/>
        </p:nvSpPr>
        <p:spPr bwMode="auto">
          <a:xfrm>
            <a:off x="4200525" y="3417888"/>
            <a:ext cx="1889125"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800">
                <a:latin typeface="Comic Sans MS" panose="030F0902030302020204" pitchFamily="66" charset="0"/>
              </a:rPr>
              <a:t>data, control messages</a:t>
            </a:r>
          </a:p>
        </p:txBody>
      </p:sp>
      <p:sp>
        <p:nvSpPr>
          <p:cNvPr id="150552" name="Line 24">
            <a:extLst>
              <a:ext uri="{FF2B5EF4-FFF2-40B4-BE49-F238E27FC236}">
                <a16:creationId xmlns:a16="http://schemas.microsoft.com/office/drawing/2014/main" id="{A2F1B9C2-260E-6953-4C06-415A5531E367}"/>
              </a:ext>
            </a:extLst>
          </p:cNvPr>
          <p:cNvSpPr>
            <a:spLocks noChangeShapeType="1"/>
          </p:cNvSpPr>
          <p:nvPr/>
        </p:nvSpPr>
        <p:spPr bwMode="auto">
          <a:xfrm>
            <a:off x="5046663" y="4035425"/>
            <a:ext cx="223837" cy="5175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50553" name="Freeform 25">
            <a:extLst>
              <a:ext uri="{FF2B5EF4-FFF2-40B4-BE49-F238E27FC236}">
                <a16:creationId xmlns:a16="http://schemas.microsoft.com/office/drawing/2014/main" id="{26F67C88-58B5-658E-0A66-A5E04E76885F}"/>
              </a:ext>
            </a:extLst>
          </p:cNvPr>
          <p:cNvSpPr>
            <a:spLocks/>
          </p:cNvSpPr>
          <p:nvPr/>
        </p:nvSpPr>
        <p:spPr bwMode="auto">
          <a:xfrm>
            <a:off x="3854450" y="4656138"/>
            <a:ext cx="573088" cy="914400"/>
          </a:xfrm>
          <a:custGeom>
            <a:avLst/>
            <a:gdLst>
              <a:gd name="T0" fmla="*/ 0 w 344"/>
              <a:gd name="T1" fmla="*/ 0 h 789"/>
              <a:gd name="T2" fmla="*/ 310 w 344"/>
              <a:gd name="T3" fmla="*/ 142 h 789"/>
              <a:gd name="T4" fmla="*/ 328 w 344"/>
              <a:gd name="T5" fmla="*/ 789 h 789"/>
            </a:gdLst>
            <a:ahLst/>
            <a:cxnLst>
              <a:cxn ang="0">
                <a:pos x="T0" y="T1"/>
              </a:cxn>
              <a:cxn ang="0">
                <a:pos x="T2" y="T3"/>
              </a:cxn>
              <a:cxn ang="0">
                <a:pos x="T4" y="T5"/>
              </a:cxn>
            </a:cxnLst>
            <a:rect l="0" t="0" r="r" b="b"/>
            <a:pathLst>
              <a:path w="344" h="789">
                <a:moveTo>
                  <a:pt x="0" y="0"/>
                </a:moveTo>
                <a:cubicBezTo>
                  <a:pt x="52" y="24"/>
                  <a:pt x="255" y="10"/>
                  <a:pt x="310" y="142"/>
                </a:cubicBezTo>
                <a:cubicBezTo>
                  <a:pt x="344" y="248"/>
                  <a:pt x="324" y="654"/>
                  <a:pt x="328" y="789"/>
                </a:cubicBezTo>
              </a:path>
            </a:pathLst>
          </a:custGeom>
          <a:noFill/>
          <a:ln w="57150" cap="flat" cmpd="sng">
            <a:solidFill>
              <a:schemeClr val="tx1"/>
            </a:solidFill>
            <a:prstDash val="solid"/>
            <a:round/>
            <a:headEnd type="triangl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50554" name="Freeform 26">
            <a:extLst>
              <a:ext uri="{FF2B5EF4-FFF2-40B4-BE49-F238E27FC236}">
                <a16:creationId xmlns:a16="http://schemas.microsoft.com/office/drawing/2014/main" id="{20AF8F1B-4375-6379-BE59-D0A0D88DBDC0}"/>
              </a:ext>
            </a:extLst>
          </p:cNvPr>
          <p:cNvSpPr>
            <a:spLocks/>
          </p:cNvSpPr>
          <p:nvPr/>
        </p:nvSpPr>
        <p:spPr bwMode="auto">
          <a:xfrm flipH="1">
            <a:off x="4529138" y="4654550"/>
            <a:ext cx="573087" cy="914400"/>
          </a:xfrm>
          <a:custGeom>
            <a:avLst/>
            <a:gdLst>
              <a:gd name="T0" fmla="*/ 0 w 344"/>
              <a:gd name="T1" fmla="*/ 0 h 789"/>
              <a:gd name="T2" fmla="*/ 310 w 344"/>
              <a:gd name="T3" fmla="*/ 142 h 789"/>
              <a:gd name="T4" fmla="*/ 328 w 344"/>
              <a:gd name="T5" fmla="*/ 789 h 789"/>
            </a:gdLst>
            <a:ahLst/>
            <a:cxnLst>
              <a:cxn ang="0">
                <a:pos x="T0" y="T1"/>
              </a:cxn>
              <a:cxn ang="0">
                <a:pos x="T2" y="T3"/>
              </a:cxn>
              <a:cxn ang="0">
                <a:pos x="T4" y="T5"/>
              </a:cxn>
            </a:cxnLst>
            <a:rect l="0" t="0" r="r" b="b"/>
            <a:pathLst>
              <a:path w="344" h="789">
                <a:moveTo>
                  <a:pt x="0" y="0"/>
                </a:moveTo>
                <a:cubicBezTo>
                  <a:pt x="52" y="24"/>
                  <a:pt x="255" y="10"/>
                  <a:pt x="310" y="142"/>
                </a:cubicBezTo>
                <a:cubicBezTo>
                  <a:pt x="344" y="248"/>
                  <a:pt x="324" y="654"/>
                  <a:pt x="328" y="789"/>
                </a:cubicBezTo>
              </a:path>
            </a:pathLst>
          </a:custGeom>
          <a:noFill/>
          <a:ln w="57150" cap="flat" cmpd="sng">
            <a:solidFill>
              <a:schemeClr val="tx1"/>
            </a:solidFill>
            <a:prstDash val="solid"/>
            <a:round/>
            <a:headEnd type="triangl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50555" name="Line 27">
            <a:extLst>
              <a:ext uri="{FF2B5EF4-FFF2-40B4-BE49-F238E27FC236}">
                <a16:creationId xmlns:a16="http://schemas.microsoft.com/office/drawing/2014/main" id="{BF600D06-E68A-8667-53CF-E501EF8785F0}"/>
              </a:ext>
            </a:extLst>
          </p:cNvPr>
          <p:cNvSpPr>
            <a:spLocks noChangeShapeType="1"/>
          </p:cNvSpPr>
          <p:nvPr/>
        </p:nvSpPr>
        <p:spPr bwMode="auto">
          <a:xfrm flipV="1">
            <a:off x="1279525" y="4586288"/>
            <a:ext cx="81438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50556" name="Text Box 28">
            <a:extLst>
              <a:ext uri="{FF2B5EF4-FFF2-40B4-BE49-F238E27FC236}">
                <a16:creationId xmlns:a16="http://schemas.microsoft.com/office/drawing/2014/main" id="{7BACF2E8-FF11-6899-0286-E86E6AEF66AF}"/>
              </a:ext>
            </a:extLst>
          </p:cNvPr>
          <p:cNvSpPr txBox="1">
            <a:spLocks noChangeArrowheads="1"/>
          </p:cNvSpPr>
          <p:nvPr/>
        </p:nvSpPr>
        <p:spPr bwMode="auto">
          <a:xfrm>
            <a:off x="504825" y="4316413"/>
            <a:ext cx="8175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data</a:t>
            </a:r>
          </a:p>
        </p:txBody>
      </p:sp>
      <p:sp>
        <p:nvSpPr>
          <p:cNvPr id="150557" name="Line 29">
            <a:extLst>
              <a:ext uri="{FF2B5EF4-FFF2-40B4-BE49-F238E27FC236}">
                <a16:creationId xmlns:a16="http://schemas.microsoft.com/office/drawing/2014/main" id="{DFB35FDC-CF48-C739-1737-6EDA4156C125}"/>
              </a:ext>
            </a:extLst>
          </p:cNvPr>
          <p:cNvSpPr>
            <a:spLocks noChangeShapeType="1"/>
          </p:cNvSpPr>
          <p:nvPr/>
        </p:nvSpPr>
        <p:spPr bwMode="auto">
          <a:xfrm flipV="1">
            <a:off x="7086600" y="4556125"/>
            <a:ext cx="81438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50558" name="Text Box 30">
            <a:extLst>
              <a:ext uri="{FF2B5EF4-FFF2-40B4-BE49-F238E27FC236}">
                <a16:creationId xmlns:a16="http://schemas.microsoft.com/office/drawing/2014/main" id="{84F02DFD-76A0-2DE5-8F6F-C07FD395C126}"/>
              </a:ext>
            </a:extLst>
          </p:cNvPr>
          <p:cNvSpPr txBox="1">
            <a:spLocks noChangeArrowheads="1"/>
          </p:cNvSpPr>
          <p:nvPr/>
        </p:nvSpPr>
        <p:spPr bwMode="auto">
          <a:xfrm>
            <a:off x="7874000" y="4286250"/>
            <a:ext cx="8175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latin typeface="Comic Sans MS" panose="030F0902030302020204" pitchFamily="66" charset="0"/>
              </a:rPr>
              <a:t>data</a:t>
            </a:r>
          </a:p>
        </p:txBody>
      </p:sp>
      <p:sp>
        <p:nvSpPr>
          <p:cNvPr id="150559" name="Text Box 31">
            <a:extLst>
              <a:ext uri="{FF2B5EF4-FFF2-40B4-BE49-F238E27FC236}">
                <a16:creationId xmlns:a16="http://schemas.microsoft.com/office/drawing/2014/main" id="{2B0B904E-0423-7EE4-017E-ADBDDBC26695}"/>
              </a:ext>
            </a:extLst>
          </p:cNvPr>
          <p:cNvSpPr txBox="1">
            <a:spLocks noChangeArrowheads="1"/>
          </p:cNvSpPr>
          <p:nvPr/>
        </p:nvSpPr>
        <p:spPr bwMode="auto">
          <a:xfrm>
            <a:off x="701675" y="3089275"/>
            <a:ext cx="9001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chemeClr val="accent2"/>
                </a:solidFill>
                <a:latin typeface="Comic Sans MS" panose="030F0902030302020204" pitchFamily="66" charset="0"/>
              </a:rPr>
              <a:t>Alice</a:t>
            </a:r>
          </a:p>
        </p:txBody>
      </p:sp>
      <p:sp>
        <p:nvSpPr>
          <p:cNvPr id="150560" name="Text Box 32">
            <a:extLst>
              <a:ext uri="{FF2B5EF4-FFF2-40B4-BE49-F238E27FC236}">
                <a16:creationId xmlns:a16="http://schemas.microsoft.com/office/drawing/2014/main" id="{3FB31BE9-74E0-B3B8-A929-A241BAE61539}"/>
              </a:ext>
            </a:extLst>
          </p:cNvPr>
          <p:cNvSpPr txBox="1">
            <a:spLocks noChangeArrowheads="1"/>
          </p:cNvSpPr>
          <p:nvPr/>
        </p:nvSpPr>
        <p:spPr bwMode="auto">
          <a:xfrm>
            <a:off x="7670800" y="3100388"/>
            <a:ext cx="717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chemeClr val="accent2"/>
                </a:solidFill>
                <a:latin typeface="Comic Sans MS" panose="030F0902030302020204" pitchFamily="66" charset="0"/>
              </a:rPr>
              <a:t>Bob</a:t>
            </a:r>
          </a:p>
        </p:txBody>
      </p:sp>
      <p:sp>
        <p:nvSpPr>
          <p:cNvPr id="150561" name="Text Box 33">
            <a:extLst>
              <a:ext uri="{FF2B5EF4-FFF2-40B4-BE49-F238E27FC236}">
                <a16:creationId xmlns:a16="http://schemas.microsoft.com/office/drawing/2014/main" id="{F4782951-17D0-529B-5983-3E275AA4EC51}"/>
              </a:ext>
            </a:extLst>
          </p:cNvPr>
          <p:cNvSpPr txBox="1">
            <a:spLocks noChangeArrowheads="1"/>
          </p:cNvSpPr>
          <p:nvPr/>
        </p:nvSpPr>
        <p:spPr bwMode="auto">
          <a:xfrm>
            <a:off x="3359150" y="5727700"/>
            <a:ext cx="10350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chemeClr val="accent2"/>
                </a:solidFill>
                <a:latin typeface="Comic Sans MS" panose="030F0902030302020204" pitchFamily="66" charset="0"/>
              </a:rPr>
              <a:t>Trudy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3">
            <a:extLst>
              <a:ext uri="{FF2B5EF4-FFF2-40B4-BE49-F238E27FC236}">
                <a16:creationId xmlns:a16="http://schemas.microsoft.com/office/drawing/2014/main" id="{D99B9017-88B1-7514-986F-CE198C4E32A1}"/>
              </a:ext>
            </a:extLst>
          </p:cNvPr>
          <p:cNvSpPr>
            <a:spLocks noGrp="1"/>
          </p:cNvSpPr>
          <p:nvPr>
            <p:ph type="ftr" sz="quarter" idx="11"/>
          </p:nvPr>
        </p:nvSpPr>
        <p:spPr/>
        <p:txBody>
          <a:bodyPr/>
          <a:lstStyle/>
          <a:p>
            <a:r>
              <a:rPr lang="en-US" altLang="en-JO"/>
              <a:t>8: Network Security</a:t>
            </a:r>
          </a:p>
        </p:txBody>
      </p:sp>
      <p:sp>
        <p:nvSpPr>
          <p:cNvPr id="3" name="Slide Number Placeholder 4">
            <a:extLst>
              <a:ext uri="{FF2B5EF4-FFF2-40B4-BE49-F238E27FC236}">
                <a16:creationId xmlns:a16="http://schemas.microsoft.com/office/drawing/2014/main" id="{75381F95-EF13-02E2-1CB0-3A31011B799B}"/>
              </a:ext>
            </a:extLst>
          </p:cNvPr>
          <p:cNvSpPr>
            <a:spLocks noGrp="1"/>
          </p:cNvSpPr>
          <p:nvPr>
            <p:ph type="sldNum" sz="quarter" idx="12"/>
          </p:nvPr>
        </p:nvSpPr>
        <p:spPr/>
        <p:txBody>
          <a:bodyPr/>
          <a:lstStyle/>
          <a:p>
            <a:r>
              <a:rPr lang="en-US" altLang="en-JO"/>
              <a:t>8-</a:t>
            </a:r>
            <a:fld id="{8525333A-1624-474B-8D14-8D86073D5329}" type="slidenum">
              <a:rPr lang="en-US" altLang="en-JO"/>
              <a:pPr/>
              <a:t>50</a:t>
            </a:fld>
            <a:endParaRPr lang="en-US" altLang="en-JO"/>
          </a:p>
        </p:txBody>
      </p:sp>
      <p:sp>
        <p:nvSpPr>
          <p:cNvPr id="377858" name="Rectangle 2">
            <a:extLst>
              <a:ext uri="{FF2B5EF4-FFF2-40B4-BE49-F238E27FC236}">
                <a16:creationId xmlns:a16="http://schemas.microsoft.com/office/drawing/2014/main" id="{63C61793-D25C-0007-9DF4-1D2577B91133}"/>
              </a:ext>
            </a:extLst>
          </p:cNvPr>
          <p:cNvSpPr>
            <a:spLocks noGrp="1" noChangeArrowheads="1"/>
          </p:cNvSpPr>
          <p:nvPr>
            <p:ph type="title"/>
          </p:nvPr>
        </p:nvSpPr>
        <p:spPr/>
        <p:txBody>
          <a:bodyPr/>
          <a:lstStyle/>
          <a:p>
            <a:r>
              <a:rPr lang="en-US" altLang="en-JO" sz="3600"/>
              <a:t>Secure e-mail</a:t>
            </a:r>
            <a:r>
              <a:rPr lang="en-US" altLang="en-JO" sz="2800"/>
              <a:t> </a:t>
            </a:r>
          </a:p>
        </p:txBody>
      </p:sp>
      <p:sp>
        <p:nvSpPr>
          <p:cNvPr id="377859" name="Text Box 3">
            <a:extLst>
              <a:ext uri="{FF2B5EF4-FFF2-40B4-BE49-F238E27FC236}">
                <a16:creationId xmlns:a16="http://schemas.microsoft.com/office/drawing/2014/main" id="{8AE07E6A-C30D-657C-45AB-04DE9F65A710}"/>
              </a:ext>
            </a:extLst>
          </p:cNvPr>
          <p:cNvSpPr txBox="1">
            <a:spLocks noChangeArrowheads="1"/>
          </p:cNvSpPr>
          <p:nvPr/>
        </p:nvSpPr>
        <p:spPr bwMode="auto">
          <a:xfrm>
            <a:off x="603250" y="4805363"/>
            <a:ext cx="6051550" cy="1066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JO">
                <a:solidFill>
                  <a:srgbClr val="FF0000"/>
                </a:solidFill>
                <a:latin typeface="Comic Sans MS" panose="030F0902030302020204" pitchFamily="66" charset="0"/>
              </a:rPr>
              <a:t>Bob:</a:t>
            </a:r>
          </a:p>
          <a:p>
            <a:pPr algn="l">
              <a:buClr>
                <a:schemeClr val="accent2"/>
              </a:buClr>
              <a:buSzPct val="85000"/>
              <a:buFont typeface="Wingdings" pitchFamily="2" charset="2"/>
              <a:buChar char="q"/>
            </a:pPr>
            <a:r>
              <a:rPr lang="en-US" altLang="en-JO" sz="2000">
                <a:latin typeface="Comic Sans MS" panose="030F0902030302020204" pitchFamily="66" charset="0"/>
              </a:rPr>
              <a:t>  uses his private key to decrypt and recover K</a:t>
            </a:r>
            <a:r>
              <a:rPr lang="en-US" altLang="en-JO" baseline="-25000">
                <a:latin typeface="Comic Sans MS" panose="030F0902030302020204" pitchFamily="66" charset="0"/>
              </a:rPr>
              <a:t>S</a:t>
            </a:r>
          </a:p>
          <a:p>
            <a:pPr algn="l">
              <a:buClr>
                <a:schemeClr val="accent2"/>
              </a:buClr>
              <a:buSzPct val="85000"/>
              <a:buFont typeface="Wingdings" pitchFamily="2" charset="2"/>
              <a:buChar char="q"/>
            </a:pPr>
            <a:r>
              <a:rPr lang="en-US" altLang="en-JO" sz="2000">
                <a:latin typeface="Comic Sans MS" panose="030F0902030302020204" pitchFamily="66" charset="0"/>
              </a:rPr>
              <a:t>  uses K</a:t>
            </a:r>
            <a:r>
              <a:rPr lang="en-US" altLang="en-JO" baseline="-25000">
                <a:latin typeface="Comic Sans MS" panose="030F0902030302020204" pitchFamily="66" charset="0"/>
              </a:rPr>
              <a:t>S</a:t>
            </a:r>
            <a:r>
              <a:rPr lang="en-US" altLang="en-JO" sz="2000">
                <a:latin typeface="Comic Sans MS" panose="030F0902030302020204" pitchFamily="66" charset="0"/>
              </a:rPr>
              <a:t> to decrypt K</a:t>
            </a:r>
            <a:r>
              <a:rPr lang="en-US" altLang="en-JO" baseline="-25000">
                <a:latin typeface="Comic Sans MS" panose="030F0902030302020204" pitchFamily="66" charset="0"/>
              </a:rPr>
              <a:t>S</a:t>
            </a:r>
            <a:r>
              <a:rPr lang="en-US" altLang="en-JO" sz="2000">
                <a:latin typeface="Comic Sans MS" panose="030F0902030302020204" pitchFamily="66" charset="0"/>
              </a:rPr>
              <a:t>(m) to recover m</a:t>
            </a:r>
          </a:p>
        </p:txBody>
      </p:sp>
      <p:sp>
        <p:nvSpPr>
          <p:cNvPr id="377860" name="Text Box 4">
            <a:extLst>
              <a:ext uri="{FF2B5EF4-FFF2-40B4-BE49-F238E27FC236}">
                <a16:creationId xmlns:a16="http://schemas.microsoft.com/office/drawing/2014/main" id="{DB1651D0-58C6-DCC3-20D1-A991738946CE}"/>
              </a:ext>
            </a:extLst>
          </p:cNvPr>
          <p:cNvSpPr txBox="1">
            <a:spLocks noChangeArrowheads="1"/>
          </p:cNvSpPr>
          <p:nvPr/>
        </p:nvSpPr>
        <p:spPr bwMode="auto">
          <a:xfrm>
            <a:off x="522288" y="1341438"/>
            <a:ext cx="75311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Clr>
                <a:schemeClr val="accent2"/>
              </a:buClr>
              <a:buSzPct val="85000"/>
              <a:buFont typeface="Wingdings" pitchFamily="2" charset="2"/>
              <a:buChar char="q"/>
            </a:pPr>
            <a:r>
              <a:rPr lang="en-US" altLang="en-JO" sz="2000" dirty="0">
                <a:latin typeface="Comic Sans MS" panose="030F0902030302020204" pitchFamily="66" charset="0"/>
              </a:rPr>
              <a:t> </a:t>
            </a:r>
            <a:r>
              <a:rPr lang="en-US" altLang="en-JO" dirty="0">
                <a:latin typeface="Comic Sans MS" panose="030F0902030302020204" pitchFamily="66" charset="0"/>
              </a:rPr>
              <a:t>Alice wants to send </a:t>
            </a:r>
            <a:r>
              <a:rPr lang="en-US" altLang="en-JO" u="sng" dirty="0">
                <a:solidFill>
                  <a:srgbClr val="FF0000"/>
                </a:solidFill>
                <a:latin typeface="Comic Sans MS" panose="030F0902030302020204" pitchFamily="66" charset="0"/>
              </a:rPr>
              <a:t>confidential</a:t>
            </a:r>
            <a:r>
              <a:rPr lang="en-US" altLang="en-JO" dirty="0">
                <a:latin typeface="Comic Sans MS" panose="030F0902030302020204" pitchFamily="66" charset="0"/>
              </a:rPr>
              <a:t> e-mail, m, to Bob.</a:t>
            </a:r>
          </a:p>
        </p:txBody>
      </p:sp>
      <p:grpSp>
        <p:nvGrpSpPr>
          <p:cNvPr id="377861" name="Group 5">
            <a:extLst>
              <a:ext uri="{FF2B5EF4-FFF2-40B4-BE49-F238E27FC236}">
                <a16:creationId xmlns:a16="http://schemas.microsoft.com/office/drawing/2014/main" id="{AA8B7940-F951-93E2-C1E8-F4A158CA78CF}"/>
              </a:ext>
            </a:extLst>
          </p:cNvPr>
          <p:cNvGrpSpPr>
            <a:grpSpLocks/>
          </p:cNvGrpSpPr>
          <p:nvPr/>
        </p:nvGrpSpPr>
        <p:grpSpPr bwMode="auto">
          <a:xfrm>
            <a:off x="517525" y="1831975"/>
            <a:ext cx="8112125" cy="2884488"/>
            <a:chOff x="289" y="1749"/>
            <a:chExt cx="5110" cy="1817"/>
          </a:xfrm>
        </p:grpSpPr>
        <p:sp>
          <p:nvSpPr>
            <p:cNvPr id="377862" name="Freeform 6">
              <a:extLst>
                <a:ext uri="{FF2B5EF4-FFF2-40B4-BE49-F238E27FC236}">
                  <a16:creationId xmlns:a16="http://schemas.microsoft.com/office/drawing/2014/main" id="{72CBAEC2-90CA-4800-225E-54CB5906FD57}"/>
                </a:ext>
              </a:extLst>
            </p:cNvPr>
            <p:cNvSpPr>
              <a:spLocks/>
            </p:cNvSpPr>
            <p:nvPr/>
          </p:nvSpPr>
          <p:spPr bwMode="auto">
            <a:xfrm>
              <a:off x="2457" y="2479"/>
              <a:ext cx="841" cy="493"/>
            </a:xfrm>
            <a:custGeom>
              <a:avLst/>
              <a:gdLst>
                <a:gd name="T0" fmla="*/ 27 w 2135"/>
                <a:gd name="T1" fmla="*/ 652 h 1662"/>
                <a:gd name="T2" fmla="*/ 105 w 2135"/>
                <a:gd name="T3" fmla="*/ 76 h 1662"/>
                <a:gd name="T4" fmla="*/ 657 w 2135"/>
                <a:gd name="T5" fmla="*/ 196 h 1662"/>
                <a:gd name="T6" fmla="*/ 1209 w 2135"/>
                <a:gd name="T7" fmla="*/ 100 h 1662"/>
                <a:gd name="T8" fmla="*/ 2001 w 2135"/>
                <a:gd name="T9" fmla="*/ 406 h 1662"/>
                <a:gd name="T10" fmla="*/ 2013 w 2135"/>
                <a:gd name="T11" fmla="*/ 1144 h 1662"/>
                <a:gd name="T12" fmla="*/ 1581 w 2135"/>
                <a:gd name="T13" fmla="*/ 1600 h 1662"/>
                <a:gd name="T14" fmla="*/ 813 w 2135"/>
                <a:gd name="T15" fmla="*/ 1516 h 1662"/>
                <a:gd name="T16" fmla="*/ 501 w 2135"/>
                <a:gd name="T17" fmla="*/ 1270 h 1662"/>
                <a:gd name="T18" fmla="*/ 183 w 2135"/>
                <a:gd name="T19" fmla="*/ 1066 h 1662"/>
                <a:gd name="T20" fmla="*/ 27 w 2135"/>
                <a:gd name="T21" fmla="*/ 652 h 1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35" h="1662">
                  <a:moveTo>
                    <a:pt x="27" y="652"/>
                  </a:moveTo>
                  <a:cubicBezTo>
                    <a:pt x="14" y="487"/>
                    <a:pt x="0" y="152"/>
                    <a:pt x="105" y="76"/>
                  </a:cubicBezTo>
                  <a:cubicBezTo>
                    <a:pt x="210" y="0"/>
                    <a:pt x="473" y="192"/>
                    <a:pt x="657" y="196"/>
                  </a:cubicBezTo>
                  <a:cubicBezTo>
                    <a:pt x="841" y="200"/>
                    <a:pt x="985" y="65"/>
                    <a:pt x="1209" y="100"/>
                  </a:cubicBezTo>
                  <a:cubicBezTo>
                    <a:pt x="1433" y="135"/>
                    <a:pt x="1867" y="232"/>
                    <a:pt x="2001" y="406"/>
                  </a:cubicBezTo>
                  <a:cubicBezTo>
                    <a:pt x="2135" y="580"/>
                    <a:pt x="2083" y="945"/>
                    <a:pt x="2013" y="1144"/>
                  </a:cubicBezTo>
                  <a:cubicBezTo>
                    <a:pt x="1943" y="1343"/>
                    <a:pt x="1781" y="1538"/>
                    <a:pt x="1581" y="1600"/>
                  </a:cubicBezTo>
                  <a:cubicBezTo>
                    <a:pt x="1381" y="1662"/>
                    <a:pt x="993" y="1571"/>
                    <a:pt x="813" y="1516"/>
                  </a:cubicBezTo>
                  <a:cubicBezTo>
                    <a:pt x="633" y="1461"/>
                    <a:pt x="606" y="1345"/>
                    <a:pt x="501" y="1270"/>
                  </a:cubicBezTo>
                  <a:cubicBezTo>
                    <a:pt x="396" y="1195"/>
                    <a:pt x="262" y="1169"/>
                    <a:pt x="183" y="1066"/>
                  </a:cubicBezTo>
                  <a:cubicBezTo>
                    <a:pt x="104" y="963"/>
                    <a:pt x="25" y="819"/>
                    <a:pt x="27" y="652"/>
                  </a:cubicBezTo>
                  <a:close/>
                </a:path>
              </a:pathLst>
            </a:custGeom>
            <a:solidFill>
              <a:srgbClr val="00CC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7863" name="Line 7">
              <a:extLst>
                <a:ext uri="{FF2B5EF4-FFF2-40B4-BE49-F238E27FC236}">
                  <a16:creationId xmlns:a16="http://schemas.microsoft.com/office/drawing/2014/main" id="{59EB2B72-C781-D1BB-074D-843BDA3BCD30}"/>
                </a:ext>
              </a:extLst>
            </p:cNvPr>
            <p:cNvSpPr>
              <a:spLocks noChangeShapeType="1"/>
            </p:cNvSpPr>
            <p:nvPr/>
          </p:nvSpPr>
          <p:spPr bwMode="auto">
            <a:xfrm>
              <a:off x="637" y="2280"/>
              <a:ext cx="319"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377864" name="Picture 8">
              <a:extLst>
                <a:ext uri="{FF2B5EF4-FFF2-40B4-BE49-F238E27FC236}">
                  <a16:creationId xmlns:a16="http://schemas.microsoft.com/office/drawing/2014/main" id="{A17CC37A-FE79-17C3-B576-0B71F1DCB8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flipV="1">
              <a:off x="1219" y="1818"/>
              <a:ext cx="252"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7865" name="Picture 9">
              <a:extLst>
                <a:ext uri="{FF2B5EF4-FFF2-40B4-BE49-F238E27FC236}">
                  <a16:creationId xmlns:a16="http://schemas.microsoft.com/office/drawing/2014/main" id="{54A5530A-722B-C751-8691-7D1B059E24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2" y="2428"/>
              <a:ext cx="343" cy="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77866" name="Group 10">
              <a:extLst>
                <a:ext uri="{FF2B5EF4-FFF2-40B4-BE49-F238E27FC236}">
                  <a16:creationId xmlns:a16="http://schemas.microsoft.com/office/drawing/2014/main" id="{DFBF165F-B595-9014-7CB5-D2B991C98DF2}"/>
                </a:ext>
              </a:extLst>
            </p:cNvPr>
            <p:cNvGrpSpPr>
              <a:grpSpLocks/>
            </p:cNvGrpSpPr>
            <p:nvPr/>
          </p:nvGrpSpPr>
          <p:grpSpPr bwMode="auto">
            <a:xfrm>
              <a:off x="950" y="1974"/>
              <a:ext cx="475" cy="466"/>
              <a:chOff x="1645" y="256"/>
              <a:chExt cx="475" cy="466"/>
            </a:xfrm>
          </p:grpSpPr>
          <p:sp>
            <p:nvSpPr>
              <p:cNvPr id="377867" name="Rectangle 11">
                <a:extLst>
                  <a:ext uri="{FF2B5EF4-FFF2-40B4-BE49-F238E27FC236}">
                    <a16:creationId xmlns:a16="http://schemas.microsoft.com/office/drawing/2014/main" id="{5CAFB033-D859-73B6-8039-B28F05D9E044}"/>
                  </a:ext>
                </a:extLst>
              </p:cNvPr>
              <p:cNvSpPr>
                <a:spLocks noChangeArrowheads="1"/>
              </p:cNvSpPr>
              <p:nvPr/>
            </p:nvSpPr>
            <p:spPr bwMode="auto">
              <a:xfrm>
                <a:off x="1645" y="439"/>
                <a:ext cx="475" cy="28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7868" name="Text Box 12">
                <a:extLst>
                  <a:ext uri="{FF2B5EF4-FFF2-40B4-BE49-F238E27FC236}">
                    <a16:creationId xmlns:a16="http://schemas.microsoft.com/office/drawing/2014/main" id="{5D1ADB52-2115-CCCD-2BCB-51E076457D3D}"/>
                  </a:ext>
                </a:extLst>
              </p:cNvPr>
              <p:cNvSpPr txBox="1">
                <a:spLocks noChangeArrowheads="1"/>
              </p:cNvSpPr>
              <p:nvPr/>
            </p:nvSpPr>
            <p:spPr bwMode="auto">
              <a:xfrm>
                <a:off x="1654" y="456"/>
                <a:ext cx="44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S</a:t>
                </a:r>
                <a:r>
                  <a:rPr lang="en-US" altLang="en-JO" sz="1800">
                    <a:latin typeface="Comic Sans MS" panose="030F0902030302020204" pitchFamily="66" charset="0"/>
                  </a:rPr>
                  <a:t>( )</a:t>
                </a:r>
              </a:p>
            </p:txBody>
          </p:sp>
          <p:sp>
            <p:nvSpPr>
              <p:cNvPr id="377869" name="Text Box 13">
                <a:extLst>
                  <a:ext uri="{FF2B5EF4-FFF2-40B4-BE49-F238E27FC236}">
                    <a16:creationId xmlns:a16="http://schemas.microsoft.com/office/drawing/2014/main" id="{066DA914-E925-DF41-BDA6-4EDAD0F81BDD}"/>
                  </a:ext>
                </a:extLst>
              </p:cNvPr>
              <p:cNvSpPr txBox="1">
                <a:spLocks noChangeArrowheads="1"/>
              </p:cNvSpPr>
              <p:nvPr/>
            </p:nvSpPr>
            <p:spPr bwMode="auto">
              <a:xfrm>
                <a:off x="1876" y="256"/>
                <a:ext cx="19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4000"/>
                  <a:t>.</a:t>
                </a:r>
              </a:p>
            </p:txBody>
          </p:sp>
        </p:grpSp>
        <p:grpSp>
          <p:nvGrpSpPr>
            <p:cNvPr id="377870" name="Group 14">
              <a:extLst>
                <a:ext uri="{FF2B5EF4-FFF2-40B4-BE49-F238E27FC236}">
                  <a16:creationId xmlns:a16="http://schemas.microsoft.com/office/drawing/2014/main" id="{A8D15AE1-18BF-C8DA-1B94-617AB52DE378}"/>
                </a:ext>
              </a:extLst>
            </p:cNvPr>
            <p:cNvGrpSpPr>
              <a:grpSpLocks/>
            </p:cNvGrpSpPr>
            <p:nvPr/>
          </p:nvGrpSpPr>
          <p:grpSpPr bwMode="auto">
            <a:xfrm>
              <a:off x="965" y="2730"/>
              <a:ext cx="475" cy="466"/>
              <a:chOff x="2144" y="3214"/>
              <a:chExt cx="475" cy="466"/>
            </a:xfrm>
          </p:grpSpPr>
          <p:sp>
            <p:nvSpPr>
              <p:cNvPr id="377871" name="Rectangle 15">
                <a:extLst>
                  <a:ext uri="{FF2B5EF4-FFF2-40B4-BE49-F238E27FC236}">
                    <a16:creationId xmlns:a16="http://schemas.microsoft.com/office/drawing/2014/main" id="{A4CF9980-868C-BBF4-49B5-2E1C29137E84}"/>
                  </a:ext>
                </a:extLst>
              </p:cNvPr>
              <p:cNvSpPr>
                <a:spLocks noChangeArrowheads="1"/>
              </p:cNvSpPr>
              <p:nvPr/>
            </p:nvSpPr>
            <p:spPr bwMode="auto">
              <a:xfrm>
                <a:off x="2144" y="3397"/>
                <a:ext cx="475" cy="28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7872" name="Text Box 16">
                <a:extLst>
                  <a:ext uri="{FF2B5EF4-FFF2-40B4-BE49-F238E27FC236}">
                    <a16:creationId xmlns:a16="http://schemas.microsoft.com/office/drawing/2014/main" id="{52ABD4D2-EA6E-86F3-F98F-EC4998281968}"/>
                  </a:ext>
                </a:extLst>
              </p:cNvPr>
              <p:cNvSpPr txBox="1">
                <a:spLocks noChangeArrowheads="1"/>
              </p:cNvSpPr>
              <p:nvPr/>
            </p:nvSpPr>
            <p:spPr bwMode="auto">
              <a:xfrm>
                <a:off x="2148" y="3432"/>
                <a:ext cx="43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B</a:t>
                </a:r>
                <a:r>
                  <a:rPr lang="en-US" altLang="en-JO" sz="1800">
                    <a:latin typeface="Comic Sans MS" panose="030F0902030302020204" pitchFamily="66" charset="0"/>
                  </a:rPr>
                  <a:t>( )</a:t>
                </a:r>
              </a:p>
            </p:txBody>
          </p:sp>
          <p:sp>
            <p:nvSpPr>
              <p:cNvPr id="377873" name="Text Box 17">
                <a:extLst>
                  <a:ext uri="{FF2B5EF4-FFF2-40B4-BE49-F238E27FC236}">
                    <a16:creationId xmlns:a16="http://schemas.microsoft.com/office/drawing/2014/main" id="{9C94D410-A247-9482-1391-6DECE8C2D568}"/>
                  </a:ext>
                </a:extLst>
              </p:cNvPr>
              <p:cNvSpPr txBox="1">
                <a:spLocks noChangeArrowheads="1"/>
              </p:cNvSpPr>
              <p:nvPr/>
            </p:nvSpPr>
            <p:spPr bwMode="auto">
              <a:xfrm>
                <a:off x="2356" y="3214"/>
                <a:ext cx="19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4000"/>
                  <a:t>.</a:t>
                </a:r>
              </a:p>
            </p:txBody>
          </p:sp>
          <p:sp>
            <p:nvSpPr>
              <p:cNvPr id="377874" name="Text Box 18">
                <a:extLst>
                  <a:ext uri="{FF2B5EF4-FFF2-40B4-BE49-F238E27FC236}">
                    <a16:creationId xmlns:a16="http://schemas.microsoft.com/office/drawing/2014/main" id="{A1EAEEB3-D8D5-5B51-9FFA-6772843630A1}"/>
                  </a:ext>
                </a:extLst>
              </p:cNvPr>
              <p:cNvSpPr txBox="1">
                <a:spLocks noChangeArrowheads="1"/>
              </p:cNvSpPr>
              <p:nvPr/>
            </p:nvSpPr>
            <p:spPr bwMode="auto">
              <a:xfrm>
                <a:off x="2234" y="3331"/>
                <a:ext cx="19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grpSp>
          <p:nvGrpSpPr>
            <p:cNvPr id="377875" name="Group 19">
              <a:extLst>
                <a:ext uri="{FF2B5EF4-FFF2-40B4-BE49-F238E27FC236}">
                  <a16:creationId xmlns:a16="http://schemas.microsoft.com/office/drawing/2014/main" id="{5F13F68F-3705-4C76-139A-24355C3945FA}"/>
                </a:ext>
              </a:extLst>
            </p:cNvPr>
            <p:cNvGrpSpPr>
              <a:grpSpLocks/>
            </p:cNvGrpSpPr>
            <p:nvPr/>
          </p:nvGrpSpPr>
          <p:grpSpPr bwMode="auto">
            <a:xfrm>
              <a:off x="1719" y="2496"/>
              <a:ext cx="402" cy="327"/>
              <a:chOff x="2862" y="1573"/>
              <a:chExt cx="402" cy="327"/>
            </a:xfrm>
          </p:grpSpPr>
          <p:sp>
            <p:nvSpPr>
              <p:cNvPr id="377876" name="Oval 20">
                <a:extLst>
                  <a:ext uri="{FF2B5EF4-FFF2-40B4-BE49-F238E27FC236}">
                    <a16:creationId xmlns:a16="http://schemas.microsoft.com/office/drawing/2014/main" id="{C71D65B3-964F-8224-0421-54AED965DDDA}"/>
                  </a:ext>
                </a:extLst>
              </p:cNvPr>
              <p:cNvSpPr>
                <a:spLocks noChangeArrowheads="1"/>
              </p:cNvSpPr>
              <p:nvPr/>
            </p:nvSpPr>
            <p:spPr bwMode="auto">
              <a:xfrm>
                <a:off x="2935" y="1637"/>
                <a:ext cx="238" cy="21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7877" name="Text Box 21">
                <a:extLst>
                  <a:ext uri="{FF2B5EF4-FFF2-40B4-BE49-F238E27FC236}">
                    <a16:creationId xmlns:a16="http://schemas.microsoft.com/office/drawing/2014/main" id="{2D84D3C0-22F8-D946-49B9-B9D9E7F736AD}"/>
                  </a:ext>
                </a:extLst>
              </p:cNvPr>
              <p:cNvSpPr txBox="1">
                <a:spLocks noChangeArrowheads="1"/>
              </p:cNvSpPr>
              <p:nvPr/>
            </p:nvSpPr>
            <p:spPr bwMode="auto">
              <a:xfrm>
                <a:off x="2862" y="1573"/>
                <a:ext cx="40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JO" sz="2800">
                    <a:latin typeface="Comic Sans MS" panose="030F0902030302020204" pitchFamily="66" charset="0"/>
                  </a:rPr>
                  <a:t>+</a:t>
                </a:r>
              </a:p>
            </p:txBody>
          </p:sp>
        </p:grpSp>
        <p:grpSp>
          <p:nvGrpSpPr>
            <p:cNvPr id="377878" name="Group 22">
              <a:extLst>
                <a:ext uri="{FF2B5EF4-FFF2-40B4-BE49-F238E27FC236}">
                  <a16:creationId xmlns:a16="http://schemas.microsoft.com/office/drawing/2014/main" id="{47ACFFC3-F76B-9122-E597-D5BD2348509A}"/>
                </a:ext>
              </a:extLst>
            </p:cNvPr>
            <p:cNvGrpSpPr>
              <a:grpSpLocks/>
            </p:cNvGrpSpPr>
            <p:nvPr/>
          </p:nvGrpSpPr>
          <p:grpSpPr bwMode="auto">
            <a:xfrm>
              <a:off x="3615" y="2482"/>
              <a:ext cx="402" cy="327"/>
              <a:chOff x="2862" y="1573"/>
              <a:chExt cx="402" cy="327"/>
            </a:xfrm>
          </p:grpSpPr>
          <p:sp>
            <p:nvSpPr>
              <p:cNvPr id="377879" name="Oval 23">
                <a:extLst>
                  <a:ext uri="{FF2B5EF4-FFF2-40B4-BE49-F238E27FC236}">
                    <a16:creationId xmlns:a16="http://schemas.microsoft.com/office/drawing/2014/main" id="{D81B8B76-9E97-FB93-FD30-07965E44E8F4}"/>
                  </a:ext>
                </a:extLst>
              </p:cNvPr>
              <p:cNvSpPr>
                <a:spLocks noChangeArrowheads="1"/>
              </p:cNvSpPr>
              <p:nvPr/>
            </p:nvSpPr>
            <p:spPr bwMode="auto">
              <a:xfrm>
                <a:off x="2935" y="1637"/>
                <a:ext cx="238" cy="21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7880" name="Text Box 24">
                <a:extLst>
                  <a:ext uri="{FF2B5EF4-FFF2-40B4-BE49-F238E27FC236}">
                    <a16:creationId xmlns:a16="http://schemas.microsoft.com/office/drawing/2014/main" id="{AE8C5756-0027-0672-9BF3-A8BB416FB6F0}"/>
                  </a:ext>
                </a:extLst>
              </p:cNvPr>
              <p:cNvSpPr txBox="1">
                <a:spLocks noChangeArrowheads="1"/>
              </p:cNvSpPr>
              <p:nvPr/>
            </p:nvSpPr>
            <p:spPr bwMode="auto">
              <a:xfrm>
                <a:off x="2862" y="1573"/>
                <a:ext cx="40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JO" sz="2800">
                    <a:latin typeface="Comic Sans MS" panose="030F0902030302020204" pitchFamily="66" charset="0"/>
                  </a:rPr>
                  <a:t>-</a:t>
                </a:r>
              </a:p>
            </p:txBody>
          </p:sp>
        </p:grpSp>
        <p:sp>
          <p:nvSpPr>
            <p:cNvPr id="377881" name="Line 25">
              <a:extLst>
                <a:ext uri="{FF2B5EF4-FFF2-40B4-BE49-F238E27FC236}">
                  <a16:creationId xmlns:a16="http://schemas.microsoft.com/office/drawing/2014/main" id="{9C5A75B7-484B-6E57-1928-C20005B0D213}"/>
                </a:ext>
              </a:extLst>
            </p:cNvPr>
            <p:cNvSpPr>
              <a:spLocks noChangeShapeType="1"/>
            </p:cNvSpPr>
            <p:nvPr/>
          </p:nvSpPr>
          <p:spPr bwMode="auto">
            <a:xfrm>
              <a:off x="669" y="3053"/>
              <a:ext cx="319"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77882" name="Text Box 26">
              <a:extLst>
                <a:ext uri="{FF2B5EF4-FFF2-40B4-BE49-F238E27FC236}">
                  <a16:creationId xmlns:a16="http://schemas.microsoft.com/office/drawing/2014/main" id="{200CF9D5-AAE5-AF2E-4643-A66C297B3B22}"/>
                </a:ext>
              </a:extLst>
            </p:cNvPr>
            <p:cNvSpPr txBox="1">
              <a:spLocks noChangeArrowheads="1"/>
            </p:cNvSpPr>
            <p:nvPr/>
          </p:nvSpPr>
          <p:spPr bwMode="auto">
            <a:xfrm>
              <a:off x="1419" y="2041"/>
              <a:ext cx="55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S</a:t>
              </a:r>
              <a:r>
                <a:rPr lang="en-US" altLang="en-JO" sz="1800">
                  <a:latin typeface="Comic Sans MS" panose="030F0902030302020204" pitchFamily="66" charset="0"/>
                </a:rPr>
                <a:t>(m )</a:t>
              </a:r>
            </a:p>
          </p:txBody>
        </p:sp>
        <p:grpSp>
          <p:nvGrpSpPr>
            <p:cNvPr id="377883" name="Group 27">
              <a:extLst>
                <a:ext uri="{FF2B5EF4-FFF2-40B4-BE49-F238E27FC236}">
                  <a16:creationId xmlns:a16="http://schemas.microsoft.com/office/drawing/2014/main" id="{4BAB95D7-A0F2-E05A-EEA6-633FAA534A76}"/>
                </a:ext>
              </a:extLst>
            </p:cNvPr>
            <p:cNvGrpSpPr>
              <a:grpSpLocks/>
            </p:cNvGrpSpPr>
            <p:nvPr/>
          </p:nvGrpSpPr>
          <p:grpSpPr bwMode="auto">
            <a:xfrm>
              <a:off x="1435" y="2979"/>
              <a:ext cx="611" cy="332"/>
              <a:chOff x="3501" y="648"/>
              <a:chExt cx="611" cy="332"/>
            </a:xfrm>
          </p:grpSpPr>
          <p:sp>
            <p:nvSpPr>
              <p:cNvPr id="377884" name="Text Box 28">
                <a:extLst>
                  <a:ext uri="{FF2B5EF4-FFF2-40B4-BE49-F238E27FC236}">
                    <a16:creationId xmlns:a16="http://schemas.microsoft.com/office/drawing/2014/main" id="{7FDC8AAE-1DA7-3C0D-61FB-B6CA3004B9CD}"/>
                  </a:ext>
                </a:extLst>
              </p:cNvPr>
              <p:cNvSpPr txBox="1">
                <a:spLocks noChangeArrowheads="1"/>
              </p:cNvSpPr>
              <p:nvPr/>
            </p:nvSpPr>
            <p:spPr bwMode="auto">
              <a:xfrm>
                <a:off x="3501" y="749"/>
                <a:ext cx="61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B</a:t>
                </a:r>
                <a:r>
                  <a:rPr lang="en-US" altLang="en-JO" sz="1800">
                    <a:latin typeface="Comic Sans MS" panose="030F0902030302020204" pitchFamily="66" charset="0"/>
                  </a:rPr>
                  <a:t>(K</a:t>
                </a:r>
                <a:r>
                  <a:rPr lang="en-US" altLang="en-JO" baseline="-25000">
                    <a:latin typeface="Comic Sans MS" panose="030F0902030302020204" pitchFamily="66" charset="0"/>
                  </a:rPr>
                  <a:t>S</a:t>
                </a:r>
                <a:r>
                  <a:rPr lang="en-US" altLang="en-JO" sz="1800">
                    <a:latin typeface="Comic Sans MS" panose="030F0902030302020204" pitchFamily="66" charset="0"/>
                  </a:rPr>
                  <a:t> )</a:t>
                </a:r>
              </a:p>
            </p:txBody>
          </p:sp>
          <p:sp>
            <p:nvSpPr>
              <p:cNvPr id="377885" name="Text Box 29">
                <a:extLst>
                  <a:ext uri="{FF2B5EF4-FFF2-40B4-BE49-F238E27FC236}">
                    <a16:creationId xmlns:a16="http://schemas.microsoft.com/office/drawing/2014/main" id="{0CFD4374-5D4D-B8AE-5733-FAC3A739A083}"/>
                  </a:ext>
                </a:extLst>
              </p:cNvPr>
              <p:cNvSpPr txBox="1">
                <a:spLocks noChangeArrowheads="1"/>
              </p:cNvSpPr>
              <p:nvPr/>
            </p:nvSpPr>
            <p:spPr bwMode="auto">
              <a:xfrm>
                <a:off x="3584" y="648"/>
                <a:ext cx="19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sp>
          <p:nvSpPr>
            <p:cNvPr id="377886" name="Freeform 30">
              <a:extLst>
                <a:ext uri="{FF2B5EF4-FFF2-40B4-BE49-F238E27FC236}">
                  <a16:creationId xmlns:a16="http://schemas.microsoft.com/office/drawing/2014/main" id="{68555DF5-F42E-D481-5F4E-E722FB583DFC}"/>
                </a:ext>
              </a:extLst>
            </p:cNvPr>
            <p:cNvSpPr>
              <a:spLocks/>
            </p:cNvSpPr>
            <p:nvPr/>
          </p:nvSpPr>
          <p:spPr bwMode="auto">
            <a:xfrm>
              <a:off x="1426" y="2285"/>
              <a:ext cx="476" cy="247"/>
            </a:xfrm>
            <a:custGeom>
              <a:avLst/>
              <a:gdLst>
                <a:gd name="T0" fmla="*/ 0 w 476"/>
                <a:gd name="T1" fmla="*/ 0 h 247"/>
                <a:gd name="T2" fmla="*/ 476 w 476"/>
                <a:gd name="T3" fmla="*/ 0 h 247"/>
                <a:gd name="T4" fmla="*/ 476 w 476"/>
                <a:gd name="T5" fmla="*/ 247 h 247"/>
              </a:gdLst>
              <a:ahLst/>
              <a:cxnLst>
                <a:cxn ang="0">
                  <a:pos x="T0" y="T1"/>
                </a:cxn>
                <a:cxn ang="0">
                  <a:pos x="T2" y="T3"/>
                </a:cxn>
                <a:cxn ang="0">
                  <a:pos x="T4" y="T5"/>
                </a:cxn>
              </a:cxnLst>
              <a:rect l="0" t="0" r="r" b="b"/>
              <a:pathLst>
                <a:path w="476" h="247">
                  <a:moveTo>
                    <a:pt x="0" y="0"/>
                  </a:moveTo>
                  <a:lnTo>
                    <a:pt x="476" y="0"/>
                  </a:lnTo>
                  <a:lnTo>
                    <a:pt x="476" y="247"/>
                  </a:lnTo>
                </a:path>
              </a:pathLst>
            </a:custGeom>
            <a:noFill/>
            <a:ln w="3810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77887" name="Freeform 31">
              <a:extLst>
                <a:ext uri="{FF2B5EF4-FFF2-40B4-BE49-F238E27FC236}">
                  <a16:creationId xmlns:a16="http://schemas.microsoft.com/office/drawing/2014/main" id="{9F58E314-128B-4FB9-A48F-9880DA97C1A1}"/>
                </a:ext>
              </a:extLst>
            </p:cNvPr>
            <p:cNvSpPr>
              <a:spLocks/>
            </p:cNvSpPr>
            <p:nvPr/>
          </p:nvSpPr>
          <p:spPr bwMode="auto">
            <a:xfrm flipV="1">
              <a:off x="1440" y="2802"/>
              <a:ext cx="476" cy="247"/>
            </a:xfrm>
            <a:custGeom>
              <a:avLst/>
              <a:gdLst>
                <a:gd name="T0" fmla="*/ 0 w 476"/>
                <a:gd name="T1" fmla="*/ 0 h 247"/>
                <a:gd name="T2" fmla="*/ 476 w 476"/>
                <a:gd name="T3" fmla="*/ 0 h 247"/>
                <a:gd name="T4" fmla="*/ 476 w 476"/>
                <a:gd name="T5" fmla="*/ 247 h 247"/>
              </a:gdLst>
              <a:ahLst/>
              <a:cxnLst>
                <a:cxn ang="0">
                  <a:pos x="T0" y="T1"/>
                </a:cxn>
                <a:cxn ang="0">
                  <a:pos x="T2" y="T3"/>
                </a:cxn>
                <a:cxn ang="0">
                  <a:pos x="T4" y="T5"/>
                </a:cxn>
              </a:cxnLst>
              <a:rect l="0" t="0" r="r" b="b"/>
              <a:pathLst>
                <a:path w="476" h="247">
                  <a:moveTo>
                    <a:pt x="0" y="0"/>
                  </a:moveTo>
                  <a:lnTo>
                    <a:pt x="476" y="0"/>
                  </a:lnTo>
                  <a:lnTo>
                    <a:pt x="476" y="247"/>
                  </a:lnTo>
                </a:path>
              </a:pathLst>
            </a:custGeom>
            <a:noFill/>
            <a:ln w="3810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77888" name="Text Box 32">
              <a:extLst>
                <a:ext uri="{FF2B5EF4-FFF2-40B4-BE49-F238E27FC236}">
                  <a16:creationId xmlns:a16="http://schemas.microsoft.com/office/drawing/2014/main" id="{D28F3733-09F4-27F2-01A8-C922405724EC}"/>
                </a:ext>
              </a:extLst>
            </p:cNvPr>
            <p:cNvSpPr txBox="1">
              <a:spLocks noChangeArrowheads="1"/>
            </p:cNvSpPr>
            <p:nvPr/>
          </p:nvSpPr>
          <p:spPr bwMode="auto">
            <a:xfrm>
              <a:off x="400" y="2141"/>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m</a:t>
              </a:r>
            </a:p>
          </p:txBody>
        </p:sp>
        <p:sp>
          <p:nvSpPr>
            <p:cNvPr id="377889" name="Text Box 33">
              <a:extLst>
                <a:ext uri="{FF2B5EF4-FFF2-40B4-BE49-F238E27FC236}">
                  <a16:creationId xmlns:a16="http://schemas.microsoft.com/office/drawing/2014/main" id="{5B5221D0-27CB-BBC4-F828-62807EF911AD}"/>
                </a:ext>
              </a:extLst>
            </p:cNvPr>
            <p:cNvSpPr txBox="1">
              <a:spLocks noChangeArrowheads="1"/>
            </p:cNvSpPr>
            <p:nvPr/>
          </p:nvSpPr>
          <p:spPr bwMode="auto">
            <a:xfrm>
              <a:off x="4325" y="2568"/>
              <a:ext cx="30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K</a:t>
              </a:r>
              <a:r>
                <a:rPr lang="en-US" altLang="en-JO" baseline="-25000">
                  <a:latin typeface="Comic Sans MS" panose="030F0902030302020204" pitchFamily="66" charset="0"/>
                </a:rPr>
                <a:t>S</a:t>
              </a:r>
            </a:p>
          </p:txBody>
        </p:sp>
        <p:sp>
          <p:nvSpPr>
            <p:cNvPr id="377890" name="Text Box 34">
              <a:extLst>
                <a:ext uri="{FF2B5EF4-FFF2-40B4-BE49-F238E27FC236}">
                  <a16:creationId xmlns:a16="http://schemas.microsoft.com/office/drawing/2014/main" id="{B5951FA8-3930-E9C7-C42F-C78B070A38BE}"/>
                </a:ext>
              </a:extLst>
            </p:cNvPr>
            <p:cNvSpPr txBox="1">
              <a:spLocks noChangeArrowheads="1"/>
            </p:cNvSpPr>
            <p:nvPr/>
          </p:nvSpPr>
          <p:spPr bwMode="auto">
            <a:xfrm>
              <a:off x="947" y="1749"/>
              <a:ext cx="30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K</a:t>
              </a:r>
              <a:r>
                <a:rPr lang="en-US" altLang="en-JO" baseline="-25000">
                  <a:latin typeface="Comic Sans MS" panose="030F0902030302020204" pitchFamily="66" charset="0"/>
                </a:rPr>
                <a:t>S</a:t>
              </a:r>
            </a:p>
          </p:txBody>
        </p:sp>
        <p:sp>
          <p:nvSpPr>
            <p:cNvPr id="377891" name="Line 35">
              <a:extLst>
                <a:ext uri="{FF2B5EF4-FFF2-40B4-BE49-F238E27FC236}">
                  <a16:creationId xmlns:a16="http://schemas.microsoft.com/office/drawing/2014/main" id="{308C6FEC-41B6-C724-108D-C87DED0D3A97}"/>
                </a:ext>
              </a:extLst>
            </p:cNvPr>
            <p:cNvSpPr>
              <a:spLocks noChangeShapeType="1"/>
            </p:cNvSpPr>
            <p:nvPr/>
          </p:nvSpPr>
          <p:spPr bwMode="auto">
            <a:xfrm>
              <a:off x="1207" y="1929"/>
              <a:ext cx="9" cy="228"/>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377892" name="Group 36">
              <a:extLst>
                <a:ext uri="{FF2B5EF4-FFF2-40B4-BE49-F238E27FC236}">
                  <a16:creationId xmlns:a16="http://schemas.microsoft.com/office/drawing/2014/main" id="{2E1A421F-D640-1042-5376-146DA4BCB3CC}"/>
                </a:ext>
              </a:extLst>
            </p:cNvPr>
            <p:cNvGrpSpPr>
              <a:grpSpLocks/>
            </p:cNvGrpSpPr>
            <p:nvPr/>
          </p:nvGrpSpPr>
          <p:grpSpPr bwMode="auto">
            <a:xfrm>
              <a:off x="943" y="3231"/>
              <a:ext cx="285" cy="335"/>
              <a:chOff x="2643" y="716"/>
              <a:chExt cx="285" cy="335"/>
            </a:xfrm>
          </p:grpSpPr>
          <p:sp>
            <p:nvSpPr>
              <p:cNvPr id="377893" name="Text Box 37">
                <a:extLst>
                  <a:ext uri="{FF2B5EF4-FFF2-40B4-BE49-F238E27FC236}">
                    <a16:creationId xmlns:a16="http://schemas.microsoft.com/office/drawing/2014/main" id="{327721CE-0DF9-64C5-0566-9C931CC2704C}"/>
                  </a:ext>
                </a:extLst>
              </p:cNvPr>
              <p:cNvSpPr txBox="1">
                <a:spLocks noChangeArrowheads="1"/>
              </p:cNvSpPr>
              <p:nvPr/>
            </p:nvSpPr>
            <p:spPr bwMode="auto">
              <a:xfrm>
                <a:off x="2643" y="763"/>
                <a:ext cx="2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B</a:t>
                </a:r>
                <a:endParaRPr lang="en-US" altLang="en-JO" sz="1800">
                  <a:latin typeface="Comic Sans MS" panose="030F0902030302020204" pitchFamily="66" charset="0"/>
                </a:endParaRPr>
              </a:p>
            </p:txBody>
          </p:sp>
          <p:sp>
            <p:nvSpPr>
              <p:cNvPr id="377894" name="Text Box 38">
                <a:extLst>
                  <a:ext uri="{FF2B5EF4-FFF2-40B4-BE49-F238E27FC236}">
                    <a16:creationId xmlns:a16="http://schemas.microsoft.com/office/drawing/2014/main" id="{B3CCA8D3-8181-8CA9-9F0E-AA9F7573B2AD}"/>
                  </a:ext>
                </a:extLst>
              </p:cNvPr>
              <p:cNvSpPr txBox="1">
                <a:spLocks noChangeArrowheads="1"/>
              </p:cNvSpPr>
              <p:nvPr/>
            </p:nvSpPr>
            <p:spPr bwMode="auto">
              <a:xfrm>
                <a:off x="2730" y="716"/>
                <a:ext cx="19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sp>
          <p:nvSpPr>
            <p:cNvPr id="377895" name="Line 39">
              <a:extLst>
                <a:ext uri="{FF2B5EF4-FFF2-40B4-BE49-F238E27FC236}">
                  <a16:creationId xmlns:a16="http://schemas.microsoft.com/office/drawing/2014/main" id="{4ED913F4-DC44-25B1-AD4A-B229B47FC045}"/>
                </a:ext>
              </a:extLst>
            </p:cNvPr>
            <p:cNvSpPr>
              <a:spLocks noChangeShapeType="1"/>
            </p:cNvSpPr>
            <p:nvPr/>
          </p:nvSpPr>
          <p:spPr bwMode="auto">
            <a:xfrm>
              <a:off x="1194" y="3213"/>
              <a:ext cx="9" cy="228"/>
            </a:xfrm>
            <a:prstGeom prst="line">
              <a:avLst/>
            </a:prstGeom>
            <a:noFill/>
            <a:ln w="9525">
              <a:solidFill>
                <a:schemeClr val="tx1"/>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377896" name="Picture 40">
              <a:extLst>
                <a:ext uri="{FF2B5EF4-FFF2-40B4-BE49-F238E27FC236}">
                  <a16:creationId xmlns:a16="http://schemas.microsoft.com/office/drawing/2014/main" id="{FA9DD42D-C8A4-0F2E-110D-DE126F3929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flipV="1">
              <a:off x="1250" y="3386"/>
              <a:ext cx="252"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7897" name="Picture 41">
              <a:extLst>
                <a:ext uri="{FF2B5EF4-FFF2-40B4-BE49-F238E27FC236}">
                  <a16:creationId xmlns:a16="http://schemas.microsoft.com/office/drawing/2014/main" id="{ABF812DD-3C60-C06A-7724-0998245489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 y="2471"/>
              <a:ext cx="332" cy="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7898" name="Line 42">
              <a:extLst>
                <a:ext uri="{FF2B5EF4-FFF2-40B4-BE49-F238E27FC236}">
                  <a16:creationId xmlns:a16="http://schemas.microsoft.com/office/drawing/2014/main" id="{4E82AFA3-2D4A-348C-F53D-9DC72C4F4D1A}"/>
                </a:ext>
              </a:extLst>
            </p:cNvPr>
            <p:cNvSpPr>
              <a:spLocks noChangeShapeType="1"/>
            </p:cNvSpPr>
            <p:nvPr/>
          </p:nvSpPr>
          <p:spPr bwMode="auto">
            <a:xfrm flipV="1">
              <a:off x="2058" y="2660"/>
              <a:ext cx="484" cy="9"/>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77899" name="Line 43">
              <a:extLst>
                <a:ext uri="{FF2B5EF4-FFF2-40B4-BE49-F238E27FC236}">
                  <a16:creationId xmlns:a16="http://schemas.microsoft.com/office/drawing/2014/main" id="{023FF070-8F47-C2D9-CCA2-64E40E64CA08}"/>
                </a:ext>
              </a:extLst>
            </p:cNvPr>
            <p:cNvSpPr>
              <a:spLocks noChangeShapeType="1"/>
            </p:cNvSpPr>
            <p:nvPr/>
          </p:nvSpPr>
          <p:spPr bwMode="auto">
            <a:xfrm flipV="1">
              <a:off x="3242" y="2655"/>
              <a:ext cx="484"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377900" name="Picture 44">
              <a:extLst>
                <a:ext uri="{FF2B5EF4-FFF2-40B4-BE49-F238E27FC236}">
                  <a16:creationId xmlns:a16="http://schemas.microsoft.com/office/drawing/2014/main" id="{B03B89F2-6697-F799-4C20-AEEF83F4BE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4" y="2414"/>
              <a:ext cx="343" cy="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7901" name="Text Box 45">
              <a:extLst>
                <a:ext uri="{FF2B5EF4-FFF2-40B4-BE49-F238E27FC236}">
                  <a16:creationId xmlns:a16="http://schemas.microsoft.com/office/drawing/2014/main" id="{D3AD1D72-D0DC-A764-7C3B-00E41A826074}"/>
                </a:ext>
              </a:extLst>
            </p:cNvPr>
            <p:cNvSpPr txBox="1">
              <a:spLocks noChangeArrowheads="1"/>
            </p:cNvSpPr>
            <p:nvPr/>
          </p:nvSpPr>
          <p:spPr bwMode="auto">
            <a:xfrm>
              <a:off x="2528" y="2632"/>
              <a:ext cx="7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Internet</a:t>
              </a:r>
            </a:p>
          </p:txBody>
        </p:sp>
        <p:sp>
          <p:nvSpPr>
            <p:cNvPr id="377902" name="Freeform 46">
              <a:extLst>
                <a:ext uri="{FF2B5EF4-FFF2-40B4-BE49-F238E27FC236}">
                  <a16:creationId xmlns:a16="http://schemas.microsoft.com/office/drawing/2014/main" id="{A1FD0433-2BBE-F4B9-8AC0-2567FF958177}"/>
                </a:ext>
              </a:extLst>
            </p:cNvPr>
            <p:cNvSpPr>
              <a:spLocks/>
            </p:cNvSpPr>
            <p:nvPr/>
          </p:nvSpPr>
          <p:spPr bwMode="auto">
            <a:xfrm flipH="1">
              <a:off x="3799" y="2281"/>
              <a:ext cx="476" cy="247"/>
            </a:xfrm>
            <a:custGeom>
              <a:avLst/>
              <a:gdLst>
                <a:gd name="T0" fmla="*/ 0 w 476"/>
                <a:gd name="T1" fmla="*/ 0 h 247"/>
                <a:gd name="T2" fmla="*/ 476 w 476"/>
                <a:gd name="T3" fmla="*/ 0 h 247"/>
                <a:gd name="T4" fmla="*/ 476 w 476"/>
                <a:gd name="T5" fmla="*/ 247 h 247"/>
              </a:gdLst>
              <a:ahLst/>
              <a:cxnLst>
                <a:cxn ang="0">
                  <a:pos x="T0" y="T1"/>
                </a:cxn>
                <a:cxn ang="0">
                  <a:pos x="T2" y="T3"/>
                </a:cxn>
                <a:cxn ang="0">
                  <a:pos x="T4" y="T5"/>
                </a:cxn>
              </a:cxnLst>
              <a:rect l="0" t="0" r="r" b="b"/>
              <a:pathLst>
                <a:path w="476" h="247">
                  <a:moveTo>
                    <a:pt x="0" y="0"/>
                  </a:moveTo>
                  <a:lnTo>
                    <a:pt x="476" y="0"/>
                  </a:lnTo>
                  <a:lnTo>
                    <a:pt x="476" y="247"/>
                  </a:lnTo>
                </a:path>
              </a:pathLst>
            </a:custGeom>
            <a:noFill/>
            <a:ln w="38100" cap="flat" cmpd="sng">
              <a:solidFill>
                <a:schemeClr val="tx1"/>
              </a:solidFill>
              <a:prstDash val="solid"/>
              <a:round/>
              <a:headEnd type="triangl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377903" name="Group 47">
              <a:extLst>
                <a:ext uri="{FF2B5EF4-FFF2-40B4-BE49-F238E27FC236}">
                  <a16:creationId xmlns:a16="http://schemas.microsoft.com/office/drawing/2014/main" id="{A609696A-FB63-A502-077A-4E7DF64D6798}"/>
                </a:ext>
              </a:extLst>
            </p:cNvPr>
            <p:cNvGrpSpPr>
              <a:grpSpLocks/>
            </p:cNvGrpSpPr>
            <p:nvPr/>
          </p:nvGrpSpPr>
          <p:grpSpPr bwMode="auto">
            <a:xfrm>
              <a:off x="4255" y="1961"/>
              <a:ext cx="475" cy="466"/>
              <a:chOff x="1645" y="256"/>
              <a:chExt cx="475" cy="466"/>
            </a:xfrm>
          </p:grpSpPr>
          <p:sp>
            <p:nvSpPr>
              <p:cNvPr id="377904" name="Rectangle 48">
                <a:extLst>
                  <a:ext uri="{FF2B5EF4-FFF2-40B4-BE49-F238E27FC236}">
                    <a16:creationId xmlns:a16="http://schemas.microsoft.com/office/drawing/2014/main" id="{A59F911B-2437-C314-FF31-FB5992C22D24}"/>
                  </a:ext>
                </a:extLst>
              </p:cNvPr>
              <p:cNvSpPr>
                <a:spLocks noChangeArrowheads="1"/>
              </p:cNvSpPr>
              <p:nvPr/>
            </p:nvSpPr>
            <p:spPr bwMode="auto">
              <a:xfrm>
                <a:off x="1645" y="439"/>
                <a:ext cx="475" cy="28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7905" name="Text Box 49">
                <a:extLst>
                  <a:ext uri="{FF2B5EF4-FFF2-40B4-BE49-F238E27FC236}">
                    <a16:creationId xmlns:a16="http://schemas.microsoft.com/office/drawing/2014/main" id="{0D5B1006-DE75-ABBC-8575-EC0A60D69E8F}"/>
                  </a:ext>
                </a:extLst>
              </p:cNvPr>
              <p:cNvSpPr txBox="1">
                <a:spLocks noChangeArrowheads="1"/>
              </p:cNvSpPr>
              <p:nvPr/>
            </p:nvSpPr>
            <p:spPr bwMode="auto">
              <a:xfrm>
                <a:off x="1654" y="456"/>
                <a:ext cx="44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S</a:t>
                </a:r>
                <a:r>
                  <a:rPr lang="en-US" altLang="en-JO" sz="1800">
                    <a:latin typeface="Comic Sans MS" panose="030F0902030302020204" pitchFamily="66" charset="0"/>
                  </a:rPr>
                  <a:t>( )</a:t>
                </a:r>
              </a:p>
            </p:txBody>
          </p:sp>
          <p:sp>
            <p:nvSpPr>
              <p:cNvPr id="377906" name="Text Box 50">
                <a:extLst>
                  <a:ext uri="{FF2B5EF4-FFF2-40B4-BE49-F238E27FC236}">
                    <a16:creationId xmlns:a16="http://schemas.microsoft.com/office/drawing/2014/main" id="{C00816C5-8FFF-60F9-D05B-3278B893B36E}"/>
                  </a:ext>
                </a:extLst>
              </p:cNvPr>
              <p:cNvSpPr txBox="1">
                <a:spLocks noChangeArrowheads="1"/>
              </p:cNvSpPr>
              <p:nvPr/>
            </p:nvSpPr>
            <p:spPr bwMode="auto">
              <a:xfrm>
                <a:off x="1876" y="256"/>
                <a:ext cx="19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4000"/>
                  <a:t>.</a:t>
                </a:r>
              </a:p>
            </p:txBody>
          </p:sp>
        </p:grpSp>
        <p:sp>
          <p:nvSpPr>
            <p:cNvPr id="377907" name="Freeform 51">
              <a:extLst>
                <a:ext uri="{FF2B5EF4-FFF2-40B4-BE49-F238E27FC236}">
                  <a16:creationId xmlns:a16="http://schemas.microsoft.com/office/drawing/2014/main" id="{4CF03357-224E-445A-7CE6-1D049E44E7F0}"/>
                </a:ext>
              </a:extLst>
            </p:cNvPr>
            <p:cNvSpPr>
              <a:spLocks/>
            </p:cNvSpPr>
            <p:nvPr/>
          </p:nvSpPr>
          <p:spPr bwMode="auto">
            <a:xfrm flipH="1" flipV="1">
              <a:off x="3813" y="2807"/>
              <a:ext cx="476" cy="247"/>
            </a:xfrm>
            <a:custGeom>
              <a:avLst/>
              <a:gdLst>
                <a:gd name="T0" fmla="*/ 0 w 476"/>
                <a:gd name="T1" fmla="*/ 0 h 247"/>
                <a:gd name="T2" fmla="*/ 476 w 476"/>
                <a:gd name="T3" fmla="*/ 0 h 247"/>
                <a:gd name="T4" fmla="*/ 476 w 476"/>
                <a:gd name="T5" fmla="*/ 247 h 247"/>
              </a:gdLst>
              <a:ahLst/>
              <a:cxnLst>
                <a:cxn ang="0">
                  <a:pos x="T0" y="T1"/>
                </a:cxn>
                <a:cxn ang="0">
                  <a:pos x="T2" y="T3"/>
                </a:cxn>
                <a:cxn ang="0">
                  <a:pos x="T4" y="T5"/>
                </a:cxn>
              </a:cxnLst>
              <a:rect l="0" t="0" r="r" b="b"/>
              <a:pathLst>
                <a:path w="476" h="247">
                  <a:moveTo>
                    <a:pt x="0" y="0"/>
                  </a:moveTo>
                  <a:lnTo>
                    <a:pt x="476" y="0"/>
                  </a:lnTo>
                  <a:lnTo>
                    <a:pt x="476" y="247"/>
                  </a:lnTo>
                </a:path>
              </a:pathLst>
            </a:custGeom>
            <a:noFill/>
            <a:ln w="38100" cap="flat" cmpd="sng">
              <a:solidFill>
                <a:schemeClr val="tx1"/>
              </a:solidFill>
              <a:prstDash val="solid"/>
              <a:round/>
              <a:headEnd type="triangl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377908" name="Group 52">
              <a:extLst>
                <a:ext uri="{FF2B5EF4-FFF2-40B4-BE49-F238E27FC236}">
                  <a16:creationId xmlns:a16="http://schemas.microsoft.com/office/drawing/2014/main" id="{F88D7CD8-B290-7F4B-166B-59619D1FB38F}"/>
                </a:ext>
              </a:extLst>
            </p:cNvPr>
            <p:cNvGrpSpPr>
              <a:grpSpLocks/>
            </p:cNvGrpSpPr>
            <p:nvPr/>
          </p:nvGrpSpPr>
          <p:grpSpPr bwMode="auto">
            <a:xfrm>
              <a:off x="4270" y="2725"/>
              <a:ext cx="475" cy="466"/>
              <a:chOff x="2144" y="3214"/>
              <a:chExt cx="475" cy="466"/>
            </a:xfrm>
          </p:grpSpPr>
          <p:sp>
            <p:nvSpPr>
              <p:cNvPr id="377909" name="Rectangle 53">
                <a:extLst>
                  <a:ext uri="{FF2B5EF4-FFF2-40B4-BE49-F238E27FC236}">
                    <a16:creationId xmlns:a16="http://schemas.microsoft.com/office/drawing/2014/main" id="{44D70C63-5293-2238-C786-960B560EB2C1}"/>
                  </a:ext>
                </a:extLst>
              </p:cNvPr>
              <p:cNvSpPr>
                <a:spLocks noChangeArrowheads="1"/>
              </p:cNvSpPr>
              <p:nvPr/>
            </p:nvSpPr>
            <p:spPr bwMode="auto">
              <a:xfrm>
                <a:off x="2144" y="3397"/>
                <a:ext cx="475" cy="28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7910" name="Text Box 54">
                <a:extLst>
                  <a:ext uri="{FF2B5EF4-FFF2-40B4-BE49-F238E27FC236}">
                    <a16:creationId xmlns:a16="http://schemas.microsoft.com/office/drawing/2014/main" id="{049AF52E-FD22-9598-6776-F14461BC90FC}"/>
                  </a:ext>
                </a:extLst>
              </p:cNvPr>
              <p:cNvSpPr txBox="1">
                <a:spLocks noChangeArrowheads="1"/>
              </p:cNvSpPr>
              <p:nvPr/>
            </p:nvSpPr>
            <p:spPr bwMode="auto">
              <a:xfrm>
                <a:off x="2148" y="3432"/>
                <a:ext cx="43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B</a:t>
                </a:r>
                <a:r>
                  <a:rPr lang="en-US" altLang="en-JO" sz="1800">
                    <a:latin typeface="Comic Sans MS" panose="030F0902030302020204" pitchFamily="66" charset="0"/>
                  </a:rPr>
                  <a:t>( )</a:t>
                </a:r>
              </a:p>
            </p:txBody>
          </p:sp>
          <p:sp>
            <p:nvSpPr>
              <p:cNvPr id="377911" name="Text Box 55">
                <a:extLst>
                  <a:ext uri="{FF2B5EF4-FFF2-40B4-BE49-F238E27FC236}">
                    <a16:creationId xmlns:a16="http://schemas.microsoft.com/office/drawing/2014/main" id="{6E69BF90-2070-2188-0708-AFE8DC8EF377}"/>
                  </a:ext>
                </a:extLst>
              </p:cNvPr>
              <p:cNvSpPr txBox="1">
                <a:spLocks noChangeArrowheads="1"/>
              </p:cNvSpPr>
              <p:nvPr/>
            </p:nvSpPr>
            <p:spPr bwMode="auto">
              <a:xfrm>
                <a:off x="2356" y="3214"/>
                <a:ext cx="19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4000"/>
                  <a:t>.</a:t>
                </a:r>
              </a:p>
            </p:txBody>
          </p:sp>
          <p:sp>
            <p:nvSpPr>
              <p:cNvPr id="377912" name="Text Box 56">
                <a:extLst>
                  <a:ext uri="{FF2B5EF4-FFF2-40B4-BE49-F238E27FC236}">
                    <a16:creationId xmlns:a16="http://schemas.microsoft.com/office/drawing/2014/main" id="{BF5279F2-235A-3417-7D37-D32836B72FB7}"/>
                  </a:ext>
                </a:extLst>
              </p:cNvPr>
              <p:cNvSpPr txBox="1">
                <a:spLocks noChangeArrowheads="1"/>
              </p:cNvSpPr>
              <p:nvPr/>
            </p:nvSpPr>
            <p:spPr bwMode="auto">
              <a:xfrm>
                <a:off x="2239" y="3331"/>
                <a:ext cx="18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sp>
          <p:nvSpPr>
            <p:cNvPr id="377913" name="Line 57">
              <a:extLst>
                <a:ext uri="{FF2B5EF4-FFF2-40B4-BE49-F238E27FC236}">
                  <a16:creationId xmlns:a16="http://schemas.microsoft.com/office/drawing/2014/main" id="{05B75607-8D2D-2FD6-CC1C-0828FD95D0E9}"/>
                </a:ext>
              </a:extLst>
            </p:cNvPr>
            <p:cNvSpPr>
              <a:spLocks noChangeShapeType="1"/>
            </p:cNvSpPr>
            <p:nvPr/>
          </p:nvSpPr>
          <p:spPr bwMode="auto">
            <a:xfrm>
              <a:off x="4353" y="2450"/>
              <a:ext cx="18" cy="484"/>
            </a:xfrm>
            <a:prstGeom prst="line">
              <a:avLst/>
            </a:prstGeom>
            <a:noFill/>
            <a:ln w="9525">
              <a:solidFill>
                <a:schemeClr val="tx1"/>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377914" name="Picture 58">
              <a:extLst>
                <a:ext uri="{FF2B5EF4-FFF2-40B4-BE49-F238E27FC236}">
                  <a16:creationId xmlns:a16="http://schemas.microsoft.com/office/drawing/2014/main" id="{1BD6EDFA-439B-450D-E2F1-A4A8E49EE4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flipV="1">
              <a:off x="4583" y="2633"/>
              <a:ext cx="252"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77915" name="Group 59">
              <a:extLst>
                <a:ext uri="{FF2B5EF4-FFF2-40B4-BE49-F238E27FC236}">
                  <a16:creationId xmlns:a16="http://schemas.microsoft.com/office/drawing/2014/main" id="{508E01FB-7021-69D5-A5E0-C93736B71595}"/>
                </a:ext>
              </a:extLst>
            </p:cNvPr>
            <p:cNvGrpSpPr>
              <a:grpSpLocks/>
            </p:cNvGrpSpPr>
            <p:nvPr/>
          </p:nvGrpSpPr>
          <p:grpSpPr bwMode="auto">
            <a:xfrm>
              <a:off x="4119" y="3226"/>
              <a:ext cx="285" cy="335"/>
              <a:chOff x="2643" y="716"/>
              <a:chExt cx="285" cy="335"/>
            </a:xfrm>
          </p:grpSpPr>
          <p:sp>
            <p:nvSpPr>
              <p:cNvPr id="377916" name="Text Box 60">
                <a:extLst>
                  <a:ext uri="{FF2B5EF4-FFF2-40B4-BE49-F238E27FC236}">
                    <a16:creationId xmlns:a16="http://schemas.microsoft.com/office/drawing/2014/main" id="{555DC14C-46F0-6E85-12FF-2896C5AA8ACB}"/>
                  </a:ext>
                </a:extLst>
              </p:cNvPr>
              <p:cNvSpPr txBox="1">
                <a:spLocks noChangeArrowheads="1"/>
              </p:cNvSpPr>
              <p:nvPr/>
            </p:nvSpPr>
            <p:spPr bwMode="auto">
              <a:xfrm>
                <a:off x="2643" y="763"/>
                <a:ext cx="2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B</a:t>
                </a:r>
                <a:endParaRPr lang="en-US" altLang="en-JO" sz="1800">
                  <a:latin typeface="Comic Sans MS" panose="030F0902030302020204" pitchFamily="66" charset="0"/>
                </a:endParaRPr>
              </a:p>
            </p:txBody>
          </p:sp>
          <p:sp>
            <p:nvSpPr>
              <p:cNvPr id="377917" name="Text Box 61">
                <a:extLst>
                  <a:ext uri="{FF2B5EF4-FFF2-40B4-BE49-F238E27FC236}">
                    <a16:creationId xmlns:a16="http://schemas.microsoft.com/office/drawing/2014/main" id="{3C6F01B9-E27E-2956-F51B-A145F8B92035}"/>
                  </a:ext>
                </a:extLst>
              </p:cNvPr>
              <p:cNvSpPr txBox="1">
                <a:spLocks noChangeArrowheads="1"/>
              </p:cNvSpPr>
              <p:nvPr/>
            </p:nvSpPr>
            <p:spPr bwMode="auto">
              <a:xfrm>
                <a:off x="2735" y="716"/>
                <a:ext cx="18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sp>
          <p:nvSpPr>
            <p:cNvPr id="377918" name="Line 62">
              <a:extLst>
                <a:ext uri="{FF2B5EF4-FFF2-40B4-BE49-F238E27FC236}">
                  <a16:creationId xmlns:a16="http://schemas.microsoft.com/office/drawing/2014/main" id="{9DC4FA48-82CC-F8CE-00F5-C1C71D25C8C3}"/>
                </a:ext>
              </a:extLst>
            </p:cNvPr>
            <p:cNvSpPr>
              <a:spLocks noChangeShapeType="1"/>
            </p:cNvSpPr>
            <p:nvPr/>
          </p:nvSpPr>
          <p:spPr bwMode="auto">
            <a:xfrm>
              <a:off x="4370" y="3208"/>
              <a:ext cx="9" cy="228"/>
            </a:xfrm>
            <a:prstGeom prst="line">
              <a:avLst/>
            </a:prstGeom>
            <a:noFill/>
            <a:ln w="9525">
              <a:solidFill>
                <a:schemeClr val="tx1"/>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377919" name="Picture 63">
              <a:extLst>
                <a:ext uri="{FF2B5EF4-FFF2-40B4-BE49-F238E27FC236}">
                  <a16:creationId xmlns:a16="http://schemas.microsoft.com/office/drawing/2014/main" id="{3CA4B011-A0F8-046A-331F-760A6C7CC2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flipV="1">
              <a:off x="4426" y="3381"/>
              <a:ext cx="252"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7920" name="Text Box 64">
              <a:extLst>
                <a:ext uri="{FF2B5EF4-FFF2-40B4-BE49-F238E27FC236}">
                  <a16:creationId xmlns:a16="http://schemas.microsoft.com/office/drawing/2014/main" id="{BD9517FF-482F-CDB1-8136-8FFC6C7B4BB2}"/>
                </a:ext>
              </a:extLst>
            </p:cNvPr>
            <p:cNvSpPr txBox="1">
              <a:spLocks noChangeArrowheads="1"/>
            </p:cNvSpPr>
            <p:nvPr/>
          </p:nvSpPr>
          <p:spPr bwMode="auto">
            <a:xfrm>
              <a:off x="425" y="2938"/>
              <a:ext cx="30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K</a:t>
              </a:r>
              <a:r>
                <a:rPr lang="en-US" altLang="en-JO" baseline="-25000">
                  <a:latin typeface="Comic Sans MS" panose="030F0902030302020204" pitchFamily="66" charset="0"/>
                </a:rPr>
                <a:t>S</a:t>
              </a:r>
            </a:p>
          </p:txBody>
        </p:sp>
        <p:sp>
          <p:nvSpPr>
            <p:cNvPr id="377921" name="Line 65">
              <a:extLst>
                <a:ext uri="{FF2B5EF4-FFF2-40B4-BE49-F238E27FC236}">
                  <a16:creationId xmlns:a16="http://schemas.microsoft.com/office/drawing/2014/main" id="{4717B850-E488-CB1A-AB26-193E954FC15C}"/>
                </a:ext>
              </a:extLst>
            </p:cNvPr>
            <p:cNvSpPr>
              <a:spLocks noChangeShapeType="1"/>
            </p:cNvSpPr>
            <p:nvPr/>
          </p:nvSpPr>
          <p:spPr bwMode="auto">
            <a:xfrm>
              <a:off x="4737" y="2284"/>
              <a:ext cx="319"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77922" name="Text Box 66">
              <a:extLst>
                <a:ext uri="{FF2B5EF4-FFF2-40B4-BE49-F238E27FC236}">
                  <a16:creationId xmlns:a16="http://schemas.microsoft.com/office/drawing/2014/main" id="{CA7A7A2D-7DAB-F96E-7A59-944B582B0411}"/>
                </a:ext>
              </a:extLst>
            </p:cNvPr>
            <p:cNvSpPr txBox="1">
              <a:spLocks noChangeArrowheads="1"/>
            </p:cNvSpPr>
            <p:nvPr/>
          </p:nvSpPr>
          <p:spPr bwMode="auto">
            <a:xfrm>
              <a:off x="5048" y="2154"/>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m</a:t>
              </a:r>
            </a:p>
          </p:txBody>
        </p:sp>
        <p:pic>
          <p:nvPicPr>
            <p:cNvPr id="377923" name="Picture 67">
              <a:extLst>
                <a:ext uri="{FF2B5EF4-FFF2-40B4-BE49-F238E27FC236}">
                  <a16:creationId xmlns:a16="http://schemas.microsoft.com/office/drawing/2014/main" id="{C103334A-55CB-247C-1646-A473D5AC0FA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94" y="2560"/>
              <a:ext cx="405"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7924" name="Text Box 68">
              <a:extLst>
                <a:ext uri="{FF2B5EF4-FFF2-40B4-BE49-F238E27FC236}">
                  <a16:creationId xmlns:a16="http://schemas.microsoft.com/office/drawing/2014/main" id="{38748FDF-E1D1-7370-5A48-5413003782C0}"/>
                </a:ext>
              </a:extLst>
            </p:cNvPr>
            <p:cNvSpPr txBox="1">
              <a:spLocks noChangeArrowheads="1"/>
            </p:cNvSpPr>
            <p:nvPr/>
          </p:nvSpPr>
          <p:spPr bwMode="auto">
            <a:xfrm>
              <a:off x="3664" y="2036"/>
              <a:ext cx="55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S</a:t>
              </a:r>
              <a:r>
                <a:rPr lang="en-US" altLang="en-JO" sz="1800">
                  <a:latin typeface="Comic Sans MS" panose="030F0902030302020204" pitchFamily="66" charset="0"/>
                </a:rPr>
                <a:t>(m )</a:t>
              </a:r>
            </a:p>
          </p:txBody>
        </p:sp>
        <p:grpSp>
          <p:nvGrpSpPr>
            <p:cNvPr id="377925" name="Group 69">
              <a:extLst>
                <a:ext uri="{FF2B5EF4-FFF2-40B4-BE49-F238E27FC236}">
                  <a16:creationId xmlns:a16="http://schemas.microsoft.com/office/drawing/2014/main" id="{B98523A5-FFD5-B043-2469-FDBF03AB12EE}"/>
                </a:ext>
              </a:extLst>
            </p:cNvPr>
            <p:cNvGrpSpPr>
              <a:grpSpLocks/>
            </p:cNvGrpSpPr>
            <p:nvPr/>
          </p:nvGrpSpPr>
          <p:grpSpPr bwMode="auto">
            <a:xfrm>
              <a:off x="3533" y="2965"/>
              <a:ext cx="611" cy="332"/>
              <a:chOff x="3501" y="648"/>
              <a:chExt cx="611" cy="332"/>
            </a:xfrm>
          </p:grpSpPr>
          <p:sp>
            <p:nvSpPr>
              <p:cNvPr id="377926" name="Text Box 70">
                <a:extLst>
                  <a:ext uri="{FF2B5EF4-FFF2-40B4-BE49-F238E27FC236}">
                    <a16:creationId xmlns:a16="http://schemas.microsoft.com/office/drawing/2014/main" id="{1582F7E8-5E3C-94DD-E7B8-74E516315236}"/>
                  </a:ext>
                </a:extLst>
              </p:cNvPr>
              <p:cNvSpPr txBox="1">
                <a:spLocks noChangeArrowheads="1"/>
              </p:cNvSpPr>
              <p:nvPr/>
            </p:nvSpPr>
            <p:spPr bwMode="auto">
              <a:xfrm>
                <a:off x="3501" y="749"/>
                <a:ext cx="61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B</a:t>
                </a:r>
                <a:r>
                  <a:rPr lang="en-US" altLang="en-JO" sz="1800">
                    <a:latin typeface="Comic Sans MS" panose="030F0902030302020204" pitchFamily="66" charset="0"/>
                  </a:rPr>
                  <a:t>(K</a:t>
                </a:r>
                <a:r>
                  <a:rPr lang="en-US" altLang="en-JO" baseline="-25000">
                    <a:latin typeface="Comic Sans MS" panose="030F0902030302020204" pitchFamily="66" charset="0"/>
                  </a:rPr>
                  <a:t>S</a:t>
                </a:r>
                <a:r>
                  <a:rPr lang="en-US" altLang="en-JO" sz="1800">
                    <a:latin typeface="Comic Sans MS" panose="030F0902030302020204" pitchFamily="66" charset="0"/>
                  </a:rPr>
                  <a:t> )</a:t>
                </a:r>
              </a:p>
            </p:txBody>
          </p:sp>
          <p:sp>
            <p:nvSpPr>
              <p:cNvPr id="377927" name="Text Box 71">
                <a:extLst>
                  <a:ext uri="{FF2B5EF4-FFF2-40B4-BE49-F238E27FC236}">
                    <a16:creationId xmlns:a16="http://schemas.microsoft.com/office/drawing/2014/main" id="{A8DACC56-EF2E-36F9-9E8D-577E41F4D9B1}"/>
                  </a:ext>
                </a:extLst>
              </p:cNvPr>
              <p:cNvSpPr txBox="1">
                <a:spLocks noChangeArrowheads="1"/>
              </p:cNvSpPr>
              <p:nvPr/>
            </p:nvSpPr>
            <p:spPr bwMode="auto">
              <a:xfrm>
                <a:off x="3584" y="648"/>
                <a:ext cx="19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gr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3">
            <a:extLst>
              <a:ext uri="{FF2B5EF4-FFF2-40B4-BE49-F238E27FC236}">
                <a16:creationId xmlns:a16="http://schemas.microsoft.com/office/drawing/2014/main" id="{1F54DB8E-1D5F-7B73-CACD-88D8CFA5B421}"/>
              </a:ext>
            </a:extLst>
          </p:cNvPr>
          <p:cNvSpPr>
            <a:spLocks noGrp="1"/>
          </p:cNvSpPr>
          <p:nvPr>
            <p:ph type="ftr" sz="quarter" idx="11"/>
          </p:nvPr>
        </p:nvSpPr>
        <p:spPr/>
        <p:txBody>
          <a:bodyPr/>
          <a:lstStyle/>
          <a:p>
            <a:r>
              <a:rPr lang="en-US" altLang="en-JO"/>
              <a:t>8: Network Security</a:t>
            </a:r>
          </a:p>
        </p:txBody>
      </p:sp>
      <p:sp>
        <p:nvSpPr>
          <p:cNvPr id="3" name="Slide Number Placeholder 4">
            <a:extLst>
              <a:ext uri="{FF2B5EF4-FFF2-40B4-BE49-F238E27FC236}">
                <a16:creationId xmlns:a16="http://schemas.microsoft.com/office/drawing/2014/main" id="{D7989934-8A59-D953-0802-57B33FC41CC4}"/>
              </a:ext>
            </a:extLst>
          </p:cNvPr>
          <p:cNvSpPr>
            <a:spLocks noGrp="1"/>
          </p:cNvSpPr>
          <p:nvPr>
            <p:ph type="sldNum" sz="quarter" idx="12"/>
          </p:nvPr>
        </p:nvSpPr>
        <p:spPr/>
        <p:txBody>
          <a:bodyPr/>
          <a:lstStyle/>
          <a:p>
            <a:r>
              <a:rPr lang="en-US" altLang="en-JO"/>
              <a:t>8-</a:t>
            </a:r>
            <a:fld id="{814BFBED-C0D1-0744-A13E-825845E7FA24}" type="slidenum">
              <a:rPr lang="en-US" altLang="en-JO"/>
              <a:pPr/>
              <a:t>51</a:t>
            </a:fld>
            <a:endParaRPr lang="en-US" altLang="en-JO"/>
          </a:p>
        </p:txBody>
      </p:sp>
      <p:sp>
        <p:nvSpPr>
          <p:cNvPr id="379906" name="Rectangle 2">
            <a:extLst>
              <a:ext uri="{FF2B5EF4-FFF2-40B4-BE49-F238E27FC236}">
                <a16:creationId xmlns:a16="http://schemas.microsoft.com/office/drawing/2014/main" id="{F7111CFA-0208-4B4C-4D09-D1C206CB2C1F}"/>
              </a:ext>
            </a:extLst>
          </p:cNvPr>
          <p:cNvSpPr>
            <a:spLocks noGrp="1" noChangeArrowheads="1"/>
          </p:cNvSpPr>
          <p:nvPr>
            <p:ph type="title"/>
          </p:nvPr>
        </p:nvSpPr>
        <p:spPr/>
        <p:txBody>
          <a:bodyPr/>
          <a:lstStyle/>
          <a:p>
            <a:r>
              <a:rPr lang="en-US" altLang="en-JO" sz="3600"/>
              <a:t>Secure e-mail (continued)</a:t>
            </a:r>
            <a:endParaRPr lang="en-US" altLang="en-JO" sz="2800"/>
          </a:p>
        </p:txBody>
      </p:sp>
      <p:sp>
        <p:nvSpPr>
          <p:cNvPr id="379907" name="Text Box 3">
            <a:extLst>
              <a:ext uri="{FF2B5EF4-FFF2-40B4-BE49-F238E27FC236}">
                <a16:creationId xmlns:a16="http://schemas.microsoft.com/office/drawing/2014/main" id="{61C7B76D-2E89-4BF8-E3C9-722D6B14EA5F}"/>
              </a:ext>
            </a:extLst>
          </p:cNvPr>
          <p:cNvSpPr txBox="1">
            <a:spLocks noChangeArrowheads="1"/>
          </p:cNvSpPr>
          <p:nvPr/>
        </p:nvSpPr>
        <p:spPr bwMode="auto">
          <a:xfrm>
            <a:off x="517524" y="1358900"/>
            <a:ext cx="7929563"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buFontTx/>
              <a:buChar char="•"/>
            </a:pPr>
            <a:r>
              <a:rPr lang="en-US" altLang="en-JO" sz="2000" dirty="0"/>
              <a:t> </a:t>
            </a:r>
            <a:r>
              <a:rPr lang="en-US" altLang="en-JO" dirty="0">
                <a:latin typeface="Comic Sans MS" panose="030F0902030302020204" pitchFamily="66" charset="0"/>
              </a:rPr>
              <a:t>Alice wants to provide sender </a:t>
            </a:r>
            <a:r>
              <a:rPr lang="en-US" altLang="en-JO" u="sng" dirty="0">
                <a:solidFill>
                  <a:srgbClr val="FF0000"/>
                </a:solidFill>
                <a:latin typeface="Comic Sans MS" panose="030F0902030302020204" pitchFamily="66" charset="0"/>
              </a:rPr>
              <a:t>authentication</a:t>
            </a:r>
            <a:r>
              <a:rPr lang="en-US" altLang="en-JO" dirty="0">
                <a:latin typeface="Comic Sans MS" panose="030F0902030302020204" pitchFamily="66" charset="0"/>
              </a:rPr>
              <a:t> message </a:t>
            </a:r>
            <a:r>
              <a:rPr lang="en-US" altLang="en-JO" u="sng" dirty="0">
                <a:solidFill>
                  <a:srgbClr val="FF0000"/>
                </a:solidFill>
                <a:latin typeface="Comic Sans MS" panose="030F0902030302020204" pitchFamily="66" charset="0"/>
              </a:rPr>
              <a:t>integrity</a:t>
            </a:r>
            <a:r>
              <a:rPr lang="en-US" altLang="en-JO" dirty="0">
                <a:latin typeface="Comic Sans MS" panose="030F0902030302020204" pitchFamily="66" charset="0"/>
              </a:rPr>
              <a:t>.</a:t>
            </a:r>
            <a:endParaRPr lang="en-US" altLang="en-JO" sz="2000" dirty="0"/>
          </a:p>
        </p:txBody>
      </p:sp>
      <p:sp>
        <p:nvSpPr>
          <p:cNvPr id="379908" name="Text Box 4">
            <a:extLst>
              <a:ext uri="{FF2B5EF4-FFF2-40B4-BE49-F238E27FC236}">
                <a16:creationId xmlns:a16="http://schemas.microsoft.com/office/drawing/2014/main" id="{EFA26346-6E8C-F48A-7C08-9955E612848B}"/>
              </a:ext>
            </a:extLst>
          </p:cNvPr>
          <p:cNvSpPr txBox="1">
            <a:spLocks noChangeArrowheads="1"/>
          </p:cNvSpPr>
          <p:nvPr/>
        </p:nvSpPr>
        <p:spPr bwMode="auto">
          <a:xfrm>
            <a:off x="504825" y="5183188"/>
            <a:ext cx="5870518" cy="12003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FontTx/>
              <a:buChar char="•"/>
            </a:pPr>
            <a:r>
              <a:rPr lang="en-US" altLang="en-JO" sz="2000" dirty="0"/>
              <a:t>  </a:t>
            </a:r>
            <a:r>
              <a:rPr lang="en-US" altLang="en-JO" dirty="0">
                <a:latin typeface="Comic Sans MS" panose="030F0902030302020204" pitchFamily="66" charset="0"/>
              </a:rPr>
              <a:t>Alice digitally signs message.</a:t>
            </a:r>
          </a:p>
          <a:p>
            <a:pPr algn="l">
              <a:buFontTx/>
              <a:buChar char="•"/>
            </a:pPr>
            <a:r>
              <a:rPr lang="en-US" altLang="en-JO" dirty="0">
                <a:latin typeface="Comic Sans MS" panose="030F0902030302020204" pitchFamily="66" charset="0"/>
              </a:rPr>
              <a:t>  sends (in the clear, NOT Encrypted) </a:t>
            </a:r>
          </a:p>
          <a:p>
            <a:pPr algn="l"/>
            <a:r>
              <a:rPr lang="en-US" altLang="en-JO" dirty="0">
                <a:latin typeface="Comic Sans MS" panose="030F0902030302020204" pitchFamily="66" charset="0"/>
              </a:rPr>
              <a:t>     both message and digital signature.</a:t>
            </a:r>
            <a:endParaRPr lang="en-US" altLang="en-JO" sz="2000" dirty="0"/>
          </a:p>
        </p:txBody>
      </p:sp>
      <p:grpSp>
        <p:nvGrpSpPr>
          <p:cNvPr id="6" name="Group 5">
            <a:extLst>
              <a:ext uri="{FF2B5EF4-FFF2-40B4-BE49-F238E27FC236}">
                <a16:creationId xmlns:a16="http://schemas.microsoft.com/office/drawing/2014/main" id="{24CB9DCF-9C13-38FD-ABFD-D784F9075DBE}"/>
              </a:ext>
            </a:extLst>
          </p:cNvPr>
          <p:cNvGrpSpPr/>
          <p:nvPr/>
        </p:nvGrpSpPr>
        <p:grpSpPr>
          <a:xfrm>
            <a:off x="385763" y="2420938"/>
            <a:ext cx="8575675" cy="2506662"/>
            <a:chOff x="385763" y="2420938"/>
            <a:chExt cx="8575675" cy="2506662"/>
          </a:xfrm>
        </p:grpSpPr>
        <p:grpSp>
          <p:nvGrpSpPr>
            <p:cNvPr id="379909" name="Group 5">
              <a:extLst>
                <a:ext uri="{FF2B5EF4-FFF2-40B4-BE49-F238E27FC236}">
                  <a16:creationId xmlns:a16="http://schemas.microsoft.com/office/drawing/2014/main" id="{B8D344D4-0792-EE3B-FA57-E223B2B4EA2A}"/>
                </a:ext>
              </a:extLst>
            </p:cNvPr>
            <p:cNvGrpSpPr>
              <a:grpSpLocks/>
            </p:cNvGrpSpPr>
            <p:nvPr/>
          </p:nvGrpSpPr>
          <p:grpSpPr bwMode="auto">
            <a:xfrm>
              <a:off x="385763" y="2420938"/>
              <a:ext cx="8575675" cy="2506662"/>
              <a:chOff x="161" y="2202"/>
              <a:chExt cx="5402" cy="1579"/>
            </a:xfrm>
          </p:grpSpPr>
          <p:sp>
            <p:nvSpPr>
              <p:cNvPr id="379910" name="Freeform 6">
                <a:extLst>
                  <a:ext uri="{FF2B5EF4-FFF2-40B4-BE49-F238E27FC236}">
                    <a16:creationId xmlns:a16="http://schemas.microsoft.com/office/drawing/2014/main" id="{93DF285A-980D-B904-A2B5-6C067004AB08}"/>
                  </a:ext>
                </a:extLst>
              </p:cNvPr>
              <p:cNvSpPr>
                <a:spLocks/>
              </p:cNvSpPr>
              <p:nvPr/>
            </p:nvSpPr>
            <p:spPr bwMode="auto">
              <a:xfrm>
                <a:off x="1151" y="2769"/>
                <a:ext cx="623" cy="256"/>
              </a:xfrm>
              <a:custGeom>
                <a:avLst/>
                <a:gdLst>
                  <a:gd name="T0" fmla="*/ 0 w 476"/>
                  <a:gd name="T1" fmla="*/ 0 h 247"/>
                  <a:gd name="T2" fmla="*/ 476 w 476"/>
                  <a:gd name="T3" fmla="*/ 0 h 247"/>
                  <a:gd name="T4" fmla="*/ 476 w 476"/>
                  <a:gd name="T5" fmla="*/ 247 h 247"/>
                </a:gdLst>
                <a:ahLst/>
                <a:cxnLst>
                  <a:cxn ang="0">
                    <a:pos x="T0" y="T1"/>
                  </a:cxn>
                  <a:cxn ang="0">
                    <a:pos x="T2" y="T3"/>
                  </a:cxn>
                  <a:cxn ang="0">
                    <a:pos x="T4" y="T5"/>
                  </a:cxn>
                </a:cxnLst>
                <a:rect l="0" t="0" r="r" b="b"/>
                <a:pathLst>
                  <a:path w="476" h="247">
                    <a:moveTo>
                      <a:pt x="0" y="0"/>
                    </a:moveTo>
                    <a:lnTo>
                      <a:pt x="476" y="0"/>
                    </a:lnTo>
                    <a:lnTo>
                      <a:pt x="476" y="247"/>
                    </a:lnTo>
                  </a:path>
                </a:pathLst>
              </a:custGeom>
              <a:noFill/>
              <a:ln w="3810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79911" name="Freeform 7">
                <a:extLst>
                  <a:ext uri="{FF2B5EF4-FFF2-40B4-BE49-F238E27FC236}">
                    <a16:creationId xmlns:a16="http://schemas.microsoft.com/office/drawing/2014/main" id="{396F4DC7-D5F3-4BC9-EDCA-65DB89439D89}"/>
                  </a:ext>
                </a:extLst>
              </p:cNvPr>
              <p:cNvSpPr>
                <a:spLocks/>
              </p:cNvSpPr>
              <p:nvPr/>
            </p:nvSpPr>
            <p:spPr bwMode="auto">
              <a:xfrm>
                <a:off x="2329" y="2972"/>
                <a:ext cx="841" cy="493"/>
              </a:xfrm>
              <a:custGeom>
                <a:avLst/>
                <a:gdLst>
                  <a:gd name="T0" fmla="*/ 27 w 2135"/>
                  <a:gd name="T1" fmla="*/ 652 h 1662"/>
                  <a:gd name="T2" fmla="*/ 105 w 2135"/>
                  <a:gd name="T3" fmla="*/ 76 h 1662"/>
                  <a:gd name="T4" fmla="*/ 657 w 2135"/>
                  <a:gd name="T5" fmla="*/ 196 h 1662"/>
                  <a:gd name="T6" fmla="*/ 1209 w 2135"/>
                  <a:gd name="T7" fmla="*/ 100 h 1662"/>
                  <a:gd name="T8" fmla="*/ 2001 w 2135"/>
                  <a:gd name="T9" fmla="*/ 406 h 1662"/>
                  <a:gd name="T10" fmla="*/ 2013 w 2135"/>
                  <a:gd name="T11" fmla="*/ 1144 h 1662"/>
                  <a:gd name="T12" fmla="*/ 1581 w 2135"/>
                  <a:gd name="T13" fmla="*/ 1600 h 1662"/>
                  <a:gd name="T14" fmla="*/ 813 w 2135"/>
                  <a:gd name="T15" fmla="*/ 1516 h 1662"/>
                  <a:gd name="T16" fmla="*/ 501 w 2135"/>
                  <a:gd name="T17" fmla="*/ 1270 h 1662"/>
                  <a:gd name="T18" fmla="*/ 183 w 2135"/>
                  <a:gd name="T19" fmla="*/ 1066 h 1662"/>
                  <a:gd name="T20" fmla="*/ 27 w 2135"/>
                  <a:gd name="T21" fmla="*/ 652 h 1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35" h="1662">
                    <a:moveTo>
                      <a:pt x="27" y="652"/>
                    </a:moveTo>
                    <a:cubicBezTo>
                      <a:pt x="14" y="487"/>
                      <a:pt x="0" y="152"/>
                      <a:pt x="105" y="76"/>
                    </a:cubicBezTo>
                    <a:cubicBezTo>
                      <a:pt x="210" y="0"/>
                      <a:pt x="473" y="192"/>
                      <a:pt x="657" y="196"/>
                    </a:cubicBezTo>
                    <a:cubicBezTo>
                      <a:pt x="841" y="200"/>
                      <a:pt x="985" y="65"/>
                      <a:pt x="1209" y="100"/>
                    </a:cubicBezTo>
                    <a:cubicBezTo>
                      <a:pt x="1433" y="135"/>
                      <a:pt x="1867" y="232"/>
                      <a:pt x="2001" y="406"/>
                    </a:cubicBezTo>
                    <a:cubicBezTo>
                      <a:pt x="2135" y="580"/>
                      <a:pt x="2083" y="945"/>
                      <a:pt x="2013" y="1144"/>
                    </a:cubicBezTo>
                    <a:cubicBezTo>
                      <a:pt x="1943" y="1343"/>
                      <a:pt x="1781" y="1538"/>
                      <a:pt x="1581" y="1600"/>
                    </a:cubicBezTo>
                    <a:cubicBezTo>
                      <a:pt x="1381" y="1662"/>
                      <a:pt x="993" y="1571"/>
                      <a:pt x="813" y="1516"/>
                    </a:cubicBezTo>
                    <a:cubicBezTo>
                      <a:pt x="633" y="1461"/>
                      <a:pt x="606" y="1345"/>
                      <a:pt x="501" y="1270"/>
                    </a:cubicBezTo>
                    <a:cubicBezTo>
                      <a:pt x="396" y="1195"/>
                      <a:pt x="262" y="1169"/>
                      <a:pt x="183" y="1066"/>
                    </a:cubicBezTo>
                    <a:cubicBezTo>
                      <a:pt x="104" y="963"/>
                      <a:pt x="25" y="819"/>
                      <a:pt x="27" y="652"/>
                    </a:cubicBezTo>
                    <a:close/>
                  </a:path>
                </a:pathLst>
              </a:custGeom>
              <a:solidFill>
                <a:srgbClr val="00CC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9912" name="Line 8">
                <a:extLst>
                  <a:ext uri="{FF2B5EF4-FFF2-40B4-BE49-F238E27FC236}">
                    <a16:creationId xmlns:a16="http://schemas.microsoft.com/office/drawing/2014/main" id="{59C8545C-D9DE-3418-815A-7D128D30BADA}"/>
                  </a:ext>
                </a:extLst>
              </p:cNvPr>
              <p:cNvSpPr>
                <a:spLocks noChangeShapeType="1"/>
              </p:cNvSpPr>
              <p:nvPr/>
            </p:nvSpPr>
            <p:spPr bwMode="auto">
              <a:xfrm flipV="1">
                <a:off x="473" y="2772"/>
                <a:ext cx="227" cy="1"/>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379913" name="Picture 9">
                <a:extLst>
                  <a:ext uri="{FF2B5EF4-FFF2-40B4-BE49-F238E27FC236}">
                    <a16:creationId xmlns:a16="http://schemas.microsoft.com/office/drawing/2014/main" id="{7AFF1305-D745-507B-68A1-5D406CF922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4" y="2921"/>
                <a:ext cx="343" cy="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79914" name="Group 10">
                <a:extLst>
                  <a:ext uri="{FF2B5EF4-FFF2-40B4-BE49-F238E27FC236}">
                    <a16:creationId xmlns:a16="http://schemas.microsoft.com/office/drawing/2014/main" id="{6B695062-0CF1-33AA-71F5-06CFFBB75F72}"/>
                  </a:ext>
                </a:extLst>
              </p:cNvPr>
              <p:cNvGrpSpPr>
                <a:grpSpLocks/>
              </p:cNvGrpSpPr>
              <p:nvPr/>
            </p:nvGrpSpPr>
            <p:grpSpPr bwMode="auto">
              <a:xfrm>
                <a:off x="694" y="2457"/>
                <a:ext cx="475" cy="457"/>
                <a:chOff x="694" y="2457"/>
                <a:chExt cx="475" cy="457"/>
              </a:xfrm>
            </p:grpSpPr>
            <p:sp>
              <p:nvSpPr>
                <p:cNvPr id="379915" name="Rectangle 11">
                  <a:extLst>
                    <a:ext uri="{FF2B5EF4-FFF2-40B4-BE49-F238E27FC236}">
                      <a16:creationId xmlns:a16="http://schemas.microsoft.com/office/drawing/2014/main" id="{8165A3E2-64E9-93F4-9D82-7FF1B6CA6666}"/>
                    </a:ext>
                  </a:extLst>
                </p:cNvPr>
                <p:cNvSpPr>
                  <a:spLocks noChangeArrowheads="1"/>
                </p:cNvSpPr>
                <p:nvPr/>
              </p:nvSpPr>
              <p:spPr bwMode="auto">
                <a:xfrm>
                  <a:off x="694" y="2631"/>
                  <a:ext cx="475" cy="28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9916" name="Text Box 12">
                  <a:extLst>
                    <a:ext uri="{FF2B5EF4-FFF2-40B4-BE49-F238E27FC236}">
                      <a16:creationId xmlns:a16="http://schemas.microsoft.com/office/drawing/2014/main" id="{D53BF89C-40D7-77FC-745B-7FE9FB64CBCD}"/>
                    </a:ext>
                  </a:extLst>
                </p:cNvPr>
                <p:cNvSpPr txBox="1">
                  <a:spLocks noChangeArrowheads="1"/>
                </p:cNvSpPr>
                <p:nvPr/>
              </p:nvSpPr>
              <p:spPr bwMode="auto">
                <a:xfrm>
                  <a:off x="754" y="2657"/>
                  <a:ext cx="3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H( )</a:t>
                  </a:r>
                </a:p>
              </p:txBody>
            </p:sp>
            <p:sp>
              <p:nvSpPr>
                <p:cNvPr id="379917" name="Text Box 13">
                  <a:extLst>
                    <a:ext uri="{FF2B5EF4-FFF2-40B4-BE49-F238E27FC236}">
                      <a16:creationId xmlns:a16="http://schemas.microsoft.com/office/drawing/2014/main" id="{FDA98B88-2554-A4D3-222F-69BF553E9192}"/>
                    </a:ext>
                  </a:extLst>
                </p:cNvPr>
                <p:cNvSpPr txBox="1">
                  <a:spLocks noChangeArrowheads="1"/>
                </p:cNvSpPr>
                <p:nvPr/>
              </p:nvSpPr>
              <p:spPr bwMode="auto">
                <a:xfrm>
                  <a:off x="907" y="2457"/>
                  <a:ext cx="19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4000"/>
                    <a:t>.</a:t>
                  </a:r>
                </a:p>
              </p:txBody>
            </p:sp>
          </p:grpSp>
          <p:grpSp>
            <p:nvGrpSpPr>
              <p:cNvPr id="379918" name="Group 14">
                <a:extLst>
                  <a:ext uri="{FF2B5EF4-FFF2-40B4-BE49-F238E27FC236}">
                    <a16:creationId xmlns:a16="http://schemas.microsoft.com/office/drawing/2014/main" id="{CFEC9755-12DA-85D1-E1ED-62172C539C3B}"/>
                  </a:ext>
                </a:extLst>
              </p:cNvPr>
              <p:cNvGrpSpPr>
                <a:grpSpLocks/>
              </p:cNvGrpSpPr>
              <p:nvPr/>
            </p:nvGrpSpPr>
            <p:grpSpPr bwMode="auto">
              <a:xfrm>
                <a:off x="1240" y="2437"/>
                <a:ext cx="477" cy="466"/>
                <a:chOff x="1541" y="1971"/>
                <a:chExt cx="477" cy="466"/>
              </a:xfrm>
            </p:grpSpPr>
            <p:sp>
              <p:nvSpPr>
                <p:cNvPr id="379919" name="Rectangle 15">
                  <a:extLst>
                    <a:ext uri="{FF2B5EF4-FFF2-40B4-BE49-F238E27FC236}">
                      <a16:creationId xmlns:a16="http://schemas.microsoft.com/office/drawing/2014/main" id="{670A21E3-6F41-0CD6-D5DE-D07C947EEBF6}"/>
                    </a:ext>
                  </a:extLst>
                </p:cNvPr>
                <p:cNvSpPr>
                  <a:spLocks noChangeArrowheads="1"/>
                </p:cNvSpPr>
                <p:nvPr/>
              </p:nvSpPr>
              <p:spPr bwMode="auto">
                <a:xfrm>
                  <a:off x="1543" y="2154"/>
                  <a:ext cx="475" cy="28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9920" name="Text Box 16">
                  <a:extLst>
                    <a:ext uri="{FF2B5EF4-FFF2-40B4-BE49-F238E27FC236}">
                      <a16:creationId xmlns:a16="http://schemas.microsoft.com/office/drawing/2014/main" id="{A154BDCA-1AE8-BC21-26B5-2763F1EFF0DD}"/>
                    </a:ext>
                  </a:extLst>
                </p:cNvPr>
                <p:cNvSpPr txBox="1">
                  <a:spLocks noChangeArrowheads="1"/>
                </p:cNvSpPr>
                <p:nvPr/>
              </p:nvSpPr>
              <p:spPr bwMode="auto">
                <a:xfrm>
                  <a:off x="1541" y="2189"/>
                  <a:ext cx="44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A</a:t>
                  </a:r>
                  <a:r>
                    <a:rPr lang="en-US" altLang="en-JO" sz="1800">
                      <a:latin typeface="Comic Sans MS" panose="030F0902030302020204" pitchFamily="66" charset="0"/>
                    </a:rPr>
                    <a:t>( )</a:t>
                  </a:r>
                </a:p>
              </p:txBody>
            </p:sp>
            <p:sp>
              <p:nvSpPr>
                <p:cNvPr id="379921" name="Text Box 17">
                  <a:extLst>
                    <a:ext uri="{FF2B5EF4-FFF2-40B4-BE49-F238E27FC236}">
                      <a16:creationId xmlns:a16="http://schemas.microsoft.com/office/drawing/2014/main" id="{3632EAD7-A383-1B87-4EA1-FC97579956E7}"/>
                    </a:ext>
                  </a:extLst>
                </p:cNvPr>
                <p:cNvSpPr txBox="1">
                  <a:spLocks noChangeArrowheads="1"/>
                </p:cNvSpPr>
                <p:nvPr/>
              </p:nvSpPr>
              <p:spPr bwMode="auto">
                <a:xfrm>
                  <a:off x="1755" y="1971"/>
                  <a:ext cx="19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4000"/>
                    <a:t>.</a:t>
                  </a:r>
                </a:p>
              </p:txBody>
            </p:sp>
            <p:sp>
              <p:nvSpPr>
                <p:cNvPr id="379922" name="Text Box 18">
                  <a:extLst>
                    <a:ext uri="{FF2B5EF4-FFF2-40B4-BE49-F238E27FC236}">
                      <a16:creationId xmlns:a16="http://schemas.microsoft.com/office/drawing/2014/main" id="{BBE110D4-4E63-48C5-F577-A555DBE11AF2}"/>
                    </a:ext>
                  </a:extLst>
                </p:cNvPr>
                <p:cNvSpPr txBox="1">
                  <a:spLocks noChangeArrowheads="1"/>
                </p:cNvSpPr>
                <p:nvPr/>
              </p:nvSpPr>
              <p:spPr bwMode="auto">
                <a:xfrm>
                  <a:off x="1638" y="2088"/>
                  <a:ext cx="18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grpSp>
            <p:nvGrpSpPr>
              <p:cNvPr id="379923" name="Group 19">
                <a:extLst>
                  <a:ext uri="{FF2B5EF4-FFF2-40B4-BE49-F238E27FC236}">
                    <a16:creationId xmlns:a16="http://schemas.microsoft.com/office/drawing/2014/main" id="{A098670E-2AEF-C86D-0609-69DB19DF0F29}"/>
                  </a:ext>
                </a:extLst>
              </p:cNvPr>
              <p:cNvGrpSpPr>
                <a:grpSpLocks/>
              </p:cNvGrpSpPr>
              <p:nvPr/>
            </p:nvGrpSpPr>
            <p:grpSpPr bwMode="auto">
              <a:xfrm>
                <a:off x="1591" y="2989"/>
                <a:ext cx="402" cy="327"/>
                <a:chOff x="2862" y="1573"/>
                <a:chExt cx="402" cy="327"/>
              </a:xfrm>
            </p:grpSpPr>
            <p:sp>
              <p:nvSpPr>
                <p:cNvPr id="379924" name="Oval 20">
                  <a:extLst>
                    <a:ext uri="{FF2B5EF4-FFF2-40B4-BE49-F238E27FC236}">
                      <a16:creationId xmlns:a16="http://schemas.microsoft.com/office/drawing/2014/main" id="{9A642996-F4DC-A0C2-AE74-987938465834}"/>
                    </a:ext>
                  </a:extLst>
                </p:cNvPr>
                <p:cNvSpPr>
                  <a:spLocks noChangeArrowheads="1"/>
                </p:cNvSpPr>
                <p:nvPr/>
              </p:nvSpPr>
              <p:spPr bwMode="auto">
                <a:xfrm>
                  <a:off x="2935" y="1637"/>
                  <a:ext cx="238" cy="21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9925" name="Text Box 21">
                  <a:extLst>
                    <a:ext uri="{FF2B5EF4-FFF2-40B4-BE49-F238E27FC236}">
                      <a16:creationId xmlns:a16="http://schemas.microsoft.com/office/drawing/2014/main" id="{0ED8221A-A8FD-7554-EBBD-162872C425BB}"/>
                    </a:ext>
                  </a:extLst>
                </p:cNvPr>
                <p:cNvSpPr txBox="1">
                  <a:spLocks noChangeArrowheads="1"/>
                </p:cNvSpPr>
                <p:nvPr/>
              </p:nvSpPr>
              <p:spPr bwMode="auto">
                <a:xfrm>
                  <a:off x="2862" y="1573"/>
                  <a:ext cx="40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JO" sz="2800">
                      <a:latin typeface="Comic Sans MS" panose="030F0902030302020204" pitchFamily="66" charset="0"/>
                    </a:rPr>
                    <a:t>+</a:t>
                  </a:r>
                </a:p>
              </p:txBody>
            </p:sp>
          </p:grpSp>
          <p:grpSp>
            <p:nvGrpSpPr>
              <p:cNvPr id="379926" name="Group 22">
                <a:extLst>
                  <a:ext uri="{FF2B5EF4-FFF2-40B4-BE49-F238E27FC236}">
                    <a16:creationId xmlns:a16="http://schemas.microsoft.com/office/drawing/2014/main" id="{E5415E4E-791F-1619-7B2F-BAFC5033A552}"/>
                  </a:ext>
                </a:extLst>
              </p:cNvPr>
              <p:cNvGrpSpPr>
                <a:grpSpLocks/>
              </p:cNvGrpSpPr>
              <p:nvPr/>
            </p:nvGrpSpPr>
            <p:grpSpPr bwMode="auto">
              <a:xfrm>
                <a:off x="3487" y="2975"/>
                <a:ext cx="402" cy="327"/>
                <a:chOff x="2862" y="1573"/>
                <a:chExt cx="402" cy="327"/>
              </a:xfrm>
            </p:grpSpPr>
            <p:sp>
              <p:nvSpPr>
                <p:cNvPr id="379927" name="Oval 23">
                  <a:extLst>
                    <a:ext uri="{FF2B5EF4-FFF2-40B4-BE49-F238E27FC236}">
                      <a16:creationId xmlns:a16="http://schemas.microsoft.com/office/drawing/2014/main" id="{15E2A618-DC93-BAFA-A7B4-2E7F3E4B5466}"/>
                    </a:ext>
                  </a:extLst>
                </p:cNvPr>
                <p:cNvSpPr>
                  <a:spLocks noChangeArrowheads="1"/>
                </p:cNvSpPr>
                <p:nvPr/>
              </p:nvSpPr>
              <p:spPr bwMode="auto">
                <a:xfrm>
                  <a:off x="2935" y="1637"/>
                  <a:ext cx="238" cy="21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9928" name="Text Box 24">
                  <a:extLst>
                    <a:ext uri="{FF2B5EF4-FFF2-40B4-BE49-F238E27FC236}">
                      <a16:creationId xmlns:a16="http://schemas.microsoft.com/office/drawing/2014/main" id="{2D775CC8-9324-731C-9967-C6D1DF1262A1}"/>
                    </a:ext>
                  </a:extLst>
                </p:cNvPr>
                <p:cNvSpPr txBox="1">
                  <a:spLocks noChangeArrowheads="1"/>
                </p:cNvSpPr>
                <p:nvPr/>
              </p:nvSpPr>
              <p:spPr bwMode="auto">
                <a:xfrm>
                  <a:off x="2862" y="1573"/>
                  <a:ext cx="40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JO" sz="2800">
                      <a:latin typeface="Comic Sans MS" panose="030F0902030302020204" pitchFamily="66" charset="0"/>
                    </a:rPr>
                    <a:t>-</a:t>
                  </a:r>
                </a:p>
              </p:txBody>
            </p:sp>
          </p:grpSp>
          <p:sp>
            <p:nvSpPr>
              <p:cNvPr id="379929" name="Text Box 25">
                <a:extLst>
                  <a:ext uri="{FF2B5EF4-FFF2-40B4-BE49-F238E27FC236}">
                    <a16:creationId xmlns:a16="http://schemas.microsoft.com/office/drawing/2014/main" id="{38C5F170-31FE-0613-B4EF-E24A527EAADD}"/>
                  </a:ext>
                </a:extLst>
              </p:cNvPr>
              <p:cNvSpPr txBox="1">
                <a:spLocks noChangeArrowheads="1"/>
              </p:cNvSpPr>
              <p:nvPr/>
            </p:nvSpPr>
            <p:spPr bwMode="auto">
              <a:xfrm>
                <a:off x="4776" y="2598"/>
                <a:ext cx="55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800">
                    <a:latin typeface="Comic Sans MS" panose="030F0902030302020204" pitchFamily="66" charset="0"/>
                  </a:rPr>
                  <a:t>H(m )</a:t>
                </a:r>
              </a:p>
            </p:txBody>
          </p:sp>
          <p:grpSp>
            <p:nvGrpSpPr>
              <p:cNvPr id="379930" name="Group 26">
                <a:extLst>
                  <a:ext uri="{FF2B5EF4-FFF2-40B4-BE49-F238E27FC236}">
                    <a16:creationId xmlns:a16="http://schemas.microsoft.com/office/drawing/2014/main" id="{A802DE89-0084-4281-DA19-41FEB855B457}"/>
                  </a:ext>
                </a:extLst>
              </p:cNvPr>
              <p:cNvGrpSpPr>
                <a:grpSpLocks/>
              </p:cNvGrpSpPr>
              <p:nvPr/>
            </p:nvGrpSpPr>
            <p:grpSpPr bwMode="auto">
              <a:xfrm>
                <a:off x="1705" y="2439"/>
                <a:ext cx="733" cy="333"/>
                <a:chOff x="1778" y="2485"/>
                <a:chExt cx="733" cy="333"/>
              </a:xfrm>
            </p:grpSpPr>
            <p:sp>
              <p:nvSpPr>
                <p:cNvPr id="379931" name="Text Box 27">
                  <a:extLst>
                    <a:ext uri="{FF2B5EF4-FFF2-40B4-BE49-F238E27FC236}">
                      <a16:creationId xmlns:a16="http://schemas.microsoft.com/office/drawing/2014/main" id="{EC95C023-D4C0-D333-FE49-671339F76D5E}"/>
                    </a:ext>
                  </a:extLst>
                </p:cNvPr>
                <p:cNvSpPr txBox="1">
                  <a:spLocks noChangeArrowheads="1"/>
                </p:cNvSpPr>
                <p:nvPr/>
              </p:nvSpPr>
              <p:spPr bwMode="auto">
                <a:xfrm>
                  <a:off x="1778" y="2587"/>
                  <a:ext cx="73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A</a:t>
                  </a:r>
                  <a:r>
                    <a:rPr lang="en-US" altLang="en-JO" sz="1800">
                      <a:latin typeface="Comic Sans MS" panose="030F0902030302020204" pitchFamily="66" charset="0"/>
                    </a:rPr>
                    <a:t>(H(m))</a:t>
                  </a:r>
                </a:p>
              </p:txBody>
            </p:sp>
            <p:sp>
              <p:nvSpPr>
                <p:cNvPr id="379932" name="Text Box 28">
                  <a:extLst>
                    <a:ext uri="{FF2B5EF4-FFF2-40B4-BE49-F238E27FC236}">
                      <a16:creationId xmlns:a16="http://schemas.microsoft.com/office/drawing/2014/main" id="{DB12776F-7FE8-C310-5057-E69B243D3A19}"/>
                    </a:ext>
                  </a:extLst>
                </p:cNvPr>
                <p:cNvSpPr txBox="1">
                  <a:spLocks noChangeArrowheads="1"/>
                </p:cNvSpPr>
                <p:nvPr/>
              </p:nvSpPr>
              <p:spPr bwMode="auto">
                <a:xfrm>
                  <a:off x="1870" y="2485"/>
                  <a:ext cx="18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sp>
            <p:nvSpPr>
              <p:cNvPr id="379933" name="Freeform 29">
                <a:extLst>
                  <a:ext uri="{FF2B5EF4-FFF2-40B4-BE49-F238E27FC236}">
                    <a16:creationId xmlns:a16="http://schemas.microsoft.com/office/drawing/2014/main" id="{BAC07B13-064F-8987-C5C9-999D5080CB3B}"/>
                  </a:ext>
                </a:extLst>
              </p:cNvPr>
              <p:cNvSpPr>
                <a:spLocks/>
              </p:cNvSpPr>
              <p:nvPr/>
            </p:nvSpPr>
            <p:spPr bwMode="auto">
              <a:xfrm flipV="1">
                <a:off x="554" y="3295"/>
                <a:ext cx="1234" cy="247"/>
              </a:xfrm>
              <a:custGeom>
                <a:avLst/>
                <a:gdLst>
                  <a:gd name="T0" fmla="*/ 0 w 476"/>
                  <a:gd name="T1" fmla="*/ 0 h 247"/>
                  <a:gd name="T2" fmla="*/ 476 w 476"/>
                  <a:gd name="T3" fmla="*/ 0 h 247"/>
                  <a:gd name="T4" fmla="*/ 476 w 476"/>
                  <a:gd name="T5" fmla="*/ 247 h 247"/>
                </a:gdLst>
                <a:ahLst/>
                <a:cxnLst>
                  <a:cxn ang="0">
                    <a:pos x="T0" y="T1"/>
                  </a:cxn>
                  <a:cxn ang="0">
                    <a:pos x="T2" y="T3"/>
                  </a:cxn>
                  <a:cxn ang="0">
                    <a:pos x="T4" y="T5"/>
                  </a:cxn>
                </a:cxnLst>
                <a:rect l="0" t="0" r="r" b="b"/>
                <a:pathLst>
                  <a:path w="476" h="247">
                    <a:moveTo>
                      <a:pt x="0" y="0"/>
                    </a:moveTo>
                    <a:lnTo>
                      <a:pt x="476" y="0"/>
                    </a:lnTo>
                    <a:lnTo>
                      <a:pt x="476" y="247"/>
                    </a:lnTo>
                  </a:path>
                </a:pathLst>
              </a:custGeom>
              <a:noFill/>
              <a:ln w="3810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79934" name="Text Box 30">
                <a:extLst>
                  <a:ext uri="{FF2B5EF4-FFF2-40B4-BE49-F238E27FC236}">
                    <a16:creationId xmlns:a16="http://schemas.microsoft.com/office/drawing/2014/main" id="{11146888-F6E5-8038-DC82-461F80A003F9}"/>
                  </a:ext>
                </a:extLst>
              </p:cNvPr>
              <p:cNvSpPr txBox="1">
                <a:spLocks noChangeArrowheads="1"/>
              </p:cNvSpPr>
              <p:nvPr/>
            </p:nvSpPr>
            <p:spPr bwMode="auto">
              <a:xfrm>
                <a:off x="272" y="2634"/>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m</a:t>
                </a:r>
              </a:p>
            </p:txBody>
          </p:sp>
          <p:grpSp>
            <p:nvGrpSpPr>
              <p:cNvPr id="379935" name="Group 31">
                <a:extLst>
                  <a:ext uri="{FF2B5EF4-FFF2-40B4-BE49-F238E27FC236}">
                    <a16:creationId xmlns:a16="http://schemas.microsoft.com/office/drawing/2014/main" id="{0D544005-1FF6-1F76-B166-C830913EE3E6}"/>
                  </a:ext>
                </a:extLst>
              </p:cNvPr>
              <p:cNvGrpSpPr>
                <a:grpSpLocks/>
              </p:cNvGrpSpPr>
              <p:nvPr/>
            </p:nvGrpSpPr>
            <p:grpSpPr bwMode="auto">
              <a:xfrm>
                <a:off x="1193" y="2216"/>
                <a:ext cx="298" cy="335"/>
                <a:chOff x="2637" y="716"/>
                <a:chExt cx="298" cy="335"/>
              </a:xfrm>
            </p:grpSpPr>
            <p:sp>
              <p:nvSpPr>
                <p:cNvPr id="379936" name="Text Box 32">
                  <a:extLst>
                    <a:ext uri="{FF2B5EF4-FFF2-40B4-BE49-F238E27FC236}">
                      <a16:creationId xmlns:a16="http://schemas.microsoft.com/office/drawing/2014/main" id="{DB15C5FB-1C8B-1D43-671A-836BFD32E107}"/>
                    </a:ext>
                  </a:extLst>
                </p:cNvPr>
                <p:cNvSpPr txBox="1">
                  <a:spLocks noChangeArrowheads="1"/>
                </p:cNvSpPr>
                <p:nvPr/>
              </p:nvSpPr>
              <p:spPr bwMode="auto">
                <a:xfrm>
                  <a:off x="2637" y="763"/>
                  <a:ext cx="29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A</a:t>
                  </a:r>
                  <a:endParaRPr lang="en-US" altLang="en-JO" sz="1800">
                    <a:latin typeface="Comic Sans MS" panose="030F0902030302020204" pitchFamily="66" charset="0"/>
                  </a:endParaRPr>
                </a:p>
              </p:txBody>
            </p:sp>
            <p:sp>
              <p:nvSpPr>
                <p:cNvPr id="379937" name="Text Box 33">
                  <a:extLst>
                    <a:ext uri="{FF2B5EF4-FFF2-40B4-BE49-F238E27FC236}">
                      <a16:creationId xmlns:a16="http://schemas.microsoft.com/office/drawing/2014/main" id="{B30D93A3-8030-2FD9-14D0-4CABA8A7CDE8}"/>
                    </a:ext>
                  </a:extLst>
                </p:cNvPr>
                <p:cNvSpPr txBox="1">
                  <a:spLocks noChangeArrowheads="1"/>
                </p:cNvSpPr>
                <p:nvPr/>
              </p:nvSpPr>
              <p:spPr bwMode="auto">
                <a:xfrm>
                  <a:off x="2735" y="716"/>
                  <a:ext cx="18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sp>
            <p:nvSpPr>
              <p:cNvPr id="379938" name="Line 34">
                <a:extLst>
                  <a:ext uri="{FF2B5EF4-FFF2-40B4-BE49-F238E27FC236}">
                    <a16:creationId xmlns:a16="http://schemas.microsoft.com/office/drawing/2014/main" id="{8EDBF711-2CBD-8864-2784-AC7A010D9B6B}"/>
                  </a:ext>
                </a:extLst>
              </p:cNvPr>
              <p:cNvSpPr>
                <a:spLocks noChangeShapeType="1"/>
              </p:cNvSpPr>
              <p:nvPr/>
            </p:nvSpPr>
            <p:spPr bwMode="auto">
              <a:xfrm>
                <a:off x="1477" y="2389"/>
                <a:ext cx="9" cy="228"/>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379939" name="Picture 35">
                <a:extLst>
                  <a:ext uri="{FF2B5EF4-FFF2-40B4-BE49-F238E27FC236}">
                    <a16:creationId xmlns:a16="http://schemas.microsoft.com/office/drawing/2014/main" id="{2EA525C3-2B26-443D-DD25-700816A5C0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flipV="1">
                <a:off x="1004" y="2353"/>
                <a:ext cx="252"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940" name="Picture 36">
                <a:extLst>
                  <a:ext uri="{FF2B5EF4-FFF2-40B4-BE49-F238E27FC236}">
                    <a16:creationId xmlns:a16="http://schemas.microsoft.com/office/drawing/2014/main" id="{D3D15A52-DC19-C62D-7674-D5ADAF41DAF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1" y="2964"/>
                <a:ext cx="332" cy="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941" name="Line 37">
                <a:extLst>
                  <a:ext uri="{FF2B5EF4-FFF2-40B4-BE49-F238E27FC236}">
                    <a16:creationId xmlns:a16="http://schemas.microsoft.com/office/drawing/2014/main" id="{24CE420A-094B-5C15-4A87-97C1364681CD}"/>
                  </a:ext>
                </a:extLst>
              </p:cNvPr>
              <p:cNvSpPr>
                <a:spLocks noChangeShapeType="1"/>
              </p:cNvSpPr>
              <p:nvPr/>
            </p:nvSpPr>
            <p:spPr bwMode="auto">
              <a:xfrm flipV="1">
                <a:off x="1930" y="3153"/>
                <a:ext cx="484" cy="9"/>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79942" name="Line 38">
                <a:extLst>
                  <a:ext uri="{FF2B5EF4-FFF2-40B4-BE49-F238E27FC236}">
                    <a16:creationId xmlns:a16="http://schemas.microsoft.com/office/drawing/2014/main" id="{9C717A63-10ED-1B11-FC8D-88FD64DAA72C}"/>
                  </a:ext>
                </a:extLst>
              </p:cNvPr>
              <p:cNvSpPr>
                <a:spLocks noChangeShapeType="1"/>
              </p:cNvSpPr>
              <p:nvPr/>
            </p:nvSpPr>
            <p:spPr bwMode="auto">
              <a:xfrm flipV="1">
                <a:off x="3114" y="3148"/>
                <a:ext cx="484"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379943" name="Picture 39">
                <a:extLst>
                  <a:ext uri="{FF2B5EF4-FFF2-40B4-BE49-F238E27FC236}">
                    <a16:creationId xmlns:a16="http://schemas.microsoft.com/office/drawing/2014/main" id="{8E798C37-4B1F-00D4-8185-D7AC05AC5F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6" y="2907"/>
                <a:ext cx="343" cy="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944" name="Text Box 40">
                <a:extLst>
                  <a:ext uri="{FF2B5EF4-FFF2-40B4-BE49-F238E27FC236}">
                    <a16:creationId xmlns:a16="http://schemas.microsoft.com/office/drawing/2014/main" id="{27F18008-454F-63A6-C374-5F61D61F15A7}"/>
                  </a:ext>
                </a:extLst>
              </p:cNvPr>
              <p:cNvSpPr txBox="1">
                <a:spLocks noChangeArrowheads="1"/>
              </p:cNvSpPr>
              <p:nvPr/>
            </p:nvSpPr>
            <p:spPr bwMode="auto">
              <a:xfrm>
                <a:off x="2400" y="3125"/>
                <a:ext cx="7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Internet</a:t>
                </a:r>
              </a:p>
            </p:txBody>
          </p:sp>
          <p:sp>
            <p:nvSpPr>
              <p:cNvPr id="379945" name="Freeform 41">
                <a:extLst>
                  <a:ext uri="{FF2B5EF4-FFF2-40B4-BE49-F238E27FC236}">
                    <a16:creationId xmlns:a16="http://schemas.microsoft.com/office/drawing/2014/main" id="{43B309A9-85CF-D338-F86B-746ACABD6884}"/>
                  </a:ext>
                </a:extLst>
              </p:cNvPr>
              <p:cNvSpPr>
                <a:spLocks/>
              </p:cNvSpPr>
              <p:nvPr/>
            </p:nvSpPr>
            <p:spPr bwMode="auto">
              <a:xfrm flipH="1">
                <a:off x="3671" y="2774"/>
                <a:ext cx="476" cy="247"/>
              </a:xfrm>
              <a:custGeom>
                <a:avLst/>
                <a:gdLst>
                  <a:gd name="T0" fmla="*/ 0 w 476"/>
                  <a:gd name="T1" fmla="*/ 0 h 247"/>
                  <a:gd name="T2" fmla="*/ 476 w 476"/>
                  <a:gd name="T3" fmla="*/ 0 h 247"/>
                  <a:gd name="T4" fmla="*/ 476 w 476"/>
                  <a:gd name="T5" fmla="*/ 247 h 247"/>
                </a:gdLst>
                <a:ahLst/>
                <a:cxnLst>
                  <a:cxn ang="0">
                    <a:pos x="T0" y="T1"/>
                  </a:cxn>
                  <a:cxn ang="0">
                    <a:pos x="T2" y="T3"/>
                  </a:cxn>
                  <a:cxn ang="0">
                    <a:pos x="T4" y="T5"/>
                  </a:cxn>
                </a:cxnLst>
                <a:rect l="0" t="0" r="r" b="b"/>
                <a:pathLst>
                  <a:path w="476" h="247">
                    <a:moveTo>
                      <a:pt x="0" y="0"/>
                    </a:moveTo>
                    <a:lnTo>
                      <a:pt x="476" y="0"/>
                    </a:lnTo>
                    <a:lnTo>
                      <a:pt x="476" y="247"/>
                    </a:lnTo>
                  </a:path>
                </a:pathLst>
              </a:custGeom>
              <a:noFill/>
              <a:ln w="38100" cap="flat" cmpd="sng">
                <a:solidFill>
                  <a:schemeClr val="tx1"/>
                </a:solidFill>
                <a:prstDash val="solid"/>
                <a:round/>
                <a:headEnd type="triangl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79946" name="Freeform 42">
                <a:extLst>
                  <a:ext uri="{FF2B5EF4-FFF2-40B4-BE49-F238E27FC236}">
                    <a16:creationId xmlns:a16="http://schemas.microsoft.com/office/drawing/2014/main" id="{6EC56975-F89D-D695-4A95-4A8B5B51E032}"/>
                  </a:ext>
                </a:extLst>
              </p:cNvPr>
              <p:cNvSpPr>
                <a:spLocks/>
              </p:cNvSpPr>
              <p:nvPr/>
            </p:nvSpPr>
            <p:spPr bwMode="auto">
              <a:xfrm flipH="1" flipV="1">
                <a:off x="3685" y="3300"/>
                <a:ext cx="476" cy="247"/>
              </a:xfrm>
              <a:custGeom>
                <a:avLst/>
                <a:gdLst>
                  <a:gd name="T0" fmla="*/ 0 w 476"/>
                  <a:gd name="T1" fmla="*/ 0 h 247"/>
                  <a:gd name="T2" fmla="*/ 476 w 476"/>
                  <a:gd name="T3" fmla="*/ 0 h 247"/>
                  <a:gd name="T4" fmla="*/ 476 w 476"/>
                  <a:gd name="T5" fmla="*/ 247 h 247"/>
                </a:gdLst>
                <a:ahLst/>
                <a:cxnLst>
                  <a:cxn ang="0">
                    <a:pos x="T0" y="T1"/>
                  </a:cxn>
                  <a:cxn ang="0">
                    <a:pos x="T2" y="T3"/>
                  </a:cxn>
                  <a:cxn ang="0">
                    <a:pos x="T4" y="T5"/>
                  </a:cxn>
                </a:cxnLst>
                <a:rect l="0" t="0" r="r" b="b"/>
                <a:pathLst>
                  <a:path w="476" h="247">
                    <a:moveTo>
                      <a:pt x="0" y="0"/>
                    </a:moveTo>
                    <a:lnTo>
                      <a:pt x="476" y="0"/>
                    </a:lnTo>
                    <a:lnTo>
                      <a:pt x="476" y="247"/>
                    </a:lnTo>
                  </a:path>
                </a:pathLst>
              </a:custGeom>
              <a:noFill/>
              <a:ln w="38100" cap="flat" cmpd="sng">
                <a:solidFill>
                  <a:schemeClr val="tx1"/>
                </a:solidFill>
                <a:prstDash val="solid"/>
                <a:round/>
                <a:headEnd type="triangl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379947" name="Picture 43">
                <a:extLst>
                  <a:ext uri="{FF2B5EF4-FFF2-40B4-BE49-F238E27FC236}">
                    <a16:creationId xmlns:a16="http://schemas.microsoft.com/office/drawing/2014/main" id="{7B9C4829-7FEC-EDF3-81E2-2E4818D087D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58" y="2916"/>
                <a:ext cx="405"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948" name="Text Box 44">
                <a:extLst>
                  <a:ext uri="{FF2B5EF4-FFF2-40B4-BE49-F238E27FC236}">
                    <a16:creationId xmlns:a16="http://schemas.microsoft.com/office/drawing/2014/main" id="{9EBFE73A-9C09-F46D-4478-C20777FA6740}"/>
                  </a:ext>
                </a:extLst>
              </p:cNvPr>
              <p:cNvSpPr txBox="1">
                <a:spLocks noChangeArrowheads="1"/>
              </p:cNvSpPr>
              <p:nvPr/>
            </p:nvSpPr>
            <p:spPr bwMode="auto">
              <a:xfrm>
                <a:off x="323" y="3435"/>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m</a:t>
                </a:r>
              </a:p>
            </p:txBody>
          </p:sp>
          <p:grpSp>
            <p:nvGrpSpPr>
              <p:cNvPr id="379949" name="Group 45">
                <a:extLst>
                  <a:ext uri="{FF2B5EF4-FFF2-40B4-BE49-F238E27FC236}">
                    <a16:creationId xmlns:a16="http://schemas.microsoft.com/office/drawing/2014/main" id="{4C67E264-E6AB-79EE-24C5-C10F13F9232A}"/>
                  </a:ext>
                </a:extLst>
              </p:cNvPr>
              <p:cNvGrpSpPr>
                <a:grpSpLocks/>
              </p:cNvGrpSpPr>
              <p:nvPr/>
            </p:nvGrpSpPr>
            <p:grpSpPr bwMode="auto">
              <a:xfrm>
                <a:off x="4152" y="2424"/>
                <a:ext cx="477" cy="466"/>
                <a:chOff x="1541" y="1971"/>
                <a:chExt cx="477" cy="466"/>
              </a:xfrm>
            </p:grpSpPr>
            <p:sp>
              <p:nvSpPr>
                <p:cNvPr id="379950" name="Rectangle 46">
                  <a:extLst>
                    <a:ext uri="{FF2B5EF4-FFF2-40B4-BE49-F238E27FC236}">
                      <a16:creationId xmlns:a16="http://schemas.microsoft.com/office/drawing/2014/main" id="{21040F1A-1091-ACCD-6CD4-3EDB40D43BAE}"/>
                    </a:ext>
                  </a:extLst>
                </p:cNvPr>
                <p:cNvSpPr>
                  <a:spLocks noChangeArrowheads="1"/>
                </p:cNvSpPr>
                <p:nvPr/>
              </p:nvSpPr>
              <p:spPr bwMode="auto">
                <a:xfrm>
                  <a:off x="1543" y="2154"/>
                  <a:ext cx="475" cy="28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9951" name="Text Box 47">
                  <a:extLst>
                    <a:ext uri="{FF2B5EF4-FFF2-40B4-BE49-F238E27FC236}">
                      <a16:creationId xmlns:a16="http://schemas.microsoft.com/office/drawing/2014/main" id="{E0BCC39B-7AD0-EE4F-8339-B37FE35F11E7}"/>
                    </a:ext>
                  </a:extLst>
                </p:cNvPr>
                <p:cNvSpPr txBox="1">
                  <a:spLocks noChangeArrowheads="1"/>
                </p:cNvSpPr>
                <p:nvPr/>
              </p:nvSpPr>
              <p:spPr bwMode="auto">
                <a:xfrm>
                  <a:off x="1541" y="2189"/>
                  <a:ext cx="44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A</a:t>
                  </a:r>
                  <a:r>
                    <a:rPr lang="en-US" altLang="en-JO" sz="1800">
                      <a:latin typeface="Comic Sans MS" panose="030F0902030302020204" pitchFamily="66" charset="0"/>
                    </a:rPr>
                    <a:t>( )</a:t>
                  </a:r>
                </a:p>
              </p:txBody>
            </p:sp>
            <p:sp>
              <p:nvSpPr>
                <p:cNvPr id="379952" name="Text Box 48">
                  <a:extLst>
                    <a:ext uri="{FF2B5EF4-FFF2-40B4-BE49-F238E27FC236}">
                      <a16:creationId xmlns:a16="http://schemas.microsoft.com/office/drawing/2014/main" id="{54DBC7A2-336B-60B5-493C-B00A0F1BC3EC}"/>
                    </a:ext>
                  </a:extLst>
                </p:cNvPr>
                <p:cNvSpPr txBox="1">
                  <a:spLocks noChangeArrowheads="1"/>
                </p:cNvSpPr>
                <p:nvPr/>
              </p:nvSpPr>
              <p:spPr bwMode="auto">
                <a:xfrm>
                  <a:off x="1755" y="1971"/>
                  <a:ext cx="19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4000"/>
                    <a:t>.</a:t>
                  </a:r>
                </a:p>
              </p:txBody>
            </p:sp>
            <p:sp>
              <p:nvSpPr>
                <p:cNvPr id="379953" name="Text Box 49">
                  <a:extLst>
                    <a:ext uri="{FF2B5EF4-FFF2-40B4-BE49-F238E27FC236}">
                      <a16:creationId xmlns:a16="http://schemas.microsoft.com/office/drawing/2014/main" id="{6B72DBEC-6499-377D-4DCE-80A5D9282556}"/>
                    </a:ext>
                  </a:extLst>
                </p:cNvPr>
                <p:cNvSpPr txBox="1">
                  <a:spLocks noChangeArrowheads="1"/>
                </p:cNvSpPr>
                <p:nvPr/>
              </p:nvSpPr>
              <p:spPr bwMode="auto">
                <a:xfrm>
                  <a:off x="1633" y="2088"/>
                  <a:ext cx="19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sp>
            <p:nvSpPr>
              <p:cNvPr id="379954" name="Line 50">
                <a:extLst>
                  <a:ext uri="{FF2B5EF4-FFF2-40B4-BE49-F238E27FC236}">
                    <a16:creationId xmlns:a16="http://schemas.microsoft.com/office/drawing/2014/main" id="{D1B6D951-1F6D-CE5A-6047-0F21AECFF5AE}"/>
                  </a:ext>
                </a:extLst>
              </p:cNvPr>
              <p:cNvSpPr>
                <a:spLocks noChangeShapeType="1"/>
              </p:cNvSpPr>
              <p:nvPr/>
            </p:nvSpPr>
            <p:spPr bwMode="auto">
              <a:xfrm>
                <a:off x="4562" y="2375"/>
                <a:ext cx="9" cy="228"/>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379955" name="Picture 51">
                <a:extLst>
                  <a:ext uri="{FF2B5EF4-FFF2-40B4-BE49-F238E27FC236}">
                    <a16:creationId xmlns:a16="http://schemas.microsoft.com/office/drawing/2014/main" id="{D8A958AD-7055-4A24-4609-A506FB2F73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flipV="1">
                <a:off x="4610" y="2321"/>
                <a:ext cx="252"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79956" name="Group 52">
                <a:extLst>
                  <a:ext uri="{FF2B5EF4-FFF2-40B4-BE49-F238E27FC236}">
                    <a16:creationId xmlns:a16="http://schemas.microsoft.com/office/drawing/2014/main" id="{85B63A8A-DBFF-84D8-529E-ED9E476E4CC3}"/>
                  </a:ext>
                </a:extLst>
              </p:cNvPr>
              <p:cNvGrpSpPr>
                <a:grpSpLocks/>
              </p:cNvGrpSpPr>
              <p:nvPr/>
            </p:nvGrpSpPr>
            <p:grpSpPr bwMode="auto">
              <a:xfrm>
                <a:off x="4279" y="2202"/>
                <a:ext cx="298" cy="335"/>
                <a:chOff x="2637" y="716"/>
                <a:chExt cx="298" cy="335"/>
              </a:xfrm>
            </p:grpSpPr>
            <p:sp>
              <p:nvSpPr>
                <p:cNvPr id="379957" name="Text Box 53">
                  <a:extLst>
                    <a:ext uri="{FF2B5EF4-FFF2-40B4-BE49-F238E27FC236}">
                      <a16:creationId xmlns:a16="http://schemas.microsoft.com/office/drawing/2014/main" id="{38429192-CE1D-723A-6A81-50F7063C1601}"/>
                    </a:ext>
                  </a:extLst>
                </p:cNvPr>
                <p:cNvSpPr txBox="1">
                  <a:spLocks noChangeArrowheads="1"/>
                </p:cNvSpPr>
                <p:nvPr/>
              </p:nvSpPr>
              <p:spPr bwMode="auto">
                <a:xfrm>
                  <a:off x="2637" y="763"/>
                  <a:ext cx="29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A</a:t>
                  </a:r>
                  <a:endParaRPr lang="en-US" altLang="en-JO" sz="1800">
                    <a:latin typeface="Comic Sans MS" panose="030F0902030302020204" pitchFamily="66" charset="0"/>
                  </a:endParaRPr>
                </a:p>
              </p:txBody>
            </p:sp>
            <p:sp>
              <p:nvSpPr>
                <p:cNvPr id="379958" name="Text Box 54">
                  <a:extLst>
                    <a:ext uri="{FF2B5EF4-FFF2-40B4-BE49-F238E27FC236}">
                      <a16:creationId xmlns:a16="http://schemas.microsoft.com/office/drawing/2014/main" id="{7F1D91CA-B512-0F03-D2C6-8EC47E0DB4FD}"/>
                    </a:ext>
                  </a:extLst>
                </p:cNvPr>
                <p:cNvSpPr txBox="1">
                  <a:spLocks noChangeArrowheads="1"/>
                </p:cNvSpPr>
                <p:nvPr/>
              </p:nvSpPr>
              <p:spPr bwMode="auto">
                <a:xfrm>
                  <a:off x="2730" y="716"/>
                  <a:ext cx="19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grpSp>
            <p:nvGrpSpPr>
              <p:cNvPr id="379959" name="Group 55">
                <a:extLst>
                  <a:ext uri="{FF2B5EF4-FFF2-40B4-BE49-F238E27FC236}">
                    <a16:creationId xmlns:a16="http://schemas.microsoft.com/office/drawing/2014/main" id="{455A319D-1623-A10E-9ED2-D6C84DEA067B}"/>
                  </a:ext>
                </a:extLst>
              </p:cNvPr>
              <p:cNvGrpSpPr>
                <a:grpSpLocks/>
              </p:cNvGrpSpPr>
              <p:nvPr/>
            </p:nvGrpSpPr>
            <p:grpSpPr bwMode="auto">
              <a:xfrm>
                <a:off x="3419" y="2434"/>
                <a:ext cx="733" cy="333"/>
                <a:chOff x="1778" y="2485"/>
                <a:chExt cx="733" cy="333"/>
              </a:xfrm>
            </p:grpSpPr>
            <p:sp>
              <p:nvSpPr>
                <p:cNvPr id="379960" name="Text Box 56">
                  <a:extLst>
                    <a:ext uri="{FF2B5EF4-FFF2-40B4-BE49-F238E27FC236}">
                      <a16:creationId xmlns:a16="http://schemas.microsoft.com/office/drawing/2014/main" id="{E71637A6-B00C-8333-DD28-EDF1F5BE8702}"/>
                    </a:ext>
                  </a:extLst>
                </p:cNvPr>
                <p:cNvSpPr txBox="1">
                  <a:spLocks noChangeArrowheads="1"/>
                </p:cNvSpPr>
                <p:nvPr/>
              </p:nvSpPr>
              <p:spPr bwMode="auto">
                <a:xfrm>
                  <a:off x="1778" y="2587"/>
                  <a:ext cx="73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A</a:t>
                  </a:r>
                  <a:r>
                    <a:rPr lang="en-US" altLang="en-JO" sz="1800">
                      <a:latin typeface="Comic Sans MS" panose="030F0902030302020204" pitchFamily="66" charset="0"/>
                    </a:rPr>
                    <a:t>(H(m))</a:t>
                  </a:r>
                </a:p>
              </p:txBody>
            </p:sp>
            <p:sp>
              <p:nvSpPr>
                <p:cNvPr id="379961" name="Text Box 57">
                  <a:extLst>
                    <a:ext uri="{FF2B5EF4-FFF2-40B4-BE49-F238E27FC236}">
                      <a16:creationId xmlns:a16="http://schemas.microsoft.com/office/drawing/2014/main" id="{3346D2B7-7A66-71BE-F309-23C405EC6300}"/>
                    </a:ext>
                  </a:extLst>
                </p:cNvPr>
                <p:cNvSpPr txBox="1">
                  <a:spLocks noChangeArrowheads="1"/>
                </p:cNvSpPr>
                <p:nvPr/>
              </p:nvSpPr>
              <p:spPr bwMode="auto">
                <a:xfrm>
                  <a:off x="1870" y="2485"/>
                  <a:ext cx="18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sp>
            <p:nvSpPr>
              <p:cNvPr id="379962" name="Text Box 58">
                <a:extLst>
                  <a:ext uri="{FF2B5EF4-FFF2-40B4-BE49-F238E27FC236}">
                    <a16:creationId xmlns:a16="http://schemas.microsoft.com/office/drawing/2014/main" id="{BC6631FF-0AF0-091A-C03E-B7DDFABAFF1A}"/>
                  </a:ext>
                </a:extLst>
              </p:cNvPr>
              <p:cNvSpPr txBox="1">
                <a:spLocks noChangeArrowheads="1"/>
              </p:cNvSpPr>
              <p:nvPr/>
            </p:nvSpPr>
            <p:spPr bwMode="auto">
              <a:xfrm>
                <a:off x="3664" y="3531"/>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m</a:t>
                </a:r>
              </a:p>
            </p:txBody>
          </p:sp>
          <p:grpSp>
            <p:nvGrpSpPr>
              <p:cNvPr id="379963" name="Group 59">
                <a:extLst>
                  <a:ext uri="{FF2B5EF4-FFF2-40B4-BE49-F238E27FC236}">
                    <a16:creationId xmlns:a16="http://schemas.microsoft.com/office/drawing/2014/main" id="{FB96CD64-9F91-EE5D-77CC-B47C0934E637}"/>
                  </a:ext>
                </a:extLst>
              </p:cNvPr>
              <p:cNvGrpSpPr>
                <a:grpSpLocks/>
              </p:cNvGrpSpPr>
              <p:nvPr/>
            </p:nvGrpSpPr>
            <p:grpSpPr bwMode="auto">
              <a:xfrm>
                <a:off x="4165" y="3202"/>
                <a:ext cx="475" cy="457"/>
                <a:chOff x="694" y="2457"/>
                <a:chExt cx="475" cy="457"/>
              </a:xfrm>
            </p:grpSpPr>
            <p:sp>
              <p:nvSpPr>
                <p:cNvPr id="379964" name="Rectangle 60">
                  <a:extLst>
                    <a:ext uri="{FF2B5EF4-FFF2-40B4-BE49-F238E27FC236}">
                      <a16:creationId xmlns:a16="http://schemas.microsoft.com/office/drawing/2014/main" id="{BFE101C3-AE86-79DA-DB0F-F96622A10C88}"/>
                    </a:ext>
                  </a:extLst>
                </p:cNvPr>
                <p:cNvSpPr>
                  <a:spLocks noChangeArrowheads="1"/>
                </p:cNvSpPr>
                <p:nvPr/>
              </p:nvSpPr>
              <p:spPr bwMode="auto">
                <a:xfrm>
                  <a:off x="694" y="2631"/>
                  <a:ext cx="475" cy="28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79965" name="Text Box 61">
                  <a:extLst>
                    <a:ext uri="{FF2B5EF4-FFF2-40B4-BE49-F238E27FC236}">
                      <a16:creationId xmlns:a16="http://schemas.microsoft.com/office/drawing/2014/main" id="{6E85DAB8-FEE1-4A1F-C016-C81140AC917E}"/>
                    </a:ext>
                  </a:extLst>
                </p:cNvPr>
                <p:cNvSpPr txBox="1">
                  <a:spLocks noChangeArrowheads="1"/>
                </p:cNvSpPr>
                <p:nvPr/>
              </p:nvSpPr>
              <p:spPr bwMode="auto">
                <a:xfrm>
                  <a:off x="754" y="2657"/>
                  <a:ext cx="3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H( )</a:t>
                  </a:r>
                </a:p>
              </p:txBody>
            </p:sp>
            <p:sp>
              <p:nvSpPr>
                <p:cNvPr id="379966" name="Text Box 62">
                  <a:extLst>
                    <a:ext uri="{FF2B5EF4-FFF2-40B4-BE49-F238E27FC236}">
                      <a16:creationId xmlns:a16="http://schemas.microsoft.com/office/drawing/2014/main" id="{93192474-FF8E-6F00-8155-A1CDF436AEEA}"/>
                    </a:ext>
                  </a:extLst>
                </p:cNvPr>
                <p:cNvSpPr txBox="1">
                  <a:spLocks noChangeArrowheads="1"/>
                </p:cNvSpPr>
                <p:nvPr/>
              </p:nvSpPr>
              <p:spPr bwMode="auto">
                <a:xfrm>
                  <a:off x="907" y="2457"/>
                  <a:ext cx="19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4000"/>
                    <a:t>.</a:t>
                  </a:r>
                </a:p>
              </p:txBody>
            </p:sp>
          </p:grpSp>
          <p:sp>
            <p:nvSpPr>
              <p:cNvPr id="379967" name="Freeform 63">
                <a:extLst>
                  <a:ext uri="{FF2B5EF4-FFF2-40B4-BE49-F238E27FC236}">
                    <a16:creationId xmlns:a16="http://schemas.microsoft.com/office/drawing/2014/main" id="{2D3945AB-3A30-AEDC-93EC-3AB57DBEDE79}"/>
                  </a:ext>
                </a:extLst>
              </p:cNvPr>
              <p:cNvSpPr>
                <a:spLocks/>
              </p:cNvSpPr>
              <p:nvPr/>
            </p:nvSpPr>
            <p:spPr bwMode="auto">
              <a:xfrm flipV="1">
                <a:off x="4657" y="3295"/>
                <a:ext cx="192" cy="247"/>
              </a:xfrm>
              <a:custGeom>
                <a:avLst/>
                <a:gdLst>
                  <a:gd name="T0" fmla="*/ 0 w 476"/>
                  <a:gd name="T1" fmla="*/ 0 h 247"/>
                  <a:gd name="T2" fmla="*/ 476 w 476"/>
                  <a:gd name="T3" fmla="*/ 0 h 247"/>
                  <a:gd name="T4" fmla="*/ 476 w 476"/>
                  <a:gd name="T5" fmla="*/ 247 h 247"/>
                </a:gdLst>
                <a:ahLst/>
                <a:cxnLst>
                  <a:cxn ang="0">
                    <a:pos x="T0" y="T1"/>
                  </a:cxn>
                  <a:cxn ang="0">
                    <a:pos x="T2" y="T3"/>
                  </a:cxn>
                  <a:cxn ang="0">
                    <a:pos x="T4" y="T5"/>
                  </a:cxn>
                </a:cxnLst>
                <a:rect l="0" t="0" r="r" b="b"/>
                <a:pathLst>
                  <a:path w="476" h="247">
                    <a:moveTo>
                      <a:pt x="0" y="0"/>
                    </a:moveTo>
                    <a:lnTo>
                      <a:pt x="476" y="0"/>
                    </a:lnTo>
                    <a:lnTo>
                      <a:pt x="476" y="247"/>
                    </a:lnTo>
                  </a:path>
                </a:pathLst>
              </a:custGeom>
              <a:noFill/>
              <a:ln w="3810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79968" name="Freeform 64">
                <a:extLst>
                  <a:ext uri="{FF2B5EF4-FFF2-40B4-BE49-F238E27FC236}">
                    <a16:creationId xmlns:a16="http://schemas.microsoft.com/office/drawing/2014/main" id="{B1B59502-B268-300F-CE90-F4F30EDDA61E}"/>
                  </a:ext>
                </a:extLst>
              </p:cNvPr>
              <p:cNvSpPr>
                <a:spLocks/>
              </p:cNvSpPr>
              <p:nvPr/>
            </p:nvSpPr>
            <p:spPr bwMode="auto">
              <a:xfrm>
                <a:off x="4644" y="2743"/>
                <a:ext cx="192" cy="247"/>
              </a:xfrm>
              <a:custGeom>
                <a:avLst/>
                <a:gdLst>
                  <a:gd name="T0" fmla="*/ 0 w 476"/>
                  <a:gd name="T1" fmla="*/ 0 h 247"/>
                  <a:gd name="T2" fmla="*/ 476 w 476"/>
                  <a:gd name="T3" fmla="*/ 0 h 247"/>
                  <a:gd name="T4" fmla="*/ 476 w 476"/>
                  <a:gd name="T5" fmla="*/ 247 h 247"/>
                </a:gdLst>
                <a:ahLst/>
                <a:cxnLst>
                  <a:cxn ang="0">
                    <a:pos x="T0" y="T1"/>
                  </a:cxn>
                  <a:cxn ang="0">
                    <a:pos x="T2" y="T3"/>
                  </a:cxn>
                  <a:cxn ang="0">
                    <a:pos x="T4" y="T5"/>
                  </a:cxn>
                </a:cxnLst>
                <a:rect l="0" t="0" r="r" b="b"/>
                <a:pathLst>
                  <a:path w="476" h="247">
                    <a:moveTo>
                      <a:pt x="0" y="0"/>
                    </a:moveTo>
                    <a:lnTo>
                      <a:pt x="476" y="0"/>
                    </a:lnTo>
                    <a:lnTo>
                      <a:pt x="476" y="247"/>
                    </a:lnTo>
                  </a:path>
                </a:pathLst>
              </a:custGeom>
              <a:noFill/>
              <a:ln w="3810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79969" name="Text Box 65">
                <a:extLst>
                  <a:ext uri="{FF2B5EF4-FFF2-40B4-BE49-F238E27FC236}">
                    <a16:creationId xmlns:a16="http://schemas.microsoft.com/office/drawing/2014/main" id="{94E60F1C-9D60-9F29-3733-49DA21E9B86A}"/>
                  </a:ext>
                </a:extLst>
              </p:cNvPr>
              <p:cNvSpPr txBox="1">
                <a:spLocks noChangeArrowheads="1"/>
              </p:cNvSpPr>
              <p:nvPr/>
            </p:nvSpPr>
            <p:spPr bwMode="auto">
              <a:xfrm>
                <a:off x="4809" y="3471"/>
                <a:ext cx="55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800">
                    <a:latin typeface="Comic Sans MS" panose="030F0902030302020204" pitchFamily="66" charset="0"/>
                  </a:rPr>
                  <a:t>H(m )</a:t>
                </a:r>
              </a:p>
            </p:txBody>
          </p:sp>
          <p:sp>
            <p:nvSpPr>
              <p:cNvPr id="379970" name="Text Box 66">
                <a:extLst>
                  <a:ext uri="{FF2B5EF4-FFF2-40B4-BE49-F238E27FC236}">
                    <a16:creationId xmlns:a16="http://schemas.microsoft.com/office/drawing/2014/main" id="{3521F7E5-DAE3-A43C-AA25-42DC1FB41AF0}"/>
                  </a:ext>
                </a:extLst>
              </p:cNvPr>
              <p:cNvSpPr txBox="1">
                <a:spLocks noChangeArrowheads="1"/>
              </p:cNvSpPr>
              <p:nvPr/>
            </p:nvSpPr>
            <p:spPr bwMode="auto">
              <a:xfrm>
                <a:off x="4383" y="3019"/>
                <a:ext cx="85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800">
                    <a:solidFill>
                      <a:srgbClr val="FF0000"/>
                    </a:solidFill>
                    <a:latin typeface="Comic Sans MS" panose="030F0902030302020204" pitchFamily="66" charset="0"/>
                  </a:rPr>
                  <a:t>compare</a:t>
                </a:r>
              </a:p>
            </p:txBody>
          </p:sp>
        </p:grpSp>
        <p:sp>
          <p:nvSpPr>
            <p:cNvPr id="4" name="TextBox 3">
              <a:extLst>
                <a:ext uri="{FF2B5EF4-FFF2-40B4-BE49-F238E27FC236}">
                  <a16:creationId xmlns:a16="http://schemas.microsoft.com/office/drawing/2014/main" id="{743F234F-B14D-FDC1-5B68-3AB926B001B4}"/>
                </a:ext>
              </a:extLst>
            </p:cNvPr>
            <p:cNvSpPr txBox="1"/>
            <p:nvPr/>
          </p:nvSpPr>
          <p:spPr>
            <a:xfrm>
              <a:off x="479718" y="2434603"/>
              <a:ext cx="748923" cy="461665"/>
            </a:xfrm>
            <a:prstGeom prst="rect">
              <a:avLst/>
            </a:prstGeom>
            <a:noFill/>
          </p:spPr>
          <p:txBody>
            <a:bodyPr wrap="none" rtlCol="0">
              <a:spAutoFit/>
            </a:bodyPr>
            <a:lstStyle/>
            <a:p>
              <a:r>
                <a:rPr lang="en-JO" u="sng" dirty="0">
                  <a:solidFill>
                    <a:srgbClr val="FF0000"/>
                  </a:solidFill>
                </a:rPr>
                <a:t>hash</a:t>
              </a:r>
            </a:p>
          </p:txBody>
        </p:sp>
        <p:sp>
          <p:nvSpPr>
            <p:cNvPr id="5" name="Line 8">
              <a:extLst>
                <a:ext uri="{FF2B5EF4-FFF2-40B4-BE49-F238E27FC236}">
                  <a16:creationId xmlns:a16="http://schemas.microsoft.com/office/drawing/2014/main" id="{4D2E4CC6-DB62-AECC-0CDB-B90140858C92}"/>
                </a:ext>
              </a:extLst>
            </p:cNvPr>
            <p:cNvSpPr>
              <a:spLocks noChangeShapeType="1"/>
            </p:cNvSpPr>
            <p:nvPr/>
          </p:nvSpPr>
          <p:spPr bwMode="auto">
            <a:xfrm>
              <a:off x="1033464" y="2816225"/>
              <a:ext cx="303213" cy="272198"/>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3">
            <a:extLst>
              <a:ext uri="{FF2B5EF4-FFF2-40B4-BE49-F238E27FC236}">
                <a16:creationId xmlns:a16="http://schemas.microsoft.com/office/drawing/2014/main" id="{632AC120-B4C3-818C-6AC4-7133BCBC4F52}"/>
              </a:ext>
            </a:extLst>
          </p:cNvPr>
          <p:cNvSpPr>
            <a:spLocks noGrp="1"/>
          </p:cNvSpPr>
          <p:nvPr>
            <p:ph type="ftr" sz="quarter" idx="11"/>
          </p:nvPr>
        </p:nvSpPr>
        <p:spPr/>
        <p:txBody>
          <a:bodyPr/>
          <a:lstStyle/>
          <a:p>
            <a:r>
              <a:rPr lang="en-US" altLang="en-JO"/>
              <a:t>8: Network Security</a:t>
            </a:r>
          </a:p>
        </p:txBody>
      </p:sp>
      <p:sp>
        <p:nvSpPr>
          <p:cNvPr id="3" name="Slide Number Placeholder 4">
            <a:extLst>
              <a:ext uri="{FF2B5EF4-FFF2-40B4-BE49-F238E27FC236}">
                <a16:creationId xmlns:a16="http://schemas.microsoft.com/office/drawing/2014/main" id="{0638D01D-EDF4-3EAC-5208-331578E952DB}"/>
              </a:ext>
            </a:extLst>
          </p:cNvPr>
          <p:cNvSpPr>
            <a:spLocks noGrp="1"/>
          </p:cNvSpPr>
          <p:nvPr>
            <p:ph type="sldNum" sz="quarter" idx="12"/>
          </p:nvPr>
        </p:nvSpPr>
        <p:spPr/>
        <p:txBody>
          <a:bodyPr/>
          <a:lstStyle/>
          <a:p>
            <a:r>
              <a:rPr lang="en-US" altLang="en-JO"/>
              <a:t>8-</a:t>
            </a:r>
            <a:fld id="{618608CC-9A10-CB4A-B56E-3D2FFE460286}" type="slidenum">
              <a:rPr lang="en-US" altLang="en-JO"/>
              <a:pPr/>
              <a:t>52</a:t>
            </a:fld>
            <a:endParaRPr lang="en-US" altLang="en-JO"/>
          </a:p>
        </p:txBody>
      </p:sp>
      <p:sp>
        <p:nvSpPr>
          <p:cNvPr id="381954" name="Rectangle 2">
            <a:extLst>
              <a:ext uri="{FF2B5EF4-FFF2-40B4-BE49-F238E27FC236}">
                <a16:creationId xmlns:a16="http://schemas.microsoft.com/office/drawing/2014/main" id="{28685DFB-8454-482E-DDF7-68E10E2F82D0}"/>
              </a:ext>
            </a:extLst>
          </p:cNvPr>
          <p:cNvSpPr>
            <a:spLocks noGrp="1" noChangeArrowheads="1"/>
          </p:cNvSpPr>
          <p:nvPr>
            <p:ph type="title"/>
          </p:nvPr>
        </p:nvSpPr>
        <p:spPr/>
        <p:txBody>
          <a:bodyPr/>
          <a:lstStyle/>
          <a:p>
            <a:r>
              <a:rPr lang="en-US" altLang="en-JO" sz="3600" dirty="0"/>
              <a:t>Secure e-mail (continued)</a:t>
            </a:r>
          </a:p>
        </p:txBody>
      </p:sp>
      <p:sp>
        <p:nvSpPr>
          <p:cNvPr id="381955" name="Text Box 3">
            <a:extLst>
              <a:ext uri="{FF2B5EF4-FFF2-40B4-BE49-F238E27FC236}">
                <a16:creationId xmlns:a16="http://schemas.microsoft.com/office/drawing/2014/main" id="{DF77C2F6-252E-1885-B02D-A0A88A45BC0C}"/>
              </a:ext>
            </a:extLst>
          </p:cNvPr>
          <p:cNvSpPr txBox="1">
            <a:spLocks noChangeArrowheads="1"/>
          </p:cNvSpPr>
          <p:nvPr/>
        </p:nvSpPr>
        <p:spPr bwMode="auto">
          <a:xfrm>
            <a:off x="527050" y="1314450"/>
            <a:ext cx="8217314"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FontTx/>
              <a:buChar char="•"/>
            </a:pPr>
            <a:r>
              <a:rPr lang="en-US" altLang="en-JO" sz="2000" dirty="0"/>
              <a:t> </a:t>
            </a:r>
            <a:r>
              <a:rPr lang="en-US" altLang="en-JO" dirty="0">
                <a:latin typeface="Comic Sans MS" panose="030F0902030302020204" pitchFamily="66" charset="0"/>
              </a:rPr>
              <a:t>Alice wants to provide </a:t>
            </a:r>
            <a:r>
              <a:rPr lang="en-US" altLang="en-JO" u="sng" dirty="0">
                <a:solidFill>
                  <a:srgbClr val="FF0000"/>
                </a:solidFill>
                <a:latin typeface="Comic Sans MS" panose="030F0902030302020204" pitchFamily="66" charset="0"/>
              </a:rPr>
              <a:t>secrecy</a:t>
            </a:r>
            <a:r>
              <a:rPr lang="en-US" altLang="en-JO" dirty="0">
                <a:latin typeface="Comic Sans MS" panose="030F0902030302020204" pitchFamily="66" charset="0"/>
              </a:rPr>
              <a:t>, </a:t>
            </a:r>
            <a:r>
              <a:rPr lang="en-US" altLang="en-JO" u="sng" dirty="0">
                <a:solidFill>
                  <a:srgbClr val="FF0000"/>
                </a:solidFill>
                <a:latin typeface="Comic Sans MS" panose="030F0902030302020204" pitchFamily="66" charset="0"/>
              </a:rPr>
              <a:t>sender authentication</a:t>
            </a:r>
            <a:r>
              <a:rPr lang="en-US" altLang="en-JO" dirty="0">
                <a:latin typeface="Comic Sans MS" panose="030F0902030302020204" pitchFamily="66" charset="0"/>
              </a:rPr>
              <a:t>, </a:t>
            </a:r>
            <a:br>
              <a:rPr lang="en-US" altLang="en-JO" dirty="0">
                <a:latin typeface="Comic Sans MS" panose="030F0902030302020204" pitchFamily="66" charset="0"/>
              </a:rPr>
            </a:br>
            <a:r>
              <a:rPr lang="en-US" altLang="en-JO" dirty="0">
                <a:latin typeface="Comic Sans MS" panose="030F0902030302020204" pitchFamily="66" charset="0"/>
              </a:rPr>
              <a:t>   </a:t>
            </a:r>
            <a:r>
              <a:rPr lang="en-US" altLang="en-JO" u="sng" dirty="0">
                <a:solidFill>
                  <a:srgbClr val="FF0000"/>
                </a:solidFill>
                <a:latin typeface="Comic Sans MS" panose="030F0902030302020204" pitchFamily="66" charset="0"/>
              </a:rPr>
              <a:t>message integrity</a:t>
            </a:r>
            <a:r>
              <a:rPr lang="en-US" altLang="en-JO" dirty="0">
                <a:latin typeface="Comic Sans MS" panose="030F0902030302020204" pitchFamily="66" charset="0"/>
              </a:rPr>
              <a:t>. </a:t>
            </a:r>
            <a:r>
              <a:rPr lang="en-US" altLang="en-JO" dirty="0">
                <a:latin typeface="Comic Sans MS" panose="030F0902030302020204" pitchFamily="66" charset="0"/>
                <a:sym typeface="Wingdings" pitchFamily="2" charset="2"/>
              </a:rPr>
              <a:t></a:t>
            </a:r>
            <a:r>
              <a:rPr lang="en-US" altLang="en-JO" sz="2400" u="none" dirty="0"/>
              <a:t>  </a:t>
            </a:r>
            <a:r>
              <a:rPr lang="en-US" altLang="en-JO" sz="2400" dirty="0"/>
              <a:t>PGP</a:t>
            </a:r>
            <a:endParaRPr lang="en-US" altLang="en-JO" sz="2000" dirty="0">
              <a:latin typeface="Comic Sans MS" panose="030F0902030302020204" pitchFamily="66" charset="0"/>
            </a:endParaRPr>
          </a:p>
        </p:txBody>
      </p:sp>
      <p:sp>
        <p:nvSpPr>
          <p:cNvPr id="381956" name="Text Box 4">
            <a:extLst>
              <a:ext uri="{FF2B5EF4-FFF2-40B4-BE49-F238E27FC236}">
                <a16:creationId xmlns:a16="http://schemas.microsoft.com/office/drawing/2014/main" id="{5F1E2E75-83AA-A9EB-3AF8-22CB5FE73C09}"/>
              </a:ext>
            </a:extLst>
          </p:cNvPr>
          <p:cNvSpPr txBox="1">
            <a:spLocks noChangeArrowheads="1"/>
          </p:cNvSpPr>
          <p:nvPr/>
        </p:nvSpPr>
        <p:spPr bwMode="auto">
          <a:xfrm>
            <a:off x="874713" y="5508625"/>
            <a:ext cx="7591425"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JO" dirty="0">
                <a:solidFill>
                  <a:schemeClr val="accent2"/>
                </a:solidFill>
                <a:latin typeface="Comic Sans MS" panose="030F0902030302020204" pitchFamily="66" charset="0"/>
              </a:rPr>
              <a:t>Alice uses three keys:</a:t>
            </a:r>
            <a:r>
              <a:rPr lang="en-US" altLang="en-JO" dirty="0">
                <a:latin typeface="Comic Sans MS" panose="030F0902030302020204" pitchFamily="66" charset="0"/>
              </a:rPr>
              <a:t> her private key, Bob’s public key, newly created symmetric/shared key</a:t>
            </a:r>
            <a:endParaRPr lang="en-US" altLang="en-JO" sz="2000" dirty="0"/>
          </a:p>
        </p:txBody>
      </p:sp>
      <p:grpSp>
        <p:nvGrpSpPr>
          <p:cNvPr id="381957" name="Group 5">
            <a:extLst>
              <a:ext uri="{FF2B5EF4-FFF2-40B4-BE49-F238E27FC236}">
                <a16:creationId xmlns:a16="http://schemas.microsoft.com/office/drawing/2014/main" id="{CAD6C690-EA20-3F68-C476-378F84AE1312}"/>
              </a:ext>
            </a:extLst>
          </p:cNvPr>
          <p:cNvGrpSpPr>
            <a:grpSpLocks/>
          </p:cNvGrpSpPr>
          <p:nvPr/>
        </p:nvGrpSpPr>
        <p:grpSpPr bwMode="auto">
          <a:xfrm>
            <a:off x="1023938" y="1978025"/>
            <a:ext cx="6983412" cy="3514725"/>
            <a:chOff x="819" y="1530"/>
            <a:chExt cx="4399" cy="2214"/>
          </a:xfrm>
        </p:grpSpPr>
        <p:sp>
          <p:nvSpPr>
            <p:cNvPr id="381958" name="Freeform 6">
              <a:extLst>
                <a:ext uri="{FF2B5EF4-FFF2-40B4-BE49-F238E27FC236}">
                  <a16:creationId xmlns:a16="http://schemas.microsoft.com/office/drawing/2014/main" id="{1DE41F36-BDA7-7A54-7E1E-9A6740496604}"/>
                </a:ext>
              </a:extLst>
            </p:cNvPr>
            <p:cNvSpPr>
              <a:spLocks/>
            </p:cNvSpPr>
            <p:nvPr/>
          </p:nvSpPr>
          <p:spPr bwMode="auto">
            <a:xfrm>
              <a:off x="1809" y="2083"/>
              <a:ext cx="623" cy="256"/>
            </a:xfrm>
            <a:custGeom>
              <a:avLst/>
              <a:gdLst>
                <a:gd name="T0" fmla="*/ 0 w 476"/>
                <a:gd name="T1" fmla="*/ 0 h 247"/>
                <a:gd name="T2" fmla="*/ 476 w 476"/>
                <a:gd name="T3" fmla="*/ 0 h 247"/>
                <a:gd name="T4" fmla="*/ 476 w 476"/>
                <a:gd name="T5" fmla="*/ 247 h 247"/>
              </a:gdLst>
              <a:ahLst/>
              <a:cxnLst>
                <a:cxn ang="0">
                  <a:pos x="T0" y="T1"/>
                </a:cxn>
                <a:cxn ang="0">
                  <a:pos x="T2" y="T3"/>
                </a:cxn>
                <a:cxn ang="0">
                  <a:pos x="T4" y="T5"/>
                </a:cxn>
              </a:cxnLst>
              <a:rect l="0" t="0" r="r" b="b"/>
              <a:pathLst>
                <a:path w="476" h="247">
                  <a:moveTo>
                    <a:pt x="0" y="0"/>
                  </a:moveTo>
                  <a:lnTo>
                    <a:pt x="476" y="0"/>
                  </a:lnTo>
                  <a:lnTo>
                    <a:pt x="476" y="247"/>
                  </a:lnTo>
                </a:path>
              </a:pathLst>
            </a:custGeom>
            <a:noFill/>
            <a:ln w="3810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81959" name="Line 7">
              <a:extLst>
                <a:ext uri="{FF2B5EF4-FFF2-40B4-BE49-F238E27FC236}">
                  <a16:creationId xmlns:a16="http://schemas.microsoft.com/office/drawing/2014/main" id="{0EC777A1-546A-71C5-9E98-DCC358572056}"/>
                </a:ext>
              </a:extLst>
            </p:cNvPr>
            <p:cNvSpPr>
              <a:spLocks noChangeShapeType="1"/>
            </p:cNvSpPr>
            <p:nvPr/>
          </p:nvSpPr>
          <p:spPr bwMode="auto">
            <a:xfrm flipV="1">
              <a:off x="1131" y="2086"/>
              <a:ext cx="227" cy="1"/>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381960" name="Group 8">
              <a:extLst>
                <a:ext uri="{FF2B5EF4-FFF2-40B4-BE49-F238E27FC236}">
                  <a16:creationId xmlns:a16="http://schemas.microsoft.com/office/drawing/2014/main" id="{EEDEA364-18DF-759D-26E0-23A9FC3954B8}"/>
                </a:ext>
              </a:extLst>
            </p:cNvPr>
            <p:cNvGrpSpPr>
              <a:grpSpLocks/>
            </p:cNvGrpSpPr>
            <p:nvPr/>
          </p:nvGrpSpPr>
          <p:grpSpPr bwMode="auto">
            <a:xfrm>
              <a:off x="1352" y="1771"/>
              <a:ext cx="475" cy="457"/>
              <a:chOff x="694" y="2457"/>
              <a:chExt cx="475" cy="457"/>
            </a:xfrm>
          </p:grpSpPr>
          <p:sp>
            <p:nvSpPr>
              <p:cNvPr id="381961" name="Rectangle 9">
                <a:extLst>
                  <a:ext uri="{FF2B5EF4-FFF2-40B4-BE49-F238E27FC236}">
                    <a16:creationId xmlns:a16="http://schemas.microsoft.com/office/drawing/2014/main" id="{1B5AE8AE-0070-CFA7-4FCC-775408A5CD36}"/>
                  </a:ext>
                </a:extLst>
              </p:cNvPr>
              <p:cNvSpPr>
                <a:spLocks noChangeArrowheads="1"/>
              </p:cNvSpPr>
              <p:nvPr/>
            </p:nvSpPr>
            <p:spPr bwMode="auto">
              <a:xfrm>
                <a:off x="694" y="2631"/>
                <a:ext cx="475" cy="28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81962" name="Text Box 10">
                <a:extLst>
                  <a:ext uri="{FF2B5EF4-FFF2-40B4-BE49-F238E27FC236}">
                    <a16:creationId xmlns:a16="http://schemas.microsoft.com/office/drawing/2014/main" id="{139D4DEC-BD50-ECB0-B18D-49FA06E9AC11}"/>
                  </a:ext>
                </a:extLst>
              </p:cNvPr>
              <p:cNvSpPr txBox="1">
                <a:spLocks noChangeArrowheads="1"/>
              </p:cNvSpPr>
              <p:nvPr/>
            </p:nvSpPr>
            <p:spPr bwMode="auto">
              <a:xfrm>
                <a:off x="754" y="2657"/>
                <a:ext cx="3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H( )</a:t>
                </a:r>
              </a:p>
            </p:txBody>
          </p:sp>
          <p:sp>
            <p:nvSpPr>
              <p:cNvPr id="381963" name="Text Box 11">
                <a:extLst>
                  <a:ext uri="{FF2B5EF4-FFF2-40B4-BE49-F238E27FC236}">
                    <a16:creationId xmlns:a16="http://schemas.microsoft.com/office/drawing/2014/main" id="{DFD4A227-CEBF-E47C-0F53-8CE77132E7DE}"/>
                  </a:ext>
                </a:extLst>
              </p:cNvPr>
              <p:cNvSpPr txBox="1">
                <a:spLocks noChangeArrowheads="1"/>
              </p:cNvSpPr>
              <p:nvPr/>
            </p:nvSpPr>
            <p:spPr bwMode="auto">
              <a:xfrm>
                <a:off x="907" y="2457"/>
                <a:ext cx="19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4000"/>
                  <a:t>.</a:t>
                </a:r>
              </a:p>
            </p:txBody>
          </p:sp>
        </p:grpSp>
        <p:grpSp>
          <p:nvGrpSpPr>
            <p:cNvPr id="381964" name="Group 12">
              <a:extLst>
                <a:ext uri="{FF2B5EF4-FFF2-40B4-BE49-F238E27FC236}">
                  <a16:creationId xmlns:a16="http://schemas.microsoft.com/office/drawing/2014/main" id="{D9E73E77-7EEC-7692-B01B-7AB41F9EF764}"/>
                </a:ext>
              </a:extLst>
            </p:cNvPr>
            <p:cNvGrpSpPr>
              <a:grpSpLocks/>
            </p:cNvGrpSpPr>
            <p:nvPr/>
          </p:nvGrpSpPr>
          <p:grpSpPr bwMode="auto">
            <a:xfrm>
              <a:off x="1898" y="1751"/>
              <a:ext cx="477" cy="466"/>
              <a:chOff x="1541" y="1971"/>
              <a:chExt cx="477" cy="466"/>
            </a:xfrm>
          </p:grpSpPr>
          <p:sp>
            <p:nvSpPr>
              <p:cNvPr id="381965" name="Rectangle 13">
                <a:extLst>
                  <a:ext uri="{FF2B5EF4-FFF2-40B4-BE49-F238E27FC236}">
                    <a16:creationId xmlns:a16="http://schemas.microsoft.com/office/drawing/2014/main" id="{77F9B0D6-1DFE-C415-D8F0-7B11779CA31E}"/>
                  </a:ext>
                </a:extLst>
              </p:cNvPr>
              <p:cNvSpPr>
                <a:spLocks noChangeArrowheads="1"/>
              </p:cNvSpPr>
              <p:nvPr/>
            </p:nvSpPr>
            <p:spPr bwMode="auto">
              <a:xfrm>
                <a:off x="1543" y="2154"/>
                <a:ext cx="475" cy="28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81966" name="Text Box 14">
                <a:extLst>
                  <a:ext uri="{FF2B5EF4-FFF2-40B4-BE49-F238E27FC236}">
                    <a16:creationId xmlns:a16="http://schemas.microsoft.com/office/drawing/2014/main" id="{A0AC9720-0210-92F5-C893-DDD410906526}"/>
                  </a:ext>
                </a:extLst>
              </p:cNvPr>
              <p:cNvSpPr txBox="1">
                <a:spLocks noChangeArrowheads="1"/>
              </p:cNvSpPr>
              <p:nvPr/>
            </p:nvSpPr>
            <p:spPr bwMode="auto">
              <a:xfrm>
                <a:off x="1541" y="2189"/>
                <a:ext cx="44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A</a:t>
                </a:r>
                <a:r>
                  <a:rPr lang="en-US" altLang="en-JO" sz="1800">
                    <a:latin typeface="Comic Sans MS" panose="030F0902030302020204" pitchFamily="66" charset="0"/>
                  </a:rPr>
                  <a:t>( )</a:t>
                </a:r>
              </a:p>
            </p:txBody>
          </p:sp>
          <p:sp>
            <p:nvSpPr>
              <p:cNvPr id="381967" name="Text Box 15">
                <a:extLst>
                  <a:ext uri="{FF2B5EF4-FFF2-40B4-BE49-F238E27FC236}">
                    <a16:creationId xmlns:a16="http://schemas.microsoft.com/office/drawing/2014/main" id="{65F71AB7-85DC-A953-DA6A-56DA2757D979}"/>
                  </a:ext>
                </a:extLst>
              </p:cNvPr>
              <p:cNvSpPr txBox="1">
                <a:spLocks noChangeArrowheads="1"/>
              </p:cNvSpPr>
              <p:nvPr/>
            </p:nvSpPr>
            <p:spPr bwMode="auto">
              <a:xfrm>
                <a:off x="1755" y="1971"/>
                <a:ext cx="19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4000"/>
                  <a:t>.</a:t>
                </a:r>
              </a:p>
            </p:txBody>
          </p:sp>
          <p:sp>
            <p:nvSpPr>
              <p:cNvPr id="381968" name="Text Box 16">
                <a:extLst>
                  <a:ext uri="{FF2B5EF4-FFF2-40B4-BE49-F238E27FC236}">
                    <a16:creationId xmlns:a16="http://schemas.microsoft.com/office/drawing/2014/main" id="{72B3A15F-9099-D5B1-30AB-E7AD3357A6F7}"/>
                  </a:ext>
                </a:extLst>
              </p:cNvPr>
              <p:cNvSpPr txBox="1">
                <a:spLocks noChangeArrowheads="1"/>
              </p:cNvSpPr>
              <p:nvPr/>
            </p:nvSpPr>
            <p:spPr bwMode="auto">
              <a:xfrm>
                <a:off x="1638" y="2088"/>
                <a:ext cx="18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grpSp>
          <p:nvGrpSpPr>
            <p:cNvPr id="381969" name="Group 17">
              <a:extLst>
                <a:ext uri="{FF2B5EF4-FFF2-40B4-BE49-F238E27FC236}">
                  <a16:creationId xmlns:a16="http://schemas.microsoft.com/office/drawing/2014/main" id="{ACFC915A-C15E-5CD5-0B7B-96EF0162A85D}"/>
                </a:ext>
              </a:extLst>
            </p:cNvPr>
            <p:cNvGrpSpPr>
              <a:grpSpLocks/>
            </p:cNvGrpSpPr>
            <p:nvPr/>
          </p:nvGrpSpPr>
          <p:grpSpPr bwMode="auto">
            <a:xfrm>
              <a:off x="2249" y="2303"/>
              <a:ext cx="402" cy="327"/>
              <a:chOff x="2862" y="1573"/>
              <a:chExt cx="402" cy="327"/>
            </a:xfrm>
          </p:grpSpPr>
          <p:sp>
            <p:nvSpPr>
              <p:cNvPr id="381970" name="Oval 18">
                <a:extLst>
                  <a:ext uri="{FF2B5EF4-FFF2-40B4-BE49-F238E27FC236}">
                    <a16:creationId xmlns:a16="http://schemas.microsoft.com/office/drawing/2014/main" id="{324B60DE-4ABE-422B-DACA-58F802E3607F}"/>
                  </a:ext>
                </a:extLst>
              </p:cNvPr>
              <p:cNvSpPr>
                <a:spLocks noChangeArrowheads="1"/>
              </p:cNvSpPr>
              <p:nvPr/>
            </p:nvSpPr>
            <p:spPr bwMode="auto">
              <a:xfrm>
                <a:off x="2935" y="1637"/>
                <a:ext cx="238" cy="21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81971" name="Text Box 19">
                <a:extLst>
                  <a:ext uri="{FF2B5EF4-FFF2-40B4-BE49-F238E27FC236}">
                    <a16:creationId xmlns:a16="http://schemas.microsoft.com/office/drawing/2014/main" id="{A7A7767C-B0D1-2D41-97AC-8FE5CAF9A539}"/>
                  </a:ext>
                </a:extLst>
              </p:cNvPr>
              <p:cNvSpPr txBox="1">
                <a:spLocks noChangeArrowheads="1"/>
              </p:cNvSpPr>
              <p:nvPr/>
            </p:nvSpPr>
            <p:spPr bwMode="auto">
              <a:xfrm>
                <a:off x="2862" y="1573"/>
                <a:ext cx="40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JO" sz="2800">
                    <a:latin typeface="Comic Sans MS" panose="030F0902030302020204" pitchFamily="66" charset="0"/>
                  </a:rPr>
                  <a:t>+</a:t>
                </a:r>
              </a:p>
            </p:txBody>
          </p:sp>
        </p:grpSp>
        <p:grpSp>
          <p:nvGrpSpPr>
            <p:cNvPr id="381972" name="Group 20">
              <a:extLst>
                <a:ext uri="{FF2B5EF4-FFF2-40B4-BE49-F238E27FC236}">
                  <a16:creationId xmlns:a16="http://schemas.microsoft.com/office/drawing/2014/main" id="{6C8933D8-6D30-B9E5-F583-A84A16D6BB14}"/>
                </a:ext>
              </a:extLst>
            </p:cNvPr>
            <p:cNvGrpSpPr>
              <a:grpSpLocks/>
            </p:cNvGrpSpPr>
            <p:nvPr/>
          </p:nvGrpSpPr>
          <p:grpSpPr bwMode="auto">
            <a:xfrm>
              <a:off x="2363" y="1753"/>
              <a:ext cx="733" cy="333"/>
              <a:chOff x="1778" y="2485"/>
              <a:chExt cx="733" cy="333"/>
            </a:xfrm>
          </p:grpSpPr>
          <p:sp>
            <p:nvSpPr>
              <p:cNvPr id="381973" name="Text Box 21">
                <a:extLst>
                  <a:ext uri="{FF2B5EF4-FFF2-40B4-BE49-F238E27FC236}">
                    <a16:creationId xmlns:a16="http://schemas.microsoft.com/office/drawing/2014/main" id="{513F213D-44E9-4524-EB4C-534D707F4781}"/>
                  </a:ext>
                </a:extLst>
              </p:cNvPr>
              <p:cNvSpPr txBox="1">
                <a:spLocks noChangeArrowheads="1"/>
              </p:cNvSpPr>
              <p:nvPr/>
            </p:nvSpPr>
            <p:spPr bwMode="auto">
              <a:xfrm>
                <a:off x="1778" y="2587"/>
                <a:ext cx="73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A</a:t>
                </a:r>
                <a:r>
                  <a:rPr lang="en-US" altLang="en-JO" sz="1800">
                    <a:latin typeface="Comic Sans MS" panose="030F0902030302020204" pitchFamily="66" charset="0"/>
                  </a:rPr>
                  <a:t>(H(m))</a:t>
                </a:r>
              </a:p>
            </p:txBody>
          </p:sp>
          <p:sp>
            <p:nvSpPr>
              <p:cNvPr id="381974" name="Text Box 22">
                <a:extLst>
                  <a:ext uri="{FF2B5EF4-FFF2-40B4-BE49-F238E27FC236}">
                    <a16:creationId xmlns:a16="http://schemas.microsoft.com/office/drawing/2014/main" id="{D44D22F6-B76C-CB71-0657-D87CE2576514}"/>
                  </a:ext>
                </a:extLst>
              </p:cNvPr>
              <p:cNvSpPr txBox="1">
                <a:spLocks noChangeArrowheads="1"/>
              </p:cNvSpPr>
              <p:nvPr/>
            </p:nvSpPr>
            <p:spPr bwMode="auto">
              <a:xfrm>
                <a:off x="1870" y="2485"/>
                <a:ext cx="18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sp>
          <p:nvSpPr>
            <p:cNvPr id="381975" name="Freeform 23">
              <a:extLst>
                <a:ext uri="{FF2B5EF4-FFF2-40B4-BE49-F238E27FC236}">
                  <a16:creationId xmlns:a16="http://schemas.microsoft.com/office/drawing/2014/main" id="{29EEF5A8-B48C-EC2C-B5FA-3F22D3D40568}"/>
                </a:ext>
              </a:extLst>
            </p:cNvPr>
            <p:cNvSpPr>
              <a:spLocks/>
            </p:cNvSpPr>
            <p:nvPr/>
          </p:nvSpPr>
          <p:spPr bwMode="auto">
            <a:xfrm flipV="1">
              <a:off x="1212" y="2609"/>
              <a:ext cx="1234" cy="247"/>
            </a:xfrm>
            <a:custGeom>
              <a:avLst/>
              <a:gdLst>
                <a:gd name="T0" fmla="*/ 0 w 476"/>
                <a:gd name="T1" fmla="*/ 0 h 247"/>
                <a:gd name="T2" fmla="*/ 476 w 476"/>
                <a:gd name="T3" fmla="*/ 0 h 247"/>
                <a:gd name="T4" fmla="*/ 476 w 476"/>
                <a:gd name="T5" fmla="*/ 247 h 247"/>
              </a:gdLst>
              <a:ahLst/>
              <a:cxnLst>
                <a:cxn ang="0">
                  <a:pos x="T0" y="T1"/>
                </a:cxn>
                <a:cxn ang="0">
                  <a:pos x="T2" y="T3"/>
                </a:cxn>
                <a:cxn ang="0">
                  <a:pos x="T4" y="T5"/>
                </a:cxn>
              </a:cxnLst>
              <a:rect l="0" t="0" r="r" b="b"/>
              <a:pathLst>
                <a:path w="476" h="247">
                  <a:moveTo>
                    <a:pt x="0" y="0"/>
                  </a:moveTo>
                  <a:lnTo>
                    <a:pt x="476" y="0"/>
                  </a:lnTo>
                  <a:lnTo>
                    <a:pt x="476" y="247"/>
                  </a:lnTo>
                </a:path>
              </a:pathLst>
            </a:custGeom>
            <a:noFill/>
            <a:ln w="3810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81976" name="Text Box 24">
              <a:extLst>
                <a:ext uri="{FF2B5EF4-FFF2-40B4-BE49-F238E27FC236}">
                  <a16:creationId xmlns:a16="http://schemas.microsoft.com/office/drawing/2014/main" id="{561B82F1-2B86-02FF-A78D-3EAB4A7DEEDF}"/>
                </a:ext>
              </a:extLst>
            </p:cNvPr>
            <p:cNvSpPr txBox="1">
              <a:spLocks noChangeArrowheads="1"/>
            </p:cNvSpPr>
            <p:nvPr/>
          </p:nvSpPr>
          <p:spPr bwMode="auto">
            <a:xfrm>
              <a:off x="930" y="1948"/>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m</a:t>
              </a:r>
            </a:p>
          </p:txBody>
        </p:sp>
        <p:grpSp>
          <p:nvGrpSpPr>
            <p:cNvPr id="381977" name="Group 25">
              <a:extLst>
                <a:ext uri="{FF2B5EF4-FFF2-40B4-BE49-F238E27FC236}">
                  <a16:creationId xmlns:a16="http://schemas.microsoft.com/office/drawing/2014/main" id="{D2029386-FC9D-B5FE-7E61-C65B8AD71025}"/>
                </a:ext>
              </a:extLst>
            </p:cNvPr>
            <p:cNvGrpSpPr>
              <a:grpSpLocks/>
            </p:cNvGrpSpPr>
            <p:nvPr/>
          </p:nvGrpSpPr>
          <p:grpSpPr bwMode="auto">
            <a:xfrm>
              <a:off x="1851" y="1530"/>
              <a:ext cx="298" cy="335"/>
              <a:chOff x="2637" y="716"/>
              <a:chExt cx="298" cy="335"/>
            </a:xfrm>
          </p:grpSpPr>
          <p:sp>
            <p:nvSpPr>
              <p:cNvPr id="381978" name="Text Box 26">
                <a:extLst>
                  <a:ext uri="{FF2B5EF4-FFF2-40B4-BE49-F238E27FC236}">
                    <a16:creationId xmlns:a16="http://schemas.microsoft.com/office/drawing/2014/main" id="{9852D56F-EDD9-A8FB-8525-D11BF2FF9720}"/>
                  </a:ext>
                </a:extLst>
              </p:cNvPr>
              <p:cNvSpPr txBox="1">
                <a:spLocks noChangeArrowheads="1"/>
              </p:cNvSpPr>
              <p:nvPr/>
            </p:nvSpPr>
            <p:spPr bwMode="auto">
              <a:xfrm>
                <a:off x="2637" y="763"/>
                <a:ext cx="29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A</a:t>
                </a:r>
                <a:endParaRPr lang="en-US" altLang="en-JO" sz="1800">
                  <a:latin typeface="Comic Sans MS" panose="030F0902030302020204" pitchFamily="66" charset="0"/>
                </a:endParaRPr>
              </a:p>
            </p:txBody>
          </p:sp>
          <p:sp>
            <p:nvSpPr>
              <p:cNvPr id="381979" name="Text Box 27">
                <a:extLst>
                  <a:ext uri="{FF2B5EF4-FFF2-40B4-BE49-F238E27FC236}">
                    <a16:creationId xmlns:a16="http://schemas.microsoft.com/office/drawing/2014/main" id="{F0B3D44E-B59B-CB22-41F3-F058507E4118}"/>
                  </a:ext>
                </a:extLst>
              </p:cNvPr>
              <p:cNvSpPr txBox="1">
                <a:spLocks noChangeArrowheads="1"/>
              </p:cNvSpPr>
              <p:nvPr/>
            </p:nvSpPr>
            <p:spPr bwMode="auto">
              <a:xfrm>
                <a:off x="2735" y="716"/>
                <a:ext cx="18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sp>
          <p:nvSpPr>
            <p:cNvPr id="381980" name="Line 28">
              <a:extLst>
                <a:ext uri="{FF2B5EF4-FFF2-40B4-BE49-F238E27FC236}">
                  <a16:creationId xmlns:a16="http://schemas.microsoft.com/office/drawing/2014/main" id="{AAB95D92-FFF6-9FAC-9701-58DEF9532656}"/>
                </a:ext>
              </a:extLst>
            </p:cNvPr>
            <p:cNvSpPr>
              <a:spLocks noChangeShapeType="1"/>
            </p:cNvSpPr>
            <p:nvPr/>
          </p:nvSpPr>
          <p:spPr bwMode="auto">
            <a:xfrm>
              <a:off x="2135" y="1703"/>
              <a:ext cx="9" cy="228"/>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381981" name="Picture 29">
              <a:extLst>
                <a:ext uri="{FF2B5EF4-FFF2-40B4-BE49-F238E27FC236}">
                  <a16:creationId xmlns:a16="http://schemas.microsoft.com/office/drawing/2014/main" id="{DB72414F-561E-296F-6C26-CEFDB7820C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flipV="1">
              <a:off x="1662" y="1667"/>
              <a:ext cx="252"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1982" name="Picture 30">
              <a:extLst>
                <a:ext uri="{FF2B5EF4-FFF2-40B4-BE49-F238E27FC236}">
                  <a16:creationId xmlns:a16="http://schemas.microsoft.com/office/drawing/2014/main" id="{A64067ED-413F-1DD0-B3A0-C0DA70CD36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9" y="2278"/>
              <a:ext cx="332" cy="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1983" name="Text Box 31">
              <a:extLst>
                <a:ext uri="{FF2B5EF4-FFF2-40B4-BE49-F238E27FC236}">
                  <a16:creationId xmlns:a16="http://schemas.microsoft.com/office/drawing/2014/main" id="{8CC444BB-A27B-23B7-028A-272EDE6B09D1}"/>
                </a:ext>
              </a:extLst>
            </p:cNvPr>
            <p:cNvSpPr txBox="1">
              <a:spLocks noChangeArrowheads="1"/>
            </p:cNvSpPr>
            <p:nvPr/>
          </p:nvSpPr>
          <p:spPr bwMode="auto">
            <a:xfrm>
              <a:off x="981" y="2749"/>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m</a:t>
              </a:r>
            </a:p>
          </p:txBody>
        </p:sp>
        <p:sp>
          <p:nvSpPr>
            <p:cNvPr id="381984" name="Freeform 32">
              <a:extLst>
                <a:ext uri="{FF2B5EF4-FFF2-40B4-BE49-F238E27FC236}">
                  <a16:creationId xmlns:a16="http://schemas.microsoft.com/office/drawing/2014/main" id="{EAC631F0-3731-D0E0-FE3F-4B6579DC70CD}"/>
                </a:ext>
              </a:extLst>
            </p:cNvPr>
            <p:cNvSpPr>
              <a:spLocks/>
            </p:cNvSpPr>
            <p:nvPr/>
          </p:nvSpPr>
          <p:spPr bwMode="auto">
            <a:xfrm>
              <a:off x="4377" y="2657"/>
              <a:ext cx="841" cy="493"/>
            </a:xfrm>
            <a:custGeom>
              <a:avLst/>
              <a:gdLst>
                <a:gd name="T0" fmla="*/ 27 w 2135"/>
                <a:gd name="T1" fmla="*/ 652 h 1662"/>
                <a:gd name="T2" fmla="*/ 105 w 2135"/>
                <a:gd name="T3" fmla="*/ 76 h 1662"/>
                <a:gd name="T4" fmla="*/ 657 w 2135"/>
                <a:gd name="T5" fmla="*/ 196 h 1662"/>
                <a:gd name="T6" fmla="*/ 1209 w 2135"/>
                <a:gd name="T7" fmla="*/ 100 h 1662"/>
                <a:gd name="T8" fmla="*/ 2001 w 2135"/>
                <a:gd name="T9" fmla="*/ 406 h 1662"/>
                <a:gd name="T10" fmla="*/ 2013 w 2135"/>
                <a:gd name="T11" fmla="*/ 1144 h 1662"/>
                <a:gd name="T12" fmla="*/ 1581 w 2135"/>
                <a:gd name="T13" fmla="*/ 1600 h 1662"/>
                <a:gd name="T14" fmla="*/ 813 w 2135"/>
                <a:gd name="T15" fmla="*/ 1516 h 1662"/>
                <a:gd name="T16" fmla="*/ 501 w 2135"/>
                <a:gd name="T17" fmla="*/ 1270 h 1662"/>
                <a:gd name="T18" fmla="*/ 183 w 2135"/>
                <a:gd name="T19" fmla="*/ 1066 h 1662"/>
                <a:gd name="T20" fmla="*/ 27 w 2135"/>
                <a:gd name="T21" fmla="*/ 652 h 1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35" h="1662">
                  <a:moveTo>
                    <a:pt x="27" y="652"/>
                  </a:moveTo>
                  <a:cubicBezTo>
                    <a:pt x="14" y="487"/>
                    <a:pt x="0" y="152"/>
                    <a:pt x="105" y="76"/>
                  </a:cubicBezTo>
                  <a:cubicBezTo>
                    <a:pt x="210" y="0"/>
                    <a:pt x="473" y="192"/>
                    <a:pt x="657" y="196"/>
                  </a:cubicBezTo>
                  <a:cubicBezTo>
                    <a:pt x="841" y="200"/>
                    <a:pt x="985" y="65"/>
                    <a:pt x="1209" y="100"/>
                  </a:cubicBezTo>
                  <a:cubicBezTo>
                    <a:pt x="1433" y="135"/>
                    <a:pt x="1867" y="232"/>
                    <a:pt x="2001" y="406"/>
                  </a:cubicBezTo>
                  <a:cubicBezTo>
                    <a:pt x="2135" y="580"/>
                    <a:pt x="2083" y="945"/>
                    <a:pt x="2013" y="1144"/>
                  </a:cubicBezTo>
                  <a:cubicBezTo>
                    <a:pt x="1943" y="1343"/>
                    <a:pt x="1781" y="1538"/>
                    <a:pt x="1581" y="1600"/>
                  </a:cubicBezTo>
                  <a:cubicBezTo>
                    <a:pt x="1381" y="1662"/>
                    <a:pt x="993" y="1571"/>
                    <a:pt x="813" y="1516"/>
                  </a:cubicBezTo>
                  <a:cubicBezTo>
                    <a:pt x="633" y="1461"/>
                    <a:pt x="606" y="1345"/>
                    <a:pt x="501" y="1270"/>
                  </a:cubicBezTo>
                  <a:cubicBezTo>
                    <a:pt x="396" y="1195"/>
                    <a:pt x="262" y="1169"/>
                    <a:pt x="183" y="1066"/>
                  </a:cubicBezTo>
                  <a:cubicBezTo>
                    <a:pt x="104" y="963"/>
                    <a:pt x="25" y="819"/>
                    <a:pt x="27" y="652"/>
                  </a:cubicBezTo>
                  <a:close/>
                </a:path>
              </a:pathLst>
            </a:custGeom>
            <a:solidFill>
              <a:srgbClr val="00CC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81985" name="Line 33">
              <a:extLst>
                <a:ext uri="{FF2B5EF4-FFF2-40B4-BE49-F238E27FC236}">
                  <a16:creationId xmlns:a16="http://schemas.microsoft.com/office/drawing/2014/main" id="{D950B1AD-8B8A-88E5-0247-B3E574ADA471}"/>
                </a:ext>
              </a:extLst>
            </p:cNvPr>
            <p:cNvSpPr>
              <a:spLocks noChangeShapeType="1"/>
            </p:cNvSpPr>
            <p:nvPr/>
          </p:nvSpPr>
          <p:spPr bwMode="auto">
            <a:xfrm>
              <a:off x="2557" y="2458"/>
              <a:ext cx="319"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381986" name="Picture 34">
              <a:extLst>
                <a:ext uri="{FF2B5EF4-FFF2-40B4-BE49-F238E27FC236}">
                  <a16:creationId xmlns:a16="http://schemas.microsoft.com/office/drawing/2014/main" id="{8EB6F29D-10D8-DFCD-1B4D-626CBCA81A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flipV="1">
              <a:off x="3505" y="1977"/>
              <a:ext cx="252"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1987" name="Picture 35">
              <a:extLst>
                <a:ext uri="{FF2B5EF4-FFF2-40B4-BE49-F238E27FC236}">
                  <a16:creationId xmlns:a16="http://schemas.microsoft.com/office/drawing/2014/main" id="{FC96D3A5-FC06-AF91-B980-CB6E3ABE72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42" y="2606"/>
              <a:ext cx="343" cy="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1988" name="Group 36">
              <a:extLst>
                <a:ext uri="{FF2B5EF4-FFF2-40B4-BE49-F238E27FC236}">
                  <a16:creationId xmlns:a16="http://schemas.microsoft.com/office/drawing/2014/main" id="{F3FC5B7E-8E19-B6EE-D3C9-CF0D1DA94530}"/>
                </a:ext>
              </a:extLst>
            </p:cNvPr>
            <p:cNvGrpSpPr>
              <a:grpSpLocks/>
            </p:cNvGrpSpPr>
            <p:nvPr/>
          </p:nvGrpSpPr>
          <p:grpSpPr bwMode="auto">
            <a:xfrm>
              <a:off x="2870" y="2152"/>
              <a:ext cx="475" cy="466"/>
              <a:chOff x="1645" y="256"/>
              <a:chExt cx="475" cy="466"/>
            </a:xfrm>
          </p:grpSpPr>
          <p:sp>
            <p:nvSpPr>
              <p:cNvPr id="381989" name="Rectangle 37">
                <a:extLst>
                  <a:ext uri="{FF2B5EF4-FFF2-40B4-BE49-F238E27FC236}">
                    <a16:creationId xmlns:a16="http://schemas.microsoft.com/office/drawing/2014/main" id="{3C769186-E94A-BF85-8943-EBD238D2BEFD}"/>
                  </a:ext>
                </a:extLst>
              </p:cNvPr>
              <p:cNvSpPr>
                <a:spLocks noChangeArrowheads="1"/>
              </p:cNvSpPr>
              <p:nvPr/>
            </p:nvSpPr>
            <p:spPr bwMode="auto">
              <a:xfrm>
                <a:off x="1645" y="439"/>
                <a:ext cx="475" cy="28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81990" name="Text Box 38">
                <a:extLst>
                  <a:ext uri="{FF2B5EF4-FFF2-40B4-BE49-F238E27FC236}">
                    <a16:creationId xmlns:a16="http://schemas.microsoft.com/office/drawing/2014/main" id="{44E4FF91-894C-F7F9-B015-522D034C1979}"/>
                  </a:ext>
                </a:extLst>
              </p:cNvPr>
              <p:cNvSpPr txBox="1">
                <a:spLocks noChangeArrowheads="1"/>
              </p:cNvSpPr>
              <p:nvPr/>
            </p:nvSpPr>
            <p:spPr bwMode="auto">
              <a:xfrm>
                <a:off x="1654" y="456"/>
                <a:ext cx="44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S</a:t>
                </a:r>
                <a:r>
                  <a:rPr lang="en-US" altLang="en-JO" sz="1800">
                    <a:latin typeface="Comic Sans MS" panose="030F0902030302020204" pitchFamily="66" charset="0"/>
                  </a:rPr>
                  <a:t>( )</a:t>
                </a:r>
              </a:p>
            </p:txBody>
          </p:sp>
          <p:sp>
            <p:nvSpPr>
              <p:cNvPr id="381991" name="Text Box 39">
                <a:extLst>
                  <a:ext uri="{FF2B5EF4-FFF2-40B4-BE49-F238E27FC236}">
                    <a16:creationId xmlns:a16="http://schemas.microsoft.com/office/drawing/2014/main" id="{E8A94B2C-94EB-B762-C719-30B2762E7731}"/>
                  </a:ext>
                </a:extLst>
              </p:cNvPr>
              <p:cNvSpPr txBox="1">
                <a:spLocks noChangeArrowheads="1"/>
              </p:cNvSpPr>
              <p:nvPr/>
            </p:nvSpPr>
            <p:spPr bwMode="auto">
              <a:xfrm>
                <a:off x="1876" y="256"/>
                <a:ext cx="19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4000"/>
                  <a:t>.</a:t>
                </a:r>
              </a:p>
            </p:txBody>
          </p:sp>
        </p:grpSp>
        <p:grpSp>
          <p:nvGrpSpPr>
            <p:cNvPr id="381992" name="Group 40">
              <a:extLst>
                <a:ext uri="{FF2B5EF4-FFF2-40B4-BE49-F238E27FC236}">
                  <a16:creationId xmlns:a16="http://schemas.microsoft.com/office/drawing/2014/main" id="{0077B9EC-C58F-8A78-3F62-019F55A49C79}"/>
                </a:ext>
              </a:extLst>
            </p:cNvPr>
            <p:cNvGrpSpPr>
              <a:grpSpLocks/>
            </p:cNvGrpSpPr>
            <p:nvPr/>
          </p:nvGrpSpPr>
          <p:grpSpPr bwMode="auto">
            <a:xfrm>
              <a:off x="2885" y="2908"/>
              <a:ext cx="475" cy="466"/>
              <a:chOff x="2144" y="3214"/>
              <a:chExt cx="475" cy="466"/>
            </a:xfrm>
          </p:grpSpPr>
          <p:sp>
            <p:nvSpPr>
              <p:cNvPr id="381993" name="Rectangle 41">
                <a:extLst>
                  <a:ext uri="{FF2B5EF4-FFF2-40B4-BE49-F238E27FC236}">
                    <a16:creationId xmlns:a16="http://schemas.microsoft.com/office/drawing/2014/main" id="{77670D1D-427D-5135-01F6-A54CDA43A072}"/>
                  </a:ext>
                </a:extLst>
              </p:cNvPr>
              <p:cNvSpPr>
                <a:spLocks noChangeArrowheads="1"/>
              </p:cNvSpPr>
              <p:nvPr/>
            </p:nvSpPr>
            <p:spPr bwMode="auto">
              <a:xfrm>
                <a:off x="2144" y="3397"/>
                <a:ext cx="475" cy="28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81994" name="Text Box 42">
                <a:extLst>
                  <a:ext uri="{FF2B5EF4-FFF2-40B4-BE49-F238E27FC236}">
                    <a16:creationId xmlns:a16="http://schemas.microsoft.com/office/drawing/2014/main" id="{16D5DA41-BBCA-3EE2-7CA1-650269E1F9BA}"/>
                  </a:ext>
                </a:extLst>
              </p:cNvPr>
              <p:cNvSpPr txBox="1">
                <a:spLocks noChangeArrowheads="1"/>
              </p:cNvSpPr>
              <p:nvPr/>
            </p:nvSpPr>
            <p:spPr bwMode="auto">
              <a:xfrm>
                <a:off x="2148" y="3432"/>
                <a:ext cx="43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B</a:t>
                </a:r>
                <a:r>
                  <a:rPr lang="en-US" altLang="en-JO" sz="1800">
                    <a:latin typeface="Comic Sans MS" panose="030F0902030302020204" pitchFamily="66" charset="0"/>
                  </a:rPr>
                  <a:t>( )</a:t>
                </a:r>
              </a:p>
            </p:txBody>
          </p:sp>
          <p:sp>
            <p:nvSpPr>
              <p:cNvPr id="381995" name="Text Box 43">
                <a:extLst>
                  <a:ext uri="{FF2B5EF4-FFF2-40B4-BE49-F238E27FC236}">
                    <a16:creationId xmlns:a16="http://schemas.microsoft.com/office/drawing/2014/main" id="{19889435-B021-C56B-73E9-75AE70E74E76}"/>
                  </a:ext>
                </a:extLst>
              </p:cNvPr>
              <p:cNvSpPr txBox="1">
                <a:spLocks noChangeArrowheads="1"/>
              </p:cNvSpPr>
              <p:nvPr/>
            </p:nvSpPr>
            <p:spPr bwMode="auto">
              <a:xfrm>
                <a:off x="2356" y="3214"/>
                <a:ext cx="19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4000"/>
                  <a:t>.</a:t>
                </a:r>
              </a:p>
            </p:txBody>
          </p:sp>
          <p:sp>
            <p:nvSpPr>
              <p:cNvPr id="381996" name="Text Box 44">
                <a:extLst>
                  <a:ext uri="{FF2B5EF4-FFF2-40B4-BE49-F238E27FC236}">
                    <a16:creationId xmlns:a16="http://schemas.microsoft.com/office/drawing/2014/main" id="{C1EC642C-4C41-39A2-AA8A-8E7059054172}"/>
                  </a:ext>
                </a:extLst>
              </p:cNvPr>
              <p:cNvSpPr txBox="1">
                <a:spLocks noChangeArrowheads="1"/>
              </p:cNvSpPr>
              <p:nvPr/>
            </p:nvSpPr>
            <p:spPr bwMode="auto">
              <a:xfrm>
                <a:off x="2234" y="3331"/>
                <a:ext cx="19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grpSp>
          <p:nvGrpSpPr>
            <p:cNvPr id="381997" name="Group 45">
              <a:extLst>
                <a:ext uri="{FF2B5EF4-FFF2-40B4-BE49-F238E27FC236}">
                  <a16:creationId xmlns:a16="http://schemas.microsoft.com/office/drawing/2014/main" id="{01012186-55FA-BDC9-DD75-9AE26A2D4522}"/>
                </a:ext>
              </a:extLst>
            </p:cNvPr>
            <p:cNvGrpSpPr>
              <a:grpSpLocks/>
            </p:cNvGrpSpPr>
            <p:nvPr/>
          </p:nvGrpSpPr>
          <p:grpSpPr bwMode="auto">
            <a:xfrm>
              <a:off x="3639" y="2674"/>
              <a:ext cx="402" cy="327"/>
              <a:chOff x="2862" y="1573"/>
              <a:chExt cx="402" cy="327"/>
            </a:xfrm>
          </p:grpSpPr>
          <p:sp>
            <p:nvSpPr>
              <p:cNvPr id="381998" name="Oval 46">
                <a:extLst>
                  <a:ext uri="{FF2B5EF4-FFF2-40B4-BE49-F238E27FC236}">
                    <a16:creationId xmlns:a16="http://schemas.microsoft.com/office/drawing/2014/main" id="{32173788-2766-3F46-DE37-7640C318BBB8}"/>
                  </a:ext>
                </a:extLst>
              </p:cNvPr>
              <p:cNvSpPr>
                <a:spLocks noChangeArrowheads="1"/>
              </p:cNvSpPr>
              <p:nvPr/>
            </p:nvSpPr>
            <p:spPr bwMode="auto">
              <a:xfrm>
                <a:off x="2935" y="1637"/>
                <a:ext cx="238" cy="21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81999" name="Text Box 47">
                <a:extLst>
                  <a:ext uri="{FF2B5EF4-FFF2-40B4-BE49-F238E27FC236}">
                    <a16:creationId xmlns:a16="http://schemas.microsoft.com/office/drawing/2014/main" id="{2A318044-B53F-0E32-60BA-0FE8AD39876E}"/>
                  </a:ext>
                </a:extLst>
              </p:cNvPr>
              <p:cNvSpPr txBox="1">
                <a:spLocks noChangeArrowheads="1"/>
              </p:cNvSpPr>
              <p:nvPr/>
            </p:nvSpPr>
            <p:spPr bwMode="auto">
              <a:xfrm>
                <a:off x="2862" y="1573"/>
                <a:ext cx="40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JO" sz="2800">
                    <a:latin typeface="Comic Sans MS" panose="030F0902030302020204" pitchFamily="66" charset="0"/>
                  </a:rPr>
                  <a:t>+</a:t>
                </a:r>
              </a:p>
            </p:txBody>
          </p:sp>
        </p:grpSp>
        <p:sp>
          <p:nvSpPr>
            <p:cNvPr id="382000" name="Line 48">
              <a:extLst>
                <a:ext uri="{FF2B5EF4-FFF2-40B4-BE49-F238E27FC236}">
                  <a16:creationId xmlns:a16="http://schemas.microsoft.com/office/drawing/2014/main" id="{EBD7081B-82A8-7D1A-5E07-C49FE31612B1}"/>
                </a:ext>
              </a:extLst>
            </p:cNvPr>
            <p:cNvSpPr>
              <a:spLocks noChangeShapeType="1"/>
            </p:cNvSpPr>
            <p:nvPr/>
          </p:nvSpPr>
          <p:spPr bwMode="auto">
            <a:xfrm>
              <a:off x="2589" y="3231"/>
              <a:ext cx="319"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382001" name="Group 49">
              <a:extLst>
                <a:ext uri="{FF2B5EF4-FFF2-40B4-BE49-F238E27FC236}">
                  <a16:creationId xmlns:a16="http://schemas.microsoft.com/office/drawing/2014/main" id="{88FE3050-5479-BADE-A786-33F704066FD1}"/>
                </a:ext>
              </a:extLst>
            </p:cNvPr>
            <p:cNvGrpSpPr>
              <a:grpSpLocks/>
            </p:cNvGrpSpPr>
            <p:nvPr/>
          </p:nvGrpSpPr>
          <p:grpSpPr bwMode="auto">
            <a:xfrm>
              <a:off x="3355" y="3157"/>
              <a:ext cx="611" cy="332"/>
              <a:chOff x="3501" y="648"/>
              <a:chExt cx="611" cy="332"/>
            </a:xfrm>
          </p:grpSpPr>
          <p:sp>
            <p:nvSpPr>
              <p:cNvPr id="382002" name="Text Box 50">
                <a:extLst>
                  <a:ext uri="{FF2B5EF4-FFF2-40B4-BE49-F238E27FC236}">
                    <a16:creationId xmlns:a16="http://schemas.microsoft.com/office/drawing/2014/main" id="{C1A390C3-392C-589C-2AA7-3B3E0F98A66D}"/>
                  </a:ext>
                </a:extLst>
              </p:cNvPr>
              <p:cNvSpPr txBox="1">
                <a:spLocks noChangeArrowheads="1"/>
              </p:cNvSpPr>
              <p:nvPr/>
            </p:nvSpPr>
            <p:spPr bwMode="auto">
              <a:xfrm>
                <a:off x="3501" y="749"/>
                <a:ext cx="61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B</a:t>
                </a:r>
                <a:r>
                  <a:rPr lang="en-US" altLang="en-JO" sz="1800">
                    <a:latin typeface="Comic Sans MS" panose="030F0902030302020204" pitchFamily="66" charset="0"/>
                  </a:rPr>
                  <a:t>(K</a:t>
                </a:r>
                <a:r>
                  <a:rPr lang="en-US" altLang="en-JO" baseline="-25000">
                    <a:latin typeface="Comic Sans MS" panose="030F0902030302020204" pitchFamily="66" charset="0"/>
                  </a:rPr>
                  <a:t>S</a:t>
                </a:r>
                <a:r>
                  <a:rPr lang="en-US" altLang="en-JO" sz="1800">
                    <a:latin typeface="Comic Sans MS" panose="030F0902030302020204" pitchFamily="66" charset="0"/>
                  </a:rPr>
                  <a:t> )</a:t>
                </a:r>
              </a:p>
            </p:txBody>
          </p:sp>
          <p:sp>
            <p:nvSpPr>
              <p:cNvPr id="382003" name="Text Box 51">
                <a:extLst>
                  <a:ext uri="{FF2B5EF4-FFF2-40B4-BE49-F238E27FC236}">
                    <a16:creationId xmlns:a16="http://schemas.microsoft.com/office/drawing/2014/main" id="{1F277845-4EB3-C929-8251-D30DBB277D3A}"/>
                  </a:ext>
                </a:extLst>
              </p:cNvPr>
              <p:cNvSpPr txBox="1">
                <a:spLocks noChangeArrowheads="1"/>
              </p:cNvSpPr>
              <p:nvPr/>
            </p:nvSpPr>
            <p:spPr bwMode="auto">
              <a:xfrm>
                <a:off x="3584" y="648"/>
                <a:ext cx="19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sp>
          <p:nvSpPr>
            <p:cNvPr id="382004" name="Freeform 52">
              <a:extLst>
                <a:ext uri="{FF2B5EF4-FFF2-40B4-BE49-F238E27FC236}">
                  <a16:creationId xmlns:a16="http://schemas.microsoft.com/office/drawing/2014/main" id="{DF5F9E51-E785-F644-4FF0-B53C990C4AF5}"/>
                </a:ext>
              </a:extLst>
            </p:cNvPr>
            <p:cNvSpPr>
              <a:spLocks/>
            </p:cNvSpPr>
            <p:nvPr/>
          </p:nvSpPr>
          <p:spPr bwMode="auto">
            <a:xfrm>
              <a:off x="3346" y="2463"/>
              <a:ext cx="476" cy="247"/>
            </a:xfrm>
            <a:custGeom>
              <a:avLst/>
              <a:gdLst>
                <a:gd name="T0" fmla="*/ 0 w 476"/>
                <a:gd name="T1" fmla="*/ 0 h 247"/>
                <a:gd name="T2" fmla="*/ 476 w 476"/>
                <a:gd name="T3" fmla="*/ 0 h 247"/>
                <a:gd name="T4" fmla="*/ 476 w 476"/>
                <a:gd name="T5" fmla="*/ 247 h 247"/>
              </a:gdLst>
              <a:ahLst/>
              <a:cxnLst>
                <a:cxn ang="0">
                  <a:pos x="T0" y="T1"/>
                </a:cxn>
                <a:cxn ang="0">
                  <a:pos x="T2" y="T3"/>
                </a:cxn>
                <a:cxn ang="0">
                  <a:pos x="T4" y="T5"/>
                </a:cxn>
              </a:cxnLst>
              <a:rect l="0" t="0" r="r" b="b"/>
              <a:pathLst>
                <a:path w="476" h="247">
                  <a:moveTo>
                    <a:pt x="0" y="0"/>
                  </a:moveTo>
                  <a:lnTo>
                    <a:pt x="476" y="0"/>
                  </a:lnTo>
                  <a:lnTo>
                    <a:pt x="476" y="247"/>
                  </a:lnTo>
                </a:path>
              </a:pathLst>
            </a:custGeom>
            <a:noFill/>
            <a:ln w="3810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82005" name="Freeform 53">
              <a:extLst>
                <a:ext uri="{FF2B5EF4-FFF2-40B4-BE49-F238E27FC236}">
                  <a16:creationId xmlns:a16="http://schemas.microsoft.com/office/drawing/2014/main" id="{D5013D67-A914-E445-AC42-0BF1FB10ECFA}"/>
                </a:ext>
              </a:extLst>
            </p:cNvPr>
            <p:cNvSpPr>
              <a:spLocks/>
            </p:cNvSpPr>
            <p:nvPr/>
          </p:nvSpPr>
          <p:spPr bwMode="auto">
            <a:xfrm flipV="1">
              <a:off x="3360" y="2980"/>
              <a:ext cx="476" cy="247"/>
            </a:xfrm>
            <a:custGeom>
              <a:avLst/>
              <a:gdLst>
                <a:gd name="T0" fmla="*/ 0 w 476"/>
                <a:gd name="T1" fmla="*/ 0 h 247"/>
                <a:gd name="T2" fmla="*/ 476 w 476"/>
                <a:gd name="T3" fmla="*/ 0 h 247"/>
                <a:gd name="T4" fmla="*/ 476 w 476"/>
                <a:gd name="T5" fmla="*/ 247 h 247"/>
              </a:gdLst>
              <a:ahLst/>
              <a:cxnLst>
                <a:cxn ang="0">
                  <a:pos x="T0" y="T1"/>
                </a:cxn>
                <a:cxn ang="0">
                  <a:pos x="T2" y="T3"/>
                </a:cxn>
                <a:cxn ang="0">
                  <a:pos x="T4" y="T5"/>
                </a:cxn>
              </a:cxnLst>
              <a:rect l="0" t="0" r="r" b="b"/>
              <a:pathLst>
                <a:path w="476" h="247">
                  <a:moveTo>
                    <a:pt x="0" y="0"/>
                  </a:moveTo>
                  <a:lnTo>
                    <a:pt x="476" y="0"/>
                  </a:lnTo>
                  <a:lnTo>
                    <a:pt x="476" y="247"/>
                  </a:lnTo>
                </a:path>
              </a:pathLst>
            </a:custGeom>
            <a:noFill/>
            <a:ln w="3810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82006" name="Text Box 54">
              <a:extLst>
                <a:ext uri="{FF2B5EF4-FFF2-40B4-BE49-F238E27FC236}">
                  <a16:creationId xmlns:a16="http://schemas.microsoft.com/office/drawing/2014/main" id="{D41DC78F-711D-491B-31E4-1DF126F192C1}"/>
                </a:ext>
              </a:extLst>
            </p:cNvPr>
            <p:cNvSpPr txBox="1">
              <a:spLocks noChangeArrowheads="1"/>
            </p:cNvSpPr>
            <p:nvPr/>
          </p:nvSpPr>
          <p:spPr bwMode="auto">
            <a:xfrm>
              <a:off x="3233" y="1936"/>
              <a:ext cx="30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K</a:t>
              </a:r>
              <a:r>
                <a:rPr lang="en-US" altLang="en-JO" baseline="-25000">
                  <a:latin typeface="Comic Sans MS" panose="030F0902030302020204" pitchFamily="66" charset="0"/>
                </a:rPr>
                <a:t>S</a:t>
              </a:r>
            </a:p>
          </p:txBody>
        </p:sp>
        <p:sp>
          <p:nvSpPr>
            <p:cNvPr id="382007" name="Line 55">
              <a:extLst>
                <a:ext uri="{FF2B5EF4-FFF2-40B4-BE49-F238E27FC236}">
                  <a16:creationId xmlns:a16="http://schemas.microsoft.com/office/drawing/2014/main" id="{623F8813-206F-1D5E-8C8E-3B4A0A1C22E6}"/>
                </a:ext>
              </a:extLst>
            </p:cNvPr>
            <p:cNvSpPr>
              <a:spLocks noChangeShapeType="1"/>
            </p:cNvSpPr>
            <p:nvPr/>
          </p:nvSpPr>
          <p:spPr bwMode="auto">
            <a:xfrm>
              <a:off x="3264" y="2107"/>
              <a:ext cx="9" cy="228"/>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382008" name="Group 56">
              <a:extLst>
                <a:ext uri="{FF2B5EF4-FFF2-40B4-BE49-F238E27FC236}">
                  <a16:creationId xmlns:a16="http://schemas.microsoft.com/office/drawing/2014/main" id="{1EED3EF8-C9D5-0396-9948-F81ED472E3B0}"/>
                </a:ext>
              </a:extLst>
            </p:cNvPr>
            <p:cNvGrpSpPr>
              <a:grpSpLocks/>
            </p:cNvGrpSpPr>
            <p:nvPr/>
          </p:nvGrpSpPr>
          <p:grpSpPr bwMode="auto">
            <a:xfrm>
              <a:off x="2863" y="3409"/>
              <a:ext cx="285" cy="335"/>
              <a:chOff x="2643" y="716"/>
              <a:chExt cx="285" cy="335"/>
            </a:xfrm>
          </p:grpSpPr>
          <p:sp>
            <p:nvSpPr>
              <p:cNvPr id="382009" name="Text Box 57">
                <a:extLst>
                  <a:ext uri="{FF2B5EF4-FFF2-40B4-BE49-F238E27FC236}">
                    <a16:creationId xmlns:a16="http://schemas.microsoft.com/office/drawing/2014/main" id="{DD9CB1AD-28F2-5A93-25F3-AB358A4A3197}"/>
                  </a:ext>
                </a:extLst>
              </p:cNvPr>
              <p:cNvSpPr txBox="1">
                <a:spLocks noChangeArrowheads="1"/>
              </p:cNvSpPr>
              <p:nvPr/>
            </p:nvSpPr>
            <p:spPr bwMode="auto">
              <a:xfrm>
                <a:off x="2643" y="763"/>
                <a:ext cx="2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K</a:t>
                </a:r>
                <a:r>
                  <a:rPr lang="en-US" altLang="en-JO" baseline="-25000">
                    <a:latin typeface="Comic Sans MS" panose="030F0902030302020204" pitchFamily="66" charset="0"/>
                  </a:rPr>
                  <a:t>B</a:t>
                </a:r>
                <a:endParaRPr lang="en-US" altLang="en-JO" sz="1800">
                  <a:latin typeface="Comic Sans MS" panose="030F0902030302020204" pitchFamily="66" charset="0"/>
                </a:endParaRPr>
              </a:p>
            </p:txBody>
          </p:sp>
          <p:sp>
            <p:nvSpPr>
              <p:cNvPr id="382010" name="Text Box 58">
                <a:extLst>
                  <a:ext uri="{FF2B5EF4-FFF2-40B4-BE49-F238E27FC236}">
                    <a16:creationId xmlns:a16="http://schemas.microsoft.com/office/drawing/2014/main" id="{7EB36337-7633-7840-74DE-F5CBD0D99966}"/>
                  </a:ext>
                </a:extLst>
              </p:cNvPr>
              <p:cNvSpPr txBox="1">
                <a:spLocks noChangeArrowheads="1"/>
              </p:cNvSpPr>
              <p:nvPr/>
            </p:nvSpPr>
            <p:spPr bwMode="auto">
              <a:xfrm>
                <a:off x="2730" y="716"/>
                <a:ext cx="19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t>
                </a:r>
              </a:p>
            </p:txBody>
          </p:sp>
        </p:grpSp>
        <p:sp>
          <p:nvSpPr>
            <p:cNvPr id="382011" name="Line 59">
              <a:extLst>
                <a:ext uri="{FF2B5EF4-FFF2-40B4-BE49-F238E27FC236}">
                  <a16:creationId xmlns:a16="http://schemas.microsoft.com/office/drawing/2014/main" id="{7BAD6E47-4C62-BDAD-E802-C43096F301BD}"/>
                </a:ext>
              </a:extLst>
            </p:cNvPr>
            <p:cNvSpPr>
              <a:spLocks noChangeShapeType="1"/>
            </p:cNvSpPr>
            <p:nvPr/>
          </p:nvSpPr>
          <p:spPr bwMode="auto">
            <a:xfrm>
              <a:off x="3114" y="3391"/>
              <a:ext cx="9" cy="228"/>
            </a:xfrm>
            <a:prstGeom prst="line">
              <a:avLst/>
            </a:prstGeom>
            <a:noFill/>
            <a:ln w="9525">
              <a:solidFill>
                <a:schemeClr val="tx1"/>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382012" name="Picture 60">
              <a:extLst>
                <a:ext uri="{FF2B5EF4-FFF2-40B4-BE49-F238E27FC236}">
                  <a16:creationId xmlns:a16="http://schemas.microsoft.com/office/drawing/2014/main" id="{A3738010-45B2-0091-6D89-EE62F84532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flipV="1">
              <a:off x="3170" y="3564"/>
              <a:ext cx="252"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2013" name="Line 61">
              <a:extLst>
                <a:ext uri="{FF2B5EF4-FFF2-40B4-BE49-F238E27FC236}">
                  <a16:creationId xmlns:a16="http://schemas.microsoft.com/office/drawing/2014/main" id="{8D1016E8-9E1F-ED6E-2A0E-479933DDF490}"/>
                </a:ext>
              </a:extLst>
            </p:cNvPr>
            <p:cNvSpPr>
              <a:spLocks noChangeShapeType="1"/>
            </p:cNvSpPr>
            <p:nvPr/>
          </p:nvSpPr>
          <p:spPr bwMode="auto">
            <a:xfrm flipV="1">
              <a:off x="3978" y="2838"/>
              <a:ext cx="484" cy="9"/>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82014" name="Text Box 62">
              <a:extLst>
                <a:ext uri="{FF2B5EF4-FFF2-40B4-BE49-F238E27FC236}">
                  <a16:creationId xmlns:a16="http://schemas.microsoft.com/office/drawing/2014/main" id="{AACE033B-AF96-B5F0-D628-57611DE4BF5D}"/>
                </a:ext>
              </a:extLst>
            </p:cNvPr>
            <p:cNvSpPr txBox="1">
              <a:spLocks noChangeArrowheads="1"/>
            </p:cNvSpPr>
            <p:nvPr/>
          </p:nvSpPr>
          <p:spPr bwMode="auto">
            <a:xfrm>
              <a:off x="4448" y="2810"/>
              <a:ext cx="7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Internet</a:t>
              </a:r>
            </a:p>
          </p:txBody>
        </p:sp>
        <p:sp>
          <p:nvSpPr>
            <p:cNvPr id="382015" name="Text Box 63">
              <a:extLst>
                <a:ext uri="{FF2B5EF4-FFF2-40B4-BE49-F238E27FC236}">
                  <a16:creationId xmlns:a16="http://schemas.microsoft.com/office/drawing/2014/main" id="{3BCCF2CF-B9C0-AE7F-87EA-FD169745EA4D}"/>
                </a:ext>
              </a:extLst>
            </p:cNvPr>
            <p:cNvSpPr txBox="1">
              <a:spLocks noChangeArrowheads="1"/>
            </p:cNvSpPr>
            <p:nvPr/>
          </p:nvSpPr>
          <p:spPr bwMode="auto">
            <a:xfrm>
              <a:off x="2345" y="3116"/>
              <a:ext cx="30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K</a:t>
              </a:r>
              <a:r>
                <a:rPr lang="en-US" altLang="en-JO" baseline="-25000">
                  <a:latin typeface="Comic Sans MS" panose="030F0902030302020204" pitchFamily="66" charset="0"/>
                </a:rPr>
                <a:t>S</a:t>
              </a:r>
            </a:p>
          </p:txBody>
        </p:sp>
      </p:grpSp>
      <p:sp>
        <p:nvSpPr>
          <p:cNvPr id="4" name="TextBox 3">
            <a:extLst>
              <a:ext uri="{FF2B5EF4-FFF2-40B4-BE49-F238E27FC236}">
                <a16:creationId xmlns:a16="http://schemas.microsoft.com/office/drawing/2014/main" id="{E094C9A9-A8F8-52B2-87BB-9901ECAAD7EA}"/>
              </a:ext>
            </a:extLst>
          </p:cNvPr>
          <p:cNvSpPr txBox="1"/>
          <p:nvPr/>
        </p:nvSpPr>
        <p:spPr>
          <a:xfrm>
            <a:off x="1146521" y="4905780"/>
            <a:ext cx="2603598" cy="400110"/>
          </a:xfrm>
          <a:prstGeom prst="rect">
            <a:avLst/>
          </a:prstGeom>
          <a:noFill/>
        </p:spPr>
        <p:txBody>
          <a:bodyPr wrap="none" rtlCol="0">
            <a:spAutoFit/>
          </a:bodyPr>
          <a:lstStyle/>
          <a:p>
            <a:r>
              <a:rPr lang="en-US" sz="2000" u="sng" dirty="0"/>
              <a:t>E</a:t>
            </a:r>
            <a:r>
              <a:rPr lang="en-JO" sz="2000" u="sng" dirty="0"/>
              <a:t>ncrypt the shared key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E7552812-6472-19D8-89EB-134FF495EE5D}"/>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3F4084C9-6297-EADE-86CD-D805F180B266}"/>
              </a:ext>
            </a:extLst>
          </p:cNvPr>
          <p:cNvSpPr>
            <a:spLocks noGrp="1"/>
          </p:cNvSpPr>
          <p:nvPr>
            <p:ph type="sldNum" sz="quarter" idx="12"/>
          </p:nvPr>
        </p:nvSpPr>
        <p:spPr/>
        <p:txBody>
          <a:bodyPr/>
          <a:lstStyle/>
          <a:p>
            <a:r>
              <a:rPr lang="en-US" altLang="en-JO"/>
              <a:t>8-</a:t>
            </a:r>
            <a:fld id="{E9C0B8BC-F1CF-F346-8AAE-796D98751A46}" type="slidenum">
              <a:rPr lang="en-US" altLang="en-JO"/>
              <a:pPr/>
              <a:t>53</a:t>
            </a:fld>
            <a:endParaRPr lang="en-US" altLang="en-JO"/>
          </a:p>
        </p:txBody>
      </p:sp>
      <p:sp>
        <p:nvSpPr>
          <p:cNvPr id="384002" name="Rectangle 2">
            <a:extLst>
              <a:ext uri="{FF2B5EF4-FFF2-40B4-BE49-F238E27FC236}">
                <a16:creationId xmlns:a16="http://schemas.microsoft.com/office/drawing/2014/main" id="{052DDA40-2B9B-2DE5-3CBF-0F60D4A79075}"/>
              </a:ext>
            </a:extLst>
          </p:cNvPr>
          <p:cNvSpPr>
            <a:spLocks noGrp="1" noChangeArrowheads="1"/>
          </p:cNvSpPr>
          <p:nvPr>
            <p:ph type="title"/>
          </p:nvPr>
        </p:nvSpPr>
        <p:spPr/>
        <p:txBody>
          <a:bodyPr/>
          <a:lstStyle/>
          <a:p>
            <a:r>
              <a:rPr lang="en-US" altLang="en-JO" sz="3600"/>
              <a:t>Pretty good privacy (PGP)</a:t>
            </a:r>
            <a:endParaRPr lang="en-US" altLang="en-JO" sz="2800"/>
          </a:p>
        </p:txBody>
      </p:sp>
      <p:sp>
        <p:nvSpPr>
          <p:cNvPr id="384003" name="Rectangle 3">
            <a:extLst>
              <a:ext uri="{FF2B5EF4-FFF2-40B4-BE49-F238E27FC236}">
                <a16:creationId xmlns:a16="http://schemas.microsoft.com/office/drawing/2014/main" id="{5A4A0975-CF13-8F65-B67F-9115F7625DDC}"/>
              </a:ext>
            </a:extLst>
          </p:cNvPr>
          <p:cNvSpPr>
            <a:spLocks noGrp="1" noChangeArrowheads="1"/>
          </p:cNvSpPr>
          <p:nvPr>
            <p:ph type="body" sz="half" idx="1"/>
          </p:nvPr>
        </p:nvSpPr>
        <p:spPr/>
        <p:txBody>
          <a:bodyPr/>
          <a:lstStyle/>
          <a:p>
            <a:r>
              <a:rPr lang="en-US" altLang="en-JO" sz="2000"/>
              <a:t>Internet e-mail encryption scheme, de-facto standard.</a:t>
            </a:r>
          </a:p>
          <a:p>
            <a:r>
              <a:rPr lang="en-US" altLang="en-JO" sz="2000"/>
              <a:t>uses symmetric key cryptography, public key cryptography, hash function, and digital signature as described.</a:t>
            </a:r>
          </a:p>
          <a:p>
            <a:r>
              <a:rPr lang="en-US" altLang="en-JO" sz="2000"/>
              <a:t>provides secrecy, sender authentication, integrity.</a:t>
            </a:r>
          </a:p>
          <a:p>
            <a:r>
              <a:rPr lang="en-US" altLang="en-JO" sz="2000"/>
              <a:t>inventor, Phil Zimmerman, was target of 3-year federal investigation.</a:t>
            </a:r>
          </a:p>
        </p:txBody>
      </p:sp>
      <p:sp>
        <p:nvSpPr>
          <p:cNvPr id="384004" name="Rectangle 4">
            <a:extLst>
              <a:ext uri="{FF2B5EF4-FFF2-40B4-BE49-F238E27FC236}">
                <a16:creationId xmlns:a16="http://schemas.microsoft.com/office/drawing/2014/main" id="{07B70FC9-5E3B-A506-07E3-66AFBC6991AE}"/>
              </a:ext>
            </a:extLst>
          </p:cNvPr>
          <p:cNvSpPr>
            <a:spLocks noGrp="1" noChangeArrowheads="1"/>
          </p:cNvSpPr>
          <p:nvPr>
            <p:ph type="body" sz="half" idx="2"/>
          </p:nvPr>
        </p:nvSpPr>
        <p:spPr>
          <a:xfrm>
            <a:off x="4406900" y="2135188"/>
            <a:ext cx="4205288" cy="3605212"/>
          </a:xfrm>
          <a:ln>
            <a:solidFill>
              <a:srgbClr val="FF0000"/>
            </a:solidFill>
            <a:miter lim="800000"/>
            <a:headEnd/>
            <a:tailEnd/>
          </a:ln>
        </p:spPr>
        <p:txBody>
          <a:bodyPr/>
          <a:lstStyle/>
          <a:p>
            <a:pPr>
              <a:spcBef>
                <a:spcPct val="0"/>
              </a:spcBef>
              <a:buFont typeface="ZapfDingbats" pitchFamily="82" charset="2"/>
              <a:buNone/>
            </a:pPr>
            <a:r>
              <a:rPr lang="en-US" altLang="en-JO" sz="1600">
                <a:latin typeface="Courier New" panose="02070309020205020404" pitchFamily="49" charset="0"/>
              </a:rPr>
              <a:t>---BEGIN PGP SIGNED MESSAGE---</a:t>
            </a:r>
          </a:p>
          <a:p>
            <a:pPr>
              <a:spcBef>
                <a:spcPct val="0"/>
              </a:spcBef>
              <a:buFont typeface="ZapfDingbats" pitchFamily="82" charset="2"/>
              <a:buNone/>
            </a:pPr>
            <a:r>
              <a:rPr lang="en-US" altLang="en-JO" sz="1600">
                <a:latin typeface="Courier New" panose="02070309020205020404" pitchFamily="49" charset="0"/>
              </a:rPr>
              <a:t>Hash: SHA1</a:t>
            </a:r>
          </a:p>
          <a:p>
            <a:pPr>
              <a:spcBef>
                <a:spcPct val="0"/>
              </a:spcBef>
              <a:buFont typeface="ZapfDingbats" pitchFamily="82" charset="2"/>
              <a:buNone/>
            </a:pPr>
            <a:endParaRPr lang="en-US" altLang="en-JO" sz="1600">
              <a:latin typeface="Courier New" panose="02070309020205020404" pitchFamily="49" charset="0"/>
            </a:endParaRPr>
          </a:p>
          <a:p>
            <a:pPr>
              <a:spcBef>
                <a:spcPct val="0"/>
              </a:spcBef>
              <a:buFont typeface="ZapfDingbats" pitchFamily="82" charset="2"/>
              <a:buNone/>
            </a:pPr>
            <a:r>
              <a:rPr lang="en-US" altLang="en-JO" sz="1600">
                <a:latin typeface="Courier New" panose="02070309020205020404" pitchFamily="49" charset="0"/>
              </a:rPr>
              <a:t>Bob:My husband is out of town tonight.Passionately yours, Alice</a:t>
            </a:r>
          </a:p>
          <a:p>
            <a:pPr>
              <a:spcBef>
                <a:spcPct val="0"/>
              </a:spcBef>
              <a:buFont typeface="ZapfDingbats" pitchFamily="82" charset="2"/>
              <a:buNone/>
            </a:pPr>
            <a:endParaRPr lang="en-US" altLang="en-JO" sz="1600">
              <a:latin typeface="Courier New" panose="02070309020205020404" pitchFamily="49" charset="0"/>
            </a:endParaRPr>
          </a:p>
          <a:p>
            <a:pPr>
              <a:spcBef>
                <a:spcPct val="0"/>
              </a:spcBef>
              <a:buFont typeface="ZapfDingbats" pitchFamily="82" charset="2"/>
              <a:buNone/>
            </a:pPr>
            <a:r>
              <a:rPr lang="en-US" altLang="en-JO" sz="1600">
                <a:latin typeface="Courier New" panose="02070309020205020404" pitchFamily="49" charset="0"/>
              </a:rPr>
              <a:t>---BEGIN PGP SIGNATURE---</a:t>
            </a:r>
          </a:p>
          <a:p>
            <a:pPr>
              <a:spcBef>
                <a:spcPct val="0"/>
              </a:spcBef>
              <a:buFont typeface="ZapfDingbats" pitchFamily="82" charset="2"/>
              <a:buNone/>
            </a:pPr>
            <a:r>
              <a:rPr lang="en-US" altLang="en-JO" sz="1600">
                <a:latin typeface="Courier New" panose="02070309020205020404" pitchFamily="49" charset="0"/>
              </a:rPr>
              <a:t>Version: PGP 5.0</a:t>
            </a:r>
          </a:p>
          <a:p>
            <a:pPr>
              <a:spcBef>
                <a:spcPct val="0"/>
              </a:spcBef>
              <a:buFont typeface="ZapfDingbats" pitchFamily="82" charset="2"/>
              <a:buNone/>
            </a:pPr>
            <a:r>
              <a:rPr lang="en-US" altLang="en-JO" sz="1600">
                <a:latin typeface="Courier New" panose="02070309020205020404" pitchFamily="49" charset="0"/>
              </a:rPr>
              <a:t>Charset: noconv</a:t>
            </a:r>
          </a:p>
          <a:p>
            <a:pPr>
              <a:spcBef>
                <a:spcPct val="0"/>
              </a:spcBef>
              <a:buFont typeface="ZapfDingbats" pitchFamily="82" charset="2"/>
              <a:buNone/>
            </a:pPr>
            <a:r>
              <a:rPr lang="en-US" altLang="en-JO" sz="1600">
                <a:latin typeface="Courier New" panose="02070309020205020404" pitchFamily="49" charset="0"/>
              </a:rPr>
              <a:t>yhHJRHhGJGhgg/12EpJ+lo8gE4vB3mqJhFEvZP9t6n7G6m5Gw2</a:t>
            </a:r>
          </a:p>
          <a:p>
            <a:pPr>
              <a:spcBef>
                <a:spcPct val="0"/>
              </a:spcBef>
              <a:buFont typeface="ZapfDingbats" pitchFamily="82" charset="2"/>
              <a:buNone/>
            </a:pPr>
            <a:r>
              <a:rPr lang="en-US" altLang="en-JO" sz="1600">
                <a:latin typeface="Courier New" panose="02070309020205020404" pitchFamily="49" charset="0"/>
              </a:rPr>
              <a:t>---END PGP SIGNATURE---</a:t>
            </a:r>
            <a:endParaRPr lang="en-US" altLang="en-JO" sz="2400">
              <a:latin typeface="Courier New" panose="02070309020205020404" pitchFamily="49" charset="0"/>
            </a:endParaRPr>
          </a:p>
          <a:p>
            <a:pPr>
              <a:buFont typeface="ZapfDingbats" pitchFamily="82" charset="2"/>
              <a:buNone/>
            </a:pPr>
            <a:endParaRPr lang="en-US" altLang="en-JO" sz="2400"/>
          </a:p>
        </p:txBody>
      </p:sp>
      <p:sp>
        <p:nvSpPr>
          <p:cNvPr id="384005" name="Text Box 5">
            <a:extLst>
              <a:ext uri="{FF2B5EF4-FFF2-40B4-BE49-F238E27FC236}">
                <a16:creationId xmlns:a16="http://schemas.microsoft.com/office/drawing/2014/main" id="{95B955FA-0472-EA3B-556F-105D1A2D3983}"/>
              </a:ext>
            </a:extLst>
          </p:cNvPr>
          <p:cNvSpPr txBox="1">
            <a:spLocks noChangeArrowheads="1"/>
          </p:cNvSpPr>
          <p:nvPr/>
        </p:nvSpPr>
        <p:spPr bwMode="auto">
          <a:xfrm>
            <a:off x="4541838" y="1647825"/>
            <a:ext cx="2852737"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2000">
                <a:latin typeface="Comic Sans MS" panose="030F0902030302020204" pitchFamily="66" charset="0"/>
              </a:rPr>
              <a:t>A PGP signed message:</a:t>
            </a:r>
            <a:endParaRPr lang="en-US" altLang="en-JO" sz="200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D1801785-B712-3291-7438-39F77D97B73A}"/>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D048D6D1-F0EF-3413-D236-B022D1C010DF}"/>
              </a:ext>
            </a:extLst>
          </p:cNvPr>
          <p:cNvSpPr>
            <a:spLocks noGrp="1"/>
          </p:cNvSpPr>
          <p:nvPr>
            <p:ph type="sldNum" sz="quarter" idx="12"/>
          </p:nvPr>
        </p:nvSpPr>
        <p:spPr/>
        <p:txBody>
          <a:bodyPr/>
          <a:lstStyle/>
          <a:p>
            <a:r>
              <a:rPr lang="en-US" altLang="en-JO"/>
              <a:t>8-</a:t>
            </a:r>
            <a:fld id="{096E407A-ED6E-504D-8E33-EA5350B2E6A2}" type="slidenum">
              <a:rPr lang="en-US" altLang="en-JO"/>
              <a:pPr/>
              <a:t>54</a:t>
            </a:fld>
            <a:endParaRPr lang="en-US" altLang="en-JO"/>
          </a:p>
        </p:txBody>
      </p:sp>
      <p:sp>
        <p:nvSpPr>
          <p:cNvPr id="361474" name="Rectangle 2">
            <a:extLst>
              <a:ext uri="{FF2B5EF4-FFF2-40B4-BE49-F238E27FC236}">
                <a16:creationId xmlns:a16="http://schemas.microsoft.com/office/drawing/2014/main" id="{D078918E-E259-1EB2-B381-6717EDFEDE08}"/>
              </a:ext>
            </a:extLst>
          </p:cNvPr>
          <p:cNvSpPr>
            <a:spLocks noGrp="1" noChangeArrowheads="1"/>
          </p:cNvSpPr>
          <p:nvPr>
            <p:ph type="title"/>
          </p:nvPr>
        </p:nvSpPr>
        <p:spPr/>
        <p:txBody>
          <a:bodyPr/>
          <a:lstStyle/>
          <a:p>
            <a:r>
              <a:rPr lang="en-US" altLang="en-JO"/>
              <a:t>Chapter 8 roadmap</a:t>
            </a:r>
          </a:p>
        </p:txBody>
      </p:sp>
      <p:sp>
        <p:nvSpPr>
          <p:cNvPr id="361475" name="Rectangle 3">
            <a:extLst>
              <a:ext uri="{FF2B5EF4-FFF2-40B4-BE49-F238E27FC236}">
                <a16:creationId xmlns:a16="http://schemas.microsoft.com/office/drawing/2014/main" id="{4C0B43FE-7441-A967-AF98-BFBE0FA5151C}"/>
              </a:ext>
            </a:extLst>
          </p:cNvPr>
          <p:cNvSpPr>
            <a:spLocks noGrp="1" noChangeArrowheads="1"/>
          </p:cNvSpPr>
          <p:nvPr>
            <p:ph type="body" idx="1"/>
          </p:nvPr>
        </p:nvSpPr>
        <p:spPr>
          <a:xfrm>
            <a:off x="650875" y="1668463"/>
            <a:ext cx="7772400" cy="4648200"/>
          </a:xfrm>
        </p:spPr>
        <p:txBody>
          <a:bodyPr/>
          <a:lstStyle/>
          <a:p>
            <a:pPr>
              <a:buFont typeface="ZapfDingbats" pitchFamily="82" charset="2"/>
              <a:buNone/>
            </a:pPr>
            <a:r>
              <a:rPr lang="en-US" altLang="en-JO">
                <a:solidFill>
                  <a:schemeClr val="accent2"/>
                </a:solidFill>
              </a:rPr>
              <a:t>8.1</a:t>
            </a:r>
            <a:r>
              <a:rPr lang="en-US" altLang="en-JO">
                <a:solidFill>
                  <a:srgbClr val="FF3300"/>
                </a:solidFill>
              </a:rPr>
              <a:t> </a:t>
            </a:r>
            <a:r>
              <a:rPr lang="en-US" altLang="en-JO"/>
              <a:t>What is network security?</a:t>
            </a:r>
          </a:p>
          <a:p>
            <a:pPr>
              <a:buFont typeface="ZapfDingbats" pitchFamily="82" charset="2"/>
              <a:buNone/>
            </a:pPr>
            <a:r>
              <a:rPr lang="en-US" altLang="en-JO">
                <a:solidFill>
                  <a:schemeClr val="accent2"/>
                </a:solidFill>
              </a:rPr>
              <a:t>8.2</a:t>
            </a:r>
            <a:r>
              <a:rPr lang="en-US" altLang="en-JO"/>
              <a:t> Principles of cryptography</a:t>
            </a:r>
          </a:p>
          <a:p>
            <a:pPr>
              <a:buFont typeface="ZapfDingbats" pitchFamily="82" charset="2"/>
              <a:buNone/>
            </a:pPr>
            <a:r>
              <a:rPr lang="en-US" altLang="en-JO">
                <a:solidFill>
                  <a:schemeClr val="accent2"/>
                </a:solidFill>
              </a:rPr>
              <a:t>8.3 </a:t>
            </a:r>
            <a:r>
              <a:rPr lang="en-US" altLang="en-JO"/>
              <a:t>Message integrity</a:t>
            </a:r>
          </a:p>
          <a:p>
            <a:pPr>
              <a:buFont typeface="ZapfDingbats" pitchFamily="82" charset="2"/>
              <a:buNone/>
            </a:pPr>
            <a:r>
              <a:rPr lang="en-US" altLang="en-JO">
                <a:solidFill>
                  <a:schemeClr val="accent2"/>
                </a:solidFill>
              </a:rPr>
              <a:t>8.4</a:t>
            </a:r>
            <a:r>
              <a:rPr lang="en-US" altLang="en-JO"/>
              <a:t> End point authentication</a:t>
            </a:r>
          </a:p>
          <a:p>
            <a:pPr>
              <a:buFont typeface="ZapfDingbats" pitchFamily="82" charset="2"/>
              <a:buNone/>
            </a:pPr>
            <a:r>
              <a:rPr lang="en-US" altLang="en-JO">
                <a:solidFill>
                  <a:schemeClr val="accent2"/>
                </a:solidFill>
              </a:rPr>
              <a:t>8.5</a:t>
            </a:r>
            <a:r>
              <a:rPr lang="en-US" altLang="en-JO"/>
              <a:t> Securing e-mail</a:t>
            </a:r>
          </a:p>
          <a:p>
            <a:pPr>
              <a:buFont typeface="ZapfDingbats" pitchFamily="82" charset="2"/>
              <a:buNone/>
            </a:pPr>
            <a:r>
              <a:rPr lang="en-US" altLang="en-JO">
                <a:solidFill>
                  <a:srgbClr val="FF3300"/>
                </a:solidFill>
              </a:rPr>
              <a:t>8.6 Securing TCP connections: SSL</a:t>
            </a:r>
          </a:p>
          <a:p>
            <a:pPr>
              <a:buFont typeface="ZapfDingbats" pitchFamily="82" charset="2"/>
              <a:buNone/>
            </a:pPr>
            <a:r>
              <a:rPr lang="en-US" altLang="en-JO">
                <a:solidFill>
                  <a:schemeClr val="accent2"/>
                </a:solidFill>
              </a:rPr>
              <a:t>8.7</a:t>
            </a:r>
            <a:r>
              <a:rPr lang="en-US" altLang="en-JO"/>
              <a:t> Network layer security: IPsec</a:t>
            </a:r>
          </a:p>
          <a:p>
            <a:pPr>
              <a:buFont typeface="ZapfDingbats" pitchFamily="82" charset="2"/>
              <a:buNone/>
            </a:pPr>
            <a:r>
              <a:rPr lang="en-US" altLang="en-JO">
                <a:solidFill>
                  <a:schemeClr val="accent2"/>
                </a:solidFill>
              </a:rPr>
              <a:t>8.8</a:t>
            </a:r>
            <a:r>
              <a:rPr lang="en-US" altLang="en-JO"/>
              <a:t> Securing wireless LANs</a:t>
            </a:r>
          </a:p>
          <a:p>
            <a:pPr>
              <a:buFont typeface="ZapfDingbats" pitchFamily="82" charset="2"/>
              <a:buNone/>
            </a:pPr>
            <a:r>
              <a:rPr lang="en-US" altLang="en-JO">
                <a:solidFill>
                  <a:schemeClr val="accent2"/>
                </a:solidFill>
              </a:rPr>
              <a:t>8.9</a:t>
            </a:r>
            <a:r>
              <a:rPr lang="en-US" altLang="en-JO"/>
              <a:t> Operational security: firewalls and IDS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57242CBE-175C-9951-0A10-E7026CEFDEC5}"/>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9E165E0F-CC33-B778-5ADA-DA5DB4283EC0}"/>
              </a:ext>
            </a:extLst>
          </p:cNvPr>
          <p:cNvSpPr>
            <a:spLocks noGrp="1"/>
          </p:cNvSpPr>
          <p:nvPr>
            <p:ph type="sldNum" sz="quarter" idx="12"/>
          </p:nvPr>
        </p:nvSpPr>
        <p:spPr/>
        <p:txBody>
          <a:bodyPr/>
          <a:lstStyle/>
          <a:p>
            <a:r>
              <a:rPr lang="en-US" altLang="en-JO"/>
              <a:t>8-</a:t>
            </a:r>
            <a:fld id="{21E0974B-71D7-5A4B-9315-3BBDEBAE24B9}" type="slidenum">
              <a:rPr lang="en-US" altLang="en-JO"/>
              <a:pPr/>
              <a:t>55</a:t>
            </a:fld>
            <a:endParaRPr lang="en-US" altLang="en-JO"/>
          </a:p>
        </p:txBody>
      </p:sp>
      <p:sp>
        <p:nvSpPr>
          <p:cNvPr id="434178" name="Rectangle 2">
            <a:extLst>
              <a:ext uri="{FF2B5EF4-FFF2-40B4-BE49-F238E27FC236}">
                <a16:creationId xmlns:a16="http://schemas.microsoft.com/office/drawing/2014/main" id="{EA2039B5-28BF-6804-CE94-F470DB049968}"/>
              </a:ext>
            </a:extLst>
          </p:cNvPr>
          <p:cNvSpPr>
            <a:spLocks noGrp="1" noChangeArrowheads="1"/>
          </p:cNvSpPr>
          <p:nvPr>
            <p:ph type="title"/>
          </p:nvPr>
        </p:nvSpPr>
        <p:spPr/>
        <p:txBody>
          <a:bodyPr/>
          <a:lstStyle/>
          <a:p>
            <a:r>
              <a:rPr lang="en-US" altLang="en-JO" sz="3600"/>
              <a:t>Secure sockets layer (SSL)</a:t>
            </a:r>
          </a:p>
        </p:txBody>
      </p:sp>
      <p:sp>
        <p:nvSpPr>
          <p:cNvPr id="434179" name="Rectangle 3">
            <a:extLst>
              <a:ext uri="{FF2B5EF4-FFF2-40B4-BE49-F238E27FC236}">
                <a16:creationId xmlns:a16="http://schemas.microsoft.com/office/drawing/2014/main" id="{4AE6BF2A-9090-152C-765F-A0B7067AACC9}"/>
              </a:ext>
            </a:extLst>
          </p:cNvPr>
          <p:cNvSpPr>
            <a:spLocks noGrp="1" noChangeArrowheads="1"/>
          </p:cNvSpPr>
          <p:nvPr>
            <p:ph type="body" sz="half" idx="1"/>
          </p:nvPr>
        </p:nvSpPr>
        <p:spPr>
          <a:xfrm>
            <a:off x="495300" y="1406525"/>
            <a:ext cx="8429625" cy="4648200"/>
          </a:xfrm>
        </p:spPr>
        <p:txBody>
          <a:bodyPr/>
          <a:lstStyle/>
          <a:p>
            <a:r>
              <a:rPr lang="en-US" altLang="en-JO" sz="2400" dirty="0">
                <a:solidFill>
                  <a:srgbClr val="FF0000"/>
                </a:solidFill>
              </a:rPr>
              <a:t>provides transport layer security to any TCP-based application using SSL services. </a:t>
            </a:r>
          </a:p>
          <a:p>
            <a:pPr lvl="1"/>
            <a:r>
              <a:rPr lang="en-US" altLang="en-JO" sz="2000" dirty="0"/>
              <a:t>e.g., between Web browsers, servers for e-commerce (s-http)</a:t>
            </a:r>
          </a:p>
          <a:p>
            <a:r>
              <a:rPr lang="en-US" altLang="en-JO" sz="2400" dirty="0"/>
              <a:t>security services: </a:t>
            </a:r>
          </a:p>
          <a:p>
            <a:pPr lvl="1"/>
            <a:r>
              <a:rPr lang="en-US" altLang="en-JO" sz="2000" dirty="0"/>
              <a:t>server </a:t>
            </a:r>
          </a:p>
          <a:p>
            <a:pPr marL="457200" lvl="1" indent="0">
              <a:buNone/>
            </a:pPr>
            <a:r>
              <a:rPr lang="en-US" altLang="en-JO" sz="2000" dirty="0"/>
              <a:t>    authentication, </a:t>
            </a:r>
          </a:p>
          <a:p>
            <a:pPr marL="457200" lvl="1" indent="0">
              <a:buNone/>
            </a:pPr>
            <a:r>
              <a:rPr lang="en-US" altLang="en-JO" sz="2000" dirty="0"/>
              <a:t>    data encryption,  client authentication (optional)</a:t>
            </a:r>
          </a:p>
        </p:txBody>
      </p:sp>
      <p:grpSp>
        <p:nvGrpSpPr>
          <p:cNvPr id="4" name="Group 3">
            <a:extLst>
              <a:ext uri="{FF2B5EF4-FFF2-40B4-BE49-F238E27FC236}">
                <a16:creationId xmlns:a16="http://schemas.microsoft.com/office/drawing/2014/main" id="{5B523E00-4E9A-67AC-8BFA-CC05C126A583}"/>
              </a:ext>
            </a:extLst>
          </p:cNvPr>
          <p:cNvGrpSpPr/>
          <p:nvPr/>
        </p:nvGrpSpPr>
        <p:grpSpPr>
          <a:xfrm>
            <a:off x="680132" y="4267298"/>
            <a:ext cx="6677025" cy="2139950"/>
            <a:chOff x="1162050" y="4010025"/>
            <a:chExt cx="6677025" cy="2139950"/>
          </a:xfrm>
        </p:grpSpPr>
        <p:sp>
          <p:nvSpPr>
            <p:cNvPr id="434183" name="Rectangle 7">
              <a:extLst>
                <a:ext uri="{FF2B5EF4-FFF2-40B4-BE49-F238E27FC236}">
                  <a16:creationId xmlns:a16="http://schemas.microsoft.com/office/drawing/2014/main" id="{99F33259-0EEB-ACF9-09FD-F7F4DFFE04D8}"/>
                </a:ext>
              </a:extLst>
            </p:cNvPr>
            <p:cNvSpPr>
              <a:spLocks noChangeArrowheads="1"/>
            </p:cNvSpPr>
            <p:nvPr/>
          </p:nvSpPr>
          <p:spPr bwMode="auto">
            <a:xfrm>
              <a:off x="4935538" y="4548188"/>
              <a:ext cx="1711325" cy="309562"/>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4184" name="Text Box 8">
              <a:extLst>
                <a:ext uri="{FF2B5EF4-FFF2-40B4-BE49-F238E27FC236}">
                  <a16:creationId xmlns:a16="http://schemas.microsoft.com/office/drawing/2014/main" id="{BD7EEA77-7A43-7E17-8BB3-D2CDB66F682A}"/>
                </a:ext>
              </a:extLst>
            </p:cNvPr>
            <p:cNvSpPr txBox="1">
              <a:spLocks noChangeArrowheads="1"/>
            </p:cNvSpPr>
            <p:nvPr/>
          </p:nvSpPr>
          <p:spPr bwMode="auto">
            <a:xfrm>
              <a:off x="5067300" y="4430713"/>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endParaRPr lang="en-JO" altLang="en-JO" sz="2000">
                <a:latin typeface="Comic Sans MS" panose="030F0902030302020204" pitchFamily="66" charset="0"/>
              </a:endParaRPr>
            </a:p>
          </p:txBody>
        </p:sp>
        <p:sp>
          <p:nvSpPr>
            <p:cNvPr id="434185" name="Rectangle 9">
              <a:extLst>
                <a:ext uri="{FF2B5EF4-FFF2-40B4-BE49-F238E27FC236}">
                  <a16:creationId xmlns:a16="http://schemas.microsoft.com/office/drawing/2014/main" id="{907B49A6-B70B-7601-86B9-3017F01AD829}"/>
                </a:ext>
              </a:extLst>
            </p:cNvPr>
            <p:cNvSpPr>
              <a:spLocks noChangeArrowheads="1"/>
            </p:cNvSpPr>
            <p:nvPr/>
          </p:nvSpPr>
          <p:spPr bwMode="auto">
            <a:xfrm>
              <a:off x="4935538" y="4857750"/>
              <a:ext cx="1711325" cy="3937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4186" name="Text Box 10">
              <a:extLst>
                <a:ext uri="{FF2B5EF4-FFF2-40B4-BE49-F238E27FC236}">
                  <a16:creationId xmlns:a16="http://schemas.microsoft.com/office/drawing/2014/main" id="{731767DA-61C4-249E-75A1-C5924075B1C9}"/>
                </a:ext>
              </a:extLst>
            </p:cNvPr>
            <p:cNvSpPr txBox="1">
              <a:spLocks noChangeArrowheads="1"/>
            </p:cNvSpPr>
            <p:nvPr/>
          </p:nvSpPr>
          <p:spPr bwMode="auto">
            <a:xfrm>
              <a:off x="5489575" y="4879975"/>
              <a:ext cx="6413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2000">
                  <a:latin typeface="Comic Sans MS" panose="030F0902030302020204" pitchFamily="66" charset="0"/>
                </a:rPr>
                <a:t>TCP</a:t>
              </a:r>
            </a:p>
          </p:txBody>
        </p:sp>
        <p:sp>
          <p:nvSpPr>
            <p:cNvPr id="434187" name="Rectangle 11">
              <a:extLst>
                <a:ext uri="{FF2B5EF4-FFF2-40B4-BE49-F238E27FC236}">
                  <a16:creationId xmlns:a16="http://schemas.microsoft.com/office/drawing/2014/main" id="{E65CDA4B-8A09-CFBA-2AE7-84AEF861E38F}"/>
                </a:ext>
              </a:extLst>
            </p:cNvPr>
            <p:cNvSpPr>
              <a:spLocks noChangeArrowheads="1"/>
            </p:cNvSpPr>
            <p:nvPr/>
          </p:nvSpPr>
          <p:spPr bwMode="auto">
            <a:xfrm>
              <a:off x="4935538" y="5251450"/>
              <a:ext cx="1711325" cy="3921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4188" name="Text Box 12">
              <a:extLst>
                <a:ext uri="{FF2B5EF4-FFF2-40B4-BE49-F238E27FC236}">
                  <a16:creationId xmlns:a16="http://schemas.microsoft.com/office/drawing/2014/main" id="{FD4BC60F-F6CB-1D99-4605-E6760713E70A}"/>
                </a:ext>
              </a:extLst>
            </p:cNvPr>
            <p:cNvSpPr txBox="1">
              <a:spLocks noChangeArrowheads="1"/>
            </p:cNvSpPr>
            <p:nvPr/>
          </p:nvSpPr>
          <p:spPr bwMode="auto">
            <a:xfrm>
              <a:off x="5589588" y="5294313"/>
              <a:ext cx="4540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2000">
                  <a:latin typeface="Comic Sans MS" panose="030F0902030302020204" pitchFamily="66" charset="0"/>
                </a:rPr>
                <a:t>IP</a:t>
              </a:r>
            </a:p>
          </p:txBody>
        </p:sp>
        <p:sp>
          <p:nvSpPr>
            <p:cNvPr id="434189" name="Text Box 13">
              <a:extLst>
                <a:ext uri="{FF2B5EF4-FFF2-40B4-BE49-F238E27FC236}">
                  <a16:creationId xmlns:a16="http://schemas.microsoft.com/office/drawing/2014/main" id="{D6C23EAC-A752-2210-9B52-63BB1955FB4B}"/>
                </a:ext>
              </a:extLst>
            </p:cNvPr>
            <p:cNvSpPr txBox="1">
              <a:spLocks noChangeArrowheads="1"/>
            </p:cNvSpPr>
            <p:nvPr/>
          </p:nvSpPr>
          <p:spPr bwMode="auto">
            <a:xfrm>
              <a:off x="4676775" y="5753100"/>
              <a:ext cx="29733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2000">
                  <a:solidFill>
                    <a:schemeClr val="accent2"/>
                  </a:solidFill>
                  <a:latin typeface="Comic Sans MS" panose="030F0902030302020204" pitchFamily="66" charset="0"/>
                </a:rPr>
                <a:t>TCP enhanced with SSL</a:t>
              </a:r>
            </a:p>
          </p:txBody>
        </p:sp>
        <p:sp>
          <p:nvSpPr>
            <p:cNvPr id="434190" name="Oval 14">
              <a:extLst>
                <a:ext uri="{FF2B5EF4-FFF2-40B4-BE49-F238E27FC236}">
                  <a16:creationId xmlns:a16="http://schemas.microsoft.com/office/drawing/2014/main" id="{C92F647C-D460-75B4-A9E0-EFCBD827D47F}"/>
                </a:ext>
              </a:extLst>
            </p:cNvPr>
            <p:cNvSpPr>
              <a:spLocks noChangeArrowheads="1"/>
            </p:cNvSpPr>
            <p:nvPr/>
          </p:nvSpPr>
          <p:spPr bwMode="auto">
            <a:xfrm>
              <a:off x="2981325" y="4822825"/>
              <a:ext cx="141288" cy="68263"/>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4191" name="Line 15">
              <a:extLst>
                <a:ext uri="{FF2B5EF4-FFF2-40B4-BE49-F238E27FC236}">
                  <a16:creationId xmlns:a16="http://schemas.microsoft.com/office/drawing/2014/main" id="{8A16B895-B123-2324-CF4F-2B74BBF9301B}"/>
                </a:ext>
              </a:extLst>
            </p:cNvPr>
            <p:cNvSpPr>
              <a:spLocks noChangeShapeType="1"/>
            </p:cNvSpPr>
            <p:nvPr/>
          </p:nvSpPr>
          <p:spPr bwMode="auto">
            <a:xfrm flipV="1">
              <a:off x="1816100" y="4891088"/>
              <a:ext cx="1165225" cy="2365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4192" name="Text Box 16">
              <a:extLst>
                <a:ext uri="{FF2B5EF4-FFF2-40B4-BE49-F238E27FC236}">
                  <a16:creationId xmlns:a16="http://schemas.microsoft.com/office/drawing/2014/main" id="{99AF1E7B-857E-9EE1-3F0E-A8AC049B43FD}"/>
                </a:ext>
              </a:extLst>
            </p:cNvPr>
            <p:cNvSpPr txBox="1">
              <a:spLocks noChangeArrowheads="1"/>
            </p:cNvSpPr>
            <p:nvPr/>
          </p:nvSpPr>
          <p:spPr bwMode="auto">
            <a:xfrm>
              <a:off x="1162050" y="4968875"/>
              <a:ext cx="10382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JO" sz="1600">
                  <a:latin typeface="Comic Sans MS" panose="030F0902030302020204" pitchFamily="66" charset="0"/>
                </a:rPr>
                <a:t>TCP </a:t>
              </a:r>
            </a:p>
            <a:p>
              <a:pPr algn="l"/>
              <a:r>
                <a:rPr lang="en-US" altLang="en-JO" sz="1600">
                  <a:latin typeface="Comic Sans MS" panose="030F0902030302020204" pitchFamily="66" charset="0"/>
                </a:rPr>
                <a:t>socket</a:t>
              </a:r>
            </a:p>
          </p:txBody>
        </p:sp>
        <p:sp>
          <p:nvSpPr>
            <p:cNvPr id="434194" name="Rectangle 18">
              <a:extLst>
                <a:ext uri="{FF2B5EF4-FFF2-40B4-BE49-F238E27FC236}">
                  <a16:creationId xmlns:a16="http://schemas.microsoft.com/office/drawing/2014/main" id="{09D5C5D2-7DAF-4620-F07E-6DA2646E4750}"/>
                </a:ext>
              </a:extLst>
            </p:cNvPr>
            <p:cNvSpPr>
              <a:spLocks noChangeArrowheads="1"/>
            </p:cNvSpPr>
            <p:nvPr/>
          </p:nvSpPr>
          <p:spPr bwMode="auto">
            <a:xfrm>
              <a:off x="2232025" y="4262438"/>
              <a:ext cx="1711325" cy="5873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4195" name="Text Box 19">
              <a:extLst>
                <a:ext uri="{FF2B5EF4-FFF2-40B4-BE49-F238E27FC236}">
                  <a16:creationId xmlns:a16="http://schemas.microsoft.com/office/drawing/2014/main" id="{F58474C0-0BF9-7CAA-1312-64D480CCF2BD}"/>
                </a:ext>
              </a:extLst>
            </p:cNvPr>
            <p:cNvSpPr txBox="1">
              <a:spLocks noChangeArrowheads="1"/>
            </p:cNvSpPr>
            <p:nvPr/>
          </p:nvSpPr>
          <p:spPr bwMode="auto">
            <a:xfrm>
              <a:off x="2373313" y="4368800"/>
              <a:ext cx="15017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2000">
                  <a:latin typeface="Comic Sans MS" panose="030F0902030302020204" pitchFamily="66" charset="0"/>
                </a:rPr>
                <a:t>Application</a:t>
              </a:r>
            </a:p>
          </p:txBody>
        </p:sp>
        <p:sp>
          <p:nvSpPr>
            <p:cNvPr id="434196" name="Rectangle 20">
              <a:extLst>
                <a:ext uri="{FF2B5EF4-FFF2-40B4-BE49-F238E27FC236}">
                  <a16:creationId xmlns:a16="http://schemas.microsoft.com/office/drawing/2014/main" id="{D7694CC1-7963-C9AF-44AD-AD6C66860C1A}"/>
                </a:ext>
              </a:extLst>
            </p:cNvPr>
            <p:cNvSpPr>
              <a:spLocks noChangeArrowheads="1"/>
            </p:cNvSpPr>
            <p:nvPr/>
          </p:nvSpPr>
          <p:spPr bwMode="auto">
            <a:xfrm>
              <a:off x="2232025" y="4849813"/>
              <a:ext cx="1711325" cy="3952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4197" name="Text Box 21">
              <a:extLst>
                <a:ext uri="{FF2B5EF4-FFF2-40B4-BE49-F238E27FC236}">
                  <a16:creationId xmlns:a16="http://schemas.microsoft.com/office/drawing/2014/main" id="{CE2790AB-715E-4CFA-DA0B-77447BD6ACC4}"/>
                </a:ext>
              </a:extLst>
            </p:cNvPr>
            <p:cNvSpPr txBox="1">
              <a:spLocks noChangeArrowheads="1"/>
            </p:cNvSpPr>
            <p:nvPr/>
          </p:nvSpPr>
          <p:spPr bwMode="auto">
            <a:xfrm>
              <a:off x="2784475" y="4872038"/>
              <a:ext cx="6413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2000" dirty="0">
                  <a:latin typeface="Comic Sans MS" panose="030F0902030302020204" pitchFamily="66" charset="0"/>
                </a:rPr>
                <a:t>TCP</a:t>
              </a:r>
            </a:p>
          </p:txBody>
        </p:sp>
        <p:sp>
          <p:nvSpPr>
            <p:cNvPr id="434198" name="Rectangle 22">
              <a:extLst>
                <a:ext uri="{FF2B5EF4-FFF2-40B4-BE49-F238E27FC236}">
                  <a16:creationId xmlns:a16="http://schemas.microsoft.com/office/drawing/2014/main" id="{81606FA3-B439-5CDE-318E-20948C5B2180}"/>
                </a:ext>
              </a:extLst>
            </p:cNvPr>
            <p:cNvSpPr>
              <a:spLocks noChangeArrowheads="1"/>
            </p:cNvSpPr>
            <p:nvPr/>
          </p:nvSpPr>
          <p:spPr bwMode="auto">
            <a:xfrm>
              <a:off x="2232025" y="5245100"/>
              <a:ext cx="1711325" cy="3921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4199" name="Text Box 23">
              <a:extLst>
                <a:ext uri="{FF2B5EF4-FFF2-40B4-BE49-F238E27FC236}">
                  <a16:creationId xmlns:a16="http://schemas.microsoft.com/office/drawing/2014/main" id="{73847F33-C79C-B811-7E62-0D766053486E}"/>
                </a:ext>
              </a:extLst>
            </p:cNvPr>
            <p:cNvSpPr txBox="1">
              <a:spLocks noChangeArrowheads="1"/>
            </p:cNvSpPr>
            <p:nvPr/>
          </p:nvSpPr>
          <p:spPr bwMode="auto">
            <a:xfrm>
              <a:off x="2908300" y="5299075"/>
              <a:ext cx="4540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2000">
                  <a:latin typeface="Comic Sans MS" panose="030F0902030302020204" pitchFamily="66" charset="0"/>
                </a:rPr>
                <a:t>IP</a:t>
              </a:r>
            </a:p>
          </p:txBody>
        </p:sp>
        <p:sp>
          <p:nvSpPr>
            <p:cNvPr id="434200" name="Text Box 24">
              <a:extLst>
                <a:ext uri="{FF2B5EF4-FFF2-40B4-BE49-F238E27FC236}">
                  <a16:creationId xmlns:a16="http://schemas.microsoft.com/office/drawing/2014/main" id="{2AD2BD02-2E95-3B6E-2C28-1FAD32D76948}"/>
                </a:ext>
              </a:extLst>
            </p:cNvPr>
            <p:cNvSpPr txBox="1">
              <a:spLocks noChangeArrowheads="1"/>
            </p:cNvSpPr>
            <p:nvPr/>
          </p:nvSpPr>
          <p:spPr bwMode="auto">
            <a:xfrm>
              <a:off x="1971675" y="5746750"/>
              <a:ext cx="17065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2000">
                  <a:solidFill>
                    <a:schemeClr val="accent2"/>
                  </a:solidFill>
                  <a:latin typeface="Comic Sans MS" panose="030F0902030302020204" pitchFamily="66" charset="0"/>
                </a:rPr>
                <a:t>       TCP API</a:t>
              </a:r>
            </a:p>
          </p:txBody>
        </p:sp>
        <p:sp>
          <p:nvSpPr>
            <p:cNvPr id="434201" name="Rectangle 25">
              <a:extLst>
                <a:ext uri="{FF2B5EF4-FFF2-40B4-BE49-F238E27FC236}">
                  <a16:creationId xmlns:a16="http://schemas.microsoft.com/office/drawing/2014/main" id="{E79114AB-ABE2-A2E7-F871-FC23B4837119}"/>
                </a:ext>
              </a:extLst>
            </p:cNvPr>
            <p:cNvSpPr>
              <a:spLocks noChangeArrowheads="1"/>
            </p:cNvSpPr>
            <p:nvPr/>
          </p:nvSpPr>
          <p:spPr bwMode="auto">
            <a:xfrm>
              <a:off x="4935538" y="4010025"/>
              <a:ext cx="1711325" cy="5381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4202" name="Text Box 26">
              <a:extLst>
                <a:ext uri="{FF2B5EF4-FFF2-40B4-BE49-F238E27FC236}">
                  <a16:creationId xmlns:a16="http://schemas.microsoft.com/office/drawing/2014/main" id="{90691904-AA7C-8C62-455A-FD2210707261}"/>
                </a:ext>
              </a:extLst>
            </p:cNvPr>
            <p:cNvSpPr txBox="1">
              <a:spLocks noChangeArrowheads="1"/>
            </p:cNvSpPr>
            <p:nvPr/>
          </p:nvSpPr>
          <p:spPr bwMode="auto">
            <a:xfrm>
              <a:off x="5016500" y="4508500"/>
              <a:ext cx="175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2000">
                  <a:latin typeface="Comic Sans MS" panose="030F0902030302020204" pitchFamily="66" charset="0"/>
                </a:rPr>
                <a:t>SSL sublayer</a:t>
              </a:r>
            </a:p>
          </p:txBody>
        </p:sp>
        <p:sp>
          <p:nvSpPr>
            <p:cNvPr id="434203" name="Oval 27">
              <a:extLst>
                <a:ext uri="{FF2B5EF4-FFF2-40B4-BE49-F238E27FC236}">
                  <a16:creationId xmlns:a16="http://schemas.microsoft.com/office/drawing/2014/main" id="{0B82A3D0-4DEA-1DA0-B74F-8C87DBC63A03}"/>
                </a:ext>
              </a:extLst>
            </p:cNvPr>
            <p:cNvSpPr>
              <a:spLocks noChangeArrowheads="1"/>
            </p:cNvSpPr>
            <p:nvPr/>
          </p:nvSpPr>
          <p:spPr bwMode="auto">
            <a:xfrm>
              <a:off x="5681663" y="4514850"/>
              <a:ext cx="141287" cy="68263"/>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4204" name="Text Box 28">
              <a:extLst>
                <a:ext uri="{FF2B5EF4-FFF2-40B4-BE49-F238E27FC236}">
                  <a16:creationId xmlns:a16="http://schemas.microsoft.com/office/drawing/2014/main" id="{9733EE37-D8B5-6C46-CB8B-DE0CCE056E4A}"/>
                </a:ext>
              </a:extLst>
            </p:cNvPr>
            <p:cNvSpPr txBox="1">
              <a:spLocks noChangeArrowheads="1"/>
            </p:cNvSpPr>
            <p:nvPr/>
          </p:nvSpPr>
          <p:spPr bwMode="auto">
            <a:xfrm>
              <a:off x="5094288" y="4100513"/>
              <a:ext cx="15017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2000">
                  <a:latin typeface="Comic Sans MS" panose="030F0902030302020204" pitchFamily="66" charset="0"/>
                </a:rPr>
                <a:t>Application</a:t>
              </a:r>
            </a:p>
          </p:txBody>
        </p:sp>
        <p:sp>
          <p:nvSpPr>
            <p:cNvPr id="434205" name="Line 29">
              <a:extLst>
                <a:ext uri="{FF2B5EF4-FFF2-40B4-BE49-F238E27FC236}">
                  <a16:creationId xmlns:a16="http://schemas.microsoft.com/office/drawing/2014/main" id="{7217CC75-9130-B696-75B2-57187729AFDA}"/>
                </a:ext>
              </a:extLst>
            </p:cNvPr>
            <p:cNvSpPr>
              <a:spLocks noChangeShapeType="1"/>
            </p:cNvSpPr>
            <p:nvPr/>
          </p:nvSpPr>
          <p:spPr bwMode="auto">
            <a:xfrm flipH="1" flipV="1">
              <a:off x="5822950" y="4583113"/>
              <a:ext cx="1206500" cy="2746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4206" name="Text Box 30">
              <a:extLst>
                <a:ext uri="{FF2B5EF4-FFF2-40B4-BE49-F238E27FC236}">
                  <a16:creationId xmlns:a16="http://schemas.microsoft.com/office/drawing/2014/main" id="{44C32527-1B54-267D-5E61-EC9CACC5AB9B}"/>
                </a:ext>
              </a:extLst>
            </p:cNvPr>
            <p:cNvSpPr txBox="1">
              <a:spLocks noChangeArrowheads="1"/>
            </p:cNvSpPr>
            <p:nvPr/>
          </p:nvSpPr>
          <p:spPr bwMode="auto">
            <a:xfrm>
              <a:off x="7029450" y="4678363"/>
              <a:ext cx="8096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1600">
                  <a:latin typeface="Comic Sans MS" panose="030F0902030302020204" pitchFamily="66" charset="0"/>
                </a:rPr>
                <a:t>SSL</a:t>
              </a:r>
            </a:p>
            <a:p>
              <a:pPr algn="l"/>
              <a:r>
                <a:rPr lang="en-US" altLang="en-JO" sz="1600">
                  <a:latin typeface="Comic Sans MS" panose="030F0902030302020204" pitchFamily="66" charset="0"/>
                </a:rPr>
                <a:t>socket</a:t>
              </a:r>
            </a:p>
          </p:txBody>
        </p:sp>
        <p:sp>
          <p:nvSpPr>
            <p:cNvPr id="434207" name="Line 31">
              <a:extLst>
                <a:ext uri="{FF2B5EF4-FFF2-40B4-BE49-F238E27FC236}">
                  <a16:creationId xmlns:a16="http://schemas.microsoft.com/office/drawing/2014/main" id="{894C5C64-B0BE-F0A0-E2C6-7D7217BD7644}"/>
                </a:ext>
              </a:extLst>
            </p:cNvPr>
            <p:cNvSpPr>
              <a:spLocks noChangeShapeType="1"/>
            </p:cNvSpPr>
            <p:nvPr/>
          </p:nvSpPr>
          <p:spPr bwMode="auto">
            <a:xfrm flipV="1">
              <a:off x="4021138" y="4848225"/>
              <a:ext cx="836612" cy="1588"/>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169CAC3D-1EB0-EA68-3EDC-E97507F48658}"/>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CB6447D5-237C-1C43-8C9B-861CFE6DA0EB}"/>
              </a:ext>
            </a:extLst>
          </p:cNvPr>
          <p:cNvSpPr>
            <a:spLocks noGrp="1"/>
          </p:cNvSpPr>
          <p:nvPr>
            <p:ph type="sldNum" sz="quarter" idx="12"/>
          </p:nvPr>
        </p:nvSpPr>
        <p:spPr/>
        <p:txBody>
          <a:bodyPr/>
          <a:lstStyle/>
          <a:p>
            <a:r>
              <a:rPr lang="en-US" altLang="en-JO"/>
              <a:t>8-</a:t>
            </a:r>
            <a:fld id="{3CBCE7CC-DFEF-2E4B-AB21-4D5D7F4DE4BF}" type="slidenum">
              <a:rPr lang="en-US" altLang="en-JO"/>
              <a:pPr/>
              <a:t>56</a:t>
            </a:fld>
            <a:endParaRPr lang="en-US" altLang="en-JO"/>
          </a:p>
        </p:txBody>
      </p:sp>
      <p:sp>
        <p:nvSpPr>
          <p:cNvPr id="386050" name="Rectangle 2">
            <a:extLst>
              <a:ext uri="{FF2B5EF4-FFF2-40B4-BE49-F238E27FC236}">
                <a16:creationId xmlns:a16="http://schemas.microsoft.com/office/drawing/2014/main" id="{7B3F7C35-27C0-ED7F-F739-510E7A15157F}"/>
              </a:ext>
            </a:extLst>
          </p:cNvPr>
          <p:cNvSpPr>
            <a:spLocks noGrp="1" noChangeArrowheads="1"/>
          </p:cNvSpPr>
          <p:nvPr>
            <p:ph type="title"/>
          </p:nvPr>
        </p:nvSpPr>
        <p:spPr/>
        <p:txBody>
          <a:bodyPr/>
          <a:lstStyle/>
          <a:p>
            <a:r>
              <a:rPr lang="en-US" altLang="en-JO" sz="3600"/>
              <a:t>SSL: three phases</a:t>
            </a:r>
          </a:p>
        </p:txBody>
      </p:sp>
      <p:sp>
        <p:nvSpPr>
          <p:cNvPr id="386053" name="Rectangle 5">
            <a:extLst>
              <a:ext uri="{FF2B5EF4-FFF2-40B4-BE49-F238E27FC236}">
                <a16:creationId xmlns:a16="http://schemas.microsoft.com/office/drawing/2014/main" id="{2A2C71D1-6EAD-328E-972F-64AE3A696A24}"/>
              </a:ext>
            </a:extLst>
          </p:cNvPr>
          <p:cNvSpPr>
            <a:spLocks noGrp="1" noChangeArrowheads="1"/>
          </p:cNvSpPr>
          <p:nvPr>
            <p:ph type="body" sz="half" idx="1"/>
          </p:nvPr>
        </p:nvSpPr>
        <p:spPr>
          <a:xfrm>
            <a:off x="533400" y="1600200"/>
            <a:ext cx="3529013" cy="4648200"/>
          </a:xfrm>
        </p:spPr>
        <p:txBody>
          <a:bodyPr/>
          <a:lstStyle/>
          <a:p>
            <a:pPr>
              <a:lnSpc>
                <a:spcPct val="90000"/>
              </a:lnSpc>
              <a:buFont typeface="ZapfDingbats" pitchFamily="82" charset="2"/>
              <a:buNone/>
            </a:pPr>
            <a:r>
              <a:rPr lang="en-US" altLang="en-JO" i="1">
                <a:solidFill>
                  <a:srgbClr val="FF3300"/>
                </a:solidFill>
              </a:rPr>
              <a:t>1. Handshake:</a:t>
            </a:r>
          </a:p>
          <a:p>
            <a:pPr>
              <a:lnSpc>
                <a:spcPct val="90000"/>
              </a:lnSpc>
            </a:pPr>
            <a:r>
              <a:rPr lang="en-US" altLang="en-JO" sz="2400"/>
              <a:t>Bob establishes TCP connection to Alice</a:t>
            </a:r>
          </a:p>
          <a:p>
            <a:pPr>
              <a:lnSpc>
                <a:spcPct val="90000"/>
              </a:lnSpc>
            </a:pPr>
            <a:r>
              <a:rPr lang="en-US" altLang="en-JO" sz="2400"/>
              <a:t>authenticates Alice via CA signed certificate</a:t>
            </a:r>
          </a:p>
          <a:p>
            <a:pPr>
              <a:lnSpc>
                <a:spcPct val="90000"/>
              </a:lnSpc>
            </a:pPr>
            <a:r>
              <a:rPr lang="en-US" altLang="en-JO" sz="2400"/>
              <a:t>creates, encrypts (using Alice’s public key), sends master secret key to Alice</a:t>
            </a:r>
          </a:p>
          <a:p>
            <a:pPr lvl="1">
              <a:lnSpc>
                <a:spcPct val="90000"/>
              </a:lnSpc>
            </a:pPr>
            <a:r>
              <a:rPr lang="en-US" altLang="en-JO" sz="2000"/>
              <a:t>nonce exchange not shown</a:t>
            </a:r>
          </a:p>
        </p:txBody>
      </p:sp>
      <p:pic>
        <p:nvPicPr>
          <p:cNvPr id="386056" name="Picture 8">
            <a:extLst>
              <a:ext uri="{FF2B5EF4-FFF2-40B4-BE49-F238E27FC236}">
                <a16:creationId xmlns:a16="http://schemas.microsoft.com/office/drawing/2014/main" id="{B4DAF7DD-77C8-69EE-5A39-E36F714571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3488" y="1127125"/>
            <a:ext cx="527050"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6057" name="Picture 9">
            <a:extLst>
              <a:ext uri="{FF2B5EF4-FFF2-40B4-BE49-F238E27FC236}">
                <a16:creationId xmlns:a16="http://schemas.microsoft.com/office/drawing/2014/main" id="{471D0302-CAEB-7F39-72C3-93548FB69B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64038" y="1100138"/>
            <a:ext cx="642937"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6059" name="Line 11">
            <a:extLst>
              <a:ext uri="{FF2B5EF4-FFF2-40B4-BE49-F238E27FC236}">
                <a16:creationId xmlns:a16="http://schemas.microsoft.com/office/drawing/2014/main" id="{D2DA38C2-7A07-6758-29AE-D64476E34AFD}"/>
              </a:ext>
            </a:extLst>
          </p:cNvPr>
          <p:cNvSpPr>
            <a:spLocks noChangeShapeType="1"/>
          </p:cNvSpPr>
          <p:nvPr/>
        </p:nvSpPr>
        <p:spPr bwMode="auto">
          <a:xfrm>
            <a:off x="4632325" y="3386138"/>
            <a:ext cx="3165475" cy="3206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86060" name="Text Box 12">
            <a:extLst>
              <a:ext uri="{FF2B5EF4-FFF2-40B4-BE49-F238E27FC236}">
                <a16:creationId xmlns:a16="http://schemas.microsoft.com/office/drawing/2014/main" id="{3840026D-E578-B19C-39FE-0FE516EFA53B}"/>
              </a:ext>
            </a:extLst>
          </p:cNvPr>
          <p:cNvSpPr txBox="1">
            <a:spLocks noChangeArrowheads="1"/>
          </p:cNvSpPr>
          <p:nvPr/>
        </p:nvSpPr>
        <p:spPr bwMode="auto">
          <a:xfrm rot="356003">
            <a:off x="5359400" y="3198813"/>
            <a:ext cx="13112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2000" dirty="0">
                <a:solidFill>
                  <a:srgbClr val="FF0000"/>
                </a:solidFill>
                <a:latin typeface="Comic Sans MS" panose="030F0902030302020204" pitchFamily="66" charset="0"/>
              </a:rPr>
              <a:t>SSL hello</a:t>
            </a:r>
          </a:p>
        </p:txBody>
      </p:sp>
      <p:sp>
        <p:nvSpPr>
          <p:cNvPr id="386061" name="Line 13">
            <a:extLst>
              <a:ext uri="{FF2B5EF4-FFF2-40B4-BE49-F238E27FC236}">
                <a16:creationId xmlns:a16="http://schemas.microsoft.com/office/drawing/2014/main" id="{250B95DF-A645-F3DE-97C1-F7EDDB420795}"/>
              </a:ext>
            </a:extLst>
          </p:cNvPr>
          <p:cNvSpPr>
            <a:spLocks noChangeShapeType="1"/>
          </p:cNvSpPr>
          <p:nvPr/>
        </p:nvSpPr>
        <p:spPr bwMode="auto">
          <a:xfrm flipH="1">
            <a:off x="4632325" y="3886200"/>
            <a:ext cx="3165475" cy="5207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86062" name="Text Box 14">
            <a:extLst>
              <a:ext uri="{FF2B5EF4-FFF2-40B4-BE49-F238E27FC236}">
                <a16:creationId xmlns:a16="http://schemas.microsoft.com/office/drawing/2014/main" id="{06F413AC-7D1D-C52F-13EB-0F1A30C0292A}"/>
              </a:ext>
            </a:extLst>
          </p:cNvPr>
          <p:cNvSpPr txBox="1">
            <a:spLocks noChangeArrowheads="1"/>
          </p:cNvSpPr>
          <p:nvPr/>
        </p:nvSpPr>
        <p:spPr bwMode="auto">
          <a:xfrm rot="-575500">
            <a:off x="5434013" y="3790950"/>
            <a:ext cx="14859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2000" dirty="0">
                <a:solidFill>
                  <a:srgbClr val="FF0000"/>
                </a:solidFill>
                <a:latin typeface="Comic Sans MS" panose="030F0902030302020204" pitchFamily="66" charset="0"/>
              </a:rPr>
              <a:t>certificate</a:t>
            </a:r>
          </a:p>
        </p:txBody>
      </p:sp>
      <p:sp>
        <p:nvSpPr>
          <p:cNvPr id="386063" name="Line 15">
            <a:extLst>
              <a:ext uri="{FF2B5EF4-FFF2-40B4-BE49-F238E27FC236}">
                <a16:creationId xmlns:a16="http://schemas.microsoft.com/office/drawing/2014/main" id="{46FEA1AA-67D5-834E-23F3-3CBCEE3255B5}"/>
              </a:ext>
            </a:extLst>
          </p:cNvPr>
          <p:cNvSpPr>
            <a:spLocks noChangeShapeType="1"/>
          </p:cNvSpPr>
          <p:nvPr/>
        </p:nvSpPr>
        <p:spPr bwMode="auto">
          <a:xfrm>
            <a:off x="4624388" y="5346700"/>
            <a:ext cx="2614612" cy="3016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86064" name="Text Box 16">
            <a:extLst>
              <a:ext uri="{FF2B5EF4-FFF2-40B4-BE49-F238E27FC236}">
                <a16:creationId xmlns:a16="http://schemas.microsoft.com/office/drawing/2014/main" id="{0103FA36-F308-38FE-355D-F1855775BCFC}"/>
              </a:ext>
            </a:extLst>
          </p:cNvPr>
          <p:cNvSpPr txBox="1">
            <a:spLocks noChangeArrowheads="1"/>
          </p:cNvSpPr>
          <p:nvPr/>
        </p:nvSpPr>
        <p:spPr bwMode="auto">
          <a:xfrm rot="329687">
            <a:off x="5516563" y="5102225"/>
            <a:ext cx="1127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2000">
                <a:latin typeface="Comic Sans MS" panose="030F0902030302020204" pitchFamily="66" charset="0"/>
              </a:rPr>
              <a:t>K</a:t>
            </a:r>
            <a:r>
              <a:rPr lang="en-US" altLang="en-JO" sz="2000" baseline="-25000">
                <a:latin typeface="Comic Sans MS" panose="030F0902030302020204" pitchFamily="66" charset="0"/>
              </a:rPr>
              <a:t>A</a:t>
            </a:r>
            <a:r>
              <a:rPr lang="en-US" altLang="en-JO" sz="2000" baseline="30000">
                <a:latin typeface="Comic Sans MS" panose="030F0902030302020204" pitchFamily="66" charset="0"/>
              </a:rPr>
              <a:t>+</a:t>
            </a:r>
            <a:r>
              <a:rPr lang="en-US" altLang="en-JO" sz="2000">
                <a:latin typeface="Comic Sans MS" panose="030F0902030302020204" pitchFamily="66" charset="0"/>
              </a:rPr>
              <a:t>(MS)</a:t>
            </a:r>
          </a:p>
        </p:txBody>
      </p:sp>
      <p:sp>
        <p:nvSpPr>
          <p:cNvPr id="386065" name="Line 17">
            <a:extLst>
              <a:ext uri="{FF2B5EF4-FFF2-40B4-BE49-F238E27FC236}">
                <a16:creationId xmlns:a16="http://schemas.microsoft.com/office/drawing/2014/main" id="{BB13CAF3-8DAC-0CCE-8B0B-709E2C481081}"/>
              </a:ext>
            </a:extLst>
          </p:cNvPr>
          <p:cNvSpPr>
            <a:spLocks noChangeShapeType="1"/>
          </p:cNvSpPr>
          <p:nvPr/>
        </p:nvSpPr>
        <p:spPr bwMode="auto">
          <a:xfrm>
            <a:off x="4641850" y="1697038"/>
            <a:ext cx="3165475" cy="3206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86066" name="Line 18">
            <a:extLst>
              <a:ext uri="{FF2B5EF4-FFF2-40B4-BE49-F238E27FC236}">
                <a16:creationId xmlns:a16="http://schemas.microsoft.com/office/drawing/2014/main" id="{2C3E42D1-08D6-F3B5-B8A2-A15878EE6EF3}"/>
              </a:ext>
            </a:extLst>
          </p:cNvPr>
          <p:cNvSpPr>
            <a:spLocks noChangeShapeType="1"/>
          </p:cNvSpPr>
          <p:nvPr/>
        </p:nvSpPr>
        <p:spPr bwMode="auto">
          <a:xfrm flipH="1">
            <a:off x="4635500" y="1549400"/>
            <a:ext cx="7938" cy="43465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86067" name="Line 19">
            <a:extLst>
              <a:ext uri="{FF2B5EF4-FFF2-40B4-BE49-F238E27FC236}">
                <a16:creationId xmlns:a16="http://schemas.microsoft.com/office/drawing/2014/main" id="{3D7BFDAD-BD5B-DA88-8299-BB37A9A661D8}"/>
              </a:ext>
            </a:extLst>
          </p:cNvPr>
          <p:cNvSpPr>
            <a:spLocks noChangeShapeType="1"/>
          </p:cNvSpPr>
          <p:nvPr/>
        </p:nvSpPr>
        <p:spPr bwMode="auto">
          <a:xfrm flipH="1">
            <a:off x="7796213" y="1639888"/>
            <a:ext cx="9525" cy="48275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86068" name="Text Box 20">
            <a:extLst>
              <a:ext uri="{FF2B5EF4-FFF2-40B4-BE49-F238E27FC236}">
                <a16:creationId xmlns:a16="http://schemas.microsoft.com/office/drawing/2014/main" id="{934CAC5A-D682-FB2E-BDE9-0FAD68259B75}"/>
              </a:ext>
            </a:extLst>
          </p:cNvPr>
          <p:cNvSpPr txBox="1">
            <a:spLocks noChangeArrowheads="1"/>
          </p:cNvSpPr>
          <p:nvPr/>
        </p:nvSpPr>
        <p:spPr bwMode="auto">
          <a:xfrm rot="274593">
            <a:off x="5795963" y="1477963"/>
            <a:ext cx="11509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1800">
                <a:latin typeface="Comic Sans MS" panose="030F0902030302020204" pitchFamily="66" charset="0"/>
              </a:rPr>
              <a:t>TCP SYN</a:t>
            </a:r>
          </a:p>
        </p:txBody>
      </p:sp>
      <p:sp>
        <p:nvSpPr>
          <p:cNvPr id="386069" name="Line 21">
            <a:extLst>
              <a:ext uri="{FF2B5EF4-FFF2-40B4-BE49-F238E27FC236}">
                <a16:creationId xmlns:a16="http://schemas.microsoft.com/office/drawing/2014/main" id="{7FD5D387-D70E-89F7-94CF-D46E801CB5E4}"/>
              </a:ext>
            </a:extLst>
          </p:cNvPr>
          <p:cNvSpPr>
            <a:spLocks noChangeShapeType="1"/>
          </p:cNvSpPr>
          <p:nvPr/>
        </p:nvSpPr>
        <p:spPr bwMode="auto">
          <a:xfrm flipH="1">
            <a:off x="4641850" y="2135188"/>
            <a:ext cx="3165475" cy="5207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86070" name="Text Box 22">
            <a:extLst>
              <a:ext uri="{FF2B5EF4-FFF2-40B4-BE49-F238E27FC236}">
                <a16:creationId xmlns:a16="http://schemas.microsoft.com/office/drawing/2014/main" id="{FF11BFDB-886F-2ECD-A54C-D2FD7995B18D}"/>
              </a:ext>
            </a:extLst>
          </p:cNvPr>
          <p:cNvSpPr txBox="1">
            <a:spLocks noChangeArrowheads="1"/>
          </p:cNvSpPr>
          <p:nvPr/>
        </p:nvSpPr>
        <p:spPr bwMode="auto">
          <a:xfrm rot="-561106">
            <a:off x="5011738" y="2146300"/>
            <a:ext cx="15954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1800">
                <a:latin typeface="Comic Sans MS" panose="030F0902030302020204" pitchFamily="66" charset="0"/>
              </a:rPr>
              <a:t>TCP SYNACK</a:t>
            </a:r>
          </a:p>
        </p:txBody>
      </p:sp>
      <p:sp>
        <p:nvSpPr>
          <p:cNvPr id="386071" name="Line 23">
            <a:extLst>
              <a:ext uri="{FF2B5EF4-FFF2-40B4-BE49-F238E27FC236}">
                <a16:creationId xmlns:a16="http://schemas.microsoft.com/office/drawing/2014/main" id="{C79B1025-3A0D-CA65-E39C-910BC40A7481}"/>
              </a:ext>
            </a:extLst>
          </p:cNvPr>
          <p:cNvSpPr>
            <a:spLocks noChangeShapeType="1"/>
          </p:cNvSpPr>
          <p:nvPr/>
        </p:nvSpPr>
        <p:spPr bwMode="auto">
          <a:xfrm>
            <a:off x="4625975" y="2803525"/>
            <a:ext cx="3165475" cy="3206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86072" name="Text Box 24">
            <a:extLst>
              <a:ext uri="{FF2B5EF4-FFF2-40B4-BE49-F238E27FC236}">
                <a16:creationId xmlns:a16="http://schemas.microsoft.com/office/drawing/2014/main" id="{AC546824-B0FC-6256-035B-8EEA8CD74C0F}"/>
              </a:ext>
            </a:extLst>
          </p:cNvPr>
          <p:cNvSpPr txBox="1">
            <a:spLocks noChangeArrowheads="1"/>
          </p:cNvSpPr>
          <p:nvPr/>
        </p:nvSpPr>
        <p:spPr bwMode="auto">
          <a:xfrm rot="265795">
            <a:off x="6124575" y="2690813"/>
            <a:ext cx="11096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1800">
                <a:latin typeface="Comic Sans MS" panose="030F0902030302020204" pitchFamily="66" charset="0"/>
              </a:rPr>
              <a:t>TCP ACK</a:t>
            </a:r>
          </a:p>
        </p:txBody>
      </p:sp>
      <p:sp>
        <p:nvSpPr>
          <p:cNvPr id="386073" name="Text Box 25">
            <a:extLst>
              <a:ext uri="{FF2B5EF4-FFF2-40B4-BE49-F238E27FC236}">
                <a16:creationId xmlns:a16="http://schemas.microsoft.com/office/drawing/2014/main" id="{D0399CCA-89CA-092E-BA1F-CA144548B1BD}"/>
              </a:ext>
            </a:extLst>
          </p:cNvPr>
          <p:cNvSpPr txBox="1">
            <a:spLocks noChangeArrowheads="1"/>
          </p:cNvSpPr>
          <p:nvPr/>
        </p:nvSpPr>
        <p:spPr bwMode="auto">
          <a:xfrm>
            <a:off x="7296150" y="5286375"/>
            <a:ext cx="1470025" cy="86177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JO" sz="1600" dirty="0">
                <a:latin typeface="Comic Sans MS" panose="030F0902030302020204" pitchFamily="66" charset="0"/>
              </a:rPr>
              <a:t>decrypt using </a:t>
            </a:r>
            <a:r>
              <a:rPr lang="en-US" altLang="en-JO" sz="1800" b="1" dirty="0">
                <a:latin typeface="Comic Sans MS" panose="030F0902030302020204" pitchFamily="66" charset="0"/>
              </a:rPr>
              <a:t>K</a:t>
            </a:r>
            <a:r>
              <a:rPr lang="en-US" altLang="en-JO" sz="1800" b="1" baseline="-25000" dirty="0">
                <a:latin typeface="Comic Sans MS" panose="030F0902030302020204" pitchFamily="66" charset="0"/>
              </a:rPr>
              <a:t>A</a:t>
            </a:r>
            <a:r>
              <a:rPr lang="en-US" altLang="en-JO" sz="1800" b="1" baseline="30000" dirty="0">
                <a:latin typeface="Comic Sans MS" panose="030F0902030302020204" pitchFamily="66" charset="0"/>
              </a:rPr>
              <a:t>-</a:t>
            </a:r>
            <a:r>
              <a:rPr lang="en-US" altLang="en-JO" sz="1600" baseline="30000" dirty="0">
                <a:latin typeface="Comic Sans MS" panose="030F0902030302020204" pitchFamily="66" charset="0"/>
              </a:rPr>
              <a:t> </a:t>
            </a:r>
          </a:p>
          <a:p>
            <a:pPr algn="l"/>
            <a:r>
              <a:rPr lang="en-US" altLang="en-JO" sz="1600" dirty="0">
                <a:latin typeface="Comic Sans MS" panose="030F0902030302020204" pitchFamily="66" charset="0"/>
              </a:rPr>
              <a:t>to get MS</a:t>
            </a:r>
          </a:p>
        </p:txBody>
      </p:sp>
      <p:sp>
        <p:nvSpPr>
          <p:cNvPr id="386058" name="Text Box 10">
            <a:extLst>
              <a:ext uri="{FF2B5EF4-FFF2-40B4-BE49-F238E27FC236}">
                <a16:creationId xmlns:a16="http://schemas.microsoft.com/office/drawing/2014/main" id="{510807A2-8F60-A8DE-703C-303D01D00C2D}"/>
              </a:ext>
            </a:extLst>
          </p:cNvPr>
          <p:cNvSpPr txBox="1">
            <a:spLocks noChangeArrowheads="1"/>
          </p:cNvSpPr>
          <p:nvPr/>
        </p:nvSpPr>
        <p:spPr bwMode="auto">
          <a:xfrm>
            <a:off x="4268788" y="4618038"/>
            <a:ext cx="906462" cy="10699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1600">
                <a:latin typeface="Comic Sans MS" panose="030F0902030302020204" pitchFamily="66" charset="0"/>
              </a:rPr>
              <a:t>create </a:t>
            </a:r>
          </a:p>
          <a:p>
            <a:pPr algn="l"/>
            <a:r>
              <a:rPr lang="en-US" altLang="en-JO" sz="1600">
                <a:latin typeface="Comic Sans MS" panose="030F0902030302020204" pitchFamily="66" charset="0"/>
              </a:rPr>
              <a:t>Master</a:t>
            </a:r>
          </a:p>
          <a:p>
            <a:pPr algn="l"/>
            <a:r>
              <a:rPr lang="en-US" altLang="en-JO" sz="1600">
                <a:latin typeface="Comic Sans MS" panose="030F0902030302020204" pitchFamily="66" charset="0"/>
              </a:rPr>
              <a:t>Secret </a:t>
            </a:r>
          </a:p>
          <a:p>
            <a:pPr algn="l"/>
            <a:r>
              <a:rPr lang="en-US" altLang="en-JO" sz="1600">
                <a:latin typeface="Comic Sans MS" panose="030F0902030302020204" pitchFamily="66" charset="0"/>
              </a:rPr>
              <a:t>(MS)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EB772413-8A79-93B6-2CB3-5B07E009B954}"/>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C67FFD5C-6A31-B50A-A903-FB708E8AB9F1}"/>
              </a:ext>
            </a:extLst>
          </p:cNvPr>
          <p:cNvSpPr>
            <a:spLocks noGrp="1"/>
          </p:cNvSpPr>
          <p:nvPr>
            <p:ph type="sldNum" sz="quarter" idx="12"/>
          </p:nvPr>
        </p:nvSpPr>
        <p:spPr/>
        <p:txBody>
          <a:bodyPr/>
          <a:lstStyle/>
          <a:p>
            <a:r>
              <a:rPr lang="en-US" altLang="en-JO"/>
              <a:t>8-</a:t>
            </a:r>
            <a:fld id="{F1DB5A54-8220-114A-9C51-B5556028584A}" type="slidenum">
              <a:rPr lang="en-US" altLang="en-JO"/>
              <a:pPr/>
              <a:t>57</a:t>
            </a:fld>
            <a:endParaRPr lang="en-US" altLang="en-JO"/>
          </a:p>
        </p:txBody>
      </p:sp>
      <p:sp>
        <p:nvSpPr>
          <p:cNvPr id="436226" name="Rectangle 2">
            <a:extLst>
              <a:ext uri="{FF2B5EF4-FFF2-40B4-BE49-F238E27FC236}">
                <a16:creationId xmlns:a16="http://schemas.microsoft.com/office/drawing/2014/main" id="{30A61666-D43B-4082-428B-CF93A81214A6}"/>
              </a:ext>
            </a:extLst>
          </p:cNvPr>
          <p:cNvSpPr>
            <a:spLocks noGrp="1" noChangeArrowheads="1"/>
          </p:cNvSpPr>
          <p:nvPr>
            <p:ph type="title"/>
          </p:nvPr>
        </p:nvSpPr>
        <p:spPr/>
        <p:txBody>
          <a:bodyPr/>
          <a:lstStyle/>
          <a:p>
            <a:r>
              <a:rPr lang="en-US" altLang="en-JO" sz="3600"/>
              <a:t>SSL: three phases</a:t>
            </a:r>
          </a:p>
        </p:txBody>
      </p:sp>
      <p:sp>
        <p:nvSpPr>
          <p:cNvPr id="436227" name="Rectangle 3">
            <a:extLst>
              <a:ext uri="{FF2B5EF4-FFF2-40B4-BE49-F238E27FC236}">
                <a16:creationId xmlns:a16="http://schemas.microsoft.com/office/drawing/2014/main" id="{2B53901D-902A-01D4-253C-5B2FE0FE618C}"/>
              </a:ext>
            </a:extLst>
          </p:cNvPr>
          <p:cNvSpPr>
            <a:spLocks noGrp="1" noChangeArrowheads="1"/>
          </p:cNvSpPr>
          <p:nvPr>
            <p:ph type="body" sz="half" idx="1"/>
          </p:nvPr>
        </p:nvSpPr>
        <p:spPr>
          <a:xfrm>
            <a:off x="533400" y="1600200"/>
            <a:ext cx="7937500" cy="4648200"/>
          </a:xfrm>
        </p:spPr>
        <p:txBody>
          <a:bodyPr/>
          <a:lstStyle/>
          <a:p>
            <a:pPr>
              <a:buFont typeface="ZapfDingbats" pitchFamily="82" charset="2"/>
              <a:buNone/>
            </a:pPr>
            <a:r>
              <a:rPr lang="en-US" altLang="en-JO" i="1">
                <a:solidFill>
                  <a:srgbClr val="FF3300"/>
                </a:solidFill>
              </a:rPr>
              <a:t>2. Key Derivation:</a:t>
            </a:r>
          </a:p>
          <a:p>
            <a:r>
              <a:rPr lang="en-US" altLang="en-JO" sz="2400"/>
              <a:t>Alice, Bob use shared secret (MS) to generate 4 keys:</a:t>
            </a:r>
          </a:p>
          <a:p>
            <a:pPr lvl="1"/>
            <a:r>
              <a:rPr lang="en-US" altLang="en-JO" sz="2000"/>
              <a:t>E</a:t>
            </a:r>
            <a:r>
              <a:rPr lang="en-US" altLang="en-JO" sz="2000" baseline="-25000"/>
              <a:t>B</a:t>
            </a:r>
            <a:r>
              <a:rPr lang="en-US" altLang="en-JO" sz="2000"/>
              <a:t>: Bob-&gt;Alice data encryption key</a:t>
            </a:r>
          </a:p>
          <a:p>
            <a:pPr lvl="1"/>
            <a:r>
              <a:rPr lang="en-US" altLang="en-JO" sz="2000"/>
              <a:t>E</a:t>
            </a:r>
            <a:r>
              <a:rPr lang="en-US" altLang="en-JO" sz="2000" baseline="-25000"/>
              <a:t>A</a:t>
            </a:r>
            <a:r>
              <a:rPr lang="en-US" altLang="en-JO" sz="2000"/>
              <a:t>: Alice-&gt;Bob data encryption key</a:t>
            </a:r>
          </a:p>
          <a:p>
            <a:pPr lvl="1"/>
            <a:r>
              <a:rPr lang="en-US" altLang="en-JO" sz="2000"/>
              <a:t>M</a:t>
            </a:r>
            <a:r>
              <a:rPr lang="en-US" altLang="en-JO" sz="2000" baseline="-25000"/>
              <a:t>B</a:t>
            </a:r>
            <a:r>
              <a:rPr lang="en-US" altLang="en-JO" sz="2000"/>
              <a:t>: Bob-&gt;Alice MAC key</a:t>
            </a:r>
          </a:p>
          <a:p>
            <a:pPr lvl="1"/>
            <a:r>
              <a:rPr lang="en-US" altLang="en-JO" sz="2000"/>
              <a:t>M</a:t>
            </a:r>
            <a:r>
              <a:rPr lang="en-US" altLang="en-JO" sz="2000" baseline="-25000"/>
              <a:t>A</a:t>
            </a:r>
            <a:r>
              <a:rPr lang="en-US" altLang="en-JO" sz="2000"/>
              <a:t>: Alice-&gt;Bob MAC key</a:t>
            </a:r>
          </a:p>
          <a:p>
            <a:r>
              <a:rPr lang="en-US" altLang="en-JO" sz="2400"/>
              <a:t>encryption and MAC algorithms negotiable between Bob, Alice</a:t>
            </a:r>
          </a:p>
          <a:p>
            <a:r>
              <a:rPr lang="en-US" altLang="en-JO" sz="2400"/>
              <a:t>why 4 keys?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A41B477B-D679-DFF7-FA24-CDBE09141A63}"/>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E4262E8E-0430-7D4A-431C-0D4CF3420A03}"/>
              </a:ext>
            </a:extLst>
          </p:cNvPr>
          <p:cNvSpPr>
            <a:spLocks noGrp="1"/>
          </p:cNvSpPr>
          <p:nvPr>
            <p:ph type="sldNum" sz="quarter" idx="12"/>
          </p:nvPr>
        </p:nvSpPr>
        <p:spPr/>
        <p:txBody>
          <a:bodyPr/>
          <a:lstStyle/>
          <a:p>
            <a:r>
              <a:rPr lang="en-US" altLang="en-JO"/>
              <a:t>8-</a:t>
            </a:r>
            <a:fld id="{D0589E34-B815-B644-9EAF-827498265281}" type="slidenum">
              <a:rPr lang="en-US" altLang="en-JO"/>
              <a:pPr/>
              <a:t>58</a:t>
            </a:fld>
            <a:endParaRPr lang="en-US" altLang="en-JO"/>
          </a:p>
        </p:txBody>
      </p:sp>
      <p:sp>
        <p:nvSpPr>
          <p:cNvPr id="439298" name="Rectangle 2">
            <a:extLst>
              <a:ext uri="{FF2B5EF4-FFF2-40B4-BE49-F238E27FC236}">
                <a16:creationId xmlns:a16="http://schemas.microsoft.com/office/drawing/2014/main" id="{88464ED6-791A-2254-6FE5-3FAB80BB1041}"/>
              </a:ext>
            </a:extLst>
          </p:cNvPr>
          <p:cNvSpPr>
            <a:spLocks noGrp="1" noChangeArrowheads="1"/>
          </p:cNvSpPr>
          <p:nvPr>
            <p:ph type="title"/>
          </p:nvPr>
        </p:nvSpPr>
        <p:spPr/>
        <p:txBody>
          <a:bodyPr/>
          <a:lstStyle/>
          <a:p>
            <a:r>
              <a:rPr lang="en-US" altLang="en-JO" sz="3600"/>
              <a:t>SSL: three phases</a:t>
            </a:r>
          </a:p>
        </p:txBody>
      </p:sp>
      <p:sp>
        <p:nvSpPr>
          <p:cNvPr id="439299" name="Rectangle 3">
            <a:extLst>
              <a:ext uri="{FF2B5EF4-FFF2-40B4-BE49-F238E27FC236}">
                <a16:creationId xmlns:a16="http://schemas.microsoft.com/office/drawing/2014/main" id="{85CB3E1F-CCC7-8F44-8C53-E269852028F2}"/>
              </a:ext>
            </a:extLst>
          </p:cNvPr>
          <p:cNvSpPr>
            <a:spLocks noGrp="1" noChangeArrowheads="1"/>
          </p:cNvSpPr>
          <p:nvPr>
            <p:ph type="body" sz="half" idx="1"/>
          </p:nvPr>
        </p:nvSpPr>
        <p:spPr>
          <a:xfrm>
            <a:off x="484188" y="1231900"/>
            <a:ext cx="3763962" cy="592138"/>
          </a:xfrm>
        </p:spPr>
        <p:txBody>
          <a:bodyPr/>
          <a:lstStyle/>
          <a:p>
            <a:pPr>
              <a:buFont typeface="ZapfDingbats" pitchFamily="82" charset="2"/>
              <a:buNone/>
            </a:pPr>
            <a:r>
              <a:rPr lang="en-US" altLang="en-JO" i="1">
                <a:solidFill>
                  <a:srgbClr val="FF3300"/>
                </a:solidFill>
              </a:rPr>
              <a:t>3. Data transfer</a:t>
            </a:r>
          </a:p>
        </p:txBody>
      </p:sp>
      <p:pic>
        <p:nvPicPr>
          <p:cNvPr id="439368" name="Picture 72">
            <a:extLst>
              <a:ext uri="{FF2B5EF4-FFF2-40B4-BE49-F238E27FC236}">
                <a16:creationId xmlns:a16="http://schemas.microsoft.com/office/drawing/2014/main" id="{AEBDCC2B-8C86-E7DD-61C2-D01A6630D1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9575" y="1209675"/>
            <a:ext cx="642938"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9378" name="Line 82">
            <a:extLst>
              <a:ext uri="{FF2B5EF4-FFF2-40B4-BE49-F238E27FC236}">
                <a16:creationId xmlns:a16="http://schemas.microsoft.com/office/drawing/2014/main" id="{DB221848-D1C3-F855-F75E-BF2C04C2A262}"/>
              </a:ext>
            </a:extLst>
          </p:cNvPr>
          <p:cNvSpPr>
            <a:spLocks noChangeShapeType="1"/>
          </p:cNvSpPr>
          <p:nvPr/>
        </p:nvSpPr>
        <p:spPr bwMode="auto">
          <a:xfrm>
            <a:off x="9132888" y="2978150"/>
            <a:ext cx="11112" cy="3048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439303" name="Group 7">
            <a:extLst>
              <a:ext uri="{FF2B5EF4-FFF2-40B4-BE49-F238E27FC236}">
                <a16:creationId xmlns:a16="http://schemas.microsoft.com/office/drawing/2014/main" id="{B57DCEA8-22EA-F1C1-741E-1E89FFAE3BAD}"/>
              </a:ext>
            </a:extLst>
          </p:cNvPr>
          <p:cNvGrpSpPr>
            <a:grpSpLocks/>
          </p:cNvGrpSpPr>
          <p:nvPr/>
        </p:nvGrpSpPr>
        <p:grpSpPr bwMode="auto">
          <a:xfrm>
            <a:off x="5680075" y="2563813"/>
            <a:ext cx="754063" cy="725487"/>
            <a:chOff x="694" y="2457"/>
            <a:chExt cx="475" cy="457"/>
          </a:xfrm>
        </p:grpSpPr>
        <p:sp>
          <p:nvSpPr>
            <p:cNvPr id="439304" name="Rectangle 8">
              <a:extLst>
                <a:ext uri="{FF2B5EF4-FFF2-40B4-BE49-F238E27FC236}">
                  <a16:creationId xmlns:a16="http://schemas.microsoft.com/office/drawing/2014/main" id="{5B1A8269-AFD8-BD2A-C23F-7ADCAA99919F}"/>
                </a:ext>
              </a:extLst>
            </p:cNvPr>
            <p:cNvSpPr>
              <a:spLocks noChangeArrowheads="1"/>
            </p:cNvSpPr>
            <p:nvPr/>
          </p:nvSpPr>
          <p:spPr bwMode="auto">
            <a:xfrm>
              <a:off x="694" y="2631"/>
              <a:ext cx="475" cy="28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9305" name="Text Box 9">
              <a:extLst>
                <a:ext uri="{FF2B5EF4-FFF2-40B4-BE49-F238E27FC236}">
                  <a16:creationId xmlns:a16="http://schemas.microsoft.com/office/drawing/2014/main" id="{ADFA5455-3D1A-B84B-981C-9714F08485E8}"/>
                </a:ext>
              </a:extLst>
            </p:cNvPr>
            <p:cNvSpPr txBox="1">
              <a:spLocks noChangeArrowheads="1"/>
            </p:cNvSpPr>
            <p:nvPr/>
          </p:nvSpPr>
          <p:spPr bwMode="auto">
            <a:xfrm>
              <a:off x="754" y="2657"/>
              <a:ext cx="3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H( )</a:t>
              </a:r>
            </a:p>
          </p:txBody>
        </p:sp>
        <p:sp>
          <p:nvSpPr>
            <p:cNvPr id="439306" name="Text Box 10">
              <a:extLst>
                <a:ext uri="{FF2B5EF4-FFF2-40B4-BE49-F238E27FC236}">
                  <a16:creationId xmlns:a16="http://schemas.microsoft.com/office/drawing/2014/main" id="{ACAAD758-9D7E-76B3-3D44-2B97175D88AC}"/>
                </a:ext>
              </a:extLst>
            </p:cNvPr>
            <p:cNvSpPr txBox="1">
              <a:spLocks noChangeArrowheads="1"/>
            </p:cNvSpPr>
            <p:nvPr/>
          </p:nvSpPr>
          <p:spPr bwMode="auto">
            <a:xfrm>
              <a:off x="907" y="2457"/>
              <a:ext cx="19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4000"/>
                <a:t>.</a:t>
              </a:r>
            </a:p>
          </p:txBody>
        </p:sp>
      </p:grpSp>
      <p:sp>
        <p:nvSpPr>
          <p:cNvPr id="439321" name="Text Box 25">
            <a:extLst>
              <a:ext uri="{FF2B5EF4-FFF2-40B4-BE49-F238E27FC236}">
                <a16:creationId xmlns:a16="http://schemas.microsoft.com/office/drawing/2014/main" id="{A6E8FAD8-2808-2CB1-2630-2993B4F4F1E3}"/>
              </a:ext>
            </a:extLst>
          </p:cNvPr>
          <p:cNvSpPr txBox="1">
            <a:spLocks noChangeArrowheads="1"/>
          </p:cNvSpPr>
          <p:nvPr/>
        </p:nvSpPr>
        <p:spPr bwMode="auto">
          <a:xfrm>
            <a:off x="6545263" y="2409825"/>
            <a:ext cx="514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M</a:t>
            </a:r>
            <a:r>
              <a:rPr lang="en-US" altLang="en-JO" baseline="-25000">
                <a:latin typeface="Comic Sans MS" panose="030F0902030302020204" pitchFamily="66" charset="0"/>
              </a:rPr>
              <a:t>B</a:t>
            </a:r>
            <a:endParaRPr lang="en-US" altLang="en-JO" sz="1800">
              <a:latin typeface="Comic Sans MS" panose="030F0902030302020204" pitchFamily="66" charset="0"/>
            </a:endParaRPr>
          </a:p>
        </p:txBody>
      </p:sp>
      <p:pic>
        <p:nvPicPr>
          <p:cNvPr id="439324" name="Picture 28">
            <a:extLst>
              <a:ext uri="{FF2B5EF4-FFF2-40B4-BE49-F238E27FC236}">
                <a16:creationId xmlns:a16="http://schemas.microsoft.com/office/drawing/2014/main" id="{D95CF649-B44B-05A8-C85E-5E616B91B9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flipV="1">
            <a:off x="6607175" y="2797175"/>
            <a:ext cx="400050"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9359" name="Text Box 63">
            <a:extLst>
              <a:ext uri="{FF2B5EF4-FFF2-40B4-BE49-F238E27FC236}">
                <a16:creationId xmlns:a16="http://schemas.microsoft.com/office/drawing/2014/main" id="{ECC06C00-4F46-B9F1-39AA-782805F619EF}"/>
              </a:ext>
            </a:extLst>
          </p:cNvPr>
          <p:cNvSpPr txBox="1">
            <a:spLocks noChangeArrowheads="1"/>
          </p:cNvSpPr>
          <p:nvPr/>
        </p:nvSpPr>
        <p:spPr bwMode="auto">
          <a:xfrm>
            <a:off x="3721100" y="1846263"/>
            <a:ext cx="1812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600">
                <a:latin typeface="Comic Sans MS" panose="030F0902030302020204" pitchFamily="66" charset="0"/>
              </a:rPr>
              <a:t>b</a:t>
            </a:r>
            <a:r>
              <a:rPr lang="en-US" altLang="en-JO" sz="1600" baseline="-25000">
                <a:latin typeface="Comic Sans MS" panose="030F0902030302020204" pitchFamily="66" charset="0"/>
              </a:rPr>
              <a:t>1</a:t>
            </a:r>
            <a:r>
              <a:rPr lang="en-US" altLang="en-JO" sz="1600">
                <a:latin typeface="Comic Sans MS" panose="030F0902030302020204" pitchFamily="66" charset="0"/>
              </a:rPr>
              <a:t>b</a:t>
            </a:r>
            <a:r>
              <a:rPr lang="en-US" altLang="en-JO" sz="1600" baseline="-25000">
                <a:latin typeface="Comic Sans MS" panose="030F0902030302020204" pitchFamily="66" charset="0"/>
              </a:rPr>
              <a:t>2</a:t>
            </a:r>
            <a:r>
              <a:rPr lang="en-US" altLang="en-JO" sz="1600">
                <a:latin typeface="Comic Sans MS" panose="030F0902030302020204" pitchFamily="66" charset="0"/>
              </a:rPr>
              <a:t>b</a:t>
            </a:r>
            <a:r>
              <a:rPr lang="en-US" altLang="en-JO" sz="1600" baseline="-25000">
                <a:latin typeface="Comic Sans MS" panose="030F0902030302020204" pitchFamily="66" charset="0"/>
              </a:rPr>
              <a:t>3</a:t>
            </a:r>
            <a:r>
              <a:rPr lang="en-US" altLang="en-JO" sz="1600">
                <a:latin typeface="Comic Sans MS" panose="030F0902030302020204" pitchFamily="66" charset="0"/>
              </a:rPr>
              <a:t> … b</a:t>
            </a:r>
            <a:r>
              <a:rPr lang="en-US" altLang="en-JO" sz="1600" baseline="-25000">
                <a:latin typeface="Comic Sans MS" panose="030F0902030302020204" pitchFamily="66" charset="0"/>
              </a:rPr>
              <a:t>n</a:t>
            </a:r>
          </a:p>
        </p:txBody>
      </p:sp>
      <p:sp>
        <p:nvSpPr>
          <p:cNvPr id="439366" name="Rectangle 70">
            <a:extLst>
              <a:ext uri="{FF2B5EF4-FFF2-40B4-BE49-F238E27FC236}">
                <a16:creationId xmlns:a16="http://schemas.microsoft.com/office/drawing/2014/main" id="{06C02963-1A1A-3221-BB24-AC97857D2FBF}"/>
              </a:ext>
            </a:extLst>
          </p:cNvPr>
          <p:cNvSpPr>
            <a:spLocks noChangeArrowheads="1"/>
          </p:cNvSpPr>
          <p:nvPr/>
        </p:nvSpPr>
        <p:spPr bwMode="auto">
          <a:xfrm>
            <a:off x="3963988" y="2487613"/>
            <a:ext cx="1266825" cy="32861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9367" name="Text Box 71">
            <a:extLst>
              <a:ext uri="{FF2B5EF4-FFF2-40B4-BE49-F238E27FC236}">
                <a16:creationId xmlns:a16="http://schemas.microsoft.com/office/drawing/2014/main" id="{64700445-90B4-3A51-2DFE-F87680A0D4FD}"/>
              </a:ext>
            </a:extLst>
          </p:cNvPr>
          <p:cNvSpPr txBox="1">
            <a:spLocks noChangeArrowheads="1"/>
          </p:cNvSpPr>
          <p:nvPr/>
        </p:nvSpPr>
        <p:spPr bwMode="auto">
          <a:xfrm>
            <a:off x="3979863" y="2466975"/>
            <a:ext cx="12747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600">
                <a:latin typeface="Comic Sans MS" panose="030F0902030302020204" pitchFamily="66" charset="0"/>
              </a:rPr>
              <a:t>d</a:t>
            </a:r>
            <a:endParaRPr lang="en-US" altLang="en-JO" sz="1600" baseline="-25000">
              <a:latin typeface="Comic Sans MS" panose="030F0902030302020204" pitchFamily="66" charset="0"/>
            </a:endParaRPr>
          </a:p>
        </p:txBody>
      </p:sp>
      <p:sp>
        <p:nvSpPr>
          <p:cNvPr id="439369" name="Line 73">
            <a:extLst>
              <a:ext uri="{FF2B5EF4-FFF2-40B4-BE49-F238E27FC236}">
                <a16:creationId xmlns:a16="http://schemas.microsoft.com/office/drawing/2014/main" id="{1D074E71-E41B-5C50-F451-BB3CCBA52A2E}"/>
              </a:ext>
            </a:extLst>
          </p:cNvPr>
          <p:cNvSpPr>
            <a:spLocks noChangeShapeType="1"/>
          </p:cNvSpPr>
          <p:nvPr/>
        </p:nvSpPr>
        <p:spPr bwMode="auto">
          <a:xfrm flipH="1">
            <a:off x="6470650" y="3063875"/>
            <a:ext cx="2936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9370" name="Freeform 74">
            <a:extLst>
              <a:ext uri="{FF2B5EF4-FFF2-40B4-BE49-F238E27FC236}">
                <a16:creationId xmlns:a16="http://schemas.microsoft.com/office/drawing/2014/main" id="{86D8FC8C-0857-E98C-A74D-A61E01242047}"/>
              </a:ext>
            </a:extLst>
          </p:cNvPr>
          <p:cNvSpPr>
            <a:spLocks/>
          </p:cNvSpPr>
          <p:nvPr/>
        </p:nvSpPr>
        <p:spPr bwMode="auto">
          <a:xfrm>
            <a:off x="5251450" y="2641600"/>
            <a:ext cx="809625" cy="176213"/>
          </a:xfrm>
          <a:custGeom>
            <a:avLst/>
            <a:gdLst>
              <a:gd name="T0" fmla="*/ 0 w 510"/>
              <a:gd name="T1" fmla="*/ 0 h 111"/>
              <a:gd name="T2" fmla="*/ 510 w 510"/>
              <a:gd name="T3" fmla="*/ 0 h 111"/>
              <a:gd name="T4" fmla="*/ 510 w 510"/>
              <a:gd name="T5" fmla="*/ 111 h 111"/>
            </a:gdLst>
            <a:ahLst/>
            <a:cxnLst>
              <a:cxn ang="0">
                <a:pos x="T0" y="T1"/>
              </a:cxn>
              <a:cxn ang="0">
                <a:pos x="T2" y="T3"/>
              </a:cxn>
              <a:cxn ang="0">
                <a:pos x="T4" y="T5"/>
              </a:cxn>
            </a:cxnLst>
            <a:rect l="0" t="0" r="r" b="b"/>
            <a:pathLst>
              <a:path w="510" h="111">
                <a:moveTo>
                  <a:pt x="0" y="0"/>
                </a:moveTo>
                <a:lnTo>
                  <a:pt x="510" y="0"/>
                </a:lnTo>
                <a:lnTo>
                  <a:pt x="510" y="111"/>
                </a:lnTo>
              </a:path>
            </a:pathLst>
          </a:custGeom>
          <a:noFill/>
          <a:ln w="9525" cap="flat" cmpd="sng">
            <a:solidFill>
              <a:schemeClr val="tx1"/>
            </a:solidFill>
            <a:prstDash val="dash"/>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439382" name="Group 86">
            <a:extLst>
              <a:ext uri="{FF2B5EF4-FFF2-40B4-BE49-F238E27FC236}">
                <a16:creationId xmlns:a16="http://schemas.microsoft.com/office/drawing/2014/main" id="{F9AA92BD-2342-0DD4-9DC7-BFD25773ABFB}"/>
              </a:ext>
            </a:extLst>
          </p:cNvPr>
          <p:cNvGrpSpPr>
            <a:grpSpLocks/>
          </p:cNvGrpSpPr>
          <p:nvPr/>
        </p:nvGrpSpPr>
        <p:grpSpPr bwMode="auto">
          <a:xfrm>
            <a:off x="3976688" y="3522663"/>
            <a:ext cx="1879600" cy="336550"/>
            <a:chOff x="3583" y="2534"/>
            <a:chExt cx="1184" cy="212"/>
          </a:xfrm>
        </p:grpSpPr>
        <p:sp>
          <p:nvSpPr>
            <p:cNvPr id="439372" name="Rectangle 76">
              <a:extLst>
                <a:ext uri="{FF2B5EF4-FFF2-40B4-BE49-F238E27FC236}">
                  <a16:creationId xmlns:a16="http://schemas.microsoft.com/office/drawing/2014/main" id="{BBF20153-BA39-130A-2F5C-0F2AF520476B}"/>
                </a:ext>
              </a:extLst>
            </p:cNvPr>
            <p:cNvSpPr>
              <a:spLocks noChangeArrowheads="1"/>
            </p:cNvSpPr>
            <p:nvPr/>
          </p:nvSpPr>
          <p:spPr bwMode="auto">
            <a:xfrm>
              <a:off x="3583" y="2537"/>
              <a:ext cx="1149" cy="20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9373" name="Text Box 77">
              <a:extLst>
                <a:ext uri="{FF2B5EF4-FFF2-40B4-BE49-F238E27FC236}">
                  <a16:creationId xmlns:a16="http://schemas.microsoft.com/office/drawing/2014/main" id="{C706E590-D337-836F-39BA-FC1460BECA8A}"/>
                </a:ext>
              </a:extLst>
            </p:cNvPr>
            <p:cNvSpPr txBox="1">
              <a:spLocks noChangeArrowheads="1"/>
            </p:cNvSpPr>
            <p:nvPr/>
          </p:nvSpPr>
          <p:spPr bwMode="auto">
            <a:xfrm>
              <a:off x="3587" y="2534"/>
              <a:ext cx="80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600">
                  <a:latin typeface="Comic Sans MS" panose="030F0902030302020204" pitchFamily="66" charset="0"/>
                </a:rPr>
                <a:t>d</a:t>
              </a:r>
              <a:endParaRPr lang="en-US" altLang="en-JO" sz="1600" baseline="-25000">
                <a:latin typeface="Comic Sans MS" panose="030F0902030302020204" pitchFamily="66" charset="0"/>
              </a:endParaRPr>
            </a:p>
          </p:txBody>
        </p:sp>
        <p:sp>
          <p:nvSpPr>
            <p:cNvPr id="439376" name="Line 80">
              <a:extLst>
                <a:ext uri="{FF2B5EF4-FFF2-40B4-BE49-F238E27FC236}">
                  <a16:creationId xmlns:a16="http://schemas.microsoft.com/office/drawing/2014/main" id="{A86E0152-C4EC-D446-1816-17AF431E73DC}"/>
                </a:ext>
              </a:extLst>
            </p:cNvPr>
            <p:cNvSpPr>
              <a:spLocks noChangeShapeType="1"/>
            </p:cNvSpPr>
            <p:nvPr/>
          </p:nvSpPr>
          <p:spPr bwMode="auto">
            <a:xfrm>
              <a:off x="4361" y="2535"/>
              <a:ext cx="1" cy="20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9377" name="Rectangle 81">
              <a:extLst>
                <a:ext uri="{FF2B5EF4-FFF2-40B4-BE49-F238E27FC236}">
                  <a16:creationId xmlns:a16="http://schemas.microsoft.com/office/drawing/2014/main" id="{E9BB49FC-D836-AF5B-A01E-B3EDBB1423CA}"/>
                </a:ext>
              </a:extLst>
            </p:cNvPr>
            <p:cNvSpPr>
              <a:spLocks noChangeArrowheads="1"/>
            </p:cNvSpPr>
            <p:nvPr/>
          </p:nvSpPr>
          <p:spPr bwMode="auto">
            <a:xfrm>
              <a:off x="4365" y="2542"/>
              <a:ext cx="365" cy="199"/>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9375" name="Text Box 79">
              <a:extLst>
                <a:ext uri="{FF2B5EF4-FFF2-40B4-BE49-F238E27FC236}">
                  <a16:creationId xmlns:a16="http://schemas.microsoft.com/office/drawing/2014/main" id="{AD80CCD3-5884-0027-35AF-BA2CA622FC40}"/>
                </a:ext>
              </a:extLst>
            </p:cNvPr>
            <p:cNvSpPr txBox="1">
              <a:spLocks noChangeArrowheads="1"/>
            </p:cNvSpPr>
            <p:nvPr/>
          </p:nvSpPr>
          <p:spPr bwMode="auto">
            <a:xfrm>
              <a:off x="4264" y="2534"/>
              <a:ext cx="50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600">
                  <a:solidFill>
                    <a:schemeClr val="bg1"/>
                  </a:solidFill>
                  <a:latin typeface="Comic Sans MS" panose="030F0902030302020204" pitchFamily="66" charset="0"/>
                </a:rPr>
                <a:t>H(d)</a:t>
              </a:r>
              <a:endParaRPr lang="en-US" altLang="en-JO" sz="1600" baseline="-25000">
                <a:solidFill>
                  <a:schemeClr val="bg1"/>
                </a:solidFill>
                <a:latin typeface="Comic Sans MS" panose="030F0902030302020204" pitchFamily="66" charset="0"/>
              </a:endParaRPr>
            </a:p>
          </p:txBody>
        </p:sp>
      </p:grpSp>
      <p:sp>
        <p:nvSpPr>
          <p:cNvPr id="439379" name="Line 83">
            <a:extLst>
              <a:ext uri="{FF2B5EF4-FFF2-40B4-BE49-F238E27FC236}">
                <a16:creationId xmlns:a16="http://schemas.microsoft.com/office/drawing/2014/main" id="{0E7F7BB8-F6C9-A4E1-93F2-B201D4290EFA}"/>
              </a:ext>
            </a:extLst>
          </p:cNvPr>
          <p:cNvSpPr>
            <a:spLocks noChangeShapeType="1"/>
          </p:cNvSpPr>
          <p:nvPr/>
        </p:nvSpPr>
        <p:spPr bwMode="auto">
          <a:xfrm>
            <a:off x="4595813" y="2184400"/>
            <a:ext cx="11112" cy="2460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9380" name="Line 84">
            <a:extLst>
              <a:ext uri="{FF2B5EF4-FFF2-40B4-BE49-F238E27FC236}">
                <a16:creationId xmlns:a16="http://schemas.microsoft.com/office/drawing/2014/main" id="{C146999B-8D35-006C-1163-EE5B447D0C5A}"/>
              </a:ext>
            </a:extLst>
          </p:cNvPr>
          <p:cNvSpPr>
            <a:spLocks noChangeShapeType="1"/>
          </p:cNvSpPr>
          <p:nvPr/>
        </p:nvSpPr>
        <p:spPr bwMode="auto">
          <a:xfrm>
            <a:off x="4630738" y="2852738"/>
            <a:ext cx="0" cy="6334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9381" name="Freeform 85">
            <a:extLst>
              <a:ext uri="{FF2B5EF4-FFF2-40B4-BE49-F238E27FC236}">
                <a16:creationId xmlns:a16="http://schemas.microsoft.com/office/drawing/2014/main" id="{59106E13-2F48-A571-5E37-6A68148322F9}"/>
              </a:ext>
            </a:extLst>
          </p:cNvPr>
          <p:cNvSpPr>
            <a:spLocks/>
          </p:cNvSpPr>
          <p:nvPr/>
        </p:nvSpPr>
        <p:spPr bwMode="auto">
          <a:xfrm>
            <a:off x="5465763" y="3298825"/>
            <a:ext cx="609600" cy="222250"/>
          </a:xfrm>
          <a:custGeom>
            <a:avLst/>
            <a:gdLst>
              <a:gd name="T0" fmla="*/ 384 w 384"/>
              <a:gd name="T1" fmla="*/ 0 h 140"/>
              <a:gd name="T2" fmla="*/ 384 w 384"/>
              <a:gd name="T3" fmla="*/ 81 h 140"/>
              <a:gd name="T4" fmla="*/ 0 w 384"/>
              <a:gd name="T5" fmla="*/ 81 h 140"/>
              <a:gd name="T6" fmla="*/ 0 w 384"/>
              <a:gd name="T7" fmla="*/ 140 h 140"/>
            </a:gdLst>
            <a:ahLst/>
            <a:cxnLst>
              <a:cxn ang="0">
                <a:pos x="T0" y="T1"/>
              </a:cxn>
              <a:cxn ang="0">
                <a:pos x="T2" y="T3"/>
              </a:cxn>
              <a:cxn ang="0">
                <a:pos x="T4" y="T5"/>
              </a:cxn>
              <a:cxn ang="0">
                <a:pos x="T6" y="T7"/>
              </a:cxn>
            </a:cxnLst>
            <a:rect l="0" t="0" r="r" b="b"/>
            <a:pathLst>
              <a:path w="384" h="140">
                <a:moveTo>
                  <a:pt x="384" y="0"/>
                </a:moveTo>
                <a:lnTo>
                  <a:pt x="384" y="81"/>
                </a:lnTo>
                <a:lnTo>
                  <a:pt x="0" y="81"/>
                </a:lnTo>
                <a:lnTo>
                  <a:pt x="0" y="140"/>
                </a:lnTo>
              </a:path>
            </a:pathLst>
          </a:custGeom>
          <a:noFill/>
          <a:ln w="9525" cap="flat" cmpd="sng">
            <a:solidFill>
              <a:schemeClr val="tx1"/>
            </a:solidFill>
            <a:prstDash val="dash"/>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439410" name="Group 114">
            <a:extLst>
              <a:ext uri="{FF2B5EF4-FFF2-40B4-BE49-F238E27FC236}">
                <a16:creationId xmlns:a16="http://schemas.microsoft.com/office/drawing/2014/main" id="{02467952-BCA2-72D7-724A-22E56E61ABFA}"/>
              </a:ext>
            </a:extLst>
          </p:cNvPr>
          <p:cNvGrpSpPr>
            <a:grpSpLocks/>
          </p:cNvGrpSpPr>
          <p:nvPr/>
        </p:nvGrpSpPr>
        <p:grpSpPr bwMode="auto">
          <a:xfrm>
            <a:off x="3975100" y="4608513"/>
            <a:ext cx="1879600" cy="352425"/>
            <a:chOff x="2216" y="2627"/>
            <a:chExt cx="1184" cy="222"/>
          </a:xfrm>
        </p:grpSpPr>
        <p:grpSp>
          <p:nvGrpSpPr>
            <p:cNvPr id="439383" name="Group 87">
              <a:extLst>
                <a:ext uri="{FF2B5EF4-FFF2-40B4-BE49-F238E27FC236}">
                  <a16:creationId xmlns:a16="http://schemas.microsoft.com/office/drawing/2014/main" id="{81FB5211-47DD-AAD3-12FE-CA942F872D5A}"/>
                </a:ext>
              </a:extLst>
            </p:cNvPr>
            <p:cNvGrpSpPr>
              <a:grpSpLocks/>
            </p:cNvGrpSpPr>
            <p:nvPr/>
          </p:nvGrpSpPr>
          <p:grpSpPr bwMode="auto">
            <a:xfrm>
              <a:off x="2216" y="2627"/>
              <a:ext cx="1184" cy="212"/>
              <a:chOff x="3583" y="2534"/>
              <a:chExt cx="1184" cy="212"/>
            </a:xfrm>
          </p:grpSpPr>
          <p:sp>
            <p:nvSpPr>
              <p:cNvPr id="439384" name="Rectangle 88">
                <a:extLst>
                  <a:ext uri="{FF2B5EF4-FFF2-40B4-BE49-F238E27FC236}">
                    <a16:creationId xmlns:a16="http://schemas.microsoft.com/office/drawing/2014/main" id="{DFE76216-DEDA-E332-85B3-5BAD8C1DCFB4}"/>
                  </a:ext>
                </a:extLst>
              </p:cNvPr>
              <p:cNvSpPr>
                <a:spLocks noChangeArrowheads="1"/>
              </p:cNvSpPr>
              <p:nvPr/>
            </p:nvSpPr>
            <p:spPr bwMode="auto">
              <a:xfrm>
                <a:off x="3583" y="2537"/>
                <a:ext cx="1149" cy="20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9385" name="Text Box 89">
                <a:extLst>
                  <a:ext uri="{FF2B5EF4-FFF2-40B4-BE49-F238E27FC236}">
                    <a16:creationId xmlns:a16="http://schemas.microsoft.com/office/drawing/2014/main" id="{E60DB3FC-B1D7-F634-448A-4695977852C7}"/>
                  </a:ext>
                </a:extLst>
              </p:cNvPr>
              <p:cNvSpPr txBox="1">
                <a:spLocks noChangeArrowheads="1"/>
              </p:cNvSpPr>
              <p:nvPr/>
            </p:nvSpPr>
            <p:spPr bwMode="auto">
              <a:xfrm>
                <a:off x="3587" y="2534"/>
                <a:ext cx="80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600">
                    <a:latin typeface="Comic Sans MS" panose="030F0902030302020204" pitchFamily="66" charset="0"/>
                  </a:rPr>
                  <a:t>d</a:t>
                </a:r>
                <a:endParaRPr lang="en-US" altLang="en-JO" sz="1600" baseline="-25000">
                  <a:latin typeface="Comic Sans MS" panose="030F0902030302020204" pitchFamily="66" charset="0"/>
                </a:endParaRPr>
              </a:p>
            </p:txBody>
          </p:sp>
          <p:sp>
            <p:nvSpPr>
              <p:cNvPr id="439386" name="Line 90">
                <a:extLst>
                  <a:ext uri="{FF2B5EF4-FFF2-40B4-BE49-F238E27FC236}">
                    <a16:creationId xmlns:a16="http://schemas.microsoft.com/office/drawing/2014/main" id="{1C1920B1-FE2D-38B3-C166-2567A24958F0}"/>
                  </a:ext>
                </a:extLst>
              </p:cNvPr>
              <p:cNvSpPr>
                <a:spLocks noChangeShapeType="1"/>
              </p:cNvSpPr>
              <p:nvPr/>
            </p:nvSpPr>
            <p:spPr bwMode="auto">
              <a:xfrm>
                <a:off x="4361" y="2535"/>
                <a:ext cx="1" cy="20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9387" name="Rectangle 91">
                <a:extLst>
                  <a:ext uri="{FF2B5EF4-FFF2-40B4-BE49-F238E27FC236}">
                    <a16:creationId xmlns:a16="http://schemas.microsoft.com/office/drawing/2014/main" id="{2D565C7C-1004-E1BC-8F45-03B0819E7483}"/>
                  </a:ext>
                </a:extLst>
              </p:cNvPr>
              <p:cNvSpPr>
                <a:spLocks noChangeArrowheads="1"/>
              </p:cNvSpPr>
              <p:nvPr/>
            </p:nvSpPr>
            <p:spPr bwMode="auto">
              <a:xfrm>
                <a:off x="4365" y="2542"/>
                <a:ext cx="365" cy="199"/>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9388" name="Text Box 92">
                <a:extLst>
                  <a:ext uri="{FF2B5EF4-FFF2-40B4-BE49-F238E27FC236}">
                    <a16:creationId xmlns:a16="http://schemas.microsoft.com/office/drawing/2014/main" id="{1D021765-D3DB-282D-176D-68326796DADC}"/>
                  </a:ext>
                </a:extLst>
              </p:cNvPr>
              <p:cNvSpPr txBox="1">
                <a:spLocks noChangeArrowheads="1"/>
              </p:cNvSpPr>
              <p:nvPr/>
            </p:nvSpPr>
            <p:spPr bwMode="auto">
              <a:xfrm>
                <a:off x="4264" y="2534"/>
                <a:ext cx="50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600">
                    <a:solidFill>
                      <a:schemeClr val="bg1"/>
                    </a:solidFill>
                    <a:latin typeface="Comic Sans MS" panose="030F0902030302020204" pitchFamily="66" charset="0"/>
                  </a:rPr>
                  <a:t>H(d)</a:t>
                </a:r>
                <a:endParaRPr lang="en-US" altLang="en-JO" sz="1600" baseline="-25000">
                  <a:solidFill>
                    <a:schemeClr val="bg1"/>
                  </a:solidFill>
                  <a:latin typeface="Comic Sans MS" panose="030F0902030302020204" pitchFamily="66" charset="0"/>
                </a:endParaRPr>
              </a:p>
            </p:txBody>
          </p:sp>
        </p:grpSp>
        <p:sp>
          <p:nvSpPr>
            <p:cNvPr id="439390" name="Rectangle 94">
              <a:extLst>
                <a:ext uri="{FF2B5EF4-FFF2-40B4-BE49-F238E27FC236}">
                  <a16:creationId xmlns:a16="http://schemas.microsoft.com/office/drawing/2014/main" id="{D7EA28FB-180A-978F-B096-0E564F9ED646}"/>
                </a:ext>
              </a:extLst>
            </p:cNvPr>
            <p:cNvSpPr>
              <a:spLocks noChangeArrowheads="1"/>
            </p:cNvSpPr>
            <p:nvPr/>
          </p:nvSpPr>
          <p:spPr bwMode="auto">
            <a:xfrm>
              <a:off x="2223" y="2628"/>
              <a:ext cx="1137" cy="221"/>
            </a:xfrm>
            <a:prstGeom prst="rect">
              <a:avLst/>
            </a:prstGeom>
            <a:blipFill dpi="0" rotWithShape="0">
              <a:blip r:embed="rId5"/>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grpSp>
        <p:nvGrpSpPr>
          <p:cNvPr id="439391" name="Group 95">
            <a:extLst>
              <a:ext uri="{FF2B5EF4-FFF2-40B4-BE49-F238E27FC236}">
                <a16:creationId xmlns:a16="http://schemas.microsoft.com/office/drawing/2014/main" id="{AFFB1F6E-8E35-E4F1-8A8E-5A263359D4D0}"/>
              </a:ext>
            </a:extLst>
          </p:cNvPr>
          <p:cNvGrpSpPr>
            <a:grpSpLocks/>
          </p:cNvGrpSpPr>
          <p:nvPr/>
        </p:nvGrpSpPr>
        <p:grpSpPr bwMode="auto">
          <a:xfrm>
            <a:off x="5705475" y="3654425"/>
            <a:ext cx="754063" cy="725488"/>
            <a:chOff x="694" y="2457"/>
            <a:chExt cx="475" cy="457"/>
          </a:xfrm>
        </p:grpSpPr>
        <p:sp>
          <p:nvSpPr>
            <p:cNvPr id="439392" name="Rectangle 96">
              <a:extLst>
                <a:ext uri="{FF2B5EF4-FFF2-40B4-BE49-F238E27FC236}">
                  <a16:creationId xmlns:a16="http://schemas.microsoft.com/office/drawing/2014/main" id="{FFE05EDA-474B-6043-0390-5BB16B292B03}"/>
                </a:ext>
              </a:extLst>
            </p:cNvPr>
            <p:cNvSpPr>
              <a:spLocks noChangeArrowheads="1"/>
            </p:cNvSpPr>
            <p:nvPr/>
          </p:nvSpPr>
          <p:spPr bwMode="auto">
            <a:xfrm>
              <a:off x="694" y="2631"/>
              <a:ext cx="475" cy="28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9393" name="Text Box 97">
              <a:extLst>
                <a:ext uri="{FF2B5EF4-FFF2-40B4-BE49-F238E27FC236}">
                  <a16:creationId xmlns:a16="http://schemas.microsoft.com/office/drawing/2014/main" id="{B15A3954-36A0-FB3B-45A4-3D1AEDA733E0}"/>
                </a:ext>
              </a:extLst>
            </p:cNvPr>
            <p:cNvSpPr txBox="1">
              <a:spLocks noChangeArrowheads="1"/>
            </p:cNvSpPr>
            <p:nvPr/>
          </p:nvSpPr>
          <p:spPr bwMode="auto">
            <a:xfrm>
              <a:off x="754" y="2657"/>
              <a:ext cx="3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H( )</a:t>
              </a:r>
            </a:p>
          </p:txBody>
        </p:sp>
        <p:sp>
          <p:nvSpPr>
            <p:cNvPr id="439394" name="Text Box 98">
              <a:extLst>
                <a:ext uri="{FF2B5EF4-FFF2-40B4-BE49-F238E27FC236}">
                  <a16:creationId xmlns:a16="http://schemas.microsoft.com/office/drawing/2014/main" id="{8BB05CC6-F141-7F64-41B2-A85C193B7A63}"/>
                </a:ext>
              </a:extLst>
            </p:cNvPr>
            <p:cNvSpPr txBox="1">
              <a:spLocks noChangeArrowheads="1"/>
            </p:cNvSpPr>
            <p:nvPr/>
          </p:nvSpPr>
          <p:spPr bwMode="auto">
            <a:xfrm>
              <a:off x="907" y="2457"/>
              <a:ext cx="19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4000"/>
                <a:t>.</a:t>
              </a:r>
            </a:p>
          </p:txBody>
        </p:sp>
      </p:grpSp>
      <p:sp>
        <p:nvSpPr>
          <p:cNvPr id="439395" name="Text Box 99">
            <a:extLst>
              <a:ext uri="{FF2B5EF4-FFF2-40B4-BE49-F238E27FC236}">
                <a16:creationId xmlns:a16="http://schemas.microsoft.com/office/drawing/2014/main" id="{14E86A0F-9E11-867D-F9F6-6D7B5BA81D52}"/>
              </a:ext>
            </a:extLst>
          </p:cNvPr>
          <p:cNvSpPr txBox="1">
            <a:spLocks noChangeArrowheads="1"/>
          </p:cNvSpPr>
          <p:nvPr/>
        </p:nvSpPr>
        <p:spPr bwMode="auto">
          <a:xfrm>
            <a:off x="6621463" y="3390900"/>
            <a:ext cx="4556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E</a:t>
            </a:r>
            <a:r>
              <a:rPr lang="en-US" altLang="en-JO" baseline="-25000">
                <a:latin typeface="Comic Sans MS" panose="030F0902030302020204" pitchFamily="66" charset="0"/>
              </a:rPr>
              <a:t>B</a:t>
            </a:r>
            <a:endParaRPr lang="en-US" altLang="en-JO" sz="1800">
              <a:latin typeface="Comic Sans MS" panose="030F0902030302020204" pitchFamily="66" charset="0"/>
            </a:endParaRPr>
          </a:p>
        </p:txBody>
      </p:sp>
      <p:pic>
        <p:nvPicPr>
          <p:cNvPr id="439396" name="Picture 100">
            <a:extLst>
              <a:ext uri="{FF2B5EF4-FFF2-40B4-BE49-F238E27FC236}">
                <a16:creationId xmlns:a16="http://schemas.microsoft.com/office/drawing/2014/main" id="{9C79CD60-A7B7-4E17-CBE3-AC199646D8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flipV="1">
            <a:off x="6654800" y="3778250"/>
            <a:ext cx="400050"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9397" name="Line 101">
            <a:extLst>
              <a:ext uri="{FF2B5EF4-FFF2-40B4-BE49-F238E27FC236}">
                <a16:creationId xmlns:a16="http://schemas.microsoft.com/office/drawing/2014/main" id="{FC4019CD-A910-4A9F-A7C2-389561CD236B}"/>
              </a:ext>
            </a:extLst>
          </p:cNvPr>
          <p:cNvSpPr>
            <a:spLocks noChangeShapeType="1"/>
          </p:cNvSpPr>
          <p:nvPr/>
        </p:nvSpPr>
        <p:spPr bwMode="auto">
          <a:xfrm flipH="1">
            <a:off x="6518275" y="4044950"/>
            <a:ext cx="2936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9398" name="Freeform 102">
            <a:extLst>
              <a:ext uri="{FF2B5EF4-FFF2-40B4-BE49-F238E27FC236}">
                <a16:creationId xmlns:a16="http://schemas.microsoft.com/office/drawing/2014/main" id="{79663F42-96DE-1B77-CC15-4FDFFFB75AAA}"/>
              </a:ext>
            </a:extLst>
          </p:cNvPr>
          <p:cNvSpPr>
            <a:spLocks/>
          </p:cNvSpPr>
          <p:nvPr/>
        </p:nvSpPr>
        <p:spPr bwMode="auto">
          <a:xfrm>
            <a:off x="5805488" y="3695700"/>
            <a:ext cx="282575" cy="200025"/>
          </a:xfrm>
          <a:custGeom>
            <a:avLst/>
            <a:gdLst>
              <a:gd name="T0" fmla="*/ 0 w 510"/>
              <a:gd name="T1" fmla="*/ 0 h 111"/>
              <a:gd name="T2" fmla="*/ 510 w 510"/>
              <a:gd name="T3" fmla="*/ 0 h 111"/>
              <a:gd name="T4" fmla="*/ 510 w 510"/>
              <a:gd name="T5" fmla="*/ 111 h 111"/>
            </a:gdLst>
            <a:ahLst/>
            <a:cxnLst>
              <a:cxn ang="0">
                <a:pos x="T0" y="T1"/>
              </a:cxn>
              <a:cxn ang="0">
                <a:pos x="T2" y="T3"/>
              </a:cxn>
              <a:cxn ang="0">
                <a:pos x="T4" y="T5"/>
              </a:cxn>
            </a:cxnLst>
            <a:rect l="0" t="0" r="r" b="b"/>
            <a:pathLst>
              <a:path w="510" h="111">
                <a:moveTo>
                  <a:pt x="0" y="0"/>
                </a:moveTo>
                <a:lnTo>
                  <a:pt x="510" y="0"/>
                </a:lnTo>
                <a:lnTo>
                  <a:pt x="510" y="111"/>
                </a:lnTo>
              </a:path>
            </a:pathLst>
          </a:custGeom>
          <a:noFill/>
          <a:ln w="9525" cap="flat" cmpd="sng">
            <a:solidFill>
              <a:schemeClr val="tx1"/>
            </a:solidFill>
            <a:prstDash val="dash"/>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9399" name="Freeform 103">
            <a:extLst>
              <a:ext uri="{FF2B5EF4-FFF2-40B4-BE49-F238E27FC236}">
                <a16:creationId xmlns:a16="http://schemas.microsoft.com/office/drawing/2014/main" id="{2B26A6B3-88B3-9B21-56AC-AA8E5E32DB8F}"/>
              </a:ext>
            </a:extLst>
          </p:cNvPr>
          <p:cNvSpPr>
            <a:spLocks/>
          </p:cNvSpPr>
          <p:nvPr/>
        </p:nvSpPr>
        <p:spPr bwMode="auto">
          <a:xfrm>
            <a:off x="4924425" y="4387850"/>
            <a:ext cx="1136650" cy="234950"/>
          </a:xfrm>
          <a:custGeom>
            <a:avLst/>
            <a:gdLst>
              <a:gd name="T0" fmla="*/ 384 w 384"/>
              <a:gd name="T1" fmla="*/ 0 h 140"/>
              <a:gd name="T2" fmla="*/ 384 w 384"/>
              <a:gd name="T3" fmla="*/ 81 h 140"/>
              <a:gd name="T4" fmla="*/ 0 w 384"/>
              <a:gd name="T5" fmla="*/ 81 h 140"/>
              <a:gd name="T6" fmla="*/ 0 w 384"/>
              <a:gd name="T7" fmla="*/ 140 h 140"/>
            </a:gdLst>
            <a:ahLst/>
            <a:cxnLst>
              <a:cxn ang="0">
                <a:pos x="T0" y="T1"/>
              </a:cxn>
              <a:cxn ang="0">
                <a:pos x="T2" y="T3"/>
              </a:cxn>
              <a:cxn ang="0">
                <a:pos x="T4" y="T5"/>
              </a:cxn>
              <a:cxn ang="0">
                <a:pos x="T6" y="T7"/>
              </a:cxn>
            </a:cxnLst>
            <a:rect l="0" t="0" r="r" b="b"/>
            <a:pathLst>
              <a:path w="384" h="140">
                <a:moveTo>
                  <a:pt x="384" y="0"/>
                </a:moveTo>
                <a:lnTo>
                  <a:pt x="384" y="81"/>
                </a:lnTo>
                <a:lnTo>
                  <a:pt x="0" y="81"/>
                </a:lnTo>
                <a:lnTo>
                  <a:pt x="0" y="140"/>
                </a:lnTo>
              </a:path>
            </a:pathLst>
          </a:custGeom>
          <a:noFill/>
          <a:ln w="9525" cap="flat" cmpd="sng">
            <a:solidFill>
              <a:schemeClr val="tx1"/>
            </a:solidFill>
            <a:prstDash val="dash"/>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9400" name="Text Box 104">
            <a:extLst>
              <a:ext uri="{FF2B5EF4-FFF2-40B4-BE49-F238E27FC236}">
                <a16:creationId xmlns:a16="http://schemas.microsoft.com/office/drawing/2014/main" id="{AD6C0384-E74A-F6B9-BA6D-BA2FB6DD5F34}"/>
              </a:ext>
            </a:extLst>
          </p:cNvPr>
          <p:cNvSpPr txBox="1">
            <a:spLocks noChangeArrowheads="1"/>
          </p:cNvSpPr>
          <p:nvPr/>
        </p:nvSpPr>
        <p:spPr bwMode="auto">
          <a:xfrm>
            <a:off x="1577975" y="1827213"/>
            <a:ext cx="19700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TCP byte stream</a:t>
            </a:r>
          </a:p>
        </p:txBody>
      </p:sp>
      <p:sp>
        <p:nvSpPr>
          <p:cNvPr id="439402" name="Text Box 106">
            <a:extLst>
              <a:ext uri="{FF2B5EF4-FFF2-40B4-BE49-F238E27FC236}">
                <a16:creationId xmlns:a16="http://schemas.microsoft.com/office/drawing/2014/main" id="{F88CE95A-731F-1CED-0C11-53FD8C9F0634}"/>
              </a:ext>
            </a:extLst>
          </p:cNvPr>
          <p:cNvSpPr txBox="1">
            <a:spLocks noChangeArrowheads="1"/>
          </p:cNvSpPr>
          <p:nvPr/>
        </p:nvSpPr>
        <p:spPr bwMode="auto">
          <a:xfrm>
            <a:off x="635000" y="2484438"/>
            <a:ext cx="30368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800">
                <a:latin typeface="Comic Sans MS" panose="030F0902030302020204" pitchFamily="66" charset="0"/>
              </a:rPr>
              <a:t>block n bytes together</a:t>
            </a:r>
          </a:p>
        </p:txBody>
      </p:sp>
      <p:sp>
        <p:nvSpPr>
          <p:cNvPr id="439404" name="Text Box 108">
            <a:extLst>
              <a:ext uri="{FF2B5EF4-FFF2-40B4-BE49-F238E27FC236}">
                <a16:creationId xmlns:a16="http://schemas.microsoft.com/office/drawing/2014/main" id="{E8B5A686-A098-1FA3-E4AC-AC9E16D8B8EE}"/>
              </a:ext>
            </a:extLst>
          </p:cNvPr>
          <p:cNvSpPr txBox="1">
            <a:spLocks noChangeArrowheads="1"/>
          </p:cNvSpPr>
          <p:nvPr/>
        </p:nvSpPr>
        <p:spPr bwMode="auto">
          <a:xfrm>
            <a:off x="7315200" y="2740025"/>
            <a:ext cx="16065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800">
                <a:latin typeface="Comic Sans MS" panose="030F0902030302020204" pitchFamily="66" charset="0"/>
              </a:rPr>
              <a:t> compute MAC</a:t>
            </a:r>
          </a:p>
        </p:txBody>
      </p:sp>
      <p:sp>
        <p:nvSpPr>
          <p:cNvPr id="439405" name="Text Box 109">
            <a:extLst>
              <a:ext uri="{FF2B5EF4-FFF2-40B4-BE49-F238E27FC236}">
                <a16:creationId xmlns:a16="http://schemas.microsoft.com/office/drawing/2014/main" id="{32E0C49A-1B7B-7FEE-F34F-2CB6E124FBBC}"/>
              </a:ext>
            </a:extLst>
          </p:cNvPr>
          <p:cNvSpPr txBox="1">
            <a:spLocks noChangeArrowheads="1"/>
          </p:cNvSpPr>
          <p:nvPr/>
        </p:nvSpPr>
        <p:spPr bwMode="auto">
          <a:xfrm>
            <a:off x="7385050" y="3843338"/>
            <a:ext cx="1606550"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800">
                <a:latin typeface="Comic Sans MS" panose="030F0902030302020204" pitchFamily="66" charset="0"/>
              </a:rPr>
              <a:t> encrypt d, MAC, SSL seq. #</a:t>
            </a:r>
          </a:p>
        </p:txBody>
      </p:sp>
      <p:sp>
        <p:nvSpPr>
          <p:cNvPr id="439406" name="Line 110">
            <a:extLst>
              <a:ext uri="{FF2B5EF4-FFF2-40B4-BE49-F238E27FC236}">
                <a16:creationId xmlns:a16="http://schemas.microsoft.com/office/drawing/2014/main" id="{8AACF9B3-24EF-C7AA-B800-5320FE1920C7}"/>
              </a:ext>
            </a:extLst>
          </p:cNvPr>
          <p:cNvSpPr>
            <a:spLocks noChangeShapeType="1"/>
          </p:cNvSpPr>
          <p:nvPr/>
        </p:nvSpPr>
        <p:spPr bwMode="auto">
          <a:xfrm flipH="1">
            <a:off x="6542088" y="4248150"/>
            <a:ext cx="2936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9407" name="Text Box 111">
            <a:extLst>
              <a:ext uri="{FF2B5EF4-FFF2-40B4-BE49-F238E27FC236}">
                <a16:creationId xmlns:a16="http://schemas.microsoft.com/office/drawing/2014/main" id="{F4C98E72-8AAA-302A-4C44-DE09779F8365}"/>
              </a:ext>
            </a:extLst>
          </p:cNvPr>
          <p:cNvSpPr txBox="1">
            <a:spLocks noChangeArrowheads="1"/>
          </p:cNvSpPr>
          <p:nvPr/>
        </p:nvSpPr>
        <p:spPr bwMode="auto">
          <a:xfrm>
            <a:off x="6235700" y="4043363"/>
            <a:ext cx="16065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400">
                <a:latin typeface="Comic Sans MS" panose="030F0902030302020204" pitchFamily="66" charset="0"/>
              </a:rPr>
              <a:t>SSL </a:t>
            </a:r>
          </a:p>
          <a:p>
            <a:r>
              <a:rPr lang="en-US" altLang="en-JO" sz="1400">
                <a:latin typeface="Comic Sans MS" panose="030F0902030302020204" pitchFamily="66" charset="0"/>
              </a:rPr>
              <a:t>seq. #</a:t>
            </a:r>
          </a:p>
        </p:txBody>
      </p:sp>
      <p:grpSp>
        <p:nvGrpSpPr>
          <p:cNvPr id="439411" name="Group 115">
            <a:extLst>
              <a:ext uri="{FF2B5EF4-FFF2-40B4-BE49-F238E27FC236}">
                <a16:creationId xmlns:a16="http://schemas.microsoft.com/office/drawing/2014/main" id="{38298498-6018-7F83-D90D-731D79E87900}"/>
              </a:ext>
            </a:extLst>
          </p:cNvPr>
          <p:cNvGrpSpPr>
            <a:grpSpLocks/>
          </p:cNvGrpSpPr>
          <p:nvPr/>
        </p:nvGrpSpPr>
        <p:grpSpPr bwMode="auto">
          <a:xfrm>
            <a:off x="3998913" y="5416550"/>
            <a:ext cx="1879600" cy="352425"/>
            <a:chOff x="2216" y="2627"/>
            <a:chExt cx="1184" cy="222"/>
          </a:xfrm>
        </p:grpSpPr>
        <p:grpSp>
          <p:nvGrpSpPr>
            <p:cNvPr id="439412" name="Group 116">
              <a:extLst>
                <a:ext uri="{FF2B5EF4-FFF2-40B4-BE49-F238E27FC236}">
                  <a16:creationId xmlns:a16="http://schemas.microsoft.com/office/drawing/2014/main" id="{3FD73453-1352-1C4C-7588-701D8CBD9D77}"/>
                </a:ext>
              </a:extLst>
            </p:cNvPr>
            <p:cNvGrpSpPr>
              <a:grpSpLocks/>
            </p:cNvGrpSpPr>
            <p:nvPr/>
          </p:nvGrpSpPr>
          <p:grpSpPr bwMode="auto">
            <a:xfrm>
              <a:off x="2216" y="2627"/>
              <a:ext cx="1184" cy="212"/>
              <a:chOff x="3583" y="2534"/>
              <a:chExt cx="1184" cy="212"/>
            </a:xfrm>
          </p:grpSpPr>
          <p:sp>
            <p:nvSpPr>
              <p:cNvPr id="439413" name="Rectangle 117">
                <a:extLst>
                  <a:ext uri="{FF2B5EF4-FFF2-40B4-BE49-F238E27FC236}">
                    <a16:creationId xmlns:a16="http://schemas.microsoft.com/office/drawing/2014/main" id="{704A1AF1-151A-5F37-8835-73BD68C8070A}"/>
                  </a:ext>
                </a:extLst>
              </p:cNvPr>
              <p:cNvSpPr>
                <a:spLocks noChangeArrowheads="1"/>
              </p:cNvSpPr>
              <p:nvPr/>
            </p:nvSpPr>
            <p:spPr bwMode="auto">
              <a:xfrm>
                <a:off x="3583" y="2537"/>
                <a:ext cx="1149" cy="20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9414" name="Text Box 118">
                <a:extLst>
                  <a:ext uri="{FF2B5EF4-FFF2-40B4-BE49-F238E27FC236}">
                    <a16:creationId xmlns:a16="http://schemas.microsoft.com/office/drawing/2014/main" id="{1DD2DE8E-5FE6-E96B-8FC6-8DD81333312C}"/>
                  </a:ext>
                </a:extLst>
              </p:cNvPr>
              <p:cNvSpPr txBox="1">
                <a:spLocks noChangeArrowheads="1"/>
              </p:cNvSpPr>
              <p:nvPr/>
            </p:nvSpPr>
            <p:spPr bwMode="auto">
              <a:xfrm>
                <a:off x="3587" y="2534"/>
                <a:ext cx="80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600">
                    <a:latin typeface="Comic Sans MS" panose="030F0902030302020204" pitchFamily="66" charset="0"/>
                  </a:rPr>
                  <a:t>d</a:t>
                </a:r>
                <a:endParaRPr lang="en-US" altLang="en-JO" sz="1600" baseline="-25000">
                  <a:latin typeface="Comic Sans MS" panose="030F0902030302020204" pitchFamily="66" charset="0"/>
                </a:endParaRPr>
              </a:p>
            </p:txBody>
          </p:sp>
          <p:sp>
            <p:nvSpPr>
              <p:cNvPr id="439415" name="Line 119">
                <a:extLst>
                  <a:ext uri="{FF2B5EF4-FFF2-40B4-BE49-F238E27FC236}">
                    <a16:creationId xmlns:a16="http://schemas.microsoft.com/office/drawing/2014/main" id="{A2E186A8-D3B9-65F2-AC78-066BABE0AF1D}"/>
                  </a:ext>
                </a:extLst>
              </p:cNvPr>
              <p:cNvSpPr>
                <a:spLocks noChangeShapeType="1"/>
              </p:cNvSpPr>
              <p:nvPr/>
            </p:nvSpPr>
            <p:spPr bwMode="auto">
              <a:xfrm>
                <a:off x="4361" y="2535"/>
                <a:ext cx="1" cy="20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9416" name="Rectangle 120">
                <a:extLst>
                  <a:ext uri="{FF2B5EF4-FFF2-40B4-BE49-F238E27FC236}">
                    <a16:creationId xmlns:a16="http://schemas.microsoft.com/office/drawing/2014/main" id="{1E7E568C-58CD-D334-6C41-D1AFE59305F7}"/>
                  </a:ext>
                </a:extLst>
              </p:cNvPr>
              <p:cNvSpPr>
                <a:spLocks noChangeArrowheads="1"/>
              </p:cNvSpPr>
              <p:nvPr/>
            </p:nvSpPr>
            <p:spPr bwMode="auto">
              <a:xfrm>
                <a:off x="4365" y="2542"/>
                <a:ext cx="365" cy="199"/>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9417" name="Text Box 121">
                <a:extLst>
                  <a:ext uri="{FF2B5EF4-FFF2-40B4-BE49-F238E27FC236}">
                    <a16:creationId xmlns:a16="http://schemas.microsoft.com/office/drawing/2014/main" id="{26CB95A0-195C-0652-7835-F2AF160934CF}"/>
                  </a:ext>
                </a:extLst>
              </p:cNvPr>
              <p:cNvSpPr txBox="1">
                <a:spLocks noChangeArrowheads="1"/>
              </p:cNvSpPr>
              <p:nvPr/>
            </p:nvSpPr>
            <p:spPr bwMode="auto">
              <a:xfrm>
                <a:off x="4264" y="2534"/>
                <a:ext cx="50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600">
                    <a:solidFill>
                      <a:schemeClr val="bg1"/>
                    </a:solidFill>
                    <a:latin typeface="Comic Sans MS" panose="030F0902030302020204" pitchFamily="66" charset="0"/>
                  </a:rPr>
                  <a:t>H(d)</a:t>
                </a:r>
                <a:endParaRPr lang="en-US" altLang="en-JO" sz="1600" baseline="-25000">
                  <a:solidFill>
                    <a:schemeClr val="bg1"/>
                  </a:solidFill>
                  <a:latin typeface="Comic Sans MS" panose="030F0902030302020204" pitchFamily="66" charset="0"/>
                </a:endParaRPr>
              </a:p>
            </p:txBody>
          </p:sp>
        </p:grpSp>
        <p:sp>
          <p:nvSpPr>
            <p:cNvPr id="439418" name="Rectangle 122">
              <a:extLst>
                <a:ext uri="{FF2B5EF4-FFF2-40B4-BE49-F238E27FC236}">
                  <a16:creationId xmlns:a16="http://schemas.microsoft.com/office/drawing/2014/main" id="{DC9F03A3-D6AC-B492-8B27-909C3DA9B182}"/>
                </a:ext>
              </a:extLst>
            </p:cNvPr>
            <p:cNvSpPr>
              <a:spLocks noChangeArrowheads="1"/>
            </p:cNvSpPr>
            <p:nvPr/>
          </p:nvSpPr>
          <p:spPr bwMode="auto">
            <a:xfrm>
              <a:off x="2223" y="2628"/>
              <a:ext cx="1137" cy="221"/>
            </a:xfrm>
            <a:prstGeom prst="rect">
              <a:avLst/>
            </a:prstGeom>
            <a:blipFill dpi="0" rotWithShape="0">
              <a:blip r:embed="rId5"/>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sp>
        <p:nvSpPr>
          <p:cNvPr id="439419" name="Rectangle 123">
            <a:extLst>
              <a:ext uri="{FF2B5EF4-FFF2-40B4-BE49-F238E27FC236}">
                <a16:creationId xmlns:a16="http://schemas.microsoft.com/office/drawing/2014/main" id="{0C3EB384-065F-AC9E-FDA6-F21173A4C06E}"/>
              </a:ext>
            </a:extLst>
          </p:cNvPr>
          <p:cNvSpPr>
            <a:spLocks noChangeArrowheads="1"/>
          </p:cNvSpPr>
          <p:nvPr/>
        </p:nvSpPr>
        <p:spPr bwMode="auto">
          <a:xfrm>
            <a:off x="2522538" y="5424488"/>
            <a:ext cx="1476375" cy="319087"/>
          </a:xfrm>
          <a:prstGeom prst="rect">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9420" name="Text Box 124">
            <a:extLst>
              <a:ext uri="{FF2B5EF4-FFF2-40B4-BE49-F238E27FC236}">
                <a16:creationId xmlns:a16="http://schemas.microsoft.com/office/drawing/2014/main" id="{21076055-FB9A-ACED-9F40-41DDDB7BA29F}"/>
              </a:ext>
            </a:extLst>
          </p:cNvPr>
          <p:cNvSpPr txBox="1">
            <a:spLocks noChangeArrowheads="1"/>
          </p:cNvSpPr>
          <p:nvPr/>
        </p:nvSpPr>
        <p:spPr bwMode="auto">
          <a:xfrm>
            <a:off x="2427288" y="5419725"/>
            <a:ext cx="15986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1600">
                <a:latin typeface="Comic Sans MS" panose="030F0902030302020204" pitchFamily="66" charset="0"/>
              </a:rPr>
              <a:t>Type  Ver  Len</a:t>
            </a:r>
            <a:endParaRPr lang="en-US" altLang="en-JO" sz="1600" baseline="-25000">
              <a:latin typeface="Comic Sans MS" panose="030F0902030302020204" pitchFamily="66" charset="0"/>
            </a:endParaRPr>
          </a:p>
        </p:txBody>
      </p:sp>
      <p:sp>
        <p:nvSpPr>
          <p:cNvPr id="439421" name="Line 125">
            <a:extLst>
              <a:ext uri="{FF2B5EF4-FFF2-40B4-BE49-F238E27FC236}">
                <a16:creationId xmlns:a16="http://schemas.microsoft.com/office/drawing/2014/main" id="{050B5F6E-1B7C-A9A8-730F-5FCD33494331}"/>
              </a:ext>
            </a:extLst>
          </p:cNvPr>
          <p:cNvSpPr>
            <a:spLocks noChangeShapeType="1"/>
          </p:cNvSpPr>
          <p:nvPr/>
        </p:nvSpPr>
        <p:spPr bwMode="auto">
          <a:xfrm>
            <a:off x="3057525" y="5419725"/>
            <a:ext cx="0" cy="3238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9422" name="Line 126">
            <a:extLst>
              <a:ext uri="{FF2B5EF4-FFF2-40B4-BE49-F238E27FC236}">
                <a16:creationId xmlns:a16="http://schemas.microsoft.com/office/drawing/2014/main" id="{445F87CE-57AA-7B50-5C1C-B5209AC6C92F}"/>
              </a:ext>
            </a:extLst>
          </p:cNvPr>
          <p:cNvSpPr>
            <a:spLocks noChangeShapeType="1"/>
          </p:cNvSpPr>
          <p:nvPr/>
        </p:nvSpPr>
        <p:spPr bwMode="auto">
          <a:xfrm>
            <a:off x="3524250" y="5419725"/>
            <a:ext cx="0" cy="3238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9423" name="Text Box 127">
            <a:extLst>
              <a:ext uri="{FF2B5EF4-FFF2-40B4-BE49-F238E27FC236}">
                <a16:creationId xmlns:a16="http://schemas.microsoft.com/office/drawing/2014/main" id="{1EEED7B1-5EDA-A4EA-AA97-B6AD3DF98AB2}"/>
              </a:ext>
            </a:extLst>
          </p:cNvPr>
          <p:cNvSpPr txBox="1">
            <a:spLocks noChangeArrowheads="1"/>
          </p:cNvSpPr>
          <p:nvPr/>
        </p:nvSpPr>
        <p:spPr bwMode="auto">
          <a:xfrm>
            <a:off x="885825" y="5208588"/>
            <a:ext cx="1481138"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SSL record </a:t>
            </a:r>
          </a:p>
          <a:p>
            <a:r>
              <a:rPr lang="en-US" altLang="en-JO" sz="1800">
                <a:latin typeface="Comic Sans MS" panose="030F0902030302020204" pitchFamily="66" charset="0"/>
              </a:rPr>
              <a:t>format</a:t>
            </a:r>
          </a:p>
          <a:p>
            <a:endParaRPr lang="en-US" altLang="en-JO" sz="1800">
              <a:latin typeface="Comic Sans MS" panose="030F0902030302020204" pitchFamily="66" charset="0"/>
            </a:endParaRPr>
          </a:p>
        </p:txBody>
      </p:sp>
      <p:sp>
        <p:nvSpPr>
          <p:cNvPr id="439424" name="Line 128">
            <a:extLst>
              <a:ext uri="{FF2B5EF4-FFF2-40B4-BE49-F238E27FC236}">
                <a16:creationId xmlns:a16="http://schemas.microsoft.com/office/drawing/2014/main" id="{84047935-3B1B-60B5-F6F3-5DE4610C3794}"/>
              </a:ext>
            </a:extLst>
          </p:cNvPr>
          <p:cNvSpPr>
            <a:spLocks noChangeShapeType="1"/>
          </p:cNvSpPr>
          <p:nvPr/>
        </p:nvSpPr>
        <p:spPr bwMode="auto">
          <a:xfrm>
            <a:off x="4667250" y="4972050"/>
            <a:ext cx="0" cy="4000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9425" name="AutoShape 129">
            <a:extLst>
              <a:ext uri="{FF2B5EF4-FFF2-40B4-BE49-F238E27FC236}">
                <a16:creationId xmlns:a16="http://schemas.microsoft.com/office/drawing/2014/main" id="{A15CBAFB-E84A-B8BD-84D2-424562632C2E}"/>
              </a:ext>
            </a:extLst>
          </p:cNvPr>
          <p:cNvSpPr>
            <a:spLocks/>
          </p:cNvSpPr>
          <p:nvPr/>
        </p:nvSpPr>
        <p:spPr bwMode="auto">
          <a:xfrm rot="5400000" flipV="1">
            <a:off x="4862513" y="4967288"/>
            <a:ext cx="104775" cy="1781175"/>
          </a:xfrm>
          <a:prstGeom prst="rightBrace">
            <a:avLst>
              <a:gd name="adj1" fmla="val 141667"/>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9426" name="AutoShape 130">
            <a:extLst>
              <a:ext uri="{FF2B5EF4-FFF2-40B4-BE49-F238E27FC236}">
                <a16:creationId xmlns:a16="http://schemas.microsoft.com/office/drawing/2014/main" id="{203B7668-CB58-0360-E5B1-24944D164BD2}"/>
              </a:ext>
            </a:extLst>
          </p:cNvPr>
          <p:cNvSpPr>
            <a:spLocks/>
          </p:cNvSpPr>
          <p:nvPr/>
        </p:nvSpPr>
        <p:spPr bwMode="auto">
          <a:xfrm rot="5400000" flipV="1">
            <a:off x="3224213" y="5100638"/>
            <a:ext cx="104775" cy="1495425"/>
          </a:xfrm>
          <a:prstGeom prst="rightBrace">
            <a:avLst>
              <a:gd name="adj1" fmla="val 118939"/>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9427" name="Text Box 131">
            <a:extLst>
              <a:ext uri="{FF2B5EF4-FFF2-40B4-BE49-F238E27FC236}">
                <a16:creationId xmlns:a16="http://schemas.microsoft.com/office/drawing/2014/main" id="{5F9ABC1A-E9F5-8AFB-EB3F-8F4B9EFD7E35}"/>
              </a:ext>
            </a:extLst>
          </p:cNvPr>
          <p:cNvSpPr txBox="1">
            <a:spLocks noChangeArrowheads="1"/>
          </p:cNvSpPr>
          <p:nvPr/>
        </p:nvSpPr>
        <p:spPr bwMode="auto">
          <a:xfrm>
            <a:off x="3943350" y="5965825"/>
            <a:ext cx="1955800" cy="611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latin typeface="Comic Sans MS" panose="030F0902030302020204" pitchFamily="66" charset="0"/>
              </a:rPr>
              <a:t>encrypted using E</a:t>
            </a:r>
            <a:r>
              <a:rPr lang="en-US" altLang="en-JO" sz="1600" baseline="-25000">
                <a:latin typeface="Comic Sans MS" panose="030F0902030302020204" pitchFamily="66" charset="0"/>
              </a:rPr>
              <a:t>B</a:t>
            </a:r>
          </a:p>
          <a:p>
            <a:endParaRPr lang="en-US" altLang="en-JO" sz="1800">
              <a:latin typeface="Comic Sans MS" panose="030F0902030302020204" pitchFamily="66" charset="0"/>
            </a:endParaRPr>
          </a:p>
        </p:txBody>
      </p:sp>
      <p:sp>
        <p:nvSpPr>
          <p:cNvPr id="439428" name="Text Box 132">
            <a:extLst>
              <a:ext uri="{FF2B5EF4-FFF2-40B4-BE49-F238E27FC236}">
                <a16:creationId xmlns:a16="http://schemas.microsoft.com/office/drawing/2014/main" id="{7DCB3EB0-B03F-375E-9668-39710E3DF6EF}"/>
              </a:ext>
            </a:extLst>
          </p:cNvPr>
          <p:cNvSpPr txBox="1">
            <a:spLocks noChangeArrowheads="1"/>
          </p:cNvSpPr>
          <p:nvPr/>
        </p:nvSpPr>
        <p:spPr bwMode="auto">
          <a:xfrm>
            <a:off x="2643188" y="5975350"/>
            <a:ext cx="13573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600">
                <a:latin typeface="Comic Sans MS" panose="030F0902030302020204" pitchFamily="66" charset="0"/>
              </a:rPr>
              <a:t>unencrypted</a:t>
            </a:r>
            <a:endParaRPr lang="en-US" altLang="en-JO" sz="1800">
              <a:latin typeface="Comic Sans MS" panose="030F0902030302020204" pitchFamily="66"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69E5C36B-79FA-8934-C08F-B842A33B6EB7}"/>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6B5979CD-0903-7E06-B267-5799C9D16527}"/>
              </a:ext>
            </a:extLst>
          </p:cNvPr>
          <p:cNvSpPr>
            <a:spLocks noGrp="1"/>
          </p:cNvSpPr>
          <p:nvPr>
            <p:ph type="sldNum" sz="quarter" idx="12"/>
          </p:nvPr>
        </p:nvSpPr>
        <p:spPr/>
        <p:txBody>
          <a:bodyPr/>
          <a:lstStyle/>
          <a:p>
            <a:r>
              <a:rPr lang="en-US" altLang="en-JO"/>
              <a:t>8-</a:t>
            </a:r>
            <a:fld id="{7F554D46-64DD-C143-AC9B-154D54E86964}" type="slidenum">
              <a:rPr lang="en-US" altLang="en-JO"/>
              <a:pPr/>
              <a:t>59</a:t>
            </a:fld>
            <a:endParaRPr lang="en-US" altLang="en-JO"/>
          </a:p>
        </p:txBody>
      </p:sp>
      <p:sp>
        <p:nvSpPr>
          <p:cNvPr id="363522" name="Rectangle 2">
            <a:extLst>
              <a:ext uri="{FF2B5EF4-FFF2-40B4-BE49-F238E27FC236}">
                <a16:creationId xmlns:a16="http://schemas.microsoft.com/office/drawing/2014/main" id="{27903FB5-511B-FA2B-0545-895FB7B70F6B}"/>
              </a:ext>
            </a:extLst>
          </p:cNvPr>
          <p:cNvSpPr>
            <a:spLocks noGrp="1" noChangeArrowheads="1"/>
          </p:cNvSpPr>
          <p:nvPr>
            <p:ph type="title"/>
          </p:nvPr>
        </p:nvSpPr>
        <p:spPr/>
        <p:txBody>
          <a:bodyPr/>
          <a:lstStyle/>
          <a:p>
            <a:r>
              <a:rPr lang="en-US" altLang="en-JO"/>
              <a:t>Chapter 8 roadmap</a:t>
            </a:r>
          </a:p>
        </p:txBody>
      </p:sp>
      <p:sp>
        <p:nvSpPr>
          <p:cNvPr id="363523" name="Rectangle 3">
            <a:extLst>
              <a:ext uri="{FF2B5EF4-FFF2-40B4-BE49-F238E27FC236}">
                <a16:creationId xmlns:a16="http://schemas.microsoft.com/office/drawing/2014/main" id="{79750DD1-787C-7843-A236-FF83901D57FB}"/>
              </a:ext>
            </a:extLst>
          </p:cNvPr>
          <p:cNvSpPr>
            <a:spLocks noGrp="1" noChangeArrowheads="1"/>
          </p:cNvSpPr>
          <p:nvPr>
            <p:ph type="body" idx="1"/>
          </p:nvPr>
        </p:nvSpPr>
        <p:spPr>
          <a:xfrm>
            <a:off x="650875" y="1668463"/>
            <a:ext cx="7772400" cy="4648200"/>
          </a:xfrm>
        </p:spPr>
        <p:txBody>
          <a:bodyPr/>
          <a:lstStyle/>
          <a:p>
            <a:pPr>
              <a:buFont typeface="ZapfDingbats" pitchFamily="82" charset="2"/>
              <a:buNone/>
            </a:pPr>
            <a:r>
              <a:rPr lang="en-US" altLang="en-JO">
                <a:solidFill>
                  <a:schemeClr val="accent2"/>
                </a:solidFill>
              </a:rPr>
              <a:t>8.1</a:t>
            </a:r>
            <a:r>
              <a:rPr lang="en-US" altLang="en-JO">
                <a:solidFill>
                  <a:srgbClr val="FF3300"/>
                </a:solidFill>
              </a:rPr>
              <a:t> </a:t>
            </a:r>
            <a:r>
              <a:rPr lang="en-US" altLang="en-JO"/>
              <a:t>What is network security?</a:t>
            </a:r>
          </a:p>
          <a:p>
            <a:pPr>
              <a:buFont typeface="ZapfDingbats" pitchFamily="82" charset="2"/>
              <a:buNone/>
            </a:pPr>
            <a:r>
              <a:rPr lang="en-US" altLang="en-JO">
                <a:solidFill>
                  <a:schemeClr val="accent2"/>
                </a:solidFill>
              </a:rPr>
              <a:t>8.2</a:t>
            </a:r>
            <a:r>
              <a:rPr lang="en-US" altLang="en-JO"/>
              <a:t> Principles of cryptography</a:t>
            </a:r>
          </a:p>
          <a:p>
            <a:pPr>
              <a:buFont typeface="ZapfDingbats" pitchFamily="82" charset="2"/>
              <a:buNone/>
            </a:pPr>
            <a:r>
              <a:rPr lang="en-US" altLang="en-JO">
                <a:solidFill>
                  <a:schemeClr val="accent2"/>
                </a:solidFill>
              </a:rPr>
              <a:t>8.3 </a:t>
            </a:r>
            <a:r>
              <a:rPr lang="en-US" altLang="en-JO"/>
              <a:t>Message integrity</a:t>
            </a:r>
          </a:p>
          <a:p>
            <a:pPr>
              <a:buFont typeface="ZapfDingbats" pitchFamily="82" charset="2"/>
              <a:buNone/>
            </a:pPr>
            <a:r>
              <a:rPr lang="en-US" altLang="en-JO">
                <a:solidFill>
                  <a:schemeClr val="accent2"/>
                </a:solidFill>
              </a:rPr>
              <a:t>8.4</a:t>
            </a:r>
            <a:r>
              <a:rPr lang="en-US" altLang="en-JO"/>
              <a:t> End point authentication</a:t>
            </a:r>
          </a:p>
          <a:p>
            <a:pPr>
              <a:buFont typeface="ZapfDingbats" pitchFamily="82" charset="2"/>
              <a:buNone/>
            </a:pPr>
            <a:r>
              <a:rPr lang="en-US" altLang="en-JO">
                <a:solidFill>
                  <a:schemeClr val="accent2"/>
                </a:solidFill>
              </a:rPr>
              <a:t>8.5</a:t>
            </a:r>
            <a:r>
              <a:rPr lang="en-US" altLang="en-JO"/>
              <a:t> Securing e-mail</a:t>
            </a:r>
          </a:p>
          <a:p>
            <a:pPr>
              <a:buFont typeface="ZapfDingbats" pitchFamily="82" charset="2"/>
              <a:buNone/>
            </a:pPr>
            <a:r>
              <a:rPr lang="en-US" altLang="en-JO">
                <a:solidFill>
                  <a:schemeClr val="accent2"/>
                </a:solidFill>
              </a:rPr>
              <a:t>8.6</a:t>
            </a:r>
            <a:r>
              <a:rPr lang="en-US" altLang="en-JO"/>
              <a:t> Securing TCP connections: SSL</a:t>
            </a:r>
          </a:p>
          <a:p>
            <a:pPr>
              <a:buFont typeface="ZapfDingbats" pitchFamily="82" charset="2"/>
              <a:buNone/>
            </a:pPr>
            <a:r>
              <a:rPr lang="en-US" altLang="en-JO">
                <a:solidFill>
                  <a:srgbClr val="FF3300"/>
                </a:solidFill>
              </a:rPr>
              <a:t>8.7 Network layer security: IPsec</a:t>
            </a:r>
          </a:p>
          <a:p>
            <a:pPr>
              <a:buFont typeface="ZapfDingbats" pitchFamily="82" charset="2"/>
              <a:buNone/>
            </a:pPr>
            <a:r>
              <a:rPr lang="en-US" altLang="en-JO">
                <a:solidFill>
                  <a:schemeClr val="accent2"/>
                </a:solidFill>
              </a:rPr>
              <a:t>8.8</a:t>
            </a:r>
            <a:r>
              <a:rPr lang="en-US" altLang="en-JO"/>
              <a:t> Securing wireless LANs</a:t>
            </a:r>
          </a:p>
          <a:p>
            <a:pPr>
              <a:buFont typeface="ZapfDingbats" pitchFamily="82" charset="2"/>
              <a:buNone/>
            </a:pPr>
            <a:r>
              <a:rPr lang="en-US" altLang="en-JO">
                <a:solidFill>
                  <a:schemeClr val="accent2"/>
                </a:solidFill>
              </a:rPr>
              <a:t>8.9</a:t>
            </a:r>
            <a:r>
              <a:rPr lang="en-US" altLang="en-JO"/>
              <a:t> Operational security: firewalls and IDS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35887B8A-CC81-CF99-C875-8FD07E47009C}"/>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3268845B-B769-0664-253E-A54F011941E3}"/>
              </a:ext>
            </a:extLst>
          </p:cNvPr>
          <p:cNvSpPr>
            <a:spLocks noGrp="1"/>
          </p:cNvSpPr>
          <p:nvPr>
            <p:ph type="sldNum" sz="quarter" idx="12"/>
          </p:nvPr>
        </p:nvSpPr>
        <p:spPr/>
        <p:txBody>
          <a:bodyPr/>
          <a:lstStyle/>
          <a:p>
            <a:r>
              <a:rPr lang="en-US" altLang="en-JO"/>
              <a:t>8-</a:t>
            </a:r>
            <a:fld id="{0BCB531A-6F6D-1842-AFFC-DDF3E4489496}" type="slidenum">
              <a:rPr lang="en-US" altLang="en-JO"/>
              <a:pPr/>
              <a:t>6</a:t>
            </a:fld>
            <a:endParaRPr lang="en-US" altLang="en-JO"/>
          </a:p>
        </p:txBody>
      </p:sp>
      <p:sp>
        <p:nvSpPr>
          <p:cNvPr id="154626" name="Rectangle 2">
            <a:extLst>
              <a:ext uri="{FF2B5EF4-FFF2-40B4-BE49-F238E27FC236}">
                <a16:creationId xmlns:a16="http://schemas.microsoft.com/office/drawing/2014/main" id="{A71795CA-A0BA-2149-05FF-18856A0FE3F1}"/>
              </a:ext>
            </a:extLst>
          </p:cNvPr>
          <p:cNvSpPr>
            <a:spLocks noGrp="1" noChangeArrowheads="1"/>
          </p:cNvSpPr>
          <p:nvPr>
            <p:ph type="title"/>
          </p:nvPr>
        </p:nvSpPr>
        <p:spPr/>
        <p:txBody>
          <a:bodyPr/>
          <a:lstStyle/>
          <a:p>
            <a:r>
              <a:rPr lang="en-US" altLang="en-JO"/>
              <a:t>Who might Bob, Alice be?</a:t>
            </a:r>
          </a:p>
        </p:txBody>
      </p:sp>
      <p:sp>
        <p:nvSpPr>
          <p:cNvPr id="154627" name="Rectangle 3">
            <a:extLst>
              <a:ext uri="{FF2B5EF4-FFF2-40B4-BE49-F238E27FC236}">
                <a16:creationId xmlns:a16="http://schemas.microsoft.com/office/drawing/2014/main" id="{11D9492D-7B4A-6DA7-71AB-232E7FD74BF4}"/>
              </a:ext>
            </a:extLst>
          </p:cNvPr>
          <p:cNvSpPr>
            <a:spLocks noGrp="1" noChangeArrowheads="1"/>
          </p:cNvSpPr>
          <p:nvPr>
            <p:ph type="body" idx="1"/>
          </p:nvPr>
        </p:nvSpPr>
        <p:spPr>
          <a:xfrm>
            <a:off x="533400" y="1600200"/>
            <a:ext cx="7772400" cy="3240088"/>
          </a:xfrm>
        </p:spPr>
        <p:txBody>
          <a:bodyPr/>
          <a:lstStyle/>
          <a:p>
            <a:pPr>
              <a:lnSpc>
                <a:spcPct val="90000"/>
              </a:lnSpc>
            </a:pPr>
            <a:r>
              <a:rPr lang="en-US" altLang="en-JO"/>
              <a:t>… well, </a:t>
            </a:r>
            <a:r>
              <a:rPr lang="en-US" altLang="en-JO" i="1"/>
              <a:t>real-life</a:t>
            </a:r>
            <a:r>
              <a:rPr lang="en-US" altLang="en-JO"/>
              <a:t> Bobs and Alices!</a:t>
            </a:r>
          </a:p>
          <a:p>
            <a:pPr>
              <a:lnSpc>
                <a:spcPct val="90000"/>
              </a:lnSpc>
            </a:pPr>
            <a:r>
              <a:rPr lang="en-US" altLang="en-JO"/>
              <a:t>Web browser/server for electronic transactions (e.g., on-line purchases)</a:t>
            </a:r>
          </a:p>
          <a:p>
            <a:pPr>
              <a:lnSpc>
                <a:spcPct val="90000"/>
              </a:lnSpc>
            </a:pPr>
            <a:r>
              <a:rPr lang="en-US" altLang="en-JO"/>
              <a:t>on-line banking client/server</a:t>
            </a:r>
          </a:p>
          <a:p>
            <a:pPr>
              <a:lnSpc>
                <a:spcPct val="90000"/>
              </a:lnSpc>
            </a:pPr>
            <a:r>
              <a:rPr lang="en-US" altLang="en-JO"/>
              <a:t>DNS servers</a:t>
            </a:r>
          </a:p>
          <a:p>
            <a:pPr>
              <a:lnSpc>
                <a:spcPct val="90000"/>
              </a:lnSpc>
            </a:pPr>
            <a:r>
              <a:rPr lang="en-US" altLang="en-JO"/>
              <a:t>routers exchanging routing table updates</a:t>
            </a:r>
          </a:p>
          <a:p>
            <a:pPr>
              <a:lnSpc>
                <a:spcPct val="90000"/>
              </a:lnSpc>
            </a:pPr>
            <a:r>
              <a:rPr lang="en-US" altLang="en-JO"/>
              <a:t>other examples?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70FB7AC2-AB82-CAC7-E8B7-36EF7FF2AFBA}"/>
              </a:ext>
            </a:extLst>
          </p:cNvPr>
          <p:cNvSpPr>
            <a:spLocks noGrp="1"/>
          </p:cNvSpPr>
          <p:nvPr>
            <p:ph type="ftr" sz="quarter" idx="11"/>
          </p:nvPr>
        </p:nvSpPr>
        <p:spPr/>
        <p:txBody>
          <a:bodyPr/>
          <a:lstStyle/>
          <a:p>
            <a:r>
              <a:rPr lang="en-US" altLang="en-JO" dirty="0"/>
              <a:t>8: Network Security</a:t>
            </a:r>
          </a:p>
        </p:txBody>
      </p:sp>
      <p:sp>
        <p:nvSpPr>
          <p:cNvPr id="3" name="Slide Number Placeholder 6">
            <a:extLst>
              <a:ext uri="{FF2B5EF4-FFF2-40B4-BE49-F238E27FC236}">
                <a16:creationId xmlns:a16="http://schemas.microsoft.com/office/drawing/2014/main" id="{04F20D94-6EB2-2390-11E2-2347CBDF0BB7}"/>
              </a:ext>
            </a:extLst>
          </p:cNvPr>
          <p:cNvSpPr>
            <a:spLocks noGrp="1"/>
          </p:cNvSpPr>
          <p:nvPr>
            <p:ph type="sldNum" sz="quarter" idx="12"/>
          </p:nvPr>
        </p:nvSpPr>
        <p:spPr/>
        <p:txBody>
          <a:bodyPr/>
          <a:lstStyle/>
          <a:p>
            <a:r>
              <a:rPr lang="en-US" altLang="en-JO"/>
              <a:t>8-</a:t>
            </a:r>
            <a:fld id="{D725C519-E592-4C43-A226-E55B49DF591A}" type="slidenum">
              <a:rPr lang="en-US" altLang="en-JO"/>
              <a:pPr/>
              <a:t>60</a:t>
            </a:fld>
            <a:endParaRPr lang="en-US" altLang="en-JO"/>
          </a:p>
        </p:txBody>
      </p:sp>
      <p:sp>
        <p:nvSpPr>
          <p:cNvPr id="390146" name="Rectangle 2">
            <a:extLst>
              <a:ext uri="{FF2B5EF4-FFF2-40B4-BE49-F238E27FC236}">
                <a16:creationId xmlns:a16="http://schemas.microsoft.com/office/drawing/2014/main" id="{490F3EEE-FA8A-78D2-E763-0E6F02357AE6}"/>
              </a:ext>
            </a:extLst>
          </p:cNvPr>
          <p:cNvSpPr>
            <a:spLocks noGrp="1" noChangeArrowheads="1"/>
          </p:cNvSpPr>
          <p:nvPr>
            <p:ph type="title"/>
          </p:nvPr>
        </p:nvSpPr>
        <p:spPr/>
        <p:txBody>
          <a:bodyPr/>
          <a:lstStyle/>
          <a:p>
            <a:r>
              <a:rPr lang="en-US" altLang="en-JO" sz="3600"/>
              <a:t>IPsec: Network Layer Security</a:t>
            </a:r>
            <a:endParaRPr lang="en-US" altLang="en-JO" sz="2800"/>
          </a:p>
        </p:txBody>
      </p:sp>
      <p:sp>
        <p:nvSpPr>
          <p:cNvPr id="390147" name="Rectangle 3">
            <a:extLst>
              <a:ext uri="{FF2B5EF4-FFF2-40B4-BE49-F238E27FC236}">
                <a16:creationId xmlns:a16="http://schemas.microsoft.com/office/drawing/2014/main" id="{A132B686-83B8-7428-6112-0DE43021CC6E}"/>
              </a:ext>
            </a:extLst>
          </p:cNvPr>
          <p:cNvSpPr>
            <a:spLocks noGrp="1" noChangeArrowheads="1"/>
          </p:cNvSpPr>
          <p:nvPr>
            <p:ph type="body" sz="half" idx="1"/>
          </p:nvPr>
        </p:nvSpPr>
        <p:spPr>
          <a:xfrm>
            <a:off x="284163" y="1376363"/>
            <a:ext cx="4083050" cy="4648200"/>
          </a:xfrm>
        </p:spPr>
        <p:txBody>
          <a:bodyPr/>
          <a:lstStyle/>
          <a:p>
            <a:r>
              <a:rPr lang="en-US" altLang="en-JO" sz="2000">
                <a:solidFill>
                  <a:srgbClr val="FF0000"/>
                </a:solidFill>
              </a:rPr>
              <a:t>network-layer secrecy:</a:t>
            </a:r>
            <a:r>
              <a:rPr lang="en-US" altLang="en-JO" sz="2000"/>
              <a:t> </a:t>
            </a:r>
          </a:p>
          <a:p>
            <a:pPr lvl="1"/>
            <a:r>
              <a:rPr lang="en-US" altLang="en-JO" sz="2000"/>
              <a:t>sending host encrypts the data in IP datagram</a:t>
            </a:r>
          </a:p>
          <a:p>
            <a:pPr lvl="1"/>
            <a:r>
              <a:rPr lang="en-US" altLang="en-JO" sz="2000"/>
              <a:t>TCP and UDP segments; ICMP and SNMP messages.</a:t>
            </a:r>
          </a:p>
          <a:p>
            <a:r>
              <a:rPr lang="en-US" altLang="en-JO" sz="2000">
                <a:solidFill>
                  <a:srgbClr val="FF0000"/>
                </a:solidFill>
              </a:rPr>
              <a:t>network-layer authentication</a:t>
            </a:r>
            <a:endParaRPr lang="en-US" altLang="en-JO" sz="2000"/>
          </a:p>
          <a:p>
            <a:pPr lvl="1"/>
            <a:r>
              <a:rPr lang="en-US" altLang="en-JO" sz="2000"/>
              <a:t>destination host can authenticate source IP address</a:t>
            </a:r>
          </a:p>
          <a:p>
            <a:r>
              <a:rPr lang="en-US" altLang="en-JO" sz="2000">
                <a:solidFill>
                  <a:srgbClr val="FF0000"/>
                </a:solidFill>
              </a:rPr>
              <a:t>two principal protocols:</a:t>
            </a:r>
            <a:endParaRPr lang="en-US" altLang="en-JO" sz="2000"/>
          </a:p>
          <a:p>
            <a:pPr lvl="1"/>
            <a:r>
              <a:rPr lang="en-US" altLang="en-JO" sz="2000"/>
              <a:t>authentication header (AH) protocol</a:t>
            </a:r>
          </a:p>
          <a:p>
            <a:pPr lvl="1"/>
            <a:r>
              <a:rPr lang="en-US" altLang="en-JO" sz="2000"/>
              <a:t>encapsulation security payload (ESP) protocol</a:t>
            </a:r>
            <a:endParaRPr lang="en-US" altLang="en-JO" sz="1800"/>
          </a:p>
        </p:txBody>
      </p:sp>
      <p:sp>
        <p:nvSpPr>
          <p:cNvPr id="390148" name="Rectangle 4">
            <a:extLst>
              <a:ext uri="{FF2B5EF4-FFF2-40B4-BE49-F238E27FC236}">
                <a16:creationId xmlns:a16="http://schemas.microsoft.com/office/drawing/2014/main" id="{09160CF1-D714-1533-5AC3-66B0EF18B531}"/>
              </a:ext>
            </a:extLst>
          </p:cNvPr>
          <p:cNvSpPr>
            <a:spLocks noGrp="1" noChangeArrowheads="1"/>
          </p:cNvSpPr>
          <p:nvPr>
            <p:ph type="body" sz="half" idx="2"/>
          </p:nvPr>
        </p:nvSpPr>
        <p:spPr>
          <a:xfrm>
            <a:off x="4495800" y="1600200"/>
            <a:ext cx="4079875" cy="4648200"/>
          </a:xfrm>
        </p:spPr>
        <p:txBody>
          <a:bodyPr/>
          <a:lstStyle/>
          <a:p>
            <a:r>
              <a:rPr lang="en-US" altLang="en-JO" sz="2000" dirty="0">
                <a:solidFill>
                  <a:srgbClr val="FF0000"/>
                </a:solidFill>
              </a:rPr>
              <a:t>for both AH and ESP, source, destination handshake:</a:t>
            </a:r>
            <a:endParaRPr lang="en-US" altLang="en-JO" sz="2000" dirty="0"/>
          </a:p>
          <a:p>
            <a:pPr lvl="1"/>
            <a:r>
              <a:rPr lang="en-US" altLang="en-JO" sz="2000" dirty="0"/>
              <a:t>create network-layer logical channel called a security association (SA)</a:t>
            </a:r>
          </a:p>
          <a:p>
            <a:r>
              <a:rPr lang="en-US" altLang="en-JO" sz="2000" dirty="0">
                <a:solidFill>
                  <a:srgbClr val="FF0000"/>
                </a:solidFill>
              </a:rPr>
              <a:t>each SA unidirectional.</a:t>
            </a:r>
          </a:p>
          <a:p>
            <a:pPr marL="0" indent="0">
              <a:buNone/>
            </a:pPr>
            <a:r>
              <a:rPr lang="en-US" altLang="en-JO" sz="2000" dirty="0">
                <a:solidFill>
                  <a:srgbClr val="FF0000"/>
                </a:solidFill>
              </a:rPr>
              <a:t>    uniquely determined by:</a:t>
            </a:r>
            <a:endParaRPr lang="en-US" altLang="en-JO" sz="2000" dirty="0"/>
          </a:p>
          <a:p>
            <a:pPr lvl="1"/>
            <a:r>
              <a:rPr lang="en-US" altLang="en-JO" sz="2000" dirty="0"/>
              <a:t>security protocol (AH or ESP)</a:t>
            </a:r>
          </a:p>
          <a:p>
            <a:pPr lvl="1"/>
            <a:r>
              <a:rPr lang="en-US" altLang="en-JO" sz="2000" dirty="0"/>
              <a:t>source IP address</a:t>
            </a:r>
          </a:p>
          <a:p>
            <a:pPr lvl="1"/>
            <a:r>
              <a:rPr lang="en-US" altLang="en-JO" sz="2000" dirty="0"/>
              <a:t>32-bit connection ID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BE37E429-446B-851B-A079-E83E667A5ECD}"/>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8231CD04-4AAC-500C-0D8B-2B571F06950F}"/>
              </a:ext>
            </a:extLst>
          </p:cNvPr>
          <p:cNvSpPr>
            <a:spLocks noGrp="1"/>
          </p:cNvSpPr>
          <p:nvPr>
            <p:ph type="sldNum" sz="quarter" idx="12"/>
          </p:nvPr>
        </p:nvSpPr>
        <p:spPr/>
        <p:txBody>
          <a:bodyPr/>
          <a:lstStyle/>
          <a:p>
            <a:r>
              <a:rPr lang="en-US" altLang="en-JO"/>
              <a:t>8-</a:t>
            </a:r>
            <a:fld id="{70D1CA1D-1186-7249-8428-960BD5BAF206}" type="slidenum">
              <a:rPr lang="en-US" altLang="en-JO"/>
              <a:pPr/>
              <a:t>61</a:t>
            </a:fld>
            <a:endParaRPr lang="en-US" altLang="en-JO"/>
          </a:p>
        </p:txBody>
      </p:sp>
      <p:sp>
        <p:nvSpPr>
          <p:cNvPr id="392194" name="Rectangle 2">
            <a:extLst>
              <a:ext uri="{FF2B5EF4-FFF2-40B4-BE49-F238E27FC236}">
                <a16:creationId xmlns:a16="http://schemas.microsoft.com/office/drawing/2014/main" id="{ADD0620A-2598-5AF1-8F1A-8DA45DC0A591}"/>
              </a:ext>
            </a:extLst>
          </p:cNvPr>
          <p:cNvSpPr>
            <a:spLocks noGrp="1" noChangeArrowheads="1"/>
          </p:cNvSpPr>
          <p:nvPr>
            <p:ph type="title"/>
          </p:nvPr>
        </p:nvSpPr>
        <p:spPr>
          <a:xfrm>
            <a:off x="533400" y="228600"/>
            <a:ext cx="7772400" cy="808038"/>
          </a:xfrm>
        </p:spPr>
        <p:txBody>
          <a:bodyPr/>
          <a:lstStyle/>
          <a:p>
            <a:r>
              <a:rPr lang="en-US" altLang="en-JO" sz="3200"/>
              <a:t>Authentication Header (AH) Protocol</a:t>
            </a:r>
          </a:p>
        </p:txBody>
      </p:sp>
      <p:sp>
        <p:nvSpPr>
          <p:cNvPr id="392195" name="Rectangle 3">
            <a:extLst>
              <a:ext uri="{FF2B5EF4-FFF2-40B4-BE49-F238E27FC236}">
                <a16:creationId xmlns:a16="http://schemas.microsoft.com/office/drawing/2014/main" id="{F92D5447-43B5-EE78-71CE-02B06C391B05}"/>
              </a:ext>
            </a:extLst>
          </p:cNvPr>
          <p:cNvSpPr>
            <a:spLocks noGrp="1" noChangeArrowheads="1"/>
          </p:cNvSpPr>
          <p:nvPr>
            <p:ph type="body" sz="half" idx="1"/>
          </p:nvPr>
        </p:nvSpPr>
        <p:spPr>
          <a:xfrm>
            <a:off x="584200" y="1201738"/>
            <a:ext cx="3997325" cy="3573462"/>
          </a:xfrm>
        </p:spPr>
        <p:txBody>
          <a:bodyPr/>
          <a:lstStyle/>
          <a:p>
            <a:r>
              <a:rPr lang="en-US" altLang="en-JO" sz="2400"/>
              <a:t>provides source authentication, data integrity, no confidentiality</a:t>
            </a:r>
          </a:p>
          <a:p>
            <a:r>
              <a:rPr lang="en-US" altLang="en-JO" sz="2400"/>
              <a:t>AH header inserted between IP header, data field.</a:t>
            </a:r>
          </a:p>
          <a:p>
            <a:r>
              <a:rPr lang="en-US" altLang="en-JO" sz="2400"/>
              <a:t>protocol field: 51</a:t>
            </a:r>
          </a:p>
          <a:p>
            <a:r>
              <a:rPr lang="en-US" altLang="en-JO" sz="2400"/>
              <a:t>intermediate routers process datagrams as usual</a:t>
            </a:r>
          </a:p>
        </p:txBody>
      </p:sp>
      <p:sp>
        <p:nvSpPr>
          <p:cNvPr id="392196" name="Rectangle 4">
            <a:extLst>
              <a:ext uri="{FF2B5EF4-FFF2-40B4-BE49-F238E27FC236}">
                <a16:creationId xmlns:a16="http://schemas.microsoft.com/office/drawing/2014/main" id="{33A16EA1-23EE-1261-B773-3B1274DC84E8}"/>
              </a:ext>
            </a:extLst>
          </p:cNvPr>
          <p:cNvSpPr>
            <a:spLocks noGrp="1" noChangeArrowheads="1"/>
          </p:cNvSpPr>
          <p:nvPr>
            <p:ph type="body" sz="half" idx="2"/>
          </p:nvPr>
        </p:nvSpPr>
        <p:spPr>
          <a:xfrm>
            <a:off x="4522788" y="1185863"/>
            <a:ext cx="4197350" cy="3597275"/>
          </a:xfrm>
        </p:spPr>
        <p:txBody>
          <a:bodyPr/>
          <a:lstStyle/>
          <a:p>
            <a:pPr>
              <a:buFont typeface="ZapfDingbats" pitchFamily="82" charset="2"/>
              <a:buNone/>
            </a:pPr>
            <a:r>
              <a:rPr lang="en-US" altLang="en-JO" sz="2400">
                <a:solidFill>
                  <a:srgbClr val="FF0000"/>
                </a:solidFill>
              </a:rPr>
              <a:t>AH header includes</a:t>
            </a:r>
            <a:r>
              <a:rPr lang="en-US" altLang="en-JO" sz="2400"/>
              <a:t>:</a:t>
            </a:r>
          </a:p>
          <a:p>
            <a:r>
              <a:rPr lang="en-US" altLang="en-JO" sz="2400"/>
              <a:t>connection identifier</a:t>
            </a:r>
          </a:p>
          <a:p>
            <a:r>
              <a:rPr lang="en-US" altLang="en-JO" sz="2400"/>
              <a:t>authentication data: source- signed message digest calculated over original IP datagram.</a:t>
            </a:r>
          </a:p>
          <a:p>
            <a:r>
              <a:rPr lang="en-US" altLang="en-JO" sz="2400"/>
              <a:t>next header field: specifies type of data (e.g., TCP, UDP,</a:t>
            </a:r>
            <a:r>
              <a:rPr lang="en-US" altLang="en-JO" sz="2000"/>
              <a:t> ICMP)</a:t>
            </a:r>
          </a:p>
          <a:p>
            <a:pPr lvl="1"/>
            <a:endParaRPr lang="en-US" altLang="en-JO" sz="1800"/>
          </a:p>
        </p:txBody>
      </p:sp>
      <p:grpSp>
        <p:nvGrpSpPr>
          <p:cNvPr id="392197" name="Group 5">
            <a:extLst>
              <a:ext uri="{FF2B5EF4-FFF2-40B4-BE49-F238E27FC236}">
                <a16:creationId xmlns:a16="http://schemas.microsoft.com/office/drawing/2014/main" id="{EA9FA9CD-32D2-FC15-C812-81FD92CE8BC0}"/>
              </a:ext>
            </a:extLst>
          </p:cNvPr>
          <p:cNvGrpSpPr>
            <a:grpSpLocks/>
          </p:cNvGrpSpPr>
          <p:nvPr/>
        </p:nvGrpSpPr>
        <p:grpSpPr bwMode="auto">
          <a:xfrm>
            <a:off x="1176338" y="5670550"/>
            <a:ext cx="7112000" cy="527050"/>
            <a:chOff x="741" y="3572"/>
            <a:chExt cx="4480" cy="332"/>
          </a:xfrm>
        </p:grpSpPr>
        <p:sp>
          <p:nvSpPr>
            <p:cNvPr id="392198" name="Rectangle 6">
              <a:extLst>
                <a:ext uri="{FF2B5EF4-FFF2-40B4-BE49-F238E27FC236}">
                  <a16:creationId xmlns:a16="http://schemas.microsoft.com/office/drawing/2014/main" id="{745B7405-E69B-B08A-35B1-BE39733241CD}"/>
                </a:ext>
              </a:extLst>
            </p:cNvPr>
            <p:cNvSpPr>
              <a:spLocks noChangeArrowheads="1"/>
            </p:cNvSpPr>
            <p:nvPr/>
          </p:nvSpPr>
          <p:spPr bwMode="auto">
            <a:xfrm>
              <a:off x="741" y="3572"/>
              <a:ext cx="4480" cy="329"/>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92199" name="Text Box 7">
              <a:extLst>
                <a:ext uri="{FF2B5EF4-FFF2-40B4-BE49-F238E27FC236}">
                  <a16:creationId xmlns:a16="http://schemas.microsoft.com/office/drawing/2014/main" id="{18F3139D-7EAC-266E-B8F1-835E35FEFCE4}"/>
                </a:ext>
              </a:extLst>
            </p:cNvPr>
            <p:cNvSpPr txBox="1">
              <a:spLocks noChangeArrowheads="1"/>
            </p:cNvSpPr>
            <p:nvPr/>
          </p:nvSpPr>
          <p:spPr bwMode="auto">
            <a:xfrm>
              <a:off x="790" y="3604"/>
              <a:ext cx="85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IP header</a:t>
              </a:r>
            </a:p>
          </p:txBody>
        </p:sp>
        <p:sp>
          <p:nvSpPr>
            <p:cNvPr id="392200" name="Text Box 8">
              <a:extLst>
                <a:ext uri="{FF2B5EF4-FFF2-40B4-BE49-F238E27FC236}">
                  <a16:creationId xmlns:a16="http://schemas.microsoft.com/office/drawing/2014/main" id="{6FD3C038-3404-04BF-2389-B68B905EB583}"/>
                </a:ext>
              </a:extLst>
            </p:cNvPr>
            <p:cNvSpPr txBox="1">
              <a:spLocks noChangeArrowheads="1"/>
            </p:cNvSpPr>
            <p:nvPr/>
          </p:nvSpPr>
          <p:spPr bwMode="auto">
            <a:xfrm>
              <a:off x="2800" y="3604"/>
              <a:ext cx="232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data (e.g., TCP, UDP segment)</a:t>
              </a:r>
            </a:p>
          </p:txBody>
        </p:sp>
        <p:sp>
          <p:nvSpPr>
            <p:cNvPr id="392201" name="Line 9">
              <a:extLst>
                <a:ext uri="{FF2B5EF4-FFF2-40B4-BE49-F238E27FC236}">
                  <a16:creationId xmlns:a16="http://schemas.microsoft.com/office/drawing/2014/main" id="{50FD8B32-5499-8E45-3C0E-8532911775C6}"/>
                </a:ext>
              </a:extLst>
            </p:cNvPr>
            <p:cNvSpPr>
              <a:spLocks noChangeShapeType="1"/>
            </p:cNvSpPr>
            <p:nvPr/>
          </p:nvSpPr>
          <p:spPr bwMode="auto">
            <a:xfrm>
              <a:off x="1673" y="3575"/>
              <a:ext cx="0" cy="32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92202" name="Line 10">
              <a:extLst>
                <a:ext uri="{FF2B5EF4-FFF2-40B4-BE49-F238E27FC236}">
                  <a16:creationId xmlns:a16="http://schemas.microsoft.com/office/drawing/2014/main" id="{B9B6D890-B8C6-466C-9EAA-486D437E16B0}"/>
                </a:ext>
              </a:extLst>
            </p:cNvPr>
            <p:cNvSpPr>
              <a:spLocks noChangeShapeType="1"/>
            </p:cNvSpPr>
            <p:nvPr/>
          </p:nvSpPr>
          <p:spPr bwMode="auto">
            <a:xfrm>
              <a:off x="2726" y="3581"/>
              <a:ext cx="0" cy="32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92203" name="Rectangle 11">
              <a:extLst>
                <a:ext uri="{FF2B5EF4-FFF2-40B4-BE49-F238E27FC236}">
                  <a16:creationId xmlns:a16="http://schemas.microsoft.com/office/drawing/2014/main" id="{0844DFD9-6086-B825-4910-1016156BE35A}"/>
                </a:ext>
              </a:extLst>
            </p:cNvPr>
            <p:cNvSpPr>
              <a:spLocks noChangeArrowheads="1"/>
            </p:cNvSpPr>
            <p:nvPr/>
          </p:nvSpPr>
          <p:spPr bwMode="auto">
            <a:xfrm>
              <a:off x="1677" y="3573"/>
              <a:ext cx="1047" cy="327"/>
            </a:xfrm>
            <a:prstGeom prst="rect">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92204" name="Text Box 12">
              <a:extLst>
                <a:ext uri="{FF2B5EF4-FFF2-40B4-BE49-F238E27FC236}">
                  <a16:creationId xmlns:a16="http://schemas.microsoft.com/office/drawing/2014/main" id="{45E694B3-0BCF-BC4B-AC5C-E4511176C9ED}"/>
                </a:ext>
              </a:extLst>
            </p:cNvPr>
            <p:cNvSpPr txBox="1">
              <a:spLocks noChangeArrowheads="1"/>
            </p:cNvSpPr>
            <p:nvPr/>
          </p:nvSpPr>
          <p:spPr bwMode="auto">
            <a:xfrm>
              <a:off x="1738" y="3611"/>
              <a:ext cx="92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chemeClr val="bg1"/>
                  </a:solidFill>
                  <a:latin typeface="Comic Sans MS" panose="030F0902030302020204" pitchFamily="66" charset="0"/>
                </a:rPr>
                <a:t>AH header</a:t>
              </a:r>
            </a:p>
          </p:txBody>
        </p:sp>
      </p:gr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D329DDE5-4298-697C-BEE3-046AFCFECD7C}"/>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025BA057-9AF5-3E6E-277A-2FEEEA3AB925}"/>
              </a:ext>
            </a:extLst>
          </p:cNvPr>
          <p:cNvSpPr>
            <a:spLocks noGrp="1"/>
          </p:cNvSpPr>
          <p:nvPr>
            <p:ph type="sldNum" sz="quarter" idx="12"/>
          </p:nvPr>
        </p:nvSpPr>
        <p:spPr/>
        <p:txBody>
          <a:bodyPr/>
          <a:lstStyle/>
          <a:p>
            <a:r>
              <a:rPr lang="en-US" altLang="en-JO"/>
              <a:t>8-</a:t>
            </a:r>
            <a:fld id="{71F0F2E1-1DD0-B444-9BE2-DA8FAC94D403}" type="slidenum">
              <a:rPr lang="en-US" altLang="en-JO"/>
              <a:pPr/>
              <a:t>62</a:t>
            </a:fld>
            <a:endParaRPr lang="en-US" altLang="en-JO"/>
          </a:p>
        </p:txBody>
      </p:sp>
      <p:sp>
        <p:nvSpPr>
          <p:cNvPr id="394242" name="Rectangle 2">
            <a:extLst>
              <a:ext uri="{FF2B5EF4-FFF2-40B4-BE49-F238E27FC236}">
                <a16:creationId xmlns:a16="http://schemas.microsoft.com/office/drawing/2014/main" id="{89E70C0A-39AB-99D5-1CD4-FA785B110B73}"/>
              </a:ext>
            </a:extLst>
          </p:cNvPr>
          <p:cNvSpPr>
            <a:spLocks noGrp="1" noChangeArrowheads="1"/>
          </p:cNvSpPr>
          <p:nvPr>
            <p:ph type="title"/>
          </p:nvPr>
        </p:nvSpPr>
        <p:spPr/>
        <p:txBody>
          <a:bodyPr/>
          <a:lstStyle/>
          <a:p>
            <a:r>
              <a:rPr lang="en-US" altLang="en-JO" sz="3600"/>
              <a:t>ESP Protocol</a:t>
            </a:r>
            <a:endParaRPr lang="en-US" altLang="en-JO" sz="2800"/>
          </a:p>
        </p:txBody>
      </p:sp>
      <p:sp>
        <p:nvSpPr>
          <p:cNvPr id="394243" name="Rectangle 3">
            <a:extLst>
              <a:ext uri="{FF2B5EF4-FFF2-40B4-BE49-F238E27FC236}">
                <a16:creationId xmlns:a16="http://schemas.microsoft.com/office/drawing/2014/main" id="{1E8F9D1E-8A8A-BF7C-1FD4-1EEE909D5EAE}"/>
              </a:ext>
            </a:extLst>
          </p:cNvPr>
          <p:cNvSpPr>
            <a:spLocks noGrp="1" noChangeArrowheads="1"/>
          </p:cNvSpPr>
          <p:nvPr>
            <p:ph type="body" sz="half" idx="1"/>
          </p:nvPr>
        </p:nvSpPr>
        <p:spPr>
          <a:xfrm>
            <a:off x="596900" y="1520825"/>
            <a:ext cx="4410075" cy="2476500"/>
          </a:xfrm>
        </p:spPr>
        <p:txBody>
          <a:bodyPr/>
          <a:lstStyle/>
          <a:p>
            <a:r>
              <a:rPr lang="en-US" altLang="en-JO" sz="2400"/>
              <a:t>provides secrecy, host authentication, data integrity.</a:t>
            </a:r>
          </a:p>
          <a:p>
            <a:r>
              <a:rPr lang="en-US" altLang="en-JO" sz="2400"/>
              <a:t>data, ESP trailer encrypted.</a:t>
            </a:r>
          </a:p>
          <a:p>
            <a:r>
              <a:rPr lang="en-US" altLang="en-JO" sz="2400"/>
              <a:t>next header field is in ESP trailer.</a:t>
            </a:r>
            <a:endParaRPr lang="en-US" altLang="en-JO" sz="2000"/>
          </a:p>
        </p:txBody>
      </p:sp>
      <p:sp>
        <p:nvSpPr>
          <p:cNvPr id="394244" name="Rectangle 4">
            <a:extLst>
              <a:ext uri="{FF2B5EF4-FFF2-40B4-BE49-F238E27FC236}">
                <a16:creationId xmlns:a16="http://schemas.microsoft.com/office/drawing/2014/main" id="{15699CF7-9788-A4DC-FE95-A18B46C025DD}"/>
              </a:ext>
            </a:extLst>
          </p:cNvPr>
          <p:cNvSpPr>
            <a:spLocks noGrp="1" noChangeArrowheads="1"/>
          </p:cNvSpPr>
          <p:nvPr>
            <p:ph type="body" sz="half" idx="2"/>
          </p:nvPr>
        </p:nvSpPr>
        <p:spPr>
          <a:xfrm>
            <a:off x="5060950" y="1590675"/>
            <a:ext cx="3810000" cy="2462213"/>
          </a:xfrm>
        </p:spPr>
        <p:txBody>
          <a:bodyPr/>
          <a:lstStyle/>
          <a:p>
            <a:r>
              <a:rPr lang="en-US" altLang="en-JO" sz="2400"/>
              <a:t>ESP authentication field is similar to AH authentication field.</a:t>
            </a:r>
          </a:p>
          <a:p>
            <a:r>
              <a:rPr lang="en-US" altLang="en-JO" sz="2400"/>
              <a:t>Protocol = 50. </a:t>
            </a:r>
          </a:p>
        </p:txBody>
      </p:sp>
      <p:sp>
        <p:nvSpPr>
          <p:cNvPr id="394245" name="Rectangle 5">
            <a:extLst>
              <a:ext uri="{FF2B5EF4-FFF2-40B4-BE49-F238E27FC236}">
                <a16:creationId xmlns:a16="http://schemas.microsoft.com/office/drawing/2014/main" id="{89BDD7DE-7D1D-56AD-2CC7-071129FD38F7}"/>
              </a:ext>
            </a:extLst>
          </p:cNvPr>
          <p:cNvSpPr>
            <a:spLocks noChangeArrowheads="1"/>
          </p:cNvSpPr>
          <p:nvPr/>
        </p:nvSpPr>
        <p:spPr bwMode="auto">
          <a:xfrm>
            <a:off x="1176338" y="5078413"/>
            <a:ext cx="7112000" cy="7620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94246" name="Text Box 6">
            <a:extLst>
              <a:ext uri="{FF2B5EF4-FFF2-40B4-BE49-F238E27FC236}">
                <a16:creationId xmlns:a16="http://schemas.microsoft.com/office/drawing/2014/main" id="{4F284C3D-9224-BFDA-A07E-C25D96AE78B6}"/>
              </a:ext>
            </a:extLst>
          </p:cNvPr>
          <p:cNvSpPr txBox="1">
            <a:spLocks noChangeArrowheads="1"/>
          </p:cNvSpPr>
          <p:nvPr/>
        </p:nvSpPr>
        <p:spPr bwMode="auto">
          <a:xfrm>
            <a:off x="1254125" y="5241925"/>
            <a:ext cx="13573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IP header</a:t>
            </a:r>
          </a:p>
        </p:txBody>
      </p:sp>
      <p:sp>
        <p:nvSpPr>
          <p:cNvPr id="394247" name="Text Box 7">
            <a:extLst>
              <a:ext uri="{FF2B5EF4-FFF2-40B4-BE49-F238E27FC236}">
                <a16:creationId xmlns:a16="http://schemas.microsoft.com/office/drawing/2014/main" id="{6A54FE93-3814-BD10-7CF3-1063F160B68A}"/>
              </a:ext>
            </a:extLst>
          </p:cNvPr>
          <p:cNvSpPr txBox="1">
            <a:spLocks noChangeArrowheads="1"/>
          </p:cNvSpPr>
          <p:nvPr/>
        </p:nvSpPr>
        <p:spPr bwMode="auto">
          <a:xfrm>
            <a:off x="3714750" y="5270500"/>
            <a:ext cx="2336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TCP/UDP segment</a:t>
            </a:r>
          </a:p>
        </p:txBody>
      </p:sp>
      <p:sp>
        <p:nvSpPr>
          <p:cNvPr id="394248" name="Line 8">
            <a:extLst>
              <a:ext uri="{FF2B5EF4-FFF2-40B4-BE49-F238E27FC236}">
                <a16:creationId xmlns:a16="http://schemas.microsoft.com/office/drawing/2014/main" id="{5CBC5A5D-C75A-F000-2345-E529313EEFDF}"/>
              </a:ext>
            </a:extLst>
          </p:cNvPr>
          <p:cNvSpPr>
            <a:spLocks noChangeShapeType="1"/>
          </p:cNvSpPr>
          <p:nvPr/>
        </p:nvSpPr>
        <p:spPr bwMode="auto">
          <a:xfrm>
            <a:off x="2655888" y="5083175"/>
            <a:ext cx="0" cy="5127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94249" name="Rectangle 9">
            <a:extLst>
              <a:ext uri="{FF2B5EF4-FFF2-40B4-BE49-F238E27FC236}">
                <a16:creationId xmlns:a16="http://schemas.microsoft.com/office/drawing/2014/main" id="{D94853C6-B7B0-D6AE-D3E1-F2270BF1450D}"/>
              </a:ext>
            </a:extLst>
          </p:cNvPr>
          <p:cNvSpPr>
            <a:spLocks noChangeArrowheads="1"/>
          </p:cNvSpPr>
          <p:nvPr/>
        </p:nvSpPr>
        <p:spPr bwMode="auto">
          <a:xfrm>
            <a:off x="2647950" y="5092700"/>
            <a:ext cx="1001713" cy="744538"/>
          </a:xfrm>
          <a:prstGeom prst="rect">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94250" name="Text Box 10">
            <a:extLst>
              <a:ext uri="{FF2B5EF4-FFF2-40B4-BE49-F238E27FC236}">
                <a16:creationId xmlns:a16="http://schemas.microsoft.com/office/drawing/2014/main" id="{2CB6A876-EF4F-C1E0-E3F7-F22DD80DF71C}"/>
              </a:ext>
            </a:extLst>
          </p:cNvPr>
          <p:cNvSpPr txBox="1">
            <a:spLocks noChangeArrowheads="1"/>
          </p:cNvSpPr>
          <p:nvPr/>
        </p:nvSpPr>
        <p:spPr bwMode="auto">
          <a:xfrm>
            <a:off x="2651125" y="5111750"/>
            <a:ext cx="101123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chemeClr val="bg1"/>
                </a:solidFill>
                <a:latin typeface="Comic Sans MS" panose="030F0902030302020204" pitchFamily="66" charset="0"/>
              </a:rPr>
              <a:t>ESP</a:t>
            </a:r>
          </a:p>
          <a:p>
            <a:r>
              <a:rPr lang="en-US" altLang="en-JO" sz="2000">
                <a:solidFill>
                  <a:schemeClr val="bg1"/>
                </a:solidFill>
                <a:latin typeface="Comic Sans MS" panose="030F0902030302020204" pitchFamily="66" charset="0"/>
              </a:rPr>
              <a:t>header</a:t>
            </a:r>
          </a:p>
        </p:txBody>
      </p:sp>
      <p:grpSp>
        <p:nvGrpSpPr>
          <p:cNvPr id="394251" name="Group 11">
            <a:extLst>
              <a:ext uri="{FF2B5EF4-FFF2-40B4-BE49-F238E27FC236}">
                <a16:creationId xmlns:a16="http://schemas.microsoft.com/office/drawing/2014/main" id="{309F84E2-3859-4A32-64C7-8A07B67395A9}"/>
              </a:ext>
            </a:extLst>
          </p:cNvPr>
          <p:cNvGrpSpPr>
            <a:grpSpLocks/>
          </p:cNvGrpSpPr>
          <p:nvPr/>
        </p:nvGrpSpPr>
        <p:grpSpPr bwMode="auto">
          <a:xfrm>
            <a:off x="6021388" y="5094288"/>
            <a:ext cx="1001712" cy="754062"/>
            <a:chOff x="1676" y="3148"/>
            <a:chExt cx="631" cy="475"/>
          </a:xfrm>
        </p:grpSpPr>
        <p:sp>
          <p:nvSpPr>
            <p:cNvPr id="394252" name="Line 12">
              <a:extLst>
                <a:ext uri="{FF2B5EF4-FFF2-40B4-BE49-F238E27FC236}">
                  <a16:creationId xmlns:a16="http://schemas.microsoft.com/office/drawing/2014/main" id="{62B72FDD-1FA5-79D8-E004-289A9E484089}"/>
                </a:ext>
              </a:extLst>
            </p:cNvPr>
            <p:cNvSpPr>
              <a:spLocks noChangeShapeType="1"/>
            </p:cNvSpPr>
            <p:nvPr/>
          </p:nvSpPr>
          <p:spPr bwMode="auto">
            <a:xfrm>
              <a:off x="1681" y="3148"/>
              <a:ext cx="1" cy="32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94253" name="Rectangle 13">
              <a:extLst>
                <a:ext uri="{FF2B5EF4-FFF2-40B4-BE49-F238E27FC236}">
                  <a16:creationId xmlns:a16="http://schemas.microsoft.com/office/drawing/2014/main" id="{78DD05C9-F05E-1574-AF4A-4AABEC888977}"/>
                </a:ext>
              </a:extLst>
            </p:cNvPr>
            <p:cNvSpPr>
              <a:spLocks noChangeArrowheads="1"/>
            </p:cNvSpPr>
            <p:nvPr/>
          </p:nvSpPr>
          <p:spPr bwMode="auto">
            <a:xfrm>
              <a:off x="1676" y="3154"/>
              <a:ext cx="631" cy="469"/>
            </a:xfrm>
            <a:prstGeom prst="rect">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94254" name="Text Box 14">
              <a:extLst>
                <a:ext uri="{FF2B5EF4-FFF2-40B4-BE49-F238E27FC236}">
                  <a16:creationId xmlns:a16="http://schemas.microsoft.com/office/drawing/2014/main" id="{3DE015E4-3AF1-751C-09C1-082C996EB29F}"/>
                </a:ext>
              </a:extLst>
            </p:cNvPr>
            <p:cNvSpPr txBox="1">
              <a:spLocks noChangeArrowheads="1"/>
            </p:cNvSpPr>
            <p:nvPr/>
          </p:nvSpPr>
          <p:spPr bwMode="auto">
            <a:xfrm>
              <a:off x="1695" y="3166"/>
              <a:ext cx="604"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chemeClr val="bg1"/>
                  </a:solidFill>
                  <a:latin typeface="Comic Sans MS" panose="030F0902030302020204" pitchFamily="66" charset="0"/>
                </a:rPr>
                <a:t>ESP</a:t>
              </a:r>
            </a:p>
            <a:p>
              <a:r>
                <a:rPr lang="en-US" altLang="en-JO" sz="2000">
                  <a:solidFill>
                    <a:schemeClr val="bg1"/>
                  </a:solidFill>
                  <a:latin typeface="Comic Sans MS" panose="030F0902030302020204" pitchFamily="66" charset="0"/>
                </a:rPr>
                <a:t>trailer</a:t>
              </a:r>
            </a:p>
          </p:txBody>
        </p:sp>
      </p:grpSp>
      <p:grpSp>
        <p:nvGrpSpPr>
          <p:cNvPr id="394255" name="Group 15">
            <a:extLst>
              <a:ext uri="{FF2B5EF4-FFF2-40B4-BE49-F238E27FC236}">
                <a16:creationId xmlns:a16="http://schemas.microsoft.com/office/drawing/2014/main" id="{34CE4516-D7AB-ED66-D100-18A0CC46D342}"/>
              </a:ext>
            </a:extLst>
          </p:cNvPr>
          <p:cNvGrpSpPr>
            <a:grpSpLocks/>
          </p:cNvGrpSpPr>
          <p:nvPr/>
        </p:nvGrpSpPr>
        <p:grpSpPr bwMode="auto">
          <a:xfrm>
            <a:off x="7016750" y="5092700"/>
            <a:ext cx="1270000" cy="754063"/>
            <a:chOff x="1676" y="3148"/>
            <a:chExt cx="631" cy="475"/>
          </a:xfrm>
        </p:grpSpPr>
        <p:sp>
          <p:nvSpPr>
            <p:cNvPr id="394256" name="Line 16">
              <a:extLst>
                <a:ext uri="{FF2B5EF4-FFF2-40B4-BE49-F238E27FC236}">
                  <a16:creationId xmlns:a16="http://schemas.microsoft.com/office/drawing/2014/main" id="{52FEAB61-59FA-1EC7-1780-EA7E39A0E21E}"/>
                </a:ext>
              </a:extLst>
            </p:cNvPr>
            <p:cNvSpPr>
              <a:spLocks noChangeShapeType="1"/>
            </p:cNvSpPr>
            <p:nvPr/>
          </p:nvSpPr>
          <p:spPr bwMode="auto">
            <a:xfrm>
              <a:off x="1681" y="3148"/>
              <a:ext cx="1" cy="32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94257" name="Rectangle 17">
              <a:extLst>
                <a:ext uri="{FF2B5EF4-FFF2-40B4-BE49-F238E27FC236}">
                  <a16:creationId xmlns:a16="http://schemas.microsoft.com/office/drawing/2014/main" id="{0CB7DF45-638E-5614-4361-D57B6D6E0A18}"/>
                </a:ext>
              </a:extLst>
            </p:cNvPr>
            <p:cNvSpPr>
              <a:spLocks noChangeArrowheads="1"/>
            </p:cNvSpPr>
            <p:nvPr/>
          </p:nvSpPr>
          <p:spPr bwMode="auto">
            <a:xfrm>
              <a:off x="1676" y="3154"/>
              <a:ext cx="631" cy="469"/>
            </a:xfrm>
            <a:prstGeom prst="rect">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394258" name="Text Box 18">
              <a:extLst>
                <a:ext uri="{FF2B5EF4-FFF2-40B4-BE49-F238E27FC236}">
                  <a16:creationId xmlns:a16="http://schemas.microsoft.com/office/drawing/2014/main" id="{4BA68BA2-94B6-31EE-4920-5E3E0C006C23}"/>
                </a:ext>
              </a:extLst>
            </p:cNvPr>
            <p:cNvSpPr txBox="1">
              <a:spLocks noChangeArrowheads="1"/>
            </p:cNvSpPr>
            <p:nvPr/>
          </p:nvSpPr>
          <p:spPr bwMode="auto">
            <a:xfrm>
              <a:off x="1695" y="3166"/>
              <a:ext cx="604"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000">
                  <a:solidFill>
                    <a:schemeClr val="bg1"/>
                  </a:solidFill>
                  <a:latin typeface="Comic Sans MS" panose="030F0902030302020204" pitchFamily="66" charset="0"/>
                </a:rPr>
                <a:t>ESP</a:t>
              </a:r>
            </a:p>
            <a:p>
              <a:r>
                <a:rPr lang="en-US" altLang="en-JO" sz="2000">
                  <a:solidFill>
                    <a:schemeClr val="bg1"/>
                  </a:solidFill>
                  <a:latin typeface="Comic Sans MS" panose="030F0902030302020204" pitchFamily="66" charset="0"/>
                </a:rPr>
                <a:t>authent.</a:t>
              </a:r>
            </a:p>
          </p:txBody>
        </p:sp>
      </p:grpSp>
      <p:sp>
        <p:nvSpPr>
          <p:cNvPr id="394259" name="Line 19">
            <a:extLst>
              <a:ext uri="{FF2B5EF4-FFF2-40B4-BE49-F238E27FC236}">
                <a16:creationId xmlns:a16="http://schemas.microsoft.com/office/drawing/2014/main" id="{982DE043-DD13-A6E0-28BD-691F6D51944E}"/>
              </a:ext>
            </a:extLst>
          </p:cNvPr>
          <p:cNvSpPr>
            <a:spLocks noChangeShapeType="1"/>
          </p:cNvSpPr>
          <p:nvPr/>
        </p:nvSpPr>
        <p:spPr bwMode="auto">
          <a:xfrm>
            <a:off x="7032625" y="5076825"/>
            <a:ext cx="12700" cy="7461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94260" name="Text Box 20">
            <a:extLst>
              <a:ext uri="{FF2B5EF4-FFF2-40B4-BE49-F238E27FC236}">
                <a16:creationId xmlns:a16="http://schemas.microsoft.com/office/drawing/2014/main" id="{7F4A0CDF-FBB0-B5F2-A141-E4E7C5111E52}"/>
              </a:ext>
            </a:extLst>
          </p:cNvPr>
          <p:cNvSpPr txBox="1">
            <a:spLocks noChangeArrowheads="1"/>
          </p:cNvSpPr>
          <p:nvPr/>
        </p:nvSpPr>
        <p:spPr bwMode="auto">
          <a:xfrm>
            <a:off x="4700588" y="4635500"/>
            <a:ext cx="13858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encrypted</a:t>
            </a:r>
          </a:p>
        </p:txBody>
      </p:sp>
      <p:sp>
        <p:nvSpPr>
          <p:cNvPr id="394261" name="Line 21">
            <a:extLst>
              <a:ext uri="{FF2B5EF4-FFF2-40B4-BE49-F238E27FC236}">
                <a16:creationId xmlns:a16="http://schemas.microsoft.com/office/drawing/2014/main" id="{0BA8E18B-3DDC-9EEF-00AF-B9BFFF2FAC48}"/>
              </a:ext>
            </a:extLst>
          </p:cNvPr>
          <p:cNvSpPr>
            <a:spLocks noChangeShapeType="1"/>
          </p:cNvSpPr>
          <p:nvPr/>
        </p:nvSpPr>
        <p:spPr bwMode="auto">
          <a:xfrm>
            <a:off x="6048375" y="4824413"/>
            <a:ext cx="96996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94262" name="Line 22">
            <a:extLst>
              <a:ext uri="{FF2B5EF4-FFF2-40B4-BE49-F238E27FC236}">
                <a16:creationId xmlns:a16="http://schemas.microsoft.com/office/drawing/2014/main" id="{B598A630-B526-57E4-18BD-BAB9D3608494}"/>
              </a:ext>
            </a:extLst>
          </p:cNvPr>
          <p:cNvSpPr>
            <a:spLocks noChangeShapeType="1"/>
          </p:cNvSpPr>
          <p:nvPr/>
        </p:nvSpPr>
        <p:spPr bwMode="auto">
          <a:xfrm>
            <a:off x="3709988" y="4851400"/>
            <a:ext cx="969962" cy="0"/>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94263" name="Text Box 23">
            <a:extLst>
              <a:ext uri="{FF2B5EF4-FFF2-40B4-BE49-F238E27FC236}">
                <a16:creationId xmlns:a16="http://schemas.microsoft.com/office/drawing/2014/main" id="{78C402CC-13C6-6469-ED7B-B3136F30FA70}"/>
              </a:ext>
            </a:extLst>
          </p:cNvPr>
          <p:cNvSpPr txBox="1">
            <a:spLocks noChangeArrowheads="1"/>
          </p:cNvSpPr>
          <p:nvPr/>
        </p:nvSpPr>
        <p:spPr bwMode="auto">
          <a:xfrm>
            <a:off x="3600450" y="4295775"/>
            <a:ext cx="18430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latin typeface="Comic Sans MS" panose="030F0902030302020204" pitchFamily="66" charset="0"/>
              </a:rPr>
              <a:t>authenticated</a:t>
            </a:r>
          </a:p>
        </p:txBody>
      </p:sp>
      <p:sp>
        <p:nvSpPr>
          <p:cNvPr id="394264" name="Line 24">
            <a:extLst>
              <a:ext uri="{FF2B5EF4-FFF2-40B4-BE49-F238E27FC236}">
                <a16:creationId xmlns:a16="http://schemas.microsoft.com/office/drawing/2014/main" id="{B0364C4E-97E1-6BC6-2876-039CEF8A5162}"/>
              </a:ext>
            </a:extLst>
          </p:cNvPr>
          <p:cNvSpPr>
            <a:spLocks noChangeShapeType="1"/>
          </p:cNvSpPr>
          <p:nvPr/>
        </p:nvSpPr>
        <p:spPr bwMode="auto">
          <a:xfrm>
            <a:off x="2667000" y="4510088"/>
            <a:ext cx="969963" cy="0"/>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94265" name="Line 25">
            <a:extLst>
              <a:ext uri="{FF2B5EF4-FFF2-40B4-BE49-F238E27FC236}">
                <a16:creationId xmlns:a16="http://schemas.microsoft.com/office/drawing/2014/main" id="{72EC3FE2-9FCA-F515-0017-31ED56914A41}"/>
              </a:ext>
            </a:extLst>
          </p:cNvPr>
          <p:cNvSpPr>
            <a:spLocks noChangeShapeType="1"/>
          </p:cNvSpPr>
          <p:nvPr/>
        </p:nvSpPr>
        <p:spPr bwMode="auto">
          <a:xfrm flipV="1">
            <a:off x="5408613" y="4508500"/>
            <a:ext cx="16033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94266" name="Line 26">
            <a:extLst>
              <a:ext uri="{FF2B5EF4-FFF2-40B4-BE49-F238E27FC236}">
                <a16:creationId xmlns:a16="http://schemas.microsoft.com/office/drawing/2014/main" id="{4659A387-D05C-A8B7-C2D9-5DC371891A80}"/>
              </a:ext>
            </a:extLst>
          </p:cNvPr>
          <p:cNvSpPr>
            <a:spLocks noChangeShapeType="1"/>
          </p:cNvSpPr>
          <p:nvPr/>
        </p:nvSpPr>
        <p:spPr bwMode="auto">
          <a:xfrm>
            <a:off x="2628900" y="4332288"/>
            <a:ext cx="0" cy="744537"/>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94267" name="Line 27">
            <a:extLst>
              <a:ext uri="{FF2B5EF4-FFF2-40B4-BE49-F238E27FC236}">
                <a16:creationId xmlns:a16="http://schemas.microsoft.com/office/drawing/2014/main" id="{9084B4C0-6615-5FAF-B297-971B5E73F82E}"/>
              </a:ext>
            </a:extLst>
          </p:cNvPr>
          <p:cNvSpPr>
            <a:spLocks noChangeShapeType="1"/>
          </p:cNvSpPr>
          <p:nvPr/>
        </p:nvSpPr>
        <p:spPr bwMode="auto">
          <a:xfrm>
            <a:off x="7029450" y="4316413"/>
            <a:ext cx="0" cy="744537"/>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394268" name="Line 28">
            <a:extLst>
              <a:ext uri="{FF2B5EF4-FFF2-40B4-BE49-F238E27FC236}">
                <a16:creationId xmlns:a16="http://schemas.microsoft.com/office/drawing/2014/main" id="{58FE3C2A-E864-F71E-5722-52140ACCFD5A}"/>
              </a:ext>
            </a:extLst>
          </p:cNvPr>
          <p:cNvSpPr>
            <a:spLocks noChangeShapeType="1"/>
          </p:cNvSpPr>
          <p:nvPr/>
        </p:nvSpPr>
        <p:spPr bwMode="auto">
          <a:xfrm>
            <a:off x="3636963" y="4665663"/>
            <a:ext cx="0" cy="490537"/>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24980ADA-C3B0-0EAB-88C6-F218B35EA9B2}"/>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4BF2C48B-252D-C10A-2D48-087794BFD216}"/>
              </a:ext>
            </a:extLst>
          </p:cNvPr>
          <p:cNvSpPr>
            <a:spLocks noGrp="1"/>
          </p:cNvSpPr>
          <p:nvPr>
            <p:ph type="sldNum" sz="quarter" idx="12"/>
          </p:nvPr>
        </p:nvSpPr>
        <p:spPr/>
        <p:txBody>
          <a:bodyPr/>
          <a:lstStyle/>
          <a:p>
            <a:r>
              <a:rPr lang="en-US" altLang="en-JO"/>
              <a:t>8-</a:t>
            </a:r>
            <a:fld id="{C67DD7D3-AD95-494E-99A2-E1F3E3B80FA7}" type="slidenum">
              <a:rPr lang="en-US" altLang="en-JO"/>
              <a:pPr/>
              <a:t>63</a:t>
            </a:fld>
            <a:endParaRPr lang="en-US" altLang="en-JO"/>
          </a:p>
        </p:txBody>
      </p:sp>
      <p:sp>
        <p:nvSpPr>
          <p:cNvPr id="365570" name="Rectangle 2">
            <a:extLst>
              <a:ext uri="{FF2B5EF4-FFF2-40B4-BE49-F238E27FC236}">
                <a16:creationId xmlns:a16="http://schemas.microsoft.com/office/drawing/2014/main" id="{0006E176-0CB6-6F0D-330E-69B4CA394ABB}"/>
              </a:ext>
            </a:extLst>
          </p:cNvPr>
          <p:cNvSpPr>
            <a:spLocks noGrp="1" noChangeArrowheads="1"/>
          </p:cNvSpPr>
          <p:nvPr>
            <p:ph type="title"/>
          </p:nvPr>
        </p:nvSpPr>
        <p:spPr/>
        <p:txBody>
          <a:bodyPr/>
          <a:lstStyle/>
          <a:p>
            <a:r>
              <a:rPr lang="en-US" altLang="en-JO"/>
              <a:t>Chapter 8 roadmap</a:t>
            </a:r>
          </a:p>
        </p:txBody>
      </p:sp>
      <p:sp>
        <p:nvSpPr>
          <p:cNvPr id="365571" name="Rectangle 3">
            <a:extLst>
              <a:ext uri="{FF2B5EF4-FFF2-40B4-BE49-F238E27FC236}">
                <a16:creationId xmlns:a16="http://schemas.microsoft.com/office/drawing/2014/main" id="{032D4DD9-CBC4-8354-9FAD-2EC3FD29CAD0}"/>
              </a:ext>
            </a:extLst>
          </p:cNvPr>
          <p:cNvSpPr>
            <a:spLocks noGrp="1" noChangeArrowheads="1"/>
          </p:cNvSpPr>
          <p:nvPr>
            <p:ph type="body" idx="1"/>
          </p:nvPr>
        </p:nvSpPr>
        <p:spPr>
          <a:xfrm>
            <a:off x="650875" y="1668463"/>
            <a:ext cx="7772400" cy="4648200"/>
          </a:xfrm>
        </p:spPr>
        <p:txBody>
          <a:bodyPr/>
          <a:lstStyle/>
          <a:p>
            <a:pPr>
              <a:buFont typeface="ZapfDingbats" pitchFamily="82" charset="2"/>
              <a:buNone/>
            </a:pPr>
            <a:r>
              <a:rPr lang="en-US" altLang="en-JO">
                <a:solidFill>
                  <a:schemeClr val="accent2"/>
                </a:solidFill>
              </a:rPr>
              <a:t>8.1</a:t>
            </a:r>
            <a:r>
              <a:rPr lang="en-US" altLang="en-JO">
                <a:solidFill>
                  <a:srgbClr val="FF3300"/>
                </a:solidFill>
              </a:rPr>
              <a:t> </a:t>
            </a:r>
            <a:r>
              <a:rPr lang="en-US" altLang="en-JO"/>
              <a:t>What is network security?</a:t>
            </a:r>
          </a:p>
          <a:p>
            <a:pPr>
              <a:buFont typeface="ZapfDingbats" pitchFamily="82" charset="2"/>
              <a:buNone/>
            </a:pPr>
            <a:r>
              <a:rPr lang="en-US" altLang="en-JO">
                <a:solidFill>
                  <a:schemeClr val="accent2"/>
                </a:solidFill>
              </a:rPr>
              <a:t>8.2</a:t>
            </a:r>
            <a:r>
              <a:rPr lang="en-US" altLang="en-JO"/>
              <a:t> Principles of cryptography</a:t>
            </a:r>
          </a:p>
          <a:p>
            <a:pPr>
              <a:buFont typeface="ZapfDingbats" pitchFamily="82" charset="2"/>
              <a:buNone/>
            </a:pPr>
            <a:r>
              <a:rPr lang="en-US" altLang="en-JO">
                <a:solidFill>
                  <a:schemeClr val="accent2"/>
                </a:solidFill>
              </a:rPr>
              <a:t>8.3 </a:t>
            </a:r>
            <a:r>
              <a:rPr lang="en-US" altLang="en-JO"/>
              <a:t>Message integrity</a:t>
            </a:r>
          </a:p>
          <a:p>
            <a:pPr>
              <a:buFont typeface="ZapfDingbats" pitchFamily="82" charset="2"/>
              <a:buNone/>
            </a:pPr>
            <a:r>
              <a:rPr lang="en-US" altLang="en-JO">
                <a:solidFill>
                  <a:schemeClr val="accent2"/>
                </a:solidFill>
              </a:rPr>
              <a:t>8.4</a:t>
            </a:r>
            <a:r>
              <a:rPr lang="en-US" altLang="en-JO"/>
              <a:t> End point authentication</a:t>
            </a:r>
          </a:p>
          <a:p>
            <a:pPr>
              <a:buFont typeface="ZapfDingbats" pitchFamily="82" charset="2"/>
              <a:buNone/>
            </a:pPr>
            <a:r>
              <a:rPr lang="en-US" altLang="en-JO">
                <a:solidFill>
                  <a:schemeClr val="accent2"/>
                </a:solidFill>
              </a:rPr>
              <a:t>8.5</a:t>
            </a:r>
            <a:r>
              <a:rPr lang="en-US" altLang="en-JO"/>
              <a:t> Securing e-mail</a:t>
            </a:r>
          </a:p>
          <a:p>
            <a:pPr>
              <a:buFont typeface="ZapfDingbats" pitchFamily="82" charset="2"/>
              <a:buNone/>
            </a:pPr>
            <a:r>
              <a:rPr lang="en-US" altLang="en-JO">
                <a:solidFill>
                  <a:schemeClr val="accent2"/>
                </a:solidFill>
              </a:rPr>
              <a:t>8.6</a:t>
            </a:r>
            <a:r>
              <a:rPr lang="en-US" altLang="en-JO"/>
              <a:t> Securing TCP connections: SSL</a:t>
            </a:r>
          </a:p>
          <a:p>
            <a:pPr>
              <a:buFont typeface="ZapfDingbats" pitchFamily="82" charset="2"/>
              <a:buNone/>
            </a:pPr>
            <a:r>
              <a:rPr lang="en-US" altLang="en-JO">
                <a:solidFill>
                  <a:schemeClr val="accent2"/>
                </a:solidFill>
              </a:rPr>
              <a:t>8.7</a:t>
            </a:r>
            <a:r>
              <a:rPr lang="en-US" altLang="en-JO"/>
              <a:t> Network layer security: IPsec</a:t>
            </a:r>
          </a:p>
          <a:p>
            <a:pPr>
              <a:buFont typeface="ZapfDingbats" pitchFamily="82" charset="2"/>
              <a:buNone/>
            </a:pPr>
            <a:r>
              <a:rPr lang="en-US" altLang="en-JO">
                <a:solidFill>
                  <a:srgbClr val="FF3300"/>
                </a:solidFill>
              </a:rPr>
              <a:t>8.8 Securing wireless LANs</a:t>
            </a:r>
          </a:p>
          <a:p>
            <a:pPr>
              <a:buFont typeface="ZapfDingbats" pitchFamily="82" charset="2"/>
              <a:buNone/>
            </a:pPr>
            <a:r>
              <a:rPr lang="en-US" altLang="en-JO">
                <a:solidFill>
                  <a:schemeClr val="accent2"/>
                </a:solidFill>
              </a:rPr>
              <a:t>8.9</a:t>
            </a:r>
            <a:r>
              <a:rPr lang="en-US" altLang="en-JO"/>
              <a:t> Operational security: firewalls and IDS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B2695A9-42F0-1477-0B31-D68D1837E562}"/>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E3DFF455-4B8E-E44D-5951-6A0FCB52F2EA}"/>
              </a:ext>
            </a:extLst>
          </p:cNvPr>
          <p:cNvSpPr>
            <a:spLocks noGrp="1"/>
          </p:cNvSpPr>
          <p:nvPr>
            <p:ph type="sldNum" sz="quarter" idx="12"/>
          </p:nvPr>
        </p:nvSpPr>
        <p:spPr/>
        <p:txBody>
          <a:bodyPr/>
          <a:lstStyle/>
          <a:p>
            <a:r>
              <a:rPr lang="en-US" altLang="en-JO"/>
              <a:t>8-</a:t>
            </a:r>
            <a:fld id="{F0F05D40-0B09-9A4F-A96D-9A0F384D7264}" type="slidenum">
              <a:rPr lang="en-US" altLang="en-JO"/>
              <a:pPr/>
              <a:t>64</a:t>
            </a:fld>
            <a:endParaRPr lang="en-US" altLang="en-JO"/>
          </a:p>
        </p:txBody>
      </p:sp>
      <p:sp>
        <p:nvSpPr>
          <p:cNvPr id="396290" name="Rectangle 2">
            <a:extLst>
              <a:ext uri="{FF2B5EF4-FFF2-40B4-BE49-F238E27FC236}">
                <a16:creationId xmlns:a16="http://schemas.microsoft.com/office/drawing/2014/main" id="{144403ED-DAC4-656D-0FD4-1271D7F12453}"/>
              </a:ext>
            </a:extLst>
          </p:cNvPr>
          <p:cNvSpPr>
            <a:spLocks noGrp="1" noChangeArrowheads="1"/>
          </p:cNvSpPr>
          <p:nvPr>
            <p:ph type="title"/>
          </p:nvPr>
        </p:nvSpPr>
        <p:spPr/>
        <p:txBody>
          <a:bodyPr/>
          <a:lstStyle/>
          <a:p>
            <a:r>
              <a:rPr lang="en-US" altLang="en-JO" sz="3600"/>
              <a:t>IEEE 802.11 security</a:t>
            </a:r>
          </a:p>
        </p:txBody>
      </p:sp>
      <p:sp>
        <p:nvSpPr>
          <p:cNvPr id="396291" name="Rectangle 3">
            <a:extLst>
              <a:ext uri="{FF2B5EF4-FFF2-40B4-BE49-F238E27FC236}">
                <a16:creationId xmlns:a16="http://schemas.microsoft.com/office/drawing/2014/main" id="{F926BE0E-FEDB-A41F-9CC8-548DE5C67E01}"/>
              </a:ext>
            </a:extLst>
          </p:cNvPr>
          <p:cNvSpPr>
            <a:spLocks noGrp="1" noChangeArrowheads="1"/>
          </p:cNvSpPr>
          <p:nvPr>
            <p:ph type="body" idx="1"/>
          </p:nvPr>
        </p:nvSpPr>
        <p:spPr>
          <a:xfrm>
            <a:off x="533400" y="1600200"/>
            <a:ext cx="8283575" cy="4648200"/>
          </a:xfrm>
        </p:spPr>
        <p:txBody>
          <a:bodyPr/>
          <a:lstStyle/>
          <a:p>
            <a:r>
              <a:rPr lang="en-US" altLang="en-JO" sz="2400" i="1">
                <a:solidFill>
                  <a:srgbClr val="FF0000"/>
                </a:solidFill>
              </a:rPr>
              <a:t>war-driving:</a:t>
            </a:r>
            <a:r>
              <a:rPr lang="en-US" altLang="en-JO" sz="2400"/>
              <a:t> drive around Bay area, see what 802.11 networks available?</a:t>
            </a:r>
          </a:p>
          <a:p>
            <a:pPr lvl="1"/>
            <a:r>
              <a:rPr lang="en-US" altLang="en-JO"/>
              <a:t>More than 9000 accessible from public roadways</a:t>
            </a:r>
          </a:p>
          <a:p>
            <a:pPr lvl="1"/>
            <a:r>
              <a:rPr lang="en-US" altLang="en-JO"/>
              <a:t>85% use no encryption/authentication</a:t>
            </a:r>
          </a:p>
          <a:p>
            <a:pPr lvl="1"/>
            <a:r>
              <a:rPr lang="en-US" altLang="en-JO"/>
              <a:t>packet-sniffing and various attacks easy!</a:t>
            </a:r>
          </a:p>
          <a:p>
            <a:r>
              <a:rPr lang="en-US" altLang="en-JO" sz="2400">
                <a:solidFill>
                  <a:srgbClr val="FF0000"/>
                </a:solidFill>
              </a:rPr>
              <a:t>securing 802.11</a:t>
            </a:r>
          </a:p>
          <a:p>
            <a:pPr lvl="1"/>
            <a:r>
              <a:rPr lang="en-US" altLang="en-JO"/>
              <a:t>encryption, authentication</a:t>
            </a:r>
          </a:p>
          <a:p>
            <a:pPr lvl="1"/>
            <a:r>
              <a:rPr lang="en-US" altLang="en-JO"/>
              <a:t>first attempt at 802.11 security: Wired Equivalent Privacy (WEP): a failure</a:t>
            </a:r>
          </a:p>
          <a:p>
            <a:pPr lvl="1"/>
            <a:r>
              <a:rPr lang="en-US" altLang="en-JO"/>
              <a:t>current attempt: 802.11i</a:t>
            </a:r>
          </a:p>
          <a:p>
            <a:pPr lvl="1"/>
            <a:endParaRPr lang="en-US" altLang="en-JO"/>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B8C4A611-4F79-628B-387E-EFD4E9E099C3}"/>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900D4D36-4CC3-9B05-6513-0D56635F2305}"/>
              </a:ext>
            </a:extLst>
          </p:cNvPr>
          <p:cNvSpPr>
            <a:spLocks noGrp="1"/>
          </p:cNvSpPr>
          <p:nvPr>
            <p:ph type="sldNum" sz="quarter" idx="12"/>
          </p:nvPr>
        </p:nvSpPr>
        <p:spPr/>
        <p:txBody>
          <a:bodyPr/>
          <a:lstStyle/>
          <a:p>
            <a:r>
              <a:rPr lang="en-US" altLang="en-JO"/>
              <a:t>8-</a:t>
            </a:r>
            <a:fld id="{32D01AC8-696F-214C-BEFF-82288FA86A03}" type="slidenum">
              <a:rPr lang="en-US" altLang="en-JO"/>
              <a:pPr/>
              <a:t>65</a:t>
            </a:fld>
            <a:endParaRPr lang="en-US" altLang="en-JO"/>
          </a:p>
        </p:txBody>
      </p:sp>
      <p:sp>
        <p:nvSpPr>
          <p:cNvPr id="398338" name="Rectangle 2">
            <a:extLst>
              <a:ext uri="{FF2B5EF4-FFF2-40B4-BE49-F238E27FC236}">
                <a16:creationId xmlns:a16="http://schemas.microsoft.com/office/drawing/2014/main" id="{28B78910-781E-A758-F5A6-367ACFA60C02}"/>
              </a:ext>
            </a:extLst>
          </p:cNvPr>
          <p:cNvSpPr>
            <a:spLocks noGrp="1" noChangeArrowheads="1"/>
          </p:cNvSpPr>
          <p:nvPr>
            <p:ph type="title"/>
          </p:nvPr>
        </p:nvSpPr>
        <p:spPr/>
        <p:txBody>
          <a:bodyPr/>
          <a:lstStyle/>
          <a:p>
            <a:r>
              <a:rPr lang="en-US" altLang="en-JO" sz="3200"/>
              <a:t>Wired Equivalent Privacy (WEP): </a:t>
            </a:r>
          </a:p>
        </p:txBody>
      </p:sp>
      <p:sp>
        <p:nvSpPr>
          <p:cNvPr id="398339" name="Rectangle 3">
            <a:extLst>
              <a:ext uri="{FF2B5EF4-FFF2-40B4-BE49-F238E27FC236}">
                <a16:creationId xmlns:a16="http://schemas.microsoft.com/office/drawing/2014/main" id="{7EF53955-F276-069B-61E6-C2B4C9A573BE}"/>
              </a:ext>
            </a:extLst>
          </p:cNvPr>
          <p:cNvSpPr>
            <a:spLocks noGrp="1" noChangeArrowheads="1"/>
          </p:cNvSpPr>
          <p:nvPr>
            <p:ph type="body" idx="1"/>
          </p:nvPr>
        </p:nvSpPr>
        <p:spPr>
          <a:xfrm>
            <a:off x="533400" y="1600200"/>
            <a:ext cx="8283575" cy="4648200"/>
          </a:xfrm>
        </p:spPr>
        <p:txBody>
          <a:bodyPr/>
          <a:lstStyle/>
          <a:p>
            <a:r>
              <a:rPr lang="en-US" altLang="en-JO" sz="2400"/>
              <a:t>authentication as in protocol </a:t>
            </a:r>
            <a:r>
              <a:rPr lang="en-US" altLang="en-JO" sz="2400" i="1"/>
              <a:t>ap4.0</a:t>
            </a:r>
          </a:p>
          <a:p>
            <a:pPr lvl="1"/>
            <a:r>
              <a:rPr lang="en-US" altLang="en-JO"/>
              <a:t>host requests authentication from access point</a:t>
            </a:r>
          </a:p>
          <a:p>
            <a:pPr lvl="1"/>
            <a:r>
              <a:rPr lang="en-US" altLang="en-JO"/>
              <a:t>access point sends 128 bit nonce</a:t>
            </a:r>
          </a:p>
          <a:p>
            <a:pPr lvl="1"/>
            <a:r>
              <a:rPr lang="en-US" altLang="en-JO"/>
              <a:t>host encrypts nonce using shared symmetric key</a:t>
            </a:r>
          </a:p>
          <a:p>
            <a:pPr lvl="1"/>
            <a:r>
              <a:rPr lang="en-US" altLang="en-JO"/>
              <a:t>access point decrypts nonce, authenticates host</a:t>
            </a:r>
          </a:p>
          <a:p>
            <a:r>
              <a:rPr lang="en-US" altLang="en-JO" sz="2400"/>
              <a:t>no key distribution mechanism</a:t>
            </a:r>
          </a:p>
          <a:p>
            <a:r>
              <a:rPr lang="en-US" altLang="en-JO" sz="2400"/>
              <a:t>authentication: knowing the shared key is enough</a:t>
            </a:r>
          </a:p>
          <a:p>
            <a:pPr lvl="1"/>
            <a:endParaRPr lang="en-US" altLang="en-JO"/>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E414E058-FBAB-538F-1B53-232F2D7B3303}"/>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551671A6-9DD9-890D-1836-4174BDAE1172}"/>
              </a:ext>
            </a:extLst>
          </p:cNvPr>
          <p:cNvSpPr>
            <a:spLocks noGrp="1"/>
          </p:cNvSpPr>
          <p:nvPr>
            <p:ph type="sldNum" sz="quarter" idx="12"/>
          </p:nvPr>
        </p:nvSpPr>
        <p:spPr/>
        <p:txBody>
          <a:bodyPr/>
          <a:lstStyle/>
          <a:p>
            <a:r>
              <a:rPr lang="en-US" altLang="en-JO"/>
              <a:t>8-</a:t>
            </a:r>
            <a:fld id="{C6D1598E-E142-1E42-A13D-E4498ADA4A21}" type="slidenum">
              <a:rPr lang="en-US" altLang="en-JO"/>
              <a:pPr/>
              <a:t>66</a:t>
            </a:fld>
            <a:endParaRPr lang="en-US" altLang="en-JO"/>
          </a:p>
        </p:txBody>
      </p:sp>
      <p:sp>
        <p:nvSpPr>
          <p:cNvPr id="400386" name="Rectangle 2">
            <a:extLst>
              <a:ext uri="{FF2B5EF4-FFF2-40B4-BE49-F238E27FC236}">
                <a16:creationId xmlns:a16="http://schemas.microsoft.com/office/drawing/2014/main" id="{5E280976-E8D8-09E9-3197-06A6287A637E}"/>
              </a:ext>
            </a:extLst>
          </p:cNvPr>
          <p:cNvSpPr>
            <a:spLocks noGrp="1" noChangeArrowheads="1"/>
          </p:cNvSpPr>
          <p:nvPr>
            <p:ph type="title"/>
          </p:nvPr>
        </p:nvSpPr>
        <p:spPr/>
        <p:txBody>
          <a:bodyPr/>
          <a:lstStyle/>
          <a:p>
            <a:r>
              <a:rPr lang="en-US" altLang="en-JO" sz="3600"/>
              <a:t>WEP data encryption</a:t>
            </a:r>
          </a:p>
        </p:txBody>
      </p:sp>
      <p:sp>
        <p:nvSpPr>
          <p:cNvPr id="400387" name="Rectangle 3">
            <a:extLst>
              <a:ext uri="{FF2B5EF4-FFF2-40B4-BE49-F238E27FC236}">
                <a16:creationId xmlns:a16="http://schemas.microsoft.com/office/drawing/2014/main" id="{EC4CB322-AABE-35C6-3B7B-943EEF2B692A}"/>
              </a:ext>
            </a:extLst>
          </p:cNvPr>
          <p:cNvSpPr>
            <a:spLocks noGrp="1" noChangeArrowheads="1"/>
          </p:cNvSpPr>
          <p:nvPr>
            <p:ph type="body" idx="1"/>
          </p:nvPr>
        </p:nvSpPr>
        <p:spPr>
          <a:xfrm>
            <a:off x="533400" y="1600200"/>
            <a:ext cx="8283575" cy="4648200"/>
          </a:xfrm>
        </p:spPr>
        <p:txBody>
          <a:bodyPr/>
          <a:lstStyle/>
          <a:p>
            <a:r>
              <a:rPr lang="en-US" altLang="en-JO" sz="2400"/>
              <a:t>host/AP share 40 bit symmetric key (semi-permanent)</a:t>
            </a:r>
          </a:p>
          <a:p>
            <a:r>
              <a:rPr lang="en-US" altLang="en-JO" sz="2400"/>
              <a:t>host appends 24-bit initialization vector (IV) to create 64-bit key</a:t>
            </a:r>
          </a:p>
          <a:p>
            <a:r>
              <a:rPr lang="en-US" altLang="en-JO" sz="2400"/>
              <a:t>64 bit key used to generate stream of keys, k</a:t>
            </a:r>
            <a:r>
              <a:rPr lang="en-US" altLang="en-JO" sz="2400" baseline="-25000"/>
              <a:t>i</a:t>
            </a:r>
            <a:r>
              <a:rPr lang="en-US" altLang="en-JO" sz="2400" b="1" baseline="44000"/>
              <a:t>IV</a:t>
            </a:r>
          </a:p>
          <a:p>
            <a:r>
              <a:rPr lang="en-US" altLang="en-JO" sz="2400"/>
              <a:t>k</a:t>
            </a:r>
            <a:r>
              <a:rPr lang="en-US" altLang="en-JO" sz="2400" baseline="-25000"/>
              <a:t>i</a:t>
            </a:r>
            <a:r>
              <a:rPr lang="en-US" altLang="en-JO" sz="2400" b="1" baseline="44000"/>
              <a:t>IV </a:t>
            </a:r>
            <a:r>
              <a:rPr lang="en-US" altLang="en-JO" sz="2400"/>
              <a:t>used to encrypt ith byte, d</a:t>
            </a:r>
            <a:r>
              <a:rPr lang="en-US" altLang="en-JO" sz="2400" baseline="-25000"/>
              <a:t>i</a:t>
            </a:r>
            <a:r>
              <a:rPr lang="en-US" altLang="en-JO" sz="2400"/>
              <a:t>, in frame:</a:t>
            </a:r>
          </a:p>
          <a:p>
            <a:pPr algn="ctr">
              <a:buFont typeface="ZapfDingbats" pitchFamily="82" charset="2"/>
              <a:buNone/>
            </a:pPr>
            <a:r>
              <a:rPr lang="en-US" altLang="en-JO" sz="2400"/>
              <a:t>c</a:t>
            </a:r>
            <a:r>
              <a:rPr lang="en-US" altLang="en-JO" sz="2400" baseline="-25000"/>
              <a:t>i</a:t>
            </a:r>
            <a:r>
              <a:rPr lang="en-US" altLang="en-JO" sz="2400" i="1"/>
              <a:t> = </a:t>
            </a:r>
            <a:r>
              <a:rPr lang="en-US" altLang="en-JO" sz="2400"/>
              <a:t>d</a:t>
            </a:r>
            <a:r>
              <a:rPr lang="en-US" altLang="en-JO" sz="2400" baseline="-25000"/>
              <a:t>i</a:t>
            </a:r>
            <a:r>
              <a:rPr lang="en-US" altLang="en-JO" sz="2400" i="1"/>
              <a:t> </a:t>
            </a:r>
            <a:r>
              <a:rPr lang="en-US" altLang="en-JO" sz="2400"/>
              <a:t>XOR</a:t>
            </a:r>
            <a:r>
              <a:rPr lang="en-US" altLang="en-JO" sz="2400" i="1"/>
              <a:t>  </a:t>
            </a:r>
            <a:r>
              <a:rPr lang="en-US" altLang="en-JO" sz="2400"/>
              <a:t>k</a:t>
            </a:r>
            <a:r>
              <a:rPr lang="en-US" altLang="en-JO" sz="2400" baseline="-25000"/>
              <a:t>i</a:t>
            </a:r>
            <a:r>
              <a:rPr lang="en-US" altLang="en-JO" sz="2400" b="1" baseline="44000"/>
              <a:t>IV</a:t>
            </a:r>
          </a:p>
          <a:p>
            <a:r>
              <a:rPr lang="en-US" altLang="en-JO" sz="2400"/>
              <a:t>IV and encrypted bytes, c</a:t>
            </a:r>
            <a:r>
              <a:rPr lang="en-US" altLang="en-JO" sz="2400" baseline="-25000"/>
              <a:t>i </a:t>
            </a:r>
            <a:r>
              <a:rPr lang="en-US" altLang="en-JO" sz="2400"/>
              <a:t>sent in frame</a:t>
            </a:r>
          </a:p>
          <a:p>
            <a:pPr lvl="1"/>
            <a:endParaRPr lang="en-US" altLang="en-JO" b="1"/>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E1AFE7BB-DAD4-A45A-8903-A5CD62579040}"/>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4DA669C8-CF61-00DF-6FD0-4232932E0D82}"/>
              </a:ext>
            </a:extLst>
          </p:cNvPr>
          <p:cNvSpPr>
            <a:spLocks noGrp="1"/>
          </p:cNvSpPr>
          <p:nvPr>
            <p:ph type="sldNum" sz="quarter" idx="12"/>
          </p:nvPr>
        </p:nvSpPr>
        <p:spPr/>
        <p:txBody>
          <a:bodyPr/>
          <a:lstStyle/>
          <a:p>
            <a:r>
              <a:rPr lang="en-US" altLang="en-JO"/>
              <a:t>8-</a:t>
            </a:r>
            <a:fld id="{BB2F353E-DCA8-2C42-999A-993E619EF04C}" type="slidenum">
              <a:rPr lang="en-US" altLang="en-JO"/>
              <a:pPr/>
              <a:t>67</a:t>
            </a:fld>
            <a:endParaRPr lang="en-US" altLang="en-JO"/>
          </a:p>
        </p:txBody>
      </p:sp>
      <p:sp>
        <p:nvSpPr>
          <p:cNvPr id="402434" name="Rectangle 2">
            <a:extLst>
              <a:ext uri="{FF2B5EF4-FFF2-40B4-BE49-F238E27FC236}">
                <a16:creationId xmlns:a16="http://schemas.microsoft.com/office/drawing/2014/main" id="{98363523-9BDD-E704-7824-19192EA541E2}"/>
              </a:ext>
            </a:extLst>
          </p:cNvPr>
          <p:cNvSpPr>
            <a:spLocks noGrp="1" noChangeArrowheads="1"/>
          </p:cNvSpPr>
          <p:nvPr>
            <p:ph type="title"/>
          </p:nvPr>
        </p:nvSpPr>
        <p:spPr/>
        <p:txBody>
          <a:bodyPr/>
          <a:lstStyle/>
          <a:p>
            <a:r>
              <a:rPr lang="en-US" altLang="en-JO" sz="3600"/>
              <a:t>802.11 WEP encryption</a:t>
            </a:r>
          </a:p>
        </p:txBody>
      </p:sp>
      <p:graphicFrame>
        <p:nvGraphicFramePr>
          <p:cNvPr id="402435" name="Object 3">
            <a:extLst>
              <a:ext uri="{FF2B5EF4-FFF2-40B4-BE49-F238E27FC236}">
                <a16:creationId xmlns:a16="http://schemas.microsoft.com/office/drawing/2014/main" id="{70456D76-F412-6F22-6485-8ED37EB99C95}"/>
              </a:ext>
            </a:extLst>
          </p:cNvPr>
          <p:cNvGraphicFramePr>
            <a:graphicFrameLocks noChangeAspect="1"/>
          </p:cNvGraphicFramePr>
          <p:nvPr>
            <p:ph type="body" idx="1"/>
          </p:nvPr>
        </p:nvGraphicFramePr>
        <p:xfrm>
          <a:off x="0" y="1346200"/>
          <a:ext cx="9144000" cy="3868738"/>
        </p:xfrm>
        <a:graphic>
          <a:graphicData uri="http://schemas.openxmlformats.org/presentationml/2006/ole">
            <mc:AlternateContent xmlns:mc="http://schemas.openxmlformats.org/markup-compatibility/2006">
              <mc:Choice xmlns:v="urn:schemas-microsoft-com:vml" Requires="v">
                <p:oleObj name="Picture" r:id="rId3" imgW="20091400" imgH="8521700" progId="Word.Picture.8">
                  <p:embed/>
                </p:oleObj>
              </mc:Choice>
              <mc:Fallback>
                <p:oleObj name="Picture" r:id="rId3" imgW="20091400" imgH="8521700" progId="Word.Picture.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346200"/>
                        <a:ext cx="9144000" cy="3868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02436" name="Text Box 4">
            <a:extLst>
              <a:ext uri="{FF2B5EF4-FFF2-40B4-BE49-F238E27FC236}">
                <a16:creationId xmlns:a16="http://schemas.microsoft.com/office/drawing/2014/main" id="{6971D163-675B-618A-D20F-D0DD64F6EFC9}"/>
              </a:ext>
            </a:extLst>
          </p:cNvPr>
          <p:cNvSpPr txBox="1">
            <a:spLocks noChangeArrowheads="1"/>
          </p:cNvSpPr>
          <p:nvPr/>
        </p:nvSpPr>
        <p:spPr bwMode="auto">
          <a:xfrm>
            <a:off x="1720850" y="4802188"/>
            <a:ext cx="4270375"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Sender-side WEP encryption</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E0E40DBA-1773-1266-B828-518527132550}"/>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AABAFBE0-910F-A7E3-752C-56B12D2B06D7}"/>
              </a:ext>
            </a:extLst>
          </p:cNvPr>
          <p:cNvSpPr>
            <a:spLocks noGrp="1"/>
          </p:cNvSpPr>
          <p:nvPr>
            <p:ph type="sldNum" sz="quarter" idx="12"/>
          </p:nvPr>
        </p:nvSpPr>
        <p:spPr/>
        <p:txBody>
          <a:bodyPr/>
          <a:lstStyle/>
          <a:p>
            <a:r>
              <a:rPr lang="en-US" altLang="en-JO"/>
              <a:t>8-</a:t>
            </a:r>
            <a:fld id="{34D0A2D3-1DDB-CF47-A525-0E3F1BF71D3B}" type="slidenum">
              <a:rPr lang="en-US" altLang="en-JO"/>
              <a:pPr/>
              <a:t>68</a:t>
            </a:fld>
            <a:endParaRPr lang="en-US" altLang="en-JO"/>
          </a:p>
        </p:txBody>
      </p:sp>
      <p:sp>
        <p:nvSpPr>
          <p:cNvPr id="404482" name="Rectangle 2">
            <a:extLst>
              <a:ext uri="{FF2B5EF4-FFF2-40B4-BE49-F238E27FC236}">
                <a16:creationId xmlns:a16="http://schemas.microsoft.com/office/drawing/2014/main" id="{C852862B-D407-C860-67A7-45AB7054552C}"/>
              </a:ext>
            </a:extLst>
          </p:cNvPr>
          <p:cNvSpPr>
            <a:spLocks noGrp="1" noChangeArrowheads="1"/>
          </p:cNvSpPr>
          <p:nvPr>
            <p:ph type="title"/>
          </p:nvPr>
        </p:nvSpPr>
        <p:spPr>
          <a:xfrm>
            <a:off x="352425" y="201613"/>
            <a:ext cx="7772400" cy="1143000"/>
          </a:xfrm>
        </p:spPr>
        <p:txBody>
          <a:bodyPr/>
          <a:lstStyle/>
          <a:p>
            <a:r>
              <a:rPr lang="en-US" altLang="en-JO" sz="3600"/>
              <a:t>Breaking 802.11 WEP encryption</a:t>
            </a:r>
          </a:p>
        </p:txBody>
      </p:sp>
      <p:sp>
        <p:nvSpPr>
          <p:cNvPr id="404483" name="Rectangle 3">
            <a:extLst>
              <a:ext uri="{FF2B5EF4-FFF2-40B4-BE49-F238E27FC236}">
                <a16:creationId xmlns:a16="http://schemas.microsoft.com/office/drawing/2014/main" id="{CD361997-568C-018F-C185-D3381539A063}"/>
              </a:ext>
            </a:extLst>
          </p:cNvPr>
          <p:cNvSpPr>
            <a:spLocks noGrp="1" noChangeArrowheads="1"/>
          </p:cNvSpPr>
          <p:nvPr>
            <p:ph type="body" idx="1"/>
          </p:nvPr>
        </p:nvSpPr>
        <p:spPr>
          <a:xfrm>
            <a:off x="366713" y="1363663"/>
            <a:ext cx="8513762" cy="4648200"/>
          </a:xfrm>
        </p:spPr>
        <p:txBody>
          <a:bodyPr/>
          <a:lstStyle/>
          <a:p>
            <a:pPr>
              <a:buFont typeface="ZapfDingbats" pitchFamily="82" charset="2"/>
              <a:buNone/>
            </a:pPr>
            <a:r>
              <a:rPr lang="en-US" altLang="en-JO">
                <a:solidFill>
                  <a:srgbClr val="FF0000"/>
                </a:solidFill>
              </a:rPr>
              <a:t>security hole: </a:t>
            </a:r>
          </a:p>
          <a:p>
            <a:r>
              <a:rPr lang="en-US" altLang="en-JO" sz="2400"/>
              <a:t>24-bit IV, one IV per frame, -&gt; IV’s eventually reused</a:t>
            </a:r>
          </a:p>
          <a:p>
            <a:r>
              <a:rPr lang="en-US" altLang="en-JO" sz="2400"/>
              <a:t>IV transmitted in plaintext -&gt; IV reuse detected</a:t>
            </a:r>
          </a:p>
          <a:p>
            <a:r>
              <a:rPr lang="en-US" altLang="en-JO">
                <a:solidFill>
                  <a:srgbClr val="FF0000"/>
                </a:solidFill>
              </a:rPr>
              <a:t>attack:</a:t>
            </a:r>
          </a:p>
          <a:p>
            <a:pPr lvl="1"/>
            <a:r>
              <a:rPr lang="en-US" altLang="en-JO"/>
              <a:t>Trudy causes Alice to encrypt known plaintext d</a:t>
            </a:r>
            <a:r>
              <a:rPr lang="en-US" altLang="en-JO" sz="2800" baseline="-25000"/>
              <a:t>1</a:t>
            </a:r>
            <a:r>
              <a:rPr lang="en-US" altLang="en-JO"/>
              <a:t> d</a:t>
            </a:r>
            <a:r>
              <a:rPr lang="en-US" altLang="en-JO" sz="2800" baseline="-25000"/>
              <a:t>2</a:t>
            </a:r>
            <a:r>
              <a:rPr lang="en-US" altLang="en-JO"/>
              <a:t> d</a:t>
            </a:r>
            <a:r>
              <a:rPr lang="en-US" altLang="en-JO" sz="2800" baseline="-25000"/>
              <a:t>3</a:t>
            </a:r>
            <a:r>
              <a:rPr lang="en-US" altLang="en-JO"/>
              <a:t> d</a:t>
            </a:r>
            <a:r>
              <a:rPr lang="en-US" altLang="en-JO" sz="2800" baseline="-25000"/>
              <a:t>4</a:t>
            </a:r>
            <a:r>
              <a:rPr lang="en-US" altLang="en-JO"/>
              <a:t> … </a:t>
            </a:r>
          </a:p>
          <a:p>
            <a:pPr lvl="1"/>
            <a:r>
              <a:rPr lang="en-US" altLang="en-JO"/>
              <a:t>Trudy sees: c</a:t>
            </a:r>
            <a:r>
              <a:rPr lang="en-US" altLang="en-JO" sz="2800" baseline="-25000"/>
              <a:t>i</a:t>
            </a:r>
            <a:r>
              <a:rPr lang="en-US" altLang="en-JO" i="1"/>
              <a:t> = </a:t>
            </a:r>
            <a:r>
              <a:rPr lang="en-US" altLang="en-JO"/>
              <a:t>d</a:t>
            </a:r>
            <a:r>
              <a:rPr lang="en-US" altLang="en-JO" sz="2800" baseline="-25000"/>
              <a:t>i</a:t>
            </a:r>
            <a:r>
              <a:rPr lang="en-US" altLang="en-JO" i="1"/>
              <a:t> </a:t>
            </a:r>
            <a:r>
              <a:rPr lang="en-US" altLang="en-JO"/>
              <a:t>XOR</a:t>
            </a:r>
            <a:r>
              <a:rPr lang="en-US" altLang="en-JO" i="1"/>
              <a:t>  </a:t>
            </a:r>
            <a:r>
              <a:rPr lang="en-US" altLang="en-JO"/>
              <a:t>k</a:t>
            </a:r>
            <a:r>
              <a:rPr lang="en-US" altLang="en-JO" sz="2800" baseline="-25000"/>
              <a:t>i</a:t>
            </a:r>
            <a:r>
              <a:rPr lang="en-US" altLang="en-JO" b="1" baseline="44000"/>
              <a:t>IV</a:t>
            </a:r>
          </a:p>
          <a:p>
            <a:pPr lvl="1"/>
            <a:r>
              <a:rPr lang="en-US" altLang="en-JO"/>
              <a:t>Trudy knows c</a:t>
            </a:r>
            <a:r>
              <a:rPr lang="en-US" altLang="en-JO" sz="2800" baseline="-25000"/>
              <a:t>i</a:t>
            </a:r>
            <a:r>
              <a:rPr lang="en-US" altLang="en-JO" sz="2800"/>
              <a:t> </a:t>
            </a:r>
            <a:r>
              <a:rPr lang="en-US" altLang="en-JO"/>
              <a:t>d</a:t>
            </a:r>
            <a:r>
              <a:rPr lang="en-US" altLang="en-JO" sz="2800" baseline="-25000"/>
              <a:t>i</a:t>
            </a:r>
            <a:r>
              <a:rPr lang="en-US" altLang="en-JO"/>
              <a:t>, so can compute </a:t>
            </a:r>
            <a:r>
              <a:rPr lang="en-US" altLang="en-JO" i="1"/>
              <a:t> </a:t>
            </a:r>
            <a:r>
              <a:rPr lang="en-US" altLang="en-JO"/>
              <a:t>k</a:t>
            </a:r>
            <a:r>
              <a:rPr lang="en-US" altLang="en-JO" sz="2800" baseline="-25000"/>
              <a:t>i</a:t>
            </a:r>
            <a:r>
              <a:rPr lang="en-US" altLang="en-JO" b="1" baseline="44000"/>
              <a:t>IV</a:t>
            </a:r>
          </a:p>
          <a:p>
            <a:pPr lvl="1"/>
            <a:r>
              <a:rPr lang="en-US" altLang="en-JO"/>
              <a:t>Trudy knows encrypting key sequence k</a:t>
            </a:r>
            <a:r>
              <a:rPr lang="en-US" altLang="en-JO" sz="2800" baseline="-25000"/>
              <a:t>1</a:t>
            </a:r>
            <a:r>
              <a:rPr lang="en-US" altLang="en-JO" b="1" baseline="44000"/>
              <a:t>IV </a:t>
            </a:r>
            <a:r>
              <a:rPr lang="en-US" altLang="en-JO"/>
              <a:t>k</a:t>
            </a:r>
            <a:r>
              <a:rPr lang="en-US" altLang="en-JO" sz="2800" baseline="-25000"/>
              <a:t>2</a:t>
            </a:r>
            <a:r>
              <a:rPr lang="en-US" altLang="en-JO" b="1" baseline="44000"/>
              <a:t>IV </a:t>
            </a:r>
            <a:r>
              <a:rPr lang="en-US" altLang="en-JO"/>
              <a:t>k</a:t>
            </a:r>
            <a:r>
              <a:rPr lang="en-US" altLang="en-JO" sz="2800" baseline="-25000"/>
              <a:t>3</a:t>
            </a:r>
            <a:r>
              <a:rPr lang="en-US" altLang="en-JO" b="1" baseline="44000"/>
              <a:t>IV </a:t>
            </a:r>
            <a:r>
              <a:rPr lang="en-US" altLang="en-JO"/>
              <a:t>…</a:t>
            </a:r>
          </a:p>
          <a:p>
            <a:pPr lvl="1"/>
            <a:r>
              <a:rPr lang="en-US" altLang="en-JO"/>
              <a:t>Next time IV is used, Trudy can decrypt!</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FA373777-D5F0-FEEC-8878-031E2A71E4FF}"/>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E06144E6-B682-8DD3-96D8-D7A55BEEC404}"/>
              </a:ext>
            </a:extLst>
          </p:cNvPr>
          <p:cNvSpPr>
            <a:spLocks noGrp="1"/>
          </p:cNvSpPr>
          <p:nvPr>
            <p:ph type="sldNum" sz="quarter" idx="12"/>
          </p:nvPr>
        </p:nvSpPr>
        <p:spPr/>
        <p:txBody>
          <a:bodyPr/>
          <a:lstStyle/>
          <a:p>
            <a:r>
              <a:rPr lang="en-US" altLang="en-JO"/>
              <a:t>8-</a:t>
            </a:r>
            <a:fld id="{6E8E7C37-424F-474B-AE92-2B5E64F06254}" type="slidenum">
              <a:rPr lang="en-US" altLang="en-JO"/>
              <a:pPr/>
              <a:t>69</a:t>
            </a:fld>
            <a:endParaRPr lang="en-US" altLang="en-JO"/>
          </a:p>
        </p:txBody>
      </p:sp>
      <p:sp>
        <p:nvSpPr>
          <p:cNvPr id="406530" name="Rectangle 2">
            <a:extLst>
              <a:ext uri="{FF2B5EF4-FFF2-40B4-BE49-F238E27FC236}">
                <a16:creationId xmlns:a16="http://schemas.microsoft.com/office/drawing/2014/main" id="{9DC1A221-A38D-C04B-27C3-8B08122983A1}"/>
              </a:ext>
            </a:extLst>
          </p:cNvPr>
          <p:cNvSpPr>
            <a:spLocks noGrp="1" noChangeArrowheads="1"/>
          </p:cNvSpPr>
          <p:nvPr>
            <p:ph type="title"/>
          </p:nvPr>
        </p:nvSpPr>
        <p:spPr>
          <a:xfrm>
            <a:off x="352425" y="201613"/>
            <a:ext cx="7772400" cy="1143000"/>
          </a:xfrm>
        </p:spPr>
        <p:txBody>
          <a:bodyPr/>
          <a:lstStyle/>
          <a:p>
            <a:r>
              <a:rPr lang="en-US" altLang="en-JO"/>
              <a:t> 802.11i: improved security</a:t>
            </a:r>
          </a:p>
        </p:txBody>
      </p:sp>
      <p:sp>
        <p:nvSpPr>
          <p:cNvPr id="406531" name="Rectangle 3">
            <a:extLst>
              <a:ext uri="{FF2B5EF4-FFF2-40B4-BE49-F238E27FC236}">
                <a16:creationId xmlns:a16="http://schemas.microsoft.com/office/drawing/2014/main" id="{BF1EC9A4-81F1-DB30-A9F3-44FB768E8140}"/>
              </a:ext>
            </a:extLst>
          </p:cNvPr>
          <p:cNvSpPr>
            <a:spLocks noGrp="1" noChangeArrowheads="1"/>
          </p:cNvSpPr>
          <p:nvPr>
            <p:ph type="body" idx="1"/>
          </p:nvPr>
        </p:nvSpPr>
        <p:spPr/>
        <p:txBody>
          <a:bodyPr/>
          <a:lstStyle/>
          <a:p>
            <a:r>
              <a:rPr lang="en-US" altLang="en-JO"/>
              <a:t>numerous (stronger) forms of encryption possible</a:t>
            </a:r>
          </a:p>
          <a:p>
            <a:r>
              <a:rPr lang="en-US" altLang="en-JO"/>
              <a:t>provides key distribution</a:t>
            </a:r>
          </a:p>
          <a:p>
            <a:r>
              <a:rPr lang="en-US" altLang="en-JO"/>
              <a:t>uses authentication server separate from access point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A7A8F712-C163-9253-A31F-C3829C1A45FE}"/>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A23D9301-B379-E63B-934C-2D57B1F3D6E6}"/>
              </a:ext>
            </a:extLst>
          </p:cNvPr>
          <p:cNvSpPr>
            <a:spLocks noGrp="1"/>
          </p:cNvSpPr>
          <p:nvPr>
            <p:ph type="sldNum" sz="quarter" idx="12"/>
          </p:nvPr>
        </p:nvSpPr>
        <p:spPr/>
        <p:txBody>
          <a:bodyPr/>
          <a:lstStyle/>
          <a:p>
            <a:r>
              <a:rPr lang="en-US" altLang="en-JO"/>
              <a:t>8-</a:t>
            </a:r>
            <a:fld id="{6FD79814-9A75-7145-B922-4D38463A11FB}" type="slidenum">
              <a:rPr lang="en-US" altLang="en-JO"/>
              <a:pPr/>
              <a:t>7</a:t>
            </a:fld>
            <a:endParaRPr lang="en-US" altLang="en-JO"/>
          </a:p>
        </p:txBody>
      </p:sp>
      <p:sp>
        <p:nvSpPr>
          <p:cNvPr id="143362" name="Rectangle 2">
            <a:extLst>
              <a:ext uri="{FF2B5EF4-FFF2-40B4-BE49-F238E27FC236}">
                <a16:creationId xmlns:a16="http://schemas.microsoft.com/office/drawing/2014/main" id="{F247AFA9-C2D9-0F08-DE21-09F1651972F7}"/>
              </a:ext>
            </a:extLst>
          </p:cNvPr>
          <p:cNvSpPr>
            <a:spLocks noGrp="1" noChangeArrowheads="1"/>
          </p:cNvSpPr>
          <p:nvPr>
            <p:ph type="title"/>
          </p:nvPr>
        </p:nvSpPr>
        <p:spPr>
          <a:xfrm>
            <a:off x="533400" y="228600"/>
            <a:ext cx="8221663" cy="1143000"/>
          </a:xfrm>
        </p:spPr>
        <p:txBody>
          <a:bodyPr/>
          <a:lstStyle/>
          <a:p>
            <a:r>
              <a:rPr lang="en-US" altLang="en-JO" sz="3200"/>
              <a:t>There are bad guys (and girls) out there!</a:t>
            </a:r>
          </a:p>
        </p:txBody>
      </p:sp>
      <p:sp>
        <p:nvSpPr>
          <p:cNvPr id="143374" name="Rectangle 14">
            <a:extLst>
              <a:ext uri="{FF2B5EF4-FFF2-40B4-BE49-F238E27FC236}">
                <a16:creationId xmlns:a16="http://schemas.microsoft.com/office/drawing/2014/main" id="{79EEDBF1-2C46-D7E9-7827-22272C792DFD}"/>
              </a:ext>
            </a:extLst>
          </p:cNvPr>
          <p:cNvSpPr>
            <a:spLocks noGrp="1" noChangeArrowheads="1"/>
          </p:cNvSpPr>
          <p:nvPr>
            <p:ph type="body" idx="1"/>
          </p:nvPr>
        </p:nvSpPr>
        <p:spPr>
          <a:xfrm>
            <a:off x="617538" y="1262063"/>
            <a:ext cx="7772400" cy="4648200"/>
          </a:xfrm>
        </p:spPr>
        <p:txBody>
          <a:bodyPr/>
          <a:lstStyle/>
          <a:p>
            <a:pPr>
              <a:lnSpc>
                <a:spcPct val="90000"/>
              </a:lnSpc>
              <a:buFont typeface="ZapfDingbats" pitchFamily="82" charset="2"/>
              <a:buNone/>
            </a:pPr>
            <a:r>
              <a:rPr lang="en-US" altLang="en-JO" u="sng">
                <a:solidFill>
                  <a:srgbClr val="FF0000"/>
                </a:solidFill>
              </a:rPr>
              <a:t>Q:</a:t>
            </a:r>
            <a:r>
              <a:rPr lang="en-US" altLang="en-JO"/>
              <a:t> What can a “bad guy” do?</a:t>
            </a:r>
          </a:p>
          <a:p>
            <a:pPr>
              <a:lnSpc>
                <a:spcPct val="90000"/>
              </a:lnSpc>
              <a:buFont typeface="ZapfDingbats" pitchFamily="82" charset="2"/>
              <a:buNone/>
            </a:pPr>
            <a:r>
              <a:rPr lang="en-US" altLang="en-JO" u="sng">
                <a:solidFill>
                  <a:srgbClr val="FF0000"/>
                </a:solidFill>
              </a:rPr>
              <a:t>A:</a:t>
            </a:r>
            <a:r>
              <a:rPr lang="en-US" altLang="en-JO"/>
              <a:t> a lot!</a:t>
            </a:r>
          </a:p>
          <a:p>
            <a:pPr lvl="1">
              <a:lnSpc>
                <a:spcPct val="90000"/>
              </a:lnSpc>
            </a:pPr>
            <a:r>
              <a:rPr lang="en-US" altLang="en-JO" i="1">
                <a:solidFill>
                  <a:srgbClr val="FF0000"/>
                </a:solidFill>
              </a:rPr>
              <a:t>eavesdrop:</a:t>
            </a:r>
            <a:r>
              <a:rPr lang="en-US" altLang="en-JO"/>
              <a:t> intercept messages</a:t>
            </a:r>
          </a:p>
          <a:p>
            <a:pPr lvl="1">
              <a:lnSpc>
                <a:spcPct val="90000"/>
              </a:lnSpc>
            </a:pPr>
            <a:r>
              <a:rPr lang="en-US" altLang="en-JO"/>
              <a:t>actively </a:t>
            </a:r>
            <a:r>
              <a:rPr lang="en-US" altLang="en-JO" i="1">
                <a:solidFill>
                  <a:srgbClr val="FF0000"/>
                </a:solidFill>
              </a:rPr>
              <a:t>insert</a:t>
            </a:r>
            <a:r>
              <a:rPr lang="en-US" altLang="en-JO"/>
              <a:t> messages into connection</a:t>
            </a:r>
          </a:p>
          <a:p>
            <a:pPr lvl="1">
              <a:lnSpc>
                <a:spcPct val="90000"/>
              </a:lnSpc>
            </a:pPr>
            <a:r>
              <a:rPr lang="en-US" altLang="en-JO" i="1">
                <a:solidFill>
                  <a:srgbClr val="FF0000"/>
                </a:solidFill>
              </a:rPr>
              <a:t>impersonation:</a:t>
            </a:r>
            <a:r>
              <a:rPr lang="en-US" altLang="en-JO"/>
              <a:t> can fake (spoof) source address in packet (or any field in packet)</a:t>
            </a:r>
          </a:p>
          <a:p>
            <a:pPr lvl="1">
              <a:lnSpc>
                <a:spcPct val="90000"/>
              </a:lnSpc>
            </a:pPr>
            <a:r>
              <a:rPr lang="en-US" altLang="en-JO" i="1">
                <a:solidFill>
                  <a:srgbClr val="FF0000"/>
                </a:solidFill>
              </a:rPr>
              <a:t>hijacking:</a:t>
            </a:r>
            <a:r>
              <a:rPr lang="en-US" altLang="en-JO"/>
              <a:t> “take over” ongoing connection by removing sender or receiver, inserting himself in place</a:t>
            </a:r>
          </a:p>
          <a:p>
            <a:pPr lvl="1">
              <a:lnSpc>
                <a:spcPct val="90000"/>
              </a:lnSpc>
            </a:pPr>
            <a:r>
              <a:rPr lang="en-US" altLang="en-JO" i="1">
                <a:solidFill>
                  <a:srgbClr val="FF0000"/>
                </a:solidFill>
              </a:rPr>
              <a:t>denial of service</a:t>
            </a:r>
            <a:r>
              <a:rPr lang="en-US" altLang="en-JO"/>
              <a:t>: prevent service from being used by others (e.g.,  by overloading resources)</a:t>
            </a:r>
          </a:p>
          <a:p>
            <a:pPr>
              <a:lnSpc>
                <a:spcPct val="90000"/>
              </a:lnSpc>
              <a:buFont typeface="ZapfDingbats" pitchFamily="82" charset="2"/>
              <a:buNone/>
            </a:pPr>
            <a:endParaRPr lang="en-US" altLang="en-JO"/>
          </a:p>
        </p:txBody>
      </p:sp>
      <p:sp>
        <p:nvSpPr>
          <p:cNvPr id="143375" name="Text Box 15">
            <a:extLst>
              <a:ext uri="{FF2B5EF4-FFF2-40B4-BE49-F238E27FC236}">
                <a16:creationId xmlns:a16="http://schemas.microsoft.com/office/drawing/2014/main" id="{3839E72E-CA48-2E59-FB7E-B316E1390D24}"/>
              </a:ext>
            </a:extLst>
          </p:cNvPr>
          <p:cNvSpPr txBox="1">
            <a:spLocks noChangeArrowheads="1"/>
          </p:cNvSpPr>
          <p:nvPr/>
        </p:nvSpPr>
        <p:spPr bwMode="auto">
          <a:xfrm>
            <a:off x="669925" y="5673725"/>
            <a:ext cx="3327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i="1">
                <a:latin typeface="Comic Sans MS" panose="030F0902030302020204" pitchFamily="66" charset="0"/>
              </a:rPr>
              <a:t>more  on this later ……</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41BCFD89-EA75-2236-77E4-08FEE1B201EB}"/>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41C65F85-EA37-FC4C-FCAD-48951FBA40C1}"/>
              </a:ext>
            </a:extLst>
          </p:cNvPr>
          <p:cNvSpPr>
            <a:spLocks noGrp="1"/>
          </p:cNvSpPr>
          <p:nvPr>
            <p:ph type="sldNum" sz="quarter" idx="12"/>
          </p:nvPr>
        </p:nvSpPr>
        <p:spPr/>
        <p:txBody>
          <a:bodyPr/>
          <a:lstStyle/>
          <a:p>
            <a:r>
              <a:rPr lang="en-US" altLang="en-JO"/>
              <a:t>8-</a:t>
            </a:r>
            <a:fld id="{EC1A255A-FA28-6E47-806D-028E2453BBC7}" type="slidenum">
              <a:rPr lang="en-US" altLang="en-JO"/>
              <a:pPr/>
              <a:t>70</a:t>
            </a:fld>
            <a:endParaRPr lang="en-US" altLang="en-JO"/>
          </a:p>
        </p:txBody>
      </p:sp>
      <p:grpSp>
        <p:nvGrpSpPr>
          <p:cNvPr id="408578" name="Group 2">
            <a:extLst>
              <a:ext uri="{FF2B5EF4-FFF2-40B4-BE49-F238E27FC236}">
                <a16:creationId xmlns:a16="http://schemas.microsoft.com/office/drawing/2014/main" id="{CB6B6E2E-2055-512A-D707-B416A270A5EB}"/>
              </a:ext>
            </a:extLst>
          </p:cNvPr>
          <p:cNvGrpSpPr>
            <a:grpSpLocks/>
          </p:cNvGrpSpPr>
          <p:nvPr/>
        </p:nvGrpSpPr>
        <p:grpSpPr bwMode="auto">
          <a:xfrm>
            <a:off x="911225" y="1727200"/>
            <a:ext cx="822325" cy="727075"/>
            <a:chOff x="2870" y="1518"/>
            <a:chExt cx="292" cy="320"/>
          </a:xfrm>
        </p:grpSpPr>
        <p:graphicFrame>
          <p:nvGraphicFramePr>
            <p:cNvPr id="408579" name="Object 3">
              <a:extLst>
                <a:ext uri="{FF2B5EF4-FFF2-40B4-BE49-F238E27FC236}">
                  <a16:creationId xmlns:a16="http://schemas.microsoft.com/office/drawing/2014/main" id="{B0D2C2CA-A635-F6D4-3107-5FB2B6DDE1C2}"/>
                </a:ext>
              </a:extLst>
            </p:cNvPr>
            <p:cNvGraphicFramePr>
              <a:graphicFrameLocks noChangeAspect="1"/>
            </p:cNvGraphicFramePr>
            <p:nvPr/>
          </p:nvGraphicFramePr>
          <p:xfrm>
            <a:off x="2870" y="1518"/>
            <a:ext cx="272" cy="282"/>
          </p:xfrm>
          <a:graphic>
            <a:graphicData uri="http://schemas.openxmlformats.org/presentationml/2006/ole">
              <mc:AlternateContent xmlns:mc="http://schemas.openxmlformats.org/markup-compatibility/2006">
                <mc:Choice xmlns:v="urn:schemas-microsoft-com:vml" Requires="v">
                  <p:oleObj r:id="rId3" imgW="11137900" imgH="11315700" progId="">
                    <p:embed/>
                  </p:oleObj>
                </mc:Choice>
                <mc:Fallback>
                  <p:oleObj r:id="rId3" imgW="11137900" imgH="11315700" progId="">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0" y="1518"/>
                          <a:ext cx="272" cy="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08580" name="Object 4">
              <a:extLst>
                <a:ext uri="{FF2B5EF4-FFF2-40B4-BE49-F238E27FC236}">
                  <a16:creationId xmlns:a16="http://schemas.microsoft.com/office/drawing/2014/main" id="{037623BF-FCAB-C7AD-F63E-1C898825BEC2}"/>
                </a:ext>
              </a:extLst>
            </p:cNvPr>
            <p:cNvGraphicFramePr>
              <a:graphicFrameLocks noChangeAspect="1"/>
            </p:cNvGraphicFramePr>
            <p:nvPr/>
          </p:nvGraphicFramePr>
          <p:xfrm>
            <a:off x="2913" y="1602"/>
            <a:ext cx="249" cy="236"/>
          </p:xfrm>
          <a:graphic>
            <a:graphicData uri="http://schemas.openxmlformats.org/presentationml/2006/ole">
              <mc:AlternateContent xmlns:mc="http://schemas.openxmlformats.org/markup-compatibility/2006">
                <mc:Choice xmlns:v="urn:schemas-microsoft-com:vml" Requires="v">
                  <p:oleObj r:id="rId5" imgW="17005300" imgH="16078200" progId="">
                    <p:embed/>
                  </p:oleObj>
                </mc:Choice>
                <mc:Fallback>
                  <p:oleObj r:id="rId5" imgW="17005300" imgH="16078200" progId="">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3" y="1602"/>
                          <a:ext cx="249" cy="2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408581" name="Group 5">
            <a:extLst>
              <a:ext uri="{FF2B5EF4-FFF2-40B4-BE49-F238E27FC236}">
                <a16:creationId xmlns:a16="http://schemas.microsoft.com/office/drawing/2014/main" id="{6D242882-8C38-483E-8225-85ABAC04ADE0}"/>
              </a:ext>
            </a:extLst>
          </p:cNvPr>
          <p:cNvGrpSpPr>
            <a:grpSpLocks/>
          </p:cNvGrpSpPr>
          <p:nvPr/>
        </p:nvGrpSpPr>
        <p:grpSpPr bwMode="auto">
          <a:xfrm flipH="1">
            <a:off x="3587750" y="1665288"/>
            <a:ext cx="633413" cy="412750"/>
            <a:chOff x="2700" y="926"/>
            <a:chExt cx="435" cy="406"/>
          </a:xfrm>
        </p:grpSpPr>
        <p:sp>
          <p:nvSpPr>
            <p:cNvPr id="408582" name="Freeform 6">
              <a:extLst>
                <a:ext uri="{FF2B5EF4-FFF2-40B4-BE49-F238E27FC236}">
                  <a16:creationId xmlns:a16="http://schemas.microsoft.com/office/drawing/2014/main" id="{0C852C59-D13F-F74E-0A30-D51C5DABBF27}"/>
                </a:ext>
              </a:extLst>
            </p:cNvPr>
            <p:cNvSpPr>
              <a:spLocks noEditPoints="1"/>
            </p:cNvSpPr>
            <p:nvPr/>
          </p:nvSpPr>
          <p:spPr bwMode="auto">
            <a:xfrm>
              <a:off x="2700" y="926"/>
              <a:ext cx="435" cy="374"/>
            </a:xfrm>
            <a:custGeom>
              <a:avLst/>
              <a:gdLst>
                <a:gd name="T0" fmla="*/ 2110 w 2742"/>
                <a:gd name="T1" fmla="*/ 13 h 2869"/>
                <a:gd name="T2" fmla="*/ 2328 w 2742"/>
                <a:gd name="T3" fmla="*/ 83 h 2869"/>
                <a:gd name="T4" fmla="*/ 2506 w 2742"/>
                <a:gd name="T5" fmla="*/ 208 h 2869"/>
                <a:gd name="T6" fmla="*/ 2653 w 2742"/>
                <a:gd name="T7" fmla="*/ 402 h 2869"/>
                <a:gd name="T8" fmla="*/ 2735 w 2742"/>
                <a:gd name="T9" fmla="*/ 670 h 2869"/>
                <a:gd name="T10" fmla="*/ 2726 w 2742"/>
                <a:gd name="T11" fmla="*/ 1042 h 2869"/>
                <a:gd name="T12" fmla="*/ 2587 w 2742"/>
                <a:gd name="T13" fmla="*/ 1496 h 2869"/>
                <a:gd name="T14" fmla="*/ 2315 w 2742"/>
                <a:gd name="T15" fmla="*/ 1963 h 2869"/>
                <a:gd name="T16" fmla="*/ 1879 w 2742"/>
                <a:gd name="T17" fmla="*/ 2423 h 2869"/>
                <a:gd name="T18" fmla="*/ 1333 w 2742"/>
                <a:gd name="T19" fmla="*/ 2755 h 2869"/>
                <a:gd name="T20" fmla="*/ 761 w 2742"/>
                <a:gd name="T21" fmla="*/ 2869 h 2869"/>
                <a:gd name="T22" fmla="*/ 300 w 2742"/>
                <a:gd name="T23" fmla="*/ 2720 h 2869"/>
                <a:gd name="T24" fmla="*/ 51 w 2742"/>
                <a:gd name="T25" fmla="*/ 2368 h 2869"/>
                <a:gd name="T26" fmla="*/ 6 w 2742"/>
                <a:gd name="T27" fmla="*/ 1906 h 2869"/>
                <a:gd name="T28" fmla="*/ 122 w 2742"/>
                <a:gd name="T29" fmla="*/ 1450 h 2869"/>
                <a:gd name="T30" fmla="*/ 349 w 2742"/>
                <a:gd name="T31" fmla="*/ 1011 h 2869"/>
                <a:gd name="T32" fmla="*/ 633 w 2742"/>
                <a:gd name="T33" fmla="*/ 653 h 2869"/>
                <a:gd name="T34" fmla="*/ 922 w 2742"/>
                <a:gd name="T35" fmla="*/ 393 h 2869"/>
                <a:gd name="T36" fmla="*/ 1219 w 2742"/>
                <a:gd name="T37" fmla="*/ 206 h 2869"/>
                <a:gd name="T38" fmla="*/ 1491 w 2742"/>
                <a:gd name="T39" fmla="*/ 82 h 2869"/>
                <a:gd name="T40" fmla="*/ 1766 w 2742"/>
                <a:gd name="T41" fmla="*/ 13 h 2869"/>
                <a:gd name="T42" fmla="*/ 1928 w 2742"/>
                <a:gd name="T43" fmla="*/ 39 h 2869"/>
                <a:gd name="T44" fmla="*/ 1671 w 2742"/>
                <a:gd name="T45" fmla="*/ 67 h 2869"/>
                <a:gd name="T46" fmla="*/ 1409 w 2742"/>
                <a:gd name="T47" fmla="*/ 154 h 2869"/>
                <a:gd name="T48" fmla="*/ 1140 w 2742"/>
                <a:gd name="T49" fmla="*/ 293 h 2869"/>
                <a:gd name="T50" fmla="*/ 865 w 2742"/>
                <a:gd name="T51" fmla="*/ 495 h 2869"/>
                <a:gd name="T52" fmla="*/ 597 w 2742"/>
                <a:gd name="T53" fmla="*/ 768 h 2869"/>
                <a:gd name="T54" fmla="*/ 348 w 2742"/>
                <a:gd name="T55" fmla="*/ 1135 h 2869"/>
                <a:gd name="T56" fmla="*/ 177 w 2742"/>
                <a:gd name="T57" fmla="*/ 1551 h 2869"/>
                <a:gd name="T58" fmla="*/ 126 w 2742"/>
                <a:gd name="T59" fmla="*/ 1960 h 2869"/>
                <a:gd name="T60" fmla="*/ 237 w 2742"/>
                <a:gd name="T61" fmla="*/ 2361 h 2869"/>
                <a:gd name="T62" fmla="*/ 535 w 2742"/>
                <a:gd name="T63" fmla="*/ 2620 h 2869"/>
                <a:gd name="T64" fmla="*/ 1007 w 2742"/>
                <a:gd name="T65" fmla="*/ 2675 h 2869"/>
                <a:gd name="T66" fmla="*/ 1526 w 2742"/>
                <a:gd name="T67" fmla="*/ 2505 h 2869"/>
                <a:gd name="T68" fmla="*/ 2005 w 2742"/>
                <a:gd name="T69" fmla="*/ 2156 h 2869"/>
                <a:gd name="T70" fmla="*/ 2355 w 2742"/>
                <a:gd name="T71" fmla="*/ 1738 h 2869"/>
                <a:gd name="T72" fmla="*/ 2573 w 2742"/>
                <a:gd name="T73" fmla="*/ 1307 h 2869"/>
                <a:gd name="T74" fmla="*/ 2670 w 2742"/>
                <a:gd name="T75" fmla="*/ 907 h 2869"/>
                <a:gd name="T76" fmla="*/ 2651 w 2742"/>
                <a:gd name="T77" fmla="*/ 589 h 2869"/>
                <a:gd name="T78" fmla="*/ 2558 w 2742"/>
                <a:gd name="T79" fmla="*/ 360 h 2869"/>
                <a:gd name="T80" fmla="*/ 2409 w 2742"/>
                <a:gd name="T81" fmla="*/ 196 h 2869"/>
                <a:gd name="T82" fmla="*/ 2229 w 2742"/>
                <a:gd name="T83" fmla="*/ 93 h 2869"/>
                <a:gd name="T84" fmla="*/ 2008 w 2742"/>
                <a:gd name="T85" fmla="*/ 42 h 2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42" h="2869">
                  <a:moveTo>
                    <a:pt x="1945" y="0"/>
                  </a:moveTo>
                  <a:lnTo>
                    <a:pt x="2028" y="3"/>
                  </a:lnTo>
                  <a:lnTo>
                    <a:pt x="2110" y="13"/>
                  </a:lnTo>
                  <a:lnTo>
                    <a:pt x="2187" y="30"/>
                  </a:lnTo>
                  <a:lnTo>
                    <a:pt x="2261" y="54"/>
                  </a:lnTo>
                  <a:lnTo>
                    <a:pt x="2328" y="83"/>
                  </a:lnTo>
                  <a:lnTo>
                    <a:pt x="2393" y="119"/>
                  </a:lnTo>
                  <a:lnTo>
                    <a:pt x="2451" y="160"/>
                  </a:lnTo>
                  <a:lnTo>
                    <a:pt x="2506" y="208"/>
                  </a:lnTo>
                  <a:lnTo>
                    <a:pt x="2560" y="266"/>
                  </a:lnTo>
                  <a:lnTo>
                    <a:pt x="2611" y="331"/>
                  </a:lnTo>
                  <a:lnTo>
                    <a:pt x="2653" y="402"/>
                  </a:lnTo>
                  <a:lnTo>
                    <a:pt x="2689" y="482"/>
                  </a:lnTo>
                  <a:lnTo>
                    <a:pt x="2715" y="570"/>
                  </a:lnTo>
                  <a:lnTo>
                    <a:pt x="2735" y="670"/>
                  </a:lnTo>
                  <a:lnTo>
                    <a:pt x="2742" y="781"/>
                  </a:lnTo>
                  <a:lnTo>
                    <a:pt x="2742" y="907"/>
                  </a:lnTo>
                  <a:lnTo>
                    <a:pt x="2726" y="1042"/>
                  </a:lnTo>
                  <a:lnTo>
                    <a:pt x="2695" y="1188"/>
                  </a:lnTo>
                  <a:lnTo>
                    <a:pt x="2648" y="1339"/>
                  </a:lnTo>
                  <a:lnTo>
                    <a:pt x="2587" y="1496"/>
                  </a:lnTo>
                  <a:lnTo>
                    <a:pt x="2510" y="1653"/>
                  </a:lnTo>
                  <a:lnTo>
                    <a:pt x="2420" y="1810"/>
                  </a:lnTo>
                  <a:lnTo>
                    <a:pt x="2315" y="1963"/>
                  </a:lnTo>
                  <a:lnTo>
                    <a:pt x="2200" y="2111"/>
                  </a:lnTo>
                  <a:lnTo>
                    <a:pt x="2045" y="2274"/>
                  </a:lnTo>
                  <a:lnTo>
                    <a:pt x="1879" y="2423"/>
                  </a:lnTo>
                  <a:lnTo>
                    <a:pt x="1703" y="2554"/>
                  </a:lnTo>
                  <a:lnTo>
                    <a:pt x="1521" y="2666"/>
                  </a:lnTo>
                  <a:lnTo>
                    <a:pt x="1333" y="2755"/>
                  </a:lnTo>
                  <a:lnTo>
                    <a:pt x="1142" y="2821"/>
                  </a:lnTo>
                  <a:lnTo>
                    <a:pt x="949" y="2858"/>
                  </a:lnTo>
                  <a:lnTo>
                    <a:pt x="761" y="2869"/>
                  </a:lnTo>
                  <a:lnTo>
                    <a:pt x="583" y="2846"/>
                  </a:lnTo>
                  <a:lnTo>
                    <a:pt x="430" y="2796"/>
                  </a:lnTo>
                  <a:lnTo>
                    <a:pt x="300" y="2720"/>
                  </a:lnTo>
                  <a:lnTo>
                    <a:pt x="194" y="2623"/>
                  </a:lnTo>
                  <a:lnTo>
                    <a:pt x="110" y="2505"/>
                  </a:lnTo>
                  <a:lnTo>
                    <a:pt x="51" y="2368"/>
                  </a:lnTo>
                  <a:lnTo>
                    <a:pt x="13" y="2216"/>
                  </a:lnTo>
                  <a:lnTo>
                    <a:pt x="0" y="2052"/>
                  </a:lnTo>
                  <a:lnTo>
                    <a:pt x="6" y="1906"/>
                  </a:lnTo>
                  <a:lnTo>
                    <a:pt x="30" y="1756"/>
                  </a:lnTo>
                  <a:lnTo>
                    <a:pt x="68" y="1602"/>
                  </a:lnTo>
                  <a:lnTo>
                    <a:pt x="122" y="1450"/>
                  </a:lnTo>
                  <a:lnTo>
                    <a:pt x="186" y="1298"/>
                  </a:lnTo>
                  <a:lnTo>
                    <a:pt x="264" y="1152"/>
                  </a:lnTo>
                  <a:lnTo>
                    <a:pt x="349" y="1011"/>
                  </a:lnTo>
                  <a:lnTo>
                    <a:pt x="442" y="881"/>
                  </a:lnTo>
                  <a:lnTo>
                    <a:pt x="537" y="761"/>
                  </a:lnTo>
                  <a:lnTo>
                    <a:pt x="633" y="653"/>
                  </a:lnTo>
                  <a:lnTo>
                    <a:pt x="730" y="557"/>
                  </a:lnTo>
                  <a:lnTo>
                    <a:pt x="827" y="471"/>
                  </a:lnTo>
                  <a:lnTo>
                    <a:pt x="922" y="393"/>
                  </a:lnTo>
                  <a:lnTo>
                    <a:pt x="1020" y="324"/>
                  </a:lnTo>
                  <a:lnTo>
                    <a:pt x="1118" y="261"/>
                  </a:lnTo>
                  <a:lnTo>
                    <a:pt x="1219" y="206"/>
                  </a:lnTo>
                  <a:lnTo>
                    <a:pt x="1308" y="158"/>
                  </a:lnTo>
                  <a:lnTo>
                    <a:pt x="1400" y="118"/>
                  </a:lnTo>
                  <a:lnTo>
                    <a:pt x="1491" y="82"/>
                  </a:lnTo>
                  <a:lnTo>
                    <a:pt x="1584" y="53"/>
                  </a:lnTo>
                  <a:lnTo>
                    <a:pt x="1675" y="29"/>
                  </a:lnTo>
                  <a:lnTo>
                    <a:pt x="1766" y="13"/>
                  </a:lnTo>
                  <a:lnTo>
                    <a:pt x="1855" y="3"/>
                  </a:lnTo>
                  <a:lnTo>
                    <a:pt x="1945" y="0"/>
                  </a:lnTo>
                  <a:close/>
                  <a:moveTo>
                    <a:pt x="1928" y="39"/>
                  </a:moveTo>
                  <a:lnTo>
                    <a:pt x="1843" y="42"/>
                  </a:lnTo>
                  <a:lnTo>
                    <a:pt x="1757" y="52"/>
                  </a:lnTo>
                  <a:lnTo>
                    <a:pt x="1671" y="67"/>
                  </a:lnTo>
                  <a:lnTo>
                    <a:pt x="1584" y="91"/>
                  </a:lnTo>
                  <a:lnTo>
                    <a:pt x="1497" y="119"/>
                  </a:lnTo>
                  <a:lnTo>
                    <a:pt x="1409" y="154"/>
                  </a:lnTo>
                  <a:lnTo>
                    <a:pt x="1321" y="193"/>
                  </a:lnTo>
                  <a:lnTo>
                    <a:pt x="1236" y="239"/>
                  </a:lnTo>
                  <a:lnTo>
                    <a:pt x="1140" y="293"/>
                  </a:lnTo>
                  <a:lnTo>
                    <a:pt x="1047" y="353"/>
                  </a:lnTo>
                  <a:lnTo>
                    <a:pt x="954" y="420"/>
                  </a:lnTo>
                  <a:lnTo>
                    <a:pt x="865" y="495"/>
                  </a:lnTo>
                  <a:lnTo>
                    <a:pt x="774" y="576"/>
                  </a:lnTo>
                  <a:lnTo>
                    <a:pt x="685" y="668"/>
                  </a:lnTo>
                  <a:lnTo>
                    <a:pt x="597" y="768"/>
                  </a:lnTo>
                  <a:lnTo>
                    <a:pt x="509" y="882"/>
                  </a:lnTo>
                  <a:lnTo>
                    <a:pt x="424" y="1005"/>
                  </a:lnTo>
                  <a:lnTo>
                    <a:pt x="348" y="1135"/>
                  </a:lnTo>
                  <a:lnTo>
                    <a:pt x="279" y="1271"/>
                  </a:lnTo>
                  <a:lnTo>
                    <a:pt x="224" y="1411"/>
                  </a:lnTo>
                  <a:lnTo>
                    <a:pt x="177" y="1551"/>
                  </a:lnTo>
                  <a:lnTo>
                    <a:pt x="145" y="1691"/>
                  </a:lnTo>
                  <a:lnTo>
                    <a:pt x="127" y="1827"/>
                  </a:lnTo>
                  <a:lnTo>
                    <a:pt x="126" y="1960"/>
                  </a:lnTo>
                  <a:lnTo>
                    <a:pt x="141" y="2106"/>
                  </a:lnTo>
                  <a:lnTo>
                    <a:pt x="179" y="2241"/>
                  </a:lnTo>
                  <a:lnTo>
                    <a:pt x="237" y="2361"/>
                  </a:lnTo>
                  <a:lnTo>
                    <a:pt x="315" y="2467"/>
                  </a:lnTo>
                  <a:lnTo>
                    <a:pt x="414" y="2554"/>
                  </a:lnTo>
                  <a:lnTo>
                    <a:pt x="535" y="2620"/>
                  </a:lnTo>
                  <a:lnTo>
                    <a:pt x="674" y="2664"/>
                  </a:lnTo>
                  <a:lnTo>
                    <a:pt x="836" y="2684"/>
                  </a:lnTo>
                  <a:lnTo>
                    <a:pt x="1007" y="2675"/>
                  </a:lnTo>
                  <a:lnTo>
                    <a:pt x="1182" y="2642"/>
                  </a:lnTo>
                  <a:lnTo>
                    <a:pt x="1355" y="2583"/>
                  </a:lnTo>
                  <a:lnTo>
                    <a:pt x="1526" y="2505"/>
                  </a:lnTo>
                  <a:lnTo>
                    <a:pt x="1692" y="2405"/>
                  </a:lnTo>
                  <a:lnTo>
                    <a:pt x="1853" y="2289"/>
                  </a:lnTo>
                  <a:lnTo>
                    <a:pt x="2005" y="2156"/>
                  </a:lnTo>
                  <a:lnTo>
                    <a:pt x="2149" y="2012"/>
                  </a:lnTo>
                  <a:lnTo>
                    <a:pt x="2257" y="1877"/>
                  </a:lnTo>
                  <a:lnTo>
                    <a:pt x="2355" y="1738"/>
                  </a:lnTo>
                  <a:lnTo>
                    <a:pt x="2440" y="1595"/>
                  </a:lnTo>
                  <a:lnTo>
                    <a:pt x="2514" y="1451"/>
                  </a:lnTo>
                  <a:lnTo>
                    <a:pt x="2573" y="1307"/>
                  </a:lnTo>
                  <a:lnTo>
                    <a:pt x="2620" y="1167"/>
                  </a:lnTo>
                  <a:lnTo>
                    <a:pt x="2652" y="1033"/>
                  </a:lnTo>
                  <a:lnTo>
                    <a:pt x="2670" y="907"/>
                  </a:lnTo>
                  <a:lnTo>
                    <a:pt x="2673" y="789"/>
                  </a:lnTo>
                  <a:lnTo>
                    <a:pt x="2666" y="684"/>
                  </a:lnTo>
                  <a:lnTo>
                    <a:pt x="2651" y="589"/>
                  </a:lnTo>
                  <a:lnTo>
                    <a:pt x="2627" y="505"/>
                  </a:lnTo>
                  <a:lnTo>
                    <a:pt x="2595" y="428"/>
                  </a:lnTo>
                  <a:lnTo>
                    <a:pt x="2558" y="360"/>
                  </a:lnTo>
                  <a:lnTo>
                    <a:pt x="2511" y="298"/>
                  </a:lnTo>
                  <a:lnTo>
                    <a:pt x="2462" y="244"/>
                  </a:lnTo>
                  <a:lnTo>
                    <a:pt x="2409" y="196"/>
                  </a:lnTo>
                  <a:lnTo>
                    <a:pt x="2354" y="156"/>
                  </a:lnTo>
                  <a:lnTo>
                    <a:pt x="2293" y="122"/>
                  </a:lnTo>
                  <a:lnTo>
                    <a:pt x="2229" y="93"/>
                  </a:lnTo>
                  <a:lnTo>
                    <a:pt x="2159" y="69"/>
                  </a:lnTo>
                  <a:lnTo>
                    <a:pt x="2085" y="52"/>
                  </a:lnTo>
                  <a:lnTo>
                    <a:pt x="2008" y="42"/>
                  </a:lnTo>
                  <a:lnTo>
                    <a:pt x="1928" y="39"/>
                  </a:lnTo>
                  <a:close/>
                </a:path>
              </a:pathLst>
            </a:custGeom>
            <a:solidFill>
              <a:srgbClr val="CFC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583" name="Freeform 7">
              <a:extLst>
                <a:ext uri="{FF2B5EF4-FFF2-40B4-BE49-F238E27FC236}">
                  <a16:creationId xmlns:a16="http://schemas.microsoft.com/office/drawing/2014/main" id="{710809CB-AB33-56E1-008B-1E35DB7E6DCF}"/>
                </a:ext>
              </a:extLst>
            </p:cNvPr>
            <p:cNvSpPr>
              <a:spLocks noEditPoints="1"/>
            </p:cNvSpPr>
            <p:nvPr/>
          </p:nvSpPr>
          <p:spPr bwMode="auto">
            <a:xfrm>
              <a:off x="2738" y="931"/>
              <a:ext cx="378" cy="325"/>
            </a:xfrm>
            <a:custGeom>
              <a:avLst/>
              <a:gdLst>
                <a:gd name="T0" fmla="*/ 1833 w 2384"/>
                <a:gd name="T1" fmla="*/ 12 h 2490"/>
                <a:gd name="T2" fmla="*/ 2025 w 2384"/>
                <a:gd name="T3" fmla="*/ 74 h 2490"/>
                <a:gd name="T4" fmla="*/ 2182 w 2384"/>
                <a:gd name="T5" fmla="*/ 185 h 2490"/>
                <a:gd name="T6" fmla="*/ 2308 w 2384"/>
                <a:gd name="T7" fmla="*/ 353 h 2490"/>
                <a:gd name="T8" fmla="*/ 2378 w 2384"/>
                <a:gd name="T9" fmla="*/ 586 h 2490"/>
                <a:gd name="T10" fmla="*/ 2369 w 2384"/>
                <a:gd name="T11" fmla="*/ 910 h 2490"/>
                <a:gd name="T12" fmla="*/ 2246 w 2384"/>
                <a:gd name="T13" fmla="*/ 1304 h 2490"/>
                <a:gd name="T14" fmla="*/ 2011 w 2384"/>
                <a:gd name="T15" fmla="*/ 1707 h 2490"/>
                <a:gd name="T16" fmla="*/ 1632 w 2384"/>
                <a:gd name="T17" fmla="*/ 2104 h 2490"/>
                <a:gd name="T18" fmla="*/ 1157 w 2384"/>
                <a:gd name="T19" fmla="*/ 2392 h 2490"/>
                <a:gd name="T20" fmla="*/ 662 w 2384"/>
                <a:gd name="T21" fmla="*/ 2490 h 2490"/>
                <a:gd name="T22" fmla="*/ 263 w 2384"/>
                <a:gd name="T23" fmla="*/ 2363 h 2490"/>
                <a:gd name="T24" fmla="*/ 45 w 2384"/>
                <a:gd name="T25" fmla="*/ 2058 h 2490"/>
                <a:gd name="T26" fmla="*/ 4 w 2384"/>
                <a:gd name="T27" fmla="*/ 1658 h 2490"/>
                <a:gd name="T28" fmla="*/ 103 w 2384"/>
                <a:gd name="T29" fmla="*/ 1265 h 2490"/>
                <a:gd name="T30" fmla="*/ 297 w 2384"/>
                <a:gd name="T31" fmla="*/ 884 h 2490"/>
                <a:gd name="T32" fmla="*/ 543 w 2384"/>
                <a:gd name="T33" fmla="*/ 572 h 2490"/>
                <a:gd name="T34" fmla="*/ 795 w 2384"/>
                <a:gd name="T35" fmla="*/ 345 h 2490"/>
                <a:gd name="T36" fmla="*/ 1055 w 2384"/>
                <a:gd name="T37" fmla="*/ 181 h 2490"/>
                <a:gd name="T38" fmla="*/ 1293 w 2384"/>
                <a:gd name="T39" fmla="*/ 71 h 2490"/>
                <a:gd name="T40" fmla="*/ 1534 w 2384"/>
                <a:gd name="T41" fmla="*/ 12 h 2490"/>
                <a:gd name="T42" fmla="*/ 1676 w 2384"/>
                <a:gd name="T43" fmla="*/ 35 h 2490"/>
                <a:gd name="T44" fmla="*/ 1450 w 2384"/>
                <a:gd name="T45" fmla="*/ 60 h 2490"/>
                <a:gd name="T46" fmla="*/ 1220 w 2384"/>
                <a:gd name="T47" fmla="*/ 136 h 2490"/>
                <a:gd name="T48" fmla="*/ 985 w 2384"/>
                <a:gd name="T49" fmla="*/ 257 h 2490"/>
                <a:gd name="T50" fmla="*/ 746 w 2384"/>
                <a:gd name="T51" fmla="*/ 433 h 2490"/>
                <a:gd name="T52" fmla="*/ 512 w 2384"/>
                <a:gd name="T53" fmla="*/ 673 h 2490"/>
                <a:gd name="T54" fmla="*/ 297 w 2384"/>
                <a:gd name="T55" fmla="*/ 992 h 2490"/>
                <a:gd name="T56" fmla="*/ 151 w 2384"/>
                <a:gd name="T57" fmla="*/ 1350 h 2490"/>
                <a:gd name="T58" fmla="*/ 108 w 2384"/>
                <a:gd name="T59" fmla="*/ 1706 h 2490"/>
                <a:gd name="T60" fmla="*/ 205 w 2384"/>
                <a:gd name="T61" fmla="*/ 2053 h 2490"/>
                <a:gd name="T62" fmla="*/ 465 w 2384"/>
                <a:gd name="T63" fmla="*/ 2276 h 2490"/>
                <a:gd name="T64" fmla="*/ 875 w 2384"/>
                <a:gd name="T65" fmla="*/ 2323 h 2490"/>
                <a:gd name="T66" fmla="*/ 1324 w 2384"/>
                <a:gd name="T67" fmla="*/ 2177 h 2490"/>
                <a:gd name="T68" fmla="*/ 1740 w 2384"/>
                <a:gd name="T69" fmla="*/ 1875 h 2490"/>
                <a:gd name="T70" fmla="*/ 2046 w 2384"/>
                <a:gd name="T71" fmla="*/ 1513 h 2490"/>
                <a:gd name="T72" fmla="*/ 2236 w 2384"/>
                <a:gd name="T73" fmla="*/ 1140 h 2490"/>
                <a:gd name="T74" fmla="*/ 2320 w 2384"/>
                <a:gd name="T75" fmla="*/ 792 h 2490"/>
                <a:gd name="T76" fmla="*/ 2304 w 2384"/>
                <a:gd name="T77" fmla="*/ 515 h 2490"/>
                <a:gd name="T78" fmla="*/ 2223 w 2384"/>
                <a:gd name="T79" fmla="*/ 315 h 2490"/>
                <a:gd name="T80" fmla="*/ 2095 w 2384"/>
                <a:gd name="T81" fmla="*/ 173 h 2490"/>
                <a:gd name="T82" fmla="*/ 1938 w 2384"/>
                <a:gd name="T83" fmla="*/ 83 h 2490"/>
                <a:gd name="T84" fmla="*/ 1745 w 2384"/>
                <a:gd name="T85" fmla="*/ 38 h 2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84" h="2490">
                  <a:moveTo>
                    <a:pt x="1689" y="0"/>
                  </a:moveTo>
                  <a:lnTo>
                    <a:pt x="1762" y="3"/>
                  </a:lnTo>
                  <a:lnTo>
                    <a:pt x="1833" y="12"/>
                  </a:lnTo>
                  <a:lnTo>
                    <a:pt x="1900" y="26"/>
                  </a:lnTo>
                  <a:lnTo>
                    <a:pt x="1966" y="48"/>
                  </a:lnTo>
                  <a:lnTo>
                    <a:pt x="2025" y="74"/>
                  </a:lnTo>
                  <a:lnTo>
                    <a:pt x="2081" y="105"/>
                  </a:lnTo>
                  <a:lnTo>
                    <a:pt x="2133" y="142"/>
                  </a:lnTo>
                  <a:lnTo>
                    <a:pt x="2182" y="185"/>
                  </a:lnTo>
                  <a:lnTo>
                    <a:pt x="2228" y="235"/>
                  </a:lnTo>
                  <a:lnTo>
                    <a:pt x="2271" y="291"/>
                  </a:lnTo>
                  <a:lnTo>
                    <a:pt x="2308" y="353"/>
                  </a:lnTo>
                  <a:lnTo>
                    <a:pt x="2339" y="422"/>
                  </a:lnTo>
                  <a:lnTo>
                    <a:pt x="2362" y="500"/>
                  </a:lnTo>
                  <a:lnTo>
                    <a:pt x="2378" y="586"/>
                  </a:lnTo>
                  <a:lnTo>
                    <a:pt x="2384" y="683"/>
                  </a:lnTo>
                  <a:lnTo>
                    <a:pt x="2384" y="793"/>
                  </a:lnTo>
                  <a:lnTo>
                    <a:pt x="2369" y="910"/>
                  </a:lnTo>
                  <a:lnTo>
                    <a:pt x="2342" y="1037"/>
                  </a:lnTo>
                  <a:lnTo>
                    <a:pt x="2299" y="1168"/>
                  </a:lnTo>
                  <a:lnTo>
                    <a:pt x="2246" y="1304"/>
                  </a:lnTo>
                  <a:lnTo>
                    <a:pt x="2179" y="1440"/>
                  </a:lnTo>
                  <a:lnTo>
                    <a:pt x="2102" y="1575"/>
                  </a:lnTo>
                  <a:lnTo>
                    <a:pt x="2011" y="1707"/>
                  </a:lnTo>
                  <a:lnTo>
                    <a:pt x="1911" y="1835"/>
                  </a:lnTo>
                  <a:lnTo>
                    <a:pt x="1775" y="1975"/>
                  </a:lnTo>
                  <a:lnTo>
                    <a:pt x="1632" y="2104"/>
                  </a:lnTo>
                  <a:lnTo>
                    <a:pt x="1478" y="2218"/>
                  </a:lnTo>
                  <a:lnTo>
                    <a:pt x="1321" y="2315"/>
                  </a:lnTo>
                  <a:lnTo>
                    <a:pt x="1157" y="2392"/>
                  </a:lnTo>
                  <a:lnTo>
                    <a:pt x="991" y="2449"/>
                  </a:lnTo>
                  <a:lnTo>
                    <a:pt x="826" y="2481"/>
                  </a:lnTo>
                  <a:lnTo>
                    <a:pt x="662" y="2490"/>
                  </a:lnTo>
                  <a:lnTo>
                    <a:pt x="507" y="2471"/>
                  </a:lnTo>
                  <a:lnTo>
                    <a:pt x="376" y="2428"/>
                  </a:lnTo>
                  <a:lnTo>
                    <a:pt x="263" y="2363"/>
                  </a:lnTo>
                  <a:lnTo>
                    <a:pt x="170" y="2279"/>
                  </a:lnTo>
                  <a:lnTo>
                    <a:pt x="97" y="2175"/>
                  </a:lnTo>
                  <a:lnTo>
                    <a:pt x="45" y="2058"/>
                  </a:lnTo>
                  <a:lnTo>
                    <a:pt x="12" y="1926"/>
                  </a:lnTo>
                  <a:lnTo>
                    <a:pt x="0" y="1784"/>
                  </a:lnTo>
                  <a:lnTo>
                    <a:pt x="4" y="1658"/>
                  </a:lnTo>
                  <a:lnTo>
                    <a:pt x="24" y="1529"/>
                  </a:lnTo>
                  <a:lnTo>
                    <a:pt x="58" y="1397"/>
                  </a:lnTo>
                  <a:lnTo>
                    <a:pt x="103" y="1265"/>
                  </a:lnTo>
                  <a:lnTo>
                    <a:pt x="159" y="1134"/>
                  </a:lnTo>
                  <a:lnTo>
                    <a:pt x="225" y="1006"/>
                  </a:lnTo>
                  <a:lnTo>
                    <a:pt x="297" y="884"/>
                  </a:lnTo>
                  <a:lnTo>
                    <a:pt x="378" y="771"/>
                  </a:lnTo>
                  <a:lnTo>
                    <a:pt x="460" y="665"/>
                  </a:lnTo>
                  <a:lnTo>
                    <a:pt x="543" y="572"/>
                  </a:lnTo>
                  <a:lnTo>
                    <a:pt x="626" y="487"/>
                  </a:lnTo>
                  <a:lnTo>
                    <a:pt x="711" y="413"/>
                  </a:lnTo>
                  <a:lnTo>
                    <a:pt x="795" y="345"/>
                  </a:lnTo>
                  <a:lnTo>
                    <a:pt x="880" y="284"/>
                  </a:lnTo>
                  <a:lnTo>
                    <a:pt x="966" y="230"/>
                  </a:lnTo>
                  <a:lnTo>
                    <a:pt x="1055" y="181"/>
                  </a:lnTo>
                  <a:lnTo>
                    <a:pt x="1132" y="138"/>
                  </a:lnTo>
                  <a:lnTo>
                    <a:pt x="1213" y="103"/>
                  </a:lnTo>
                  <a:lnTo>
                    <a:pt x="1293" y="71"/>
                  </a:lnTo>
                  <a:lnTo>
                    <a:pt x="1375" y="47"/>
                  </a:lnTo>
                  <a:lnTo>
                    <a:pt x="1454" y="26"/>
                  </a:lnTo>
                  <a:lnTo>
                    <a:pt x="1534" y="12"/>
                  </a:lnTo>
                  <a:lnTo>
                    <a:pt x="1611" y="3"/>
                  </a:lnTo>
                  <a:lnTo>
                    <a:pt x="1689" y="0"/>
                  </a:lnTo>
                  <a:close/>
                  <a:moveTo>
                    <a:pt x="1676" y="35"/>
                  </a:moveTo>
                  <a:lnTo>
                    <a:pt x="1601" y="38"/>
                  </a:lnTo>
                  <a:lnTo>
                    <a:pt x="1526" y="45"/>
                  </a:lnTo>
                  <a:lnTo>
                    <a:pt x="1450" y="60"/>
                  </a:lnTo>
                  <a:lnTo>
                    <a:pt x="1374" y="80"/>
                  </a:lnTo>
                  <a:lnTo>
                    <a:pt x="1296" y="105"/>
                  </a:lnTo>
                  <a:lnTo>
                    <a:pt x="1220" y="136"/>
                  </a:lnTo>
                  <a:lnTo>
                    <a:pt x="1142" y="171"/>
                  </a:lnTo>
                  <a:lnTo>
                    <a:pt x="1069" y="211"/>
                  </a:lnTo>
                  <a:lnTo>
                    <a:pt x="985" y="257"/>
                  </a:lnTo>
                  <a:lnTo>
                    <a:pt x="905" y="310"/>
                  </a:lnTo>
                  <a:lnTo>
                    <a:pt x="824" y="367"/>
                  </a:lnTo>
                  <a:lnTo>
                    <a:pt x="746" y="433"/>
                  </a:lnTo>
                  <a:lnTo>
                    <a:pt x="667" y="504"/>
                  </a:lnTo>
                  <a:lnTo>
                    <a:pt x="590" y="585"/>
                  </a:lnTo>
                  <a:lnTo>
                    <a:pt x="512" y="673"/>
                  </a:lnTo>
                  <a:lnTo>
                    <a:pt x="438" y="772"/>
                  </a:lnTo>
                  <a:lnTo>
                    <a:pt x="363" y="878"/>
                  </a:lnTo>
                  <a:lnTo>
                    <a:pt x="297" y="992"/>
                  </a:lnTo>
                  <a:lnTo>
                    <a:pt x="239" y="1109"/>
                  </a:lnTo>
                  <a:lnTo>
                    <a:pt x="191" y="1230"/>
                  </a:lnTo>
                  <a:lnTo>
                    <a:pt x="151" y="1350"/>
                  </a:lnTo>
                  <a:lnTo>
                    <a:pt x="124" y="1472"/>
                  </a:lnTo>
                  <a:lnTo>
                    <a:pt x="108" y="1591"/>
                  </a:lnTo>
                  <a:lnTo>
                    <a:pt x="108" y="1706"/>
                  </a:lnTo>
                  <a:lnTo>
                    <a:pt x="123" y="1832"/>
                  </a:lnTo>
                  <a:lnTo>
                    <a:pt x="155" y="1948"/>
                  </a:lnTo>
                  <a:lnTo>
                    <a:pt x="205" y="2053"/>
                  </a:lnTo>
                  <a:lnTo>
                    <a:pt x="275" y="2144"/>
                  </a:lnTo>
                  <a:lnTo>
                    <a:pt x="360" y="2218"/>
                  </a:lnTo>
                  <a:lnTo>
                    <a:pt x="465" y="2276"/>
                  </a:lnTo>
                  <a:lnTo>
                    <a:pt x="586" y="2314"/>
                  </a:lnTo>
                  <a:lnTo>
                    <a:pt x="727" y="2330"/>
                  </a:lnTo>
                  <a:lnTo>
                    <a:pt x="875" y="2323"/>
                  </a:lnTo>
                  <a:lnTo>
                    <a:pt x="1026" y="2294"/>
                  </a:lnTo>
                  <a:lnTo>
                    <a:pt x="1176" y="2245"/>
                  </a:lnTo>
                  <a:lnTo>
                    <a:pt x="1324" y="2177"/>
                  </a:lnTo>
                  <a:lnTo>
                    <a:pt x="1469" y="2090"/>
                  </a:lnTo>
                  <a:lnTo>
                    <a:pt x="1608" y="1990"/>
                  </a:lnTo>
                  <a:lnTo>
                    <a:pt x="1740" y="1875"/>
                  </a:lnTo>
                  <a:lnTo>
                    <a:pt x="1865" y="1749"/>
                  </a:lnTo>
                  <a:lnTo>
                    <a:pt x="1960" y="1633"/>
                  </a:lnTo>
                  <a:lnTo>
                    <a:pt x="2046" y="1513"/>
                  </a:lnTo>
                  <a:lnTo>
                    <a:pt x="2120" y="1389"/>
                  </a:lnTo>
                  <a:lnTo>
                    <a:pt x="2184" y="1265"/>
                  </a:lnTo>
                  <a:lnTo>
                    <a:pt x="2236" y="1140"/>
                  </a:lnTo>
                  <a:lnTo>
                    <a:pt x="2276" y="1019"/>
                  </a:lnTo>
                  <a:lnTo>
                    <a:pt x="2303" y="901"/>
                  </a:lnTo>
                  <a:lnTo>
                    <a:pt x="2320" y="792"/>
                  </a:lnTo>
                  <a:lnTo>
                    <a:pt x="2322" y="690"/>
                  </a:lnTo>
                  <a:lnTo>
                    <a:pt x="2318" y="598"/>
                  </a:lnTo>
                  <a:lnTo>
                    <a:pt x="2304" y="515"/>
                  </a:lnTo>
                  <a:lnTo>
                    <a:pt x="2285" y="442"/>
                  </a:lnTo>
                  <a:lnTo>
                    <a:pt x="2257" y="375"/>
                  </a:lnTo>
                  <a:lnTo>
                    <a:pt x="2223" y="315"/>
                  </a:lnTo>
                  <a:lnTo>
                    <a:pt x="2183" y="261"/>
                  </a:lnTo>
                  <a:lnTo>
                    <a:pt x="2140" y="213"/>
                  </a:lnTo>
                  <a:lnTo>
                    <a:pt x="2095" y="173"/>
                  </a:lnTo>
                  <a:lnTo>
                    <a:pt x="2047" y="138"/>
                  </a:lnTo>
                  <a:lnTo>
                    <a:pt x="1994" y="107"/>
                  </a:lnTo>
                  <a:lnTo>
                    <a:pt x="1938" y="83"/>
                  </a:lnTo>
                  <a:lnTo>
                    <a:pt x="1877" y="61"/>
                  </a:lnTo>
                  <a:lnTo>
                    <a:pt x="1812" y="47"/>
                  </a:lnTo>
                  <a:lnTo>
                    <a:pt x="1745" y="38"/>
                  </a:lnTo>
                  <a:lnTo>
                    <a:pt x="1676" y="35"/>
                  </a:lnTo>
                  <a:close/>
                </a:path>
              </a:pathLst>
            </a:custGeom>
            <a:solidFill>
              <a:srgbClr val="CFC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584" name="Freeform 8">
              <a:extLst>
                <a:ext uri="{FF2B5EF4-FFF2-40B4-BE49-F238E27FC236}">
                  <a16:creationId xmlns:a16="http://schemas.microsoft.com/office/drawing/2014/main" id="{834E5CF5-53D2-9212-5052-4E804C055D86}"/>
                </a:ext>
              </a:extLst>
            </p:cNvPr>
            <p:cNvSpPr>
              <a:spLocks noEditPoints="1"/>
            </p:cNvSpPr>
            <p:nvPr/>
          </p:nvSpPr>
          <p:spPr bwMode="auto">
            <a:xfrm>
              <a:off x="2776" y="937"/>
              <a:ext cx="321" cy="275"/>
            </a:xfrm>
            <a:custGeom>
              <a:avLst/>
              <a:gdLst>
                <a:gd name="T0" fmla="*/ 1559 w 2027"/>
                <a:gd name="T1" fmla="*/ 10 h 2112"/>
                <a:gd name="T2" fmla="*/ 1723 w 2027"/>
                <a:gd name="T3" fmla="*/ 63 h 2112"/>
                <a:gd name="T4" fmla="*/ 1857 w 2027"/>
                <a:gd name="T5" fmla="*/ 159 h 2112"/>
                <a:gd name="T6" fmla="*/ 1963 w 2027"/>
                <a:gd name="T7" fmla="*/ 302 h 2112"/>
                <a:gd name="T8" fmla="*/ 2022 w 2027"/>
                <a:gd name="T9" fmla="*/ 504 h 2112"/>
                <a:gd name="T10" fmla="*/ 2013 w 2027"/>
                <a:gd name="T11" fmla="*/ 778 h 2112"/>
                <a:gd name="T12" fmla="*/ 1908 w 2027"/>
                <a:gd name="T13" fmla="*/ 1112 h 2112"/>
                <a:gd name="T14" fmla="*/ 1706 w 2027"/>
                <a:gd name="T15" fmla="*/ 1452 h 2112"/>
                <a:gd name="T16" fmla="*/ 1384 w 2027"/>
                <a:gd name="T17" fmla="*/ 1788 h 2112"/>
                <a:gd name="T18" fmla="*/ 982 w 2027"/>
                <a:gd name="T19" fmla="*/ 2029 h 2112"/>
                <a:gd name="T20" fmla="*/ 563 w 2027"/>
                <a:gd name="T21" fmla="*/ 2112 h 2112"/>
                <a:gd name="T22" fmla="*/ 224 w 2027"/>
                <a:gd name="T23" fmla="*/ 2005 h 2112"/>
                <a:gd name="T24" fmla="*/ 39 w 2027"/>
                <a:gd name="T25" fmla="*/ 1749 h 2112"/>
                <a:gd name="T26" fmla="*/ 3 w 2027"/>
                <a:gd name="T27" fmla="*/ 1411 h 2112"/>
                <a:gd name="T28" fmla="*/ 84 w 2027"/>
                <a:gd name="T29" fmla="*/ 1079 h 2112"/>
                <a:gd name="T30" fmla="*/ 246 w 2027"/>
                <a:gd name="T31" fmla="*/ 757 h 2112"/>
                <a:gd name="T32" fmla="*/ 455 w 2027"/>
                <a:gd name="T33" fmla="*/ 491 h 2112"/>
                <a:gd name="T34" fmla="*/ 668 w 2027"/>
                <a:gd name="T35" fmla="*/ 296 h 2112"/>
                <a:gd name="T36" fmla="*/ 889 w 2027"/>
                <a:gd name="T37" fmla="*/ 156 h 2112"/>
                <a:gd name="T38" fmla="*/ 1094 w 2027"/>
                <a:gd name="T39" fmla="*/ 62 h 2112"/>
                <a:gd name="T40" fmla="*/ 1300 w 2027"/>
                <a:gd name="T41" fmla="*/ 10 h 2112"/>
                <a:gd name="T42" fmla="*/ 1422 w 2027"/>
                <a:gd name="T43" fmla="*/ 32 h 2112"/>
                <a:gd name="T44" fmla="*/ 1228 w 2027"/>
                <a:gd name="T45" fmla="*/ 53 h 2112"/>
                <a:gd name="T46" fmla="*/ 1032 w 2027"/>
                <a:gd name="T47" fmla="*/ 118 h 2112"/>
                <a:gd name="T48" fmla="*/ 832 w 2027"/>
                <a:gd name="T49" fmla="*/ 222 h 2112"/>
                <a:gd name="T50" fmla="*/ 627 w 2027"/>
                <a:gd name="T51" fmla="*/ 372 h 2112"/>
                <a:gd name="T52" fmla="*/ 428 w 2027"/>
                <a:gd name="T53" fmla="*/ 576 h 2112"/>
                <a:gd name="T54" fmla="*/ 247 w 2027"/>
                <a:gd name="T55" fmla="*/ 847 h 2112"/>
                <a:gd name="T56" fmla="*/ 124 w 2027"/>
                <a:gd name="T57" fmla="*/ 1152 h 2112"/>
                <a:gd name="T58" fmla="*/ 91 w 2027"/>
                <a:gd name="T59" fmla="*/ 1452 h 2112"/>
                <a:gd name="T60" fmla="*/ 175 w 2027"/>
                <a:gd name="T61" fmla="*/ 1745 h 2112"/>
                <a:gd name="T62" fmla="*/ 397 w 2027"/>
                <a:gd name="T63" fmla="*/ 1931 h 2112"/>
                <a:gd name="T64" fmla="*/ 744 w 2027"/>
                <a:gd name="T65" fmla="*/ 1971 h 2112"/>
                <a:gd name="T66" fmla="*/ 1125 w 2027"/>
                <a:gd name="T67" fmla="*/ 1847 h 2112"/>
                <a:gd name="T68" fmla="*/ 1477 w 2027"/>
                <a:gd name="T69" fmla="*/ 1593 h 2112"/>
                <a:gd name="T70" fmla="*/ 1736 w 2027"/>
                <a:gd name="T71" fmla="*/ 1288 h 2112"/>
                <a:gd name="T72" fmla="*/ 1898 w 2027"/>
                <a:gd name="T73" fmla="*/ 973 h 2112"/>
                <a:gd name="T74" fmla="*/ 1973 w 2027"/>
                <a:gd name="T75" fmla="*/ 679 h 2112"/>
                <a:gd name="T76" fmla="*/ 1961 w 2027"/>
                <a:gd name="T77" fmla="*/ 443 h 2112"/>
                <a:gd name="T78" fmla="*/ 1893 w 2027"/>
                <a:gd name="T79" fmla="*/ 272 h 2112"/>
                <a:gd name="T80" fmla="*/ 1783 w 2027"/>
                <a:gd name="T81" fmla="*/ 150 h 2112"/>
                <a:gd name="T82" fmla="*/ 1648 w 2027"/>
                <a:gd name="T83" fmla="*/ 71 h 2112"/>
                <a:gd name="T84" fmla="*/ 1481 w 2027"/>
                <a:gd name="T85" fmla="*/ 34 h 2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27" h="2112">
                  <a:moveTo>
                    <a:pt x="1435" y="0"/>
                  </a:moveTo>
                  <a:lnTo>
                    <a:pt x="1497" y="1"/>
                  </a:lnTo>
                  <a:lnTo>
                    <a:pt x="1559" y="10"/>
                  </a:lnTo>
                  <a:lnTo>
                    <a:pt x="1617" y="22"/>
                  </a:lnTo>
                  <a:lnTo>
                    <a:pt x="1672" y="41"/>
                  </a:lnTo>
                  <a:lnTo>
                    <a:pt x="1723" y="63"/>
                  </a:lnTo>
                  <a:lnTo>
                    <a:pt x="1772" y="90"/>
                  </a:lnTo>
                  <a:lnTo>
                    <a:pt x="1816" y="123"/>
                  </a:lnTo>
                  <a:lnTo>
                    <a:pt x="1857" y="159"/>
                  </a:lnTo>
                  <a:lnTo>
                    <a:pt x="1897" y="201"/>
                  </a:lnTo>
                  <a:lnTo>
                    <a:pt x="1933" y="249"/>
                  </a:lnTo>
                  <a:lnTo>
                    <a:pt x="1963" y="302"/>
                  </a:lnTo>
                  <a:lnTo>
                    <a:pt x="1990" y="363"/>
                  </a:lnTo>
                  <a:lnTo>
                    <a:pt x="2009" y="429"/>
                  </a:lnTo>
                  <a:lnTo>
                    <a:pt x="2022" y="504"/>
                  </a:lnTo>
                  <a:lnTo>
                    <a:pt x="2027" y="586"/>
                  </a:lnTo>
                  <a:lnTo>
                    <a:pt x="2026" y="679"/>
                  </a:lnTo>
                  <a:lnTo>
                    <a:pt x="2013" y="778"/>
                  </a:lnTo>
                  <a:lnTo>
                    <a:pt x="1989" y="886"/>
                  </a:lnTo>
                  <a:lnTo>
                    <a:pt x="1954" y="997"/>
                  </a:lnTo>
                  <a:lnTo>
                    <a:pt x="1908" y="1112"/>
                  </a:lnTo>
                  <a:lnTo>
                    <a:pt x="1850" y="1226"/>
                  </a:lnTo>
                  <a:lnTo>
                    <a:pt x="1783" y="1341"/>
                  </a:lnTo>
                  <a:lnTo>
                    <a:pt x="1706" y="1452"/>
                  </a:lnTo>
                  <a:lnTo>
                    <a:pt x="1621" y="1561"/>
                  </a:lnTo>
                  <a:lnTo>
                    <a:pt x="1506" y="1680"/>
                  </a:lnTo>
                  <a:lnTo>
                    <a:pt x="1384" y="1788"/>
                  </a:lnTo>
                  <a:lnTo>
                    <a:pt x="1254" y="1882"/>
                  </a:lnTo>
                  <a:lnTo>
                    <a:pt x="1121" y="1965"/>
                  </a:lnTo>
                  <a:lnTo>
                    <a:pt x="982" y="2029"/>
                  </a:lnTo>
                  <a:lnTo>
                    <a:pt x="842" y="2077"/>
                  </a:lnTo>
                  <a:lnTo>
                    <a:pt x="701" y="2104"/>
                  </a:lnTo>
                  <a:lnTo>
                    <a:pt x="563" y="2112"/>
                  </a:lnTo>
                  <a:lnTo>
                    <a:pt x="433" y="2095"/>
                  </a:lnTo>
                  <a:lnTo>
                    <a:pt x="321" y="2060"/>
                  </a:lnTo>
                  <a:lnTo>
                    <a:pt x="224" y="2005"/>
                  </a:lnTo>
                  <a:lnTo>
                    <a:pt x="146" y="1935"/>
                  </a:lnTo>
                  <a:lnTo>
                    <a:pt x="83" y="1847"/>
                  </a:lnTo>
                  <a:lnTo>
                    <a:pt x="39" y="1749"/>
                  </a:lnTo>
                  <a:lnTo>
                    <a:pt x="11" y="1637"/>
                  </a:lnTo>
                  <a:lnTo>
                    <a:pt x="0" y="1518"/>
                  </a:lnTo>
                  <a:lnTo>
                    <a:pt x="3" y="1411"/>
                  </a:lnTo>
                  <a:lnTo>
                    <a:pt x="19" y="1303"/>
                  </a:lnTo>
                  <a:lnTo>
                    <a:pt x="46" y="1190"/>
                  </a:lnTo>
                  <a:lnTo>
                    <a:pt x="84" y="1079"/>
                  </a:lnTo>
                  <a:lnTo>
                    <a:pt x="130" y="967"/>
                  </a:lnTo>
                  <a:lnTo>
                    <a:pt x="185" y="860"/>
                  </a:lnTo>
                  <a:lnTo>
                    <a:pt x="246" y="757"/>
                  </a:lnTo>
                  <a:lnTo>
                    <a:pt x="315" y="661"/>
                  </a:lnTo>
                  <a:lnTo>
                    <a:pt x="385" y="571"/>
                  </a:lnTo>
                  <a:lnTo>
                    <a:pt x="455" y="491"/>
                  </a:lnTo>
                  <a:lnTo>
                    <a:pt x="526" y="418"/>
                  </a:lnTo>
                  <a:lnTo>
                    <a:pt x="597" y="355"/>
                  </a:lnTo>
                  <a:lnTo>
                    <a:pt x="668" y="296"/>
                  </a:lnTo>
                  <a:lnTo>
                    <a:pt x="740" y="245"/>
                  </a:lnTo>
                  <a:lnTo>
                    <a:pt x="814" y="198"/>
                  </a:lnTo>
                  <a:lnTo>
                    <a:pt x="889" y="156"/>
                  </a:lnTo>
                  <a:lnTo>
                    <a:pt x="956" y="120"/>
                  </a:lnTo>
                  <a:lnTo>
                    <a:pt x="1025" y="89"/>
                  </a:lnTo>
                  <a:lnTo>
                    <a:pt x="1094" y="62"/>
                  </a:lnTo>
                  <a:lnTo>
                    <a:pt x="1164" y="41"/>
                  </a:lnTo>
                  <a:lnTo>
                    <a:pt x="1232" y="22"/>
                  </a:lnTo>
                  <a:lnTo>
                    <a:pt x="1300" y="10"/>
                  </a:lnTo>
                  <a:lnTo>
                    <a:pt x="1368" y="1"/>
                  </a:lnTo>
                  <a:lnTo>
                    <a:pt x="1435" y="0"/>
                  </a:lnTo>
                  <a:close/>
                  <a:moveTo>
                    <a:pt x="1422" y="32"/>
                  </a:moveTo>
                  <a:lnTo>
                    <a:pt x="1357" y="34"/>
                  </a:lnTo>
                  <a:lnTo>
                    <a:pt x="1294" y="41"/>
                  </a:lnTo>
                  <a:lnTo>
                    <a:pt x="1228" y="53"/>
                  </a:lnTo>
                  <a:lnTo>
                    <a:pt x="1164" y="70"/>
                  </a:lnTo>
                  <a:lnTo>
                    <a:pt x="1098" y="90"/>
                  </a:lnTo>
                  <a:lnTo>
                    <a:pt x="1032" y="118"/>
                  </a:lnTo>
                  <a:lnTo>
                    <a:pt x="966" y="147"/>
                  </a:lnTo>
                  <a:lnTo>
                    <a:pt x="903" y="182"/>
                  </a:lnTo>
                  <a:lnTo>
                    <a:pt x="832" y="222"/>
                  </a:lnTo>
                  <a:lnTo>
                    <a:pt x="762" y="267"/>
                  </a:lnTo>
                  <a:lnTo>
                    <a:pt x="694" y="316"/>
                  </a:lnTo>
                  <a:lnTo>
                    <a:pt x="627" y="372"/>
                  </a:lnTo>
                  <a:lnTo>
                    <a:pt x="559" y="433"/>
                  </a:lnTo>
                  <a:lnTo>
                    <a:pt x="494" y="501"/>
                  </a:lnTo>
                  <a:lnTo>
                    <a:pt x="428" y="576"/>
                  </a:lnTo>
                  <a:lnTo>
                    <a:pt x="365" y="661"/>
                  </a:lnTo>
                  <a:lnTo>
                    <a:pt x="303" y="750"/>
                  </a:lnTo>
                  <a:lnTo>
                    <a:pt x="247" y="847"/>
                  </a:lnTo>
                  <a:lnTo>
                    <a:pt x="198" y="946"/>
                  </a:lnTo>
                  <a:lnTo>
                    <a:pt x="158" y="1050"/>
                  </a:lnTo>
                  <a:lnTo>
                    <a:pt x="124" y="1152"/>
                  </a:lnTo>
                  <a:lnTo>
                    <a:pt x="102" y="1255"/>
                  </a:lnTo>
                  <a:lnTo>
                    <a:pt x="91" y="1356"/>
                  </a:lnTo>
                  <a:lnTo>
                    <a:pt x="91" y="1452"/>
                  </a:lnTo>
                  <a:lnTo>
                    <a:pt x="104" y="1558"/>
                  </a:lnTo>
                  <a:lnTo>
                    <a:pt x="132" y="1658"/>
                  </a:lnTo>
                  <a:lnTo>
                    <a:pt x="175" y="1745"/>
                  </a:lnTo>
                  <a:lnTo>
                    <a:pt x="234" y="1822"/>
                  </a:lnTo>
                  <a:lnTo>
                    <a:pt x="308" y="1884"/>
                  </a:lnTo>
                  <a:lnTo>
                    <a:pt x="397" y="1931"/>
                  </a:lnTo>
                  <a:lnTo>
                    <a:pt x="500" y="1962"/>
                  </a:lnTo>
                  <a:lnTo>
                    <a:pt x="619" y="1978"/>
                  </a:lnTo>
                  <a:lnTo>
                    <a:pt x="744" y="1971"/>
                  </a:lnTo>
                  <a:lnTo>
                    <a:pt x="872" y="1947"/>
                  </a:lnTo>
                  <a:lnTo>
                    <a:pt x="998" y="1904"/>
                  </a:lnTo>
                  <a:lnTo>
                    <a:pt x="1125" y="1847"/>
                  </a:lnTo>
                  <a:lnTo>
                    <a:pt x="1246" y="1774"/>
                  </a:lnTo>
                  <a:lnTo>
                    <a:pt x="1365" y="1690"/>
                  </a:lnTo>
                  <a:lnTo>
                    <a:pt x="1477" y="1593"/>
                  </a:lnTo>
                  <a:lnTo>
                    <a:pt x="1582" y="1489"/>
                  </a:lnTo>
                  <a:lnTo>
                    <a:pt x="1662" y="1390"/>
                  </a:lnTo>
                  <a:lnTo>
                    <a:pt x="1736" y="1288"/>
                  </a:lnTo>
                  <a:lnTo>
                    <a:pt x="1799" y="1184"/>
                  </a:lnTo>
                  <a:lnTo>
                    <a:pt x="1854" y="1079"/>
                  </a:lnTo>
                  <a:lnTo>
                    <a:pt x="1898" y="973"/>
                  </a:lnTo>
                  <a:lnTo>
                    <a:pt x="1934" y="871"/>
                  </a:lnTo>
                  <a:lnTo>
                    <a:pt x="1958" y="771"/>
                  </a:lnTo>
                  <a:lnTo>
                    <a:pt x="1973" y="679"/>
                  </a:lnTo>
                  <a:lnTo>
                    <a:pt x="1976" y="591"/>
                  </a:lnTo>
                  <a:lnTo>
                    <a:pt x="1972" y="514"/>
                  </a:lnTo>
                  <a:lnTo>
                    <a:pt x="1961" y="443"/>
                  </a:lnTo>
                  <a:lnTo>
                    <a:pt x="1945" y="381"/>
                  </a:lnTo>
                  <a:lnTo>
                    <a:pt x="1920" y="323"/>
                  </a:lnTo>
                  <a:lnTo>
                    <a:pt x="1893" y="272"/>
                  </a:lnTo>
                  <a:lnTo>
                    <a:pt x="1859" y="226"/>
                  </a:lnTo>
                  <a:lnTo>
                    <a:pt x="1822" y="185"/>
                  </a:lnTo>
                  <a:lnTo>
                    <a:pt x="1783" y="150"/>
                  </a:lnTo>
                  <a:lnTo>
                    <a:pt x="1742" y="119"/>
                  </a:lnTo>
                  <a:lnTo>
                    <a:pt x="1695" y="93"/>
                  </a:lnTo>
                  <a:lnTo>
                    <a:pt x="1648" y="71"/>
                  </a:lnTo>
                  <a:lnTo>
                    <a:pt x="1595" y="53"/>
                  </a:lnTo>
                  <a:lnTo>
                    <a:pt x="1541" y="41"/>
                  </a:lnTo>
                  <a:lnTo>
                    <a:pt x="1481" y="34"/>
                  </a:lnTo>
                  <a:lnTo>
                    <a:pt x="1422" y="32"/>
                  </a:lnTo>
                  <a:close/>
                </a:path>
              </a:pathLst>
            </a:custGeom>
            <a:solidFill>
              <a:srgbClr val="CFC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585" name="Freeform 9">
              <a:extLst>
                <a:ext uri="{FF2B5EF4-FFF2-40B4-BE49-F238E27FC236}">
                  <a16:creationId xmlns:a16="http://schemas.microsoft.com/office/drawing/2014/main" id="{D50FD1C8-E847-EAF2-24EC-FC90EFC70EA1}"/>
                </a:ext>
              </a:extLst>
            </p:cNvPr>
            <p:cNvSpPr>
              <a:spLocks noEditPoints="1"/>
            </p:cNvSpPr>
            <p:nvPr/>
          </p:nvSpPr>
          <p:spPr bwMode="auto">
            <a:xfrm>
              <a:off x="2813" y="943"/>
              <a:ext cx="265" cy="226"/>
            </a:xfrm>
            <a:custGeom>
              <a:avLst/>
              <a:gdLst>
                <a:gd name="T0" fmla="*/ 1284 w 1670"/>
                <a:gd name="T1" fmla="*/ 8 h 1734"/>
                <a:gd name="T2" fmla="*/ 1421 w 1670"/>
                <a:gd name="T3" fmla="*/ 53 h 1734"/>
                <a:gd name="T4" fmla="*/ 1532 w 1670"/>
                <a:gd name="T5" fmla="*/ 132 h 1734"/>
                <a:gd name="T6" fmla="*/ 1620 w 1670"/>
                <a:gd name="T7" fmla="*/ 253 h 1734"/>
                <a:gd name="T8" fmla="*/ 1666 w 1670"/>
                <a:gd name="T9" fmla="*/ 420 h 1734"/>
                <a:gd name="T10" fmla="*/ 1657 w 1670"/>
                <a:gd name="T11" fmla="*/ 646 h 1734"/>
                <a:gd name="T12" fmla="*/ 1570 w 1670"/>
                <a:gd name="T13" fmla="*/ 919 h 1734"/>
                <a:gd name="T14" fmla="*/ 1402 w 1670"/>
                <a:gd name="T15" fmla="*/ 1198 h 1734"/>
                <a:gd name="T16" fmla="*/ 1137 w 1670"/>
                <a:gd name="T17" fmla="*/ 1469 h 1734"/>
                <a:gd name="T18" fmla="*/ 808 w 1670"/>
                <a:gd name="T19" fmla="*/ 1666 h 1734"/>
                <a:gd name="T20" fmla="*/ 466 w 1670"/>
                <a:gd name="T21" fmla="*/ 1734 h 1734"/>
                <a:gd name="T22" fmla="*/ 187 w 1670"/>
                <a:gd name="T23" fmla="*/ 1646 h 1734"/>
                <a:gd name="T24" fmla="*/ 33 w 1670"/>
                <a:gd name="T25" fmla="*/ 1437 h 1734"/>
                <a:gd name="T26" fmla="*/ 1 w 1670"/>
                <a:gd name="T27" fmla="*/ 1163 h 1734"/>
                <a:gd name="T28" fmla="*/ 66 w 1670"/>
                <a:gd name="T29" fmla="*/ 892 h 1734"/>
                <a:gd name="T30" fmla="*/ 196 w 1670"/>
                <a:gd name="T31" fmla="*/ 628 h 1734"/>
                <a:gd name="T32" fmla="*/ 366 w 1670"/>
                <a:gd name="T33" fmla="*/ 408 h 1734"/>
                <a:gd name="T34" fmla="*/ 542 w 1670"/>
                <a:gd name="T35" fmla="*/ 247 h 1734"/>
                <a:gd name="T36" fmla="*/ 725 w 1670"/>
                <a:gd name="T37" fmla="*/ 131 h 1734"/>
                <a:gd name="T38" fmla="*/ 896 w 1670"/>
                <a:gd name="T39" fmla="*/ 52 h 1734"/>
                <a:gd name="T40" fmla="*/ 1069 w 1670"/>
                <a:gd name="T41" fmla="*/ 8 h 1734"/>
                <a:gd name="T42" fmla="*/ 1169 w 1670"/>
                <a:gd name="T43" fmla="*/ 26 h 1734"/>
                <a:gd name="T44" fmla="*/ 1008 w 1670"/>
                <a:gd name="T45" fmla="*/ 44 h 1734"/>
                <a:gd name="T46" fmla="*/ 844 w 1670"/>
                <a:gd name="T47" fmla="*/ 97 h 1734"/>
                <a:gd name="T48" fmla="*/ 677 w 1670"/>
                <a:gd name="T49" fmla="*/ 185 h 1734"/>
                <a:gd name="T50" fmla="*/ 508 w 1670"/>
                <a:gd name="T51" fmla="*/ 311 h 1734"/>
                <a:gd name="T52" fmla="*/ 346 w 1670"/>
                <a:gd name="T53" fmla="*/ 479 h 1734"/>
                <a:gd name="T54" fmla="*/ 199 w 1670"/>
                <a:gd name="T55" fmla="*/ 703 h 1734"/>
                <a:gd name="T56" fmla="*/ 100 w 1670"/>
                <a:gd name="T57" fmla="*/ 953 h 1734"/>
                <a:gd name="T58" fmla="*/ 75 w 1670"/>
                <a:gd name="T59" fmla="*/ 1197 h 1734"/>
                <a:gd name="T60" fmla="*/ 146 w 1670"/>
                <a:gd name="T61" fmla="*/ 1434 h 1734"/>
                <a:gd name="T62" fmla="*/ 328 w 1670"/>
                <a:gd name="T63" fmla="*/ 1587 h 1734"/>
                <a:gd name="T64" fmla="*/ 614 w 1670"/>
                <a:gd name="T65" fmla="*/ 1618 h 1734"/>
                <a:gd name="T66" fmla="*/ 925 w 1670"/>
                <a:gd name="T67" fmla="*/ 1518 h 1734"/>
                <a:gd name="T68" fmla="*/ 1215 w 1670"/>
                <a:gd name="T69" fmla="*/ 1311 h 1734"/>
                <a:gd name="T70" fmla="*/ 1426 w 1670"/>
                <a:gd name="T71" fmla="*/ 1063 h 1734"/>
                <a:gd name="T72" fmla="*/ 1562 w 1670"/>
                <a:gd name="T73" fmla="*/ 806 h 1734"/>
                <a:gd name="T74" fmla="*/ 1625 w 1670"/>
                <a:gd name="T75" fmla="*/ 564 h 1734"/>
                <a:gd name="T76" fmla="*/ 1616 w 1670"/>
                <a:gd name="T77" fmla="*/ 368 h 1734"/>
                <a:gd name="T78" fmla="*/ 1560 w 1670"/>
                <a:gd name="T79" fmla="*/ 227 h 1734"/>
                <a:gd name="T80" fmla="*/ 1471 w 1670"/>
                <a:gd name="T81" fmla="*/ 124 h 1734"/>
                <a:gd name="T82" fmla="*/ 1358 w 1670"/>
                <a:gd name="T83" fmla="*/ 58 h 1734"/>
                <a:gd name="T84" fmla="*/ 1220 w 1670"/>
                <a:gd name="T85" fmla="*/ 27 h 1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70" h="1734">
                  <a:moveTo>
                    <a:pt x="1181" y="0"/>
                  </a:moveTo>
                  <a:lnTo>
                    <a:pt x="1234" y="2"/>
                  </a:lnTo>
                  <a:lnTo>
                    <a:pt x="1284" y="8"/>
                  </a:lnTo>
                  <a:lnTo>
                    <a:pt x="1332" y="20"/>
                  </a:lnTo>
                  <a:lnTo>
                    <a:pt x="1378" y="35"/>
                  </a:lnTo>
                  <a:lnTo>
                    <a:pt x="1421" y="53"/>
                  </a:lnTo>
                  <a:lnTo>
                    <a:pt x="1461" y="75"/>
                  </a:lnTo>
                  <a:lnTo>
                    <a:pt x="1497" y="101"/>
                  </a:lnTo>
                  <a:lnTo>
                    <a:pt x="1532" y="132"/>
                  </a:lnTo>
                  <a:lnTo>
                    <a:pt x="1564" y="168"/>
                  </a:lnTo>
                  <a:lnTo>
                    <a:pt x="1594" y="208"/>
                  </a:lnTo>
                  <a:lnTo>
                    <a:pt x="1620" y="253"/>
                  </a:lnTo>
                  <a:lnTo>
                    <a:pt x="1642" y="304"/>
                  </a:lnTo>
                  <a:lnTo>
                    <a:pt x="1656" y="358"/>
                  </a:lnTo>
                  <a:lnTo>
                    <a:pt x="1666" y="420"/>
                  </a:lnTo>
                  <a:lnTo>
                    <a:pt x="1670" y="487"/>
                  </a:lnTo>
                  <a:lnTo>
                    <a:pt x="1669" y="564"/>
                  </a:lnTo>
                  <a:lnTo>
                    <a:pt x="1657" y="646"/>
                  </a:lnTo>
                  <a:lnTo>
                    <a:pt x="1637" y="733"/>
                  </a:lnTo>
                  <a:lnTo>
                    <a:pt x="1607" y="824"/>
                  </a:lnTo>
                  <a:lnTo>
                    <a:pt x="1570" y="919"/>
                  </a:lnTo>
                  <a:lnTo>
                    <a:pt x="1520" y="1012"/>
                  </a:lnTo>
                  <a:lnTo>
                    <a:pt x="1466" y="1107"/>
                  </a:lnTo>
                  <a:lnTo>
                    <a:pt x="1402" y="1198"/>
                  </a:lnTo>
                  <a:lnTo>
                    <a:pt x="1332" y="1286"/>
                  </a:lnTo>
                  <a:lnTo>
                    <a:pt x="1238" y="1382"/>
                  </a:lnTo>
                  <a:lnTo>
                    <a:pt x="1137" y="1469"/>
                  </a:lnTo>
                  <a:lnTo>
                    <a:pt x="1031" y="1547"/>
                  </a:lnTo>
                  <a:lnTo>
                    <a:pt x="921" y="1614"/>
                  </a:lnTo>
                  <a:lnTo>
                    <a:pt x="808" y="1666"/>
                  </a:lnTo>
                  <a:lnTo>
                    <a:pt x="694" y="1704"/>
                  </a:lnTo>
                  <a:lnTo>
                    <a:pt x="579" y="1726"/>
                  </a:lnTo>
                  <a:lnTo>
                    <a:pt x="466" y="1734"/>
                  </a:lnTo>
                  <a:lnTo>
                    <a:pt x="359" y="1720"/>
                  </a:lnTo>
                  <a:lnTo>
                    <a:pt x="266" y="1690"/>
                  </a:lnTo>
                  <a:lnTo>
                    <a:pt x="187" y="1646"/>
                  </a:lnTo>
                  <a:lnTo>
                    <a:pt x="122" y="1589"/>
                  </a:lnTo>
                  <a:lnTo>
                    <a:pt x="71" y="1518"/>
                  </a:lnTo>
                  <a:lnTo>
                    <a:pt x="33" y="1437"/>
                  </a:lnTo>
                  <a:lnTo>
                    <a:pt x="9" y="1348"/>
                  </a:lnTo>
                  <a:lnTo>
                    <a:pt x="0" y="1251"/>
                  </a:lnTo>
                  <a:lnTo>
                    <a:pt x="1" y="1163"/>
                  </a:lnTo>
                  <a:lnTo>
                    <a:pt x="13" y="1074"/>
                  </a:lnTo>
                  <a:lnTo>
                    <a:pt x="35" y="983"/>
                  </a:lnTo>
                  <a:lnTo>
                    <a:pt x="66" y="892"/>
                  </a:lnTo>
                  <a:lnTo>
                    <a:pt x="102" y="801"/>
                  </a:lnTo>
                  <a:lnTo>
                    <a:pt x="147" y="713"/>
                  </a:lnTo>
                  <a:lnTo>
                    <a:pt x="196" y="628"/>
                  </a:lnTo>
                  <a:lnTo>
                    <a:pt x="251" y="549"/>
                  </a:lnTo>
                  <a:lnTo>
                    <a:pt x="308" y="474"/>
                  </a:lnTo>
                  <a:lnTo>
                    <a:pt x="366" y="408"/>
                  </a:lnTo>
                  <a:lnTo>
                    <a:pt x="424" y="349"/>
                  </a:lnTo>
                  <a:lnTo>
                    <a:pt x="484" y="296"/>
                  </a:lnTo>
                  <a:lnTo>
                    <a:pt x="542" y="247"/>
                  </a:lnTo>
                  <a:lnTo>
                    <a:pt x="603" y="204"/>
                  </a:lnTo>
                  <a:lnTo>
                    <a:pt x="663" y="165"/>
                  </a:lnTo>
                  <a:lnTo>
                    <a:pt x="725" y="131"/>
                  </a:lnTo>
                  <a:lnTo>
                    <a:pt x="781" y="100"/>
                  </a:lnTo>
                  <a:lnTo>
                    <a:pt x="839" y="74"/>
                  </a:lnTo>
                  <a:lnTo>
                    <a:pt x="896" y="52"/>
                  </a:lnTo>
                  <a:lnTo>
                    <a:pt x="954" y="34"/>
                  </a:lnTo>
                  <a:lnTo>
                    <a:pt x="1011" y="18"/>
                  </a:lnTo>
                  <a:lnTo>
                    <a:pt x="1069" y="8"/>
                  </a:lnTo>
                  <a:lnTo>
                    <a:pt x="1124" y="2"/>
                  </a:lnTo>
                  <a:lnTo>
                    <a:pt x="1181" y="0"/>
                  </a:lnTo>
                  <a:close/>
                  <a:moveTo>
                    <a:pt x="1169" y="26"/>
                  </a:moveTo>
                  <a:lnTo>
                    <a:pt x="1115" y="27"/>
                  </a:lnTo>
                  <a:lnTo>
                    <a:pt x="1062" y="34"/>
                  </a:lnTo>
                  <a:lnTo>
                    <a:pt x="1008" y="44"/>
                  </a:lnTo>
                  <a:lnTo>
                    <a:pt x="955" y="58"/>
                  </a:lnTo>
                  <a:lnTo>
                    <a:pt x="900" y="75"/>
                  </a:lnTo>
                  <a:lnTo>
                    <a:pt x="844" y="97"/>
                  </a:lnTo>
                  <a:lnTo>
                    <a:pt x="790" y="122"/>
                  </a:lnTo>
                  <a:lnTo>
                    <a:pt x="737" y="151"/>
                  </a:lnTo>
                  <a:lnTo>
                    <a:pt x="677" y="185"/>
                  </a:lnTo>
                  <a:lnTo>
                    <a:pt x="621" y="224"/>
                  </a:lnTo>
                  <a:lnTo>
                    <a:pt x="563" y="265"/>
                  </a:lnTo>
                  <a:lnTo>
                    <a:pt x="508" y="311"/>
                  </a:lnTo>
                  <a:lnTo>
                    <a:pt x="453" y="362"/>
                  </a:lnTo>
                  <a:lnTo>
                    <a:pt x="399" y="418"/>
                  </a:lnTo>
                  <a:lnTo>
                    <a:pt x="346" y="479"/>
                  </a:lnTo>
                  <a:lnTo>
                    <a:pt x="294" y="549"/>
                  </a:lnTo>
                  <a:lnTo>
                    <a:pt x="244" y="622"/>
                  </a:lnTo>
                  <a:lnTo>
                    <a:pt x="199" y="703"/>
                  </a:lnTo>
                  <a:lnTo>
                    <a:pt x="159" y="784"/>
                  </a:lnTo>
                  <a:lnTo>
                    <a:pt x="128" y="869"/>
                  </a:lnTo>
                  <a:lnTo>
                    <a:pt x="100" y="953"/>
                  </a:lnTo>
                  <a:lnTo>
                    <a:pt x="84" y="1037"/>
                  </a:lnTo>
                  <a:lnTo>
                    <a:pt x="73" y="1117"/>
                  </a:lnTo>
                  <a:lnTo>
                    <a:pt x="75" y="1197"/>
                  </a:lnTo>
                  <a:lnTo>
                    <a:pt x="86" y="1283"/>
                  </a:lnTo>
                  <a:lnTo>
                    <a:pt x="109" y="1363"/>
                  </a:lnTo>
                  <a:lnTo>
                    <a:pt x="146" y="1434"/>
                  </a:lnTo>
                  <a:lnTo>
                    <a:pt x="195" y="1498"/>
                  </a:lnTo>
                  <a:lnTo>
                    <a:pt x="255" y="1548"/>
                  </a:lnTo>
                  <a:lnTo>
                    <a:pt x="328" y="1587"/>
                  </a:lnTo>
                  <a:lnTo>
                    <a:pt x="413" y="1613"/>
                  </a:lnTo>
                  <a:lnTo>
                    <a:pt x="511" y="1624"/>
                  </a:lnTo>
                  <a:lnTo>
                    <a:pt x="614" y="1618"/>
                  </a:lnTo>
                  <a:lnTo>
                    <a:pt x="717" y="1598"/>
                  </a:lnTo>
                  <a:lnTo>
                    <a:pt x="821" y="1564"/>
                  </a:lnTo>
                  <a:lnTo>
                    <a:pt x="925" y="1518"/>
                  </a:lnTo>
                  <a:lnTo>
                    <a:pt x="1026" y="1459"/>
                  </a:lnTo>
                  <a:lnTo>
                    <a:pt x="1123" y="1389"/>
                  </a:lnTo>
                  <a:lnTo>
                    <a:pt x="1215" y="1311"/>
                  </a:lnTo>
                  <a:lnTo>
                    <a:pt x="1301" y="1225"/>
                  </a:lnTo>
                  <a:lnTo>
                    <a:pt x="1367" y="1145"/>
                  </a:lnTo>
                  <a:lnTo>
                    <a:pt x="1426" y="1063"/>
                  </a:lnTo>
                  <a:lnTo>
                    <a:pt x="1479" y="977"/>
                  </a:lnTo>
                  <a:lnTo>
                    <a:pt x="1526" y="892"/>
                  </a:lnTo>
                  <a:lnTo>
                    <a:pt x="1562" y="806"/>
                  </a:lnTo>
                  <a:lnTo>
                    <a:pt x="1591" y="722"/>
                  </a:lnTo>
                  <a:lnTo>
                    <a:pt x="1612" y="641"/>
                  </a:lnTo>
                  <a:lnTo>
                    <a:pt x="1625" y="564"/>
                  </a:lnTo>
                  <a:lnTo>
                    <a:pt x="1628" y="492"/>
                  </a:lnTo>
                  <a:lnTo>
                    <a:pt x="1625" y="428"/>
                  </a:lnTo>
                  <a:lnTo>
                    <a:pt x="1616" y="368"/>
                  </a:lnTo>
                  <a:lnTo>
                    <a:pt x="1603" y="318"/>
                  </a:lnTo>
                  <a:lnTo>
                    <a:pt x="1584" y="270"/>
                  </a:lnTo>
                  <a:lnTo>
                    <a:pt x="1560" y="227"/>
                  </a:lnTo>
                  <a:lnTo>
                    <a:pt x="1533" y="189"/>
                  </a:lnTo>
                  <a:lnTo>
                    <a:pt x="1504" y="154"/>
                  </a:lnTo>
                  <a:lnTo>
                    <a:pt x="1471" y="124"/>
                  </a:lnTo>
                  <a:lnTo>
                    <a:pt x="1437" y="98"/>
                  </a:lnTo>
                  <a:lnTo>
                    <a:pt x="1398" y="76"/>
                  </a:lnTo>
                  <a:lnTo>
                    <a:pt x="1358" y="58"/>
                  </a:lnTo>
                  <a:lnTo>
                    <a:pt x="1314" y="44"/>
                  </a:lnTo>
                  <a:lnTo>
                    <a:pt x="1269" y="34"/>
                  </a:lnTo>
                  <a:lnTo>
                    <a:pt x="1220" y="27"/>
                  </a:lnTo>
                  <a:lnTo>
                    <a:pt x="1169" y="26"/>
                  </a:lnTo>
                  <a:close/>
                </a:path>
              </a:pathLst>
            </a:custGeom>
            <a:solidFill>
              <a:srgbClr val="CFC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586" name="Freeform 10">
              <a:extLst>
                <a:ext uri="{FF2B5EF4-FFF2-40B4-BE49-F238E27FC236}">
                  <a16:creationId xmlns:a16="http://schemas.microsoft.com/office/drawing/2014/main" id="{DC5DF285-14D9-9BC7-3B19-AD07A966EAF7}"/>
                </a:ext>
              </a:extLst>
            </p:cNvPr>
            <p:cNvSpPr>
              <a:spLocks noEditPoints="1"/>
            </p:cNvSpPr>
            <p:nvPr/>
          </p:nvSpPr>
          <p:spPr bwMode="auto">
            <a:xfrm>
              <a:off x="2851" y="949"/>
              <a:ext cx="208" cy="176"/>
            </a:xfrm>
            <a:custGeom>
              <a:avLst/>
              <a:gdLst>
                <a:gd name="T0" fmla="*/ 1010 w 1314"/>
                <a:gd name="T1" fmla="*/ 7 h 1353"/>
                <a:gd name="T2" fmla="*/ 1120 w 1314"/>
                <a:gd name="T3" fmla="*/ 42 h 1353"/>
                <a:gd name="T4" fmla="*/ 1207 w 1314"/>
                <a:gd name="T5" fmla="*/ 106 h 1353"/>
                <a:gd name="T6" fmla="*/ 1276 w 1314"/>
                <a:gd name="T7" fmla="*/ 202 h 1353"/>
                <a:gd name="T8" fmla="*/ 1312 w 1314"/>
                <a:gd name="T9" fmla="*/ 333 h 1353"/>
                <a:gd name="T10" fmla="*/ 1303 w 1314"/>
                <a:gd name="T11" fmla="*/ 513 h 1353"/>
                <a:gd name="T12" fmla="*/ 1231 w 1314"/>
                <a:gd name="T13" fmla="*/ 726 h 1353"/>
                <a:gd name="T14" fmla="*/ 1098 w 1314"/>
                <a:gd name="T15" fmla="*/ 942 h 1353"/>
                <a:gd name="T16" fmla="*/ 891 w 1314"/>
                <a:gd name="T17" fmla="*/ 1152 h 1353"/>
                <a:gd name="T18" fmla="*/ 634 w 1314"/>
                <a:gd name="T19" fmla="*/ 1302 h 1353"/>
                <a:gd name="T20" fmla="*/ 368 w 1314"/>
                <a:gd name="T21" fmla="*/ 1353 h 1353"/>
                <a:gd name="T22" fmla="*/ 150 w 1314"/>
                <a:gd name="T23" fmla="*/ 1286 h 1353"/>
                <a:gd name="T24" fmla="*/ 29 w 1314"/>
                <a:gd name="T25" fmla="*/ 1127 h 1353"/>
                <a:gd name="T26" fmla="*/ 0 w 1314"/>
                <a:gd name="T27" fmla="*/ 917 h 1353"/>
                <a:gd name="T28" fmla="*/ 47 w 1314"/>
                <a:gd name="T29" fmla="*/ 705 h 1353"/>
                <a:gd name="T30" fmla="*/ 146 w 1314"/>
                <a:gd name="T31" fmla="*/ 500 h 1353"/>
                <a:gd name="T32" fmla="*/ 278 w 1314"/>
                <a:gd name="T33" fmla="*/ 327 h 1353"/>
                <a:gd name="T34" fmla="*/ 416 w 1314"/>
                <a:gd name="T35" fmla="*/ 198 h 1353"/>
                <a:gd name="T36" fmla="*/ 561 w 1314"/>
                <a:gd name="T37" fmla="*/ 105 h 1353"/>
                <a:gd name="T38" fmla="*/ 697 w 1314"/>
                <a:gd name="T39" fmla="*/ 42 h 1353"/>
                <a:gd name="T40" fmla="*/ 835 w 1314"/>
                <a:gd name="T41" fmla="*/ 7 h 1353"/>
                <a:gd name="T42" fmla="*/ 918 w 1314"/>
                <a:gd name="T43" fmla="*/ 21 h 1353"/>
                <a:gd name="T44" fmla="*/ 788 w 1314"/>
                <a:gd name="T45" fmla="*/ 35 h 1353"/>
                <a:gd name="T46" fmla="*/ 656 w 1314"/>
                <a:gd name="T47" fmla="*/ 78 h 1353"/>
                <a:gd name="T48" fmla="*/ 524 w 1314"/>
                <a:gd name="T49" fmla="*/ 148 h 1353"/>
                <a:gd name="T50" fmla="*/ 390 w 1314"/>
                <a:gd name="T51" fmla="*/ 248 h 1353"/>
                <a:gd name="T52" fmla="*/ 262 w 1314"/>
                <a:gd name="T53" fmla="*/ 383 h 1353"/>
                <a:gd name="T54" fmla="*/ 149 w 1314"/>
                <a:gd name="T55" fmla="*/ 558 h 1353"/>
                <a:gd name="T56" fmla="*/ 75 w 1314"/>
                <a:gd name="T57" fmla="*/ 752 h 1353"/>
                <a:gd name="T58" fmla="*/ 58 w 1314"/>
                <a:gd name="T59" fmla="*/ 942 h 1353"/>
                <a:gd name="T60" fmla="*/ 116 w 1314"/>
                <a:gd name="T61" fmla="*/ 1124 h 1353"/>
                <a:gd name="T62" fmla="*/ 258 w 1314"/>
                <a:gd name="T63" fmla="*/ 1241 h 1353"/>
                <a:gd name="T64" fmla="*/ 482 w 1314"/>
                <a:gd name="T65" fmla="*/ 1266 h 1353"/>
                <a:gd name="T66" fmla="*/ 726 w 1314"/>
                <a:gd name="T67" fmla="*/ 1189 h 1353"/>
                <a:gd name="T68" fmla="*/ 950 w 1314"/>
                <a:gd name="T69" fmla="*/ 1029 h 1353"/>
                <a:gd name="T70" fmla="*/ 1118 w 1314"/>
                <a:gd name="T71" fmla="*/ 838 h 1353"/>
                <a:gd name="T72" fmla="*/ 1225 w 1314"/>
                <a:gd name="T73" fmla="*/ 637 h 1353"/>
                <a:gd name="T74" fmla="*/ 1277 w 1314"/>
                <a:gd name="T75" fmla="*/ 448 h 1353"/>
                <a:gd name="T76" fmla="*/ 1272 w 1314"/>
                <a:gd name="T77" fmla="*/ 296 h 1353"/>
                <a:gd name="T78" fmla="*/ 1228 w 1314"/>
                <a:gd name="T79" fmla="*/ 182 h 1353"/>
                <a:gd name="T80" fmla="*/ 1158 w 1314"/>
                <a:gd name="T81" fmla="*/ 100 h 1353"/>
                <a:gd name="T82" fmla="*/ 1069 w 1314"/>
                <a:gd name="T83" fmla="*/ 47 h 1353"/>
                <a:gd name="T84" fmla="*/ 958 w 1314"/>
                <a:gd name="T85" fmla="*/ 22 h 1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14" h="1353">
                  <a:moveTo>
                    <a:pt x="926" y="0"/>
                  </a:moveTo>
                  <a:lnTo>
                    <a:pt x="967" y="2"/>
                  </a:lnTo>
                  <a:lnTo>
                    <a:pt x="1010" y="7"/>
                  </a:lnTo>
                  <a:lnTo>
                    <a:pt x="1047" y="15"/>
                  </a:lnTo>
                  <a:lnTo>
                    <a:pt x="1086" y="28"/>
                  </a:lnTo>
                  <a:lnTo>
                    <a:pt x="1120" y="42"/>
                  </a:lnTo>
                  <a:lnTo>
                    <a:pt x="1150" y="61"/>
                  </a:lnTo>
                  <a:lnTo>
                    <a:pt x="1180" y="82"/>
                  </a:lnTo>
                  <a:lnTo>
                    <a:pt x="1207" y="106"/>
                  </a:lnTo>
                  <a:lnTo>
                    <a:pt x="1232" y="135"/>
                  </a:lnTo>
                  <a:lnTo>
                    <a:pt x="1255" y="167"/>
                  </a:lnTo>
                  <a:lnTo>
                    <a:pt x="1276" y="202"/>
                  </a:lnTo>
                  <a:lnTo>
                    <a:pt x="1292" y="242"/>
                  </a:lnTo>
                  <a:lnTo>
                    <a:pt x="1304" y="284"/>
                  </a:lnTo>
                  <a:lnTo>
                    <a:pt x="1312" y="333"/>
                  </a:lnTo>
                  <a:lnTo>
                    <a:pt x="1314" y="388"/>
                  </a:lnTo>
                  <a:lnTo>
                    <a:pt x="1313" y="448"/>
                  </a:lnTo>
                  <a:lnTo>
                    <a:pt x="1303" y="513"/>
                  </a:lnTo>
                  <a:lnTo>
                    <a:pt x="1286" y="581"/>
                  </a:lnTo>
                  <a:lnTo>
                    <a:pt x="1262" y="652"/>
                  </a:lnTo>
                  <a:lnTo>
                    <a:pt x="1231" y="726"/>
                  </a:lnTo>
                  <a:lnTo>
                    <a:pt x="1192" y="798"/>
                  </a:lnTo>
                  <a:lnTo>
                    <a:pt x="1148" y="872"/>
                  </a:lnTo>
                  <a:lnTo>
                    <a:pt x="1098" y="942"/>
                  </a:lnTo>
                  <a:lnTo>
                    <a:pt x="1042" y="1010"/>
                  </a:lnTo>
                  <a:lnTo>
                    <a:pt x="968" y="1084"/>
                  </a:lnTo>
                  <a:lnTo>
                    <a:pt x="891" y="1152"/>
                  </a:lnTo>
                  <a:lnTo>
                    <a:pt x="808" y="1211"/>
                  </a:lnTo>
                  <a:lnTo>
                    <a:pt x="723" y="1263"/>
                  </a:lnTo>
                  <a:lnTo>
                    <a:pt x="634" y="1302"/>
                  </a:lnTo>
                  <a:lnTo>
                    <a:pt x="545" y="1331"/>
                  </a:lnTo>
                  <a:lnTo>
                    <a:pt x="456" y="1348"/>
                  </a:lnTo>
                  <a:lnTo>
                    <a:pt x="368" y="1353"/>
                  </a:lnTo>
                  <a:lnTo>
                    <a:pt x="284" y="1343"/>
                  </a:lnTo>
                  <a:lnTo>
                    <a:pt x="212" y="1321"/>
                  </a:lnTo>
                  <a:lnTo>
                    <a:pt x="150" y="1286"/>
                  </a:lnTo>
                  <a:lnTo>
                    <a:pt x="100" y="1244"/>
                  </a:lnTo>
                  <a:lnTo>
                    <a:pt x="58" y="1189"/>
                  </a:lnTo>
                  <a:lnTo>
                    <a:pt x="29" y="1127"/>
                  </a:lnTo>
                  <a:lnTo>
                    <a:pt x="9" y="1059"/>
                  </a:lnTo>
                  <a:lnTo>
                    <a:pt x="2" y="985"/>
                  </a:lnTo>
                  <a:lnTo>
                    <a:pt x="0" y="917"/>
                  </a:lnTo>
                  <a:lnTo>
                    <a:pt x="8" y="847"/>
                  </a:lnTo>
                  <a:lnTo>
                    <a:pt x="23" y="776"/>
                  </a:lnTo>
                  <a:lnTo>
                    <a:pt x="47" y="705"/>
                  </a:lnTo>
                  <a:lnTo>
                    <a:pt x="74" y="634"/>
                  </a:lnTo>
                  <a:lnTo>
                    <a:pt x="107" y="566"/>
                  </a:lnTo>
                  <a:lnTo>
                    <a:pt x="146" y="500"/>
                  </a:lnTo>
                  <a:lnTo>
                    <a:pt x="189" y="438"/>
                  </a:lnTo>
                  <a:lnTo>
                    <a:pt x="233" y="379"/>
                  </a:lnTo>
                  <a:lnTo>
                    <a:pt x="278" y="327"/>
                  </a:lnTo>
                  <a:lnTo>
                    <a:pt x="323" y="279"/>
                  </a:lnTo>
                  <a:lnTo>
                    <a:pt x="369" y="237"/>
                  </a:lnTo>
                  <a:lnTo>
                    <a:pt x="416" y="198"/>
                  </a:lnTo>
                  <a:lnTo>
                    <a:pt x="462" y="164"/>
                  </a:lnTo>
                  <a:lnTo>
                    <a:pt x="510" y="132"/>
                  </a:lnTo>
                  <a:lnTo>
                    <a:pt x="561" y="105"/>
                  </a:lnTo>
                  <a:lnTo>
                    <a:pt x="604" y="80"/>
                  </a:lnTo>
                  <a:lnTo>
                    <a:pt x="651" y="60"/>
                  </a:lnTo>
                  <a:lnTo>
                    <a:pt x="697" y="42"/>
                  </a:lnTo>
                  <a:lnTo>
                    <a:pt x="744" y="28"/>
                  </a:lnTo>
                  <a:lnTo>
                    <a:pt x="789" y="15"/>
                  </a:lnTo>
                  <a:lnTo>
                    <a:pt x="835" y="7"/>
                  </a:lnTo>
                  <a:lnTo>
                    <a:pt x="881" y="2"/>
                  </a:lnTo>
                  <a:lnTo>
                    <a:pt x="926" y="0"/>
                  </a:lnTo>
                  <a:close/>
                  <a:moveTo>
                    <a:pt x="918" y="21"/>
                  </a:moveTo>
                  <a:lnTo>
                    <a:pt x="874" y="22"/>
                  </a:lnTo>
                  <a:lnTo>
                    <a:pt x="832" y="28"/>
                  </a:lnTo>
                  <a:lnTo>
                    <a:pt x="788" y="35"/>
                  </a:lnTo>
                  <a:lnTo>
                    <a:pt x="744" y="47"/>
                  </a:lnTo>
                  <a:lnTo>
                    <a:pt x="700" y="60"/>
                  </a:lnTo>
                  <a:lnTo>
                    <a:pt x="656" y="78"/>
                  </a:lnTo>
                  <a:lnTo>
                    <a:pt x="613" y="97"/>
                  </a:lnTo>
                  <a:lnTo>
                    <a:pt x="571" y="122"/>
                  </a:lnTo>
                  <a:lnTo>
                    <a:pt x="524" y="148"/>
                  </a:lnTo>
                  <a:lnTo>
                    <a:pt x="478" y="179"/>
                  </a:lnTo>
                  <a:lnTo>
                    <a:pt x="433" y="211"/>
                  </a:lnTo>
                  <a:lnTo>
                    <a:pt x="390" y="248"/>
                  </a:lnTo>
                  <a:lnTo>
                    <a:pt x="346" y="288"/>
                  </a:lnTo>
                  <a:lnTo>
                    <a:pt x="305" y="333"/>
                  </a:lnTo>
                  <a:lnTo>
                    <a:pt x="262" y="383"/>
                  </a:lnTo>
                  <a:lnTo>
                    <a:pt x="224" y="438"/>
                  </a:lnTo>
                  <a:lnTo>
                    <a:pt x="184" y="496"/>
                  </a:lnTo>
                  <a:lnTo>
                    <a:pt x="149" y="558"/>
                  </a:lnTo>
                  <a:lnTo>
                    <a:pt x="119" y="621"/>
                  </a:lnTo>
                  <a:lnTo>
                    <a:pt x="94" y="687"/>
                  </a:lnTo>
                  <a:lnTo>
                    <a:pt x="75" y="752"/>
                  </a:lnTo>
                  <a:lnTo>
                    <a:pt x="62" y="816"/>
                  </a:lnTo>
                  <a:lnTo>
                    <a:pt x="56" y="880"/>
                  </a:lnTo>
                  <a:lnTo>
                    <a:pt x="58" y="942"/>
                  </a:lnTo>
                  <a:lnTo>
                    <a:pt x="67" y="1007"/>
                  </a:lnTo>
                  <a:lnTo>
                    <a:pt x="88" y="1069"/>
                  </a:lnTo>
                  <a:lnTo>
                    <a:pt x="116" y="1124"/>
                  </a:lnTo>
                  <a:lnTo>
                    <a:pt x="155" y="1173"/>
                  </a:lnTo>
                  <a:lnTo>
                    <a:pt x="202" y="1210"/>
                  </a:lnTo>
                  <a:lnTo>
                    <a:pt x="258" y="1241"/>
                  </a:lnTo>
                  <a:lnTo>
                    <a:pt x="324" y="1260"/>
                  </a:lnTo>
                  <a:lnTo>
                    <a:pt x="402" y="1271"/>
                  </a:lnTo>
                  <a:lnTo>
                    <a:pt x="482" y="1266"/>
                  </a:lnTo>
                  <a:lnTo>
                    <a:pt x="563" y="1251"/>
                  </a:lnTo>
                  <a:lnTo>
                    <a:pt x="644" y="1224"/>
                  </a:lnTo>
                  <a:lnTo>
                    <a:pt x="726" y="1189"/>
                  </a:lnTo>
                  <a:lnTo>
                    <a:pt x="803" y="1143"/>
                  </a:lnTo>
                  <a:lnTo>
                    <a:pt x="879" y="1090"/>
                  </a:lnTo>
                  <a:lnTo>
                    <a:pt x="950" y="1029"/>
                  </a:lnTo>
                  <a:lnTo>
                    <a:pt x="1019" y="965"/>
                  </a:lnTo>
                  <a:lnTo>
                    <a:pt x="1070" y="903"/>
                  </a:lnTo>
                  <a:lnTo>
                    <a:pt x="1118" y="838"/>
                  </a:lnTo>
                  <a:lnTo>
                    <a:pt x="1160" y="771"/>
                  </a:lnTo>
                  <a:lnTo>
                    <a:pt x="1196" y="704"/>
                  </a:lnTo>
                  <a:lnTo>
                    <a:pt x="1225" y="637"/>
                  </a:lnTo>
                  <a:lnTo>
                    <a:pt x="1249" y="571"/>
                  </a:lnTo>
                  <a:lnTo>
                    <a:pt x="1265" y="508"/>
                  </a:lnTo>
                  <a:lnTo>
                    <a:pt x="1277" y="448"/>
                  </a:lnTo>
                  <a:lnTo>
                    <a:pt x="1280" y="392"/>
                  </a:lnTo>
                  <a:lnTo>
                    <a:pt x="1278" y="341"/>
                  </a:lnTo>
                  <a:lnTo>
                    <a:pt x="1272" y="296"/>
                  </a:lnTo>
                  <a:lnTo>
                    <a:pt x="1262" y="255"/>
                  </a:lnTo>
                  <a:lnTo>
                    <a:pt x="1246" y="216"/>
                  </a:lnTo>
                  <a:lnTo>
                    <a:pt x="1228" y="182"/>
                  </a:lnTo>
                  <a:lnTo>
                    <a:pt x="1207" y="151"/>
                  </a:lnTo>
                  <a:lnTo>
                    <a:pt x="1184" y="124"/>
                  </a:lnTo>
                  <a:lnTo>
                    <a:pt x="1158" y="100"/>
                  </a:lnTo>
                  <a:lnTo>
                    <a:pt x="1131" y="79"/>
                  </a:lnTo>
                  <a:lnTo>
                    <a:pt x="1100" y="61"/>
                  </a:lnTo>
                  <a:lnTo>
                    <a:pt x="1069" y="47"/>
                  </a:lnTo>
                  <a:lnTo>
                    <a:pt x="1033" y="35"/>
                  </a:lnTo>
                  <a:lnTo>
                    <a:pt x="997" y="28"/>
                  </a:lnTo>
                  <a:lnTo>
                    <a:pt x="958" y="22"/>
                  </a:lnTo>
                  <a:lnTo>
                    <a:pt x="918" y="21"/>
                  </a:lnTo>
                  <a:close/>
                </a:path>
              </a:pathLst>
            </a:custGeom>
            <a:solidFill>
              <a:srgbClr val="CFC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587" name="Freeform 11">
              <a:extLst>
                <a:ext uri="{FF2B5EF4-FFF2-40B4-BE49-F238E27FC236}">
                  <a16:creationId xmlns:a16="http://schemas.microsoft.com/office/drawing/2014/main" id="{89865D20-640F-374E-AAF3-5E2D66111009}"/>
                </a:ext>
              </a:extLst>
            </p:cNvPr>
            <p:cNvSpPr>
              <a:spLocks noEditPoints="1"/>
            </p:cNvSpPr>
            <p:nvPr/>
          </p:nvSpPr>
          <p:spPr bwMode="auto">
            <a:xfrm>
              <a:off x="2888" y="955"/>
              <a:ext cx="152" cy="127"/>
            </a:xfrm>
            <a:custGeom>
              <a:avLst/>
              <a:gdLst>
                <a:gd name="T0" fmla="*/ 734 w 956"/>
                <a:gd name="T1" fmla="*/ 3 h 974"/>
                <a:gd name="T2" fmla="*/ 817 w 956"/>
                <a:gd name="T3" fmla="*/ 31 h 974"/>
                <a:gd name="T4" fmla="*/ 884 w 956"/>
                <a:gd name="T5" fmla="*/ 80 h 974"/>
                <a:gd name="T6" fmla="*/ 932 w 956"/>
                <a:gd name="T7" fmla="*/ 151 h 974"/>
                <a:gd name="T8" fmla="*/ 956 w 956"/>
                <a:gd name="T9" fmla="*/ 249 h 974"/>
                <a:gd name="T10" fmla="*/ 946 w 956"/>
                <a:gd name="T11" fmla="*/ 378 h 974"/>
                <a:gd name="T12" fmla="*/ 892 w 956"/>
                <a:gd name="T13" fmla="*/ 531 h 974"/>
                <a:gd name="T14" fmla="*/ 793 w 956"/>
                <a:gd name="T15" fmla="*/ 684 h 974"/>
                <a:gd name="T16" fmla="*/ 644 w 956"/>
                <a:gd name="T17" fmla="*/ 832 h 974"/>
                <a:gd name="T18" fmla="*/ 460 w 956"/>
                <a:gd name="T19" fmla="*/ 937 h 974"/>
                <a:gd name="T20" fmla="*/ 269 w 956"/>
                <a:gd name="T21" fmla="*/ 974 h 974"/>
                <a:gd name="T22" fmla="*/ 112 w 956"/>
                <a:gd name="T23" fmla="*/ 928 h 974"/>
                <a:gd name="T24" fmla="*/ 23 w 956"/>
                <a:gd name="T25" fmla="*/ 815 h 974"/>
                <a:gd name="T26" fmla="*/ 0 w 956"/>
                <a:gd name="T27" fmla="*/ 667 h 974"/>
                <a:gd name="T28" fmla="*/ 28 w 956"/>
                <a:gd name="T29" fmla="*/ 519 h 974"/>
                <a:gd name="T30" fmla="*/ 95 w 956"/>
                <a:gd name="T31" fmla="*/ 370 h 974"/>
                <a:gd name="T32" fmla="*/ 189 w 956"/>
                <a:gd name="T33" fmla="*/ 244 h 974"/>
                <a:gd name="T34" fmla="*/ 290 w 956"/>
                <a:gd name="T35" fmla="*/ 148 h 974"/>
                <a:gd name="T36" fmla="*/ 397 w 956"/>
                <a:gd name="T37" fmla="*/ 78 h 974"/>
                <a:gd name="T38" fmla="*/ 499 w 956"/>
                <a:gd name="T39" fmla="*/ 29 h 974"/>
                <a:gd name="T40" fmla="*/ 602 w 956"/>
                <a:gd name="T41" fmla="*/ 3 h 974"/>
                <a:gd name="T42" fmla="*/ 666 w 956"/>
                <a:gd name="T43" fmla="*/ 14 h 974"/>
                <a:gd name="T44" fmla="*/ 568 w 956"/>
                <a:gd name="T45" fmla="*/ 24 h 974"/>
                <a:gd name="T46" fmla="*/ 469 w 956"/>
                <a:gd name="T47" fmla="*/ 58 h 974"/>
                <a:gd name="T48" fmla="*/ 370 w 956"/>
                <a:gd name="T49" fmla="*/ 109 h 974"/>
                <a:gd name="T50" fmla="*/ 272 w 956"/>
                <a:gd name="T51" fmla="*/ 185 h 974"/>
                <a:gd name="T52" fmla="*/ 178 w 956"/>
                <a:gd name="T53" fmla="*/ 285 h 974"/>
                <a:gd name="T54" fmla="*/ 98 w 956"/>
                <a:gd name="T55" fmla="*/ 410 h 974"/>
                <a:gd name="T56" fmla="*/ 49 w 956"/>
                <a:gd name="T57" fmla="*/ 550 h 974"/>
                <a:gd name="T58" fmla="*/ 42 w 956"/>
                <a:gd name="T59" fmla="*/ 685 h 974"/>
                <a:gd name="T60" fmla="*/ 86 w 956"/>
                <a:gd name="T61" fmla="*/ 813 h 974"/>
                <a:gd name="T62" fmla="*/ 191 w 956"/>
                <a:gd name="T63" fmla="*/ 896 h 974"/>
                <a:gd name="T64" fmla="*/ 351 w 956"/>
                <a:gd name="T65" fmla="*/ 912 h 974"/>
                <a:gd name="T66" fmla="*/ 525 w 956"/>
                <a:gd name="T67" fmla="*/ 859 h 974"/>
                <a:gd name="T68" fmla="*/ 686 w 956"/>
                <a:gd name="T69" fmla="*/ 747 h 974"/>
                <a:gd name="T70" fmla="*/ 809 w 956"/>
                <a:gd name="T71" fmla="*/ 612 h 974"/>
                <a:gd name="T72" fmla="*/ 889 w 956"/>
                <a:gd name="T73" fmla="*/ 468 h 974"/>
                <a:gd name="T74" fmla="*/ 929 w 956"/>
                <a:gd name="T75" fmla="*/ 333 h 974"/>
                <a:gd name="T76" fmla="*/ 926 w 956"/>
                <a:gd name="T77" fmla="*/ 220 h 974"/>
                <a:gd name="T78" fmla="*/ 898 w 956"/>
                <a:gd name="T79" fmla="*/ 136 h 974"/>
                <a:gd name="T80" fmla="*/ 846 w 956"/>
                <a:gd name="T81" fmla="*/ 74 h 974"/>
                <a:gd name="T82" fmla="*/ 779 w 956"/>
                <a:gd name="T83" fmla="*/ 34 h 974"/>
                <a:gd name="T84" fmla="*/ 695 w 956"/>
                <a:gd name="T85" fmla="*/ 14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56" h="974">
                  <a:moveTo>
                    <a:pt x="672" y="0"/>
                  </a:moveTo>
                  <a:lnTo>
                    <a:pt x="703" y="0"/>
                  </a:lnTo>
                  <a:lnTo>
                    <a:pt x="734" y="3"/>
                  </a:lnTo>
                  <a:lnTo>
                    <a:pt x="764" y="10"/>
                  </a:lnTo>
                  <a:lnTo>
                    <a:pt x="792" y="20"/>
                  </a:lnTo>
                  <a:lnTo>
                    <a:pt x="817" y="31"/>
                  </a:lnTo>
                  <a:lnTo>
                    <a:pt x="841" y="45"/>
                  </a:lnTo>
                  <a:lnTo>
                    <a:pt x="863" y="60"/>
                  </a:lnTo>
                  <a:lnTo>
                    <a:pt x="884" y="80"/>
                  </a:lnTo>
                  <a:lnTo>
                    <a:pt x="902" y="100"/>
                  </a:lnTo>
                  <a:lnTo>
                    <a:pt x="917" y="125"/>
                  </a:lnTo>
                  <a:lnTo>
                    <a:pt x="932" y="151"/>
                  </a:lnTo>
                  <a:lnTo>
                    <a:pt x="943" y="180"/>
                  </a:lnTo>
                  <a:lnTo>
                    <a:pt x="951" y="213"/>
                  </a:lnTo>
                  <a:lnTo>
                    <a:pt x="956" y="249"/>
                  </a:lnTo>
                  <a:lnTo>
                    <a:pt x="956" y="289"/>
                  </a:lnTo>
                  <a:lnTo>
                    <a:pt x="955" y="333"/>
                  </a:lnTo>
                  <a:lnTo>
                    <a:pt x="946" y="378"/>
                  </a:lnTo>
                  <a:lnTo>
                    <a:pt x="933" y="428"/>
                  </a:lnTo>
                  <a:lnTo>
                    <a:pt x="913" y="479"/>
                  </a:lnTo>
                  <a:lnTo>
                    <a:pt x="892" y="531"/>
                  </a:lnTo>
                  <a:lnTo>
                    <a:pt x="862" y="583"/>
                  </a:lnTo>
                  <a:lnTo>
                    <a:pt x="830" y="635"/>
                  </a:lnTo>
                  <a:lnTo>
                    <a:pt x="793" y="684"/>
                  </a:lnTo>
                  <a:lnTo>
                    <a:pt x="753" y="733"/>
                  </a:lnTo>
                  <a:lnTo>
                    <a:pt x="700" y="784"/>
                  </a:lnTo>
                  <a:lnTo>
                    <a:pt x="644" y="832"/>
                  </a:lnTo>
                  <a:lnTo>
                    <a:pt x="584" y="874"/>
                  </a:lnTo>
                  <a:lnTo>
                    <a:pt x="524" y="910"/>
                  </a:lnTo>
                  <a:lnTo>
                    <a:pt x="460" y="937"/>
                  </a:lnTo>
                  <a:lnTo>
                    <a:pt x="396" y="959"/>
                  </a:lnTo>
                  <a:lnTo>
                    <a:pt x="331" y="970"/>
                  </a:lnTo>
                  <a:lnTo>
                    <a:pt x="269" y="974"/>
                  </a:lnTo>
                  <a:lnTo>
                    <a:pt x="209" y="967"/>
                  </a:lnTo>
                  <a:lnTo>
                    <a:pt x="157" y="951"/>
                  </a:lnTo>
                  <a:lnTo>
                    <a:pt x="112" y="928"/>
                  </a:lnTo>
                  <a:lnTo>
                    <a:pt x="76" y="897"/>
                  </a:lnTo>
                  <a:lnTo>
                    <a:pt x="45" y="858"/>
                  </a:lnTo>
                  <a:lnTo>
                    <a:pt x="23" y="815"/>
                  </a:lnTo>
                  <a:lnTo>
                    <a:pt x="7" y="768"/>
                  </a:lnTo>
                  <a:lnTo>
                    <a:pt x="1" y="716"/>
                  </a:lnTo>
                  <a:lnTo>
                    <a:pt x="0" y="667"/>
                  </a:lnTo>
                  <a:lnTo>
                    <a:pt x="3" y="619"/>
                  </a:lnTo>
                  <a:lnTo>
                    <a:pt x="12" y="569"/>
                  </a:lnTo>
                  <a:lnTo>
                    <a:pt x="28" y="519"/>
                  </a:lnTo>
                  <a:lnTo>
                    <a:pt x="46" y="468"/>
                  </a:lnTo>
                  <a:lnTo>
                    <a:pt x="69" y="418"/>
                  </a:lnTo>
                  <a:lnTo>
                    <a:pt x="95" y="370"/>
                  </a:lnTo>
                  <a:lnTo>
                    <a:pt x="126" y="325"/>
                  </a:lnTo>
                  <a:lnTo>
                    <a:pt x="157" y="282"/>
                  </a:lnTo>
                  <a:lnTo>
                    <a:pt x="189" y="244"/>
                  </a:lnTo>
                  <a:lnTo>
                    <a:pt x="222" y="209"/>
                  </a:lnTo>
                  <a:lnTo>
                    <a:pt x="256" y="178"/>
                  </a:lnTo>
                  <a:lnTo>
                    <a:pt x="290" y="148"/>
                  </a:lnTo>
                  <a:lnTo>
                    <a:pt x="325" y="122"/>
                  </a:lnTo>
                  <a:lnTo>
                    <a:pt x="360" y="99"/>
                  </a:lnTo>
                  <a:lnTo>
                    <a:pt x="397" y="78"/>
                  </a:lnTo>
                  <a:lnTo>
                    <a:pt x="431" y="59"/>
                  </a:lnTo>
                  <a:lnTo>
                    <a:pt x="466" y="43"/>
                  </a:lnTo>
                  <a:lnTo>
                    <a:pt x="499" y="29"/>
                  </a:lnTo>
                  <a:lnTo>
                    <a:pt x="534" y="19"/>
                  </a:lnTo>
                  <a:lnTo>
                    <a:pt x="568" y="10"/>
                  </a:lnTo>
                  <a:lnTo>
                    <a:pt x="602" y="3"/>
                  </a:lnTo>
                  <a:lnTo>
                    <a:pt x="637" y="0"/>
                  </a:lnTo>
                  <a:lnTo>
                    <a:pt x="672" y="0"/>
                  </a:lnTo>
                  <a:close/>
                  <a:moveTo>
                    <a:pt x="666" y="14"/>
                  </a:moveTo>
                  <a:lnTo>
                    <a:pt x="632" y="14"/>
                  </a:lnTo>
                  <a:lnTo>
                    <a:pt x="600" y="18"/>
                  </a:lnTo>
                  <a:lnTo>
                    <a:pt x="568" y="24"/>
                  </a:lnTo>
                  <a:lnTo>
                    <a:pt x="535" y="34"/>
                  </a:lnTo>
                  <a:lnTo>
                    <a:pt x="502" y="45"/>
                  </a:lnTo>
                  <a:lnTo>
                    <a:pt x="469" y="58"/>
                  </a:lnTo>
                  <a:lnTo>
                    <a:pt x="436" y="72"/>
                  </a:lnTo>
                  <a:lnTo>
                    <a:pt x="405" y="90"/>
                  </a:lnTo>
                  <a:lnTo>
                    <a:pt x="370" y="109"/>
                  </a:lnTo>
                  <a:lnTo>
                    <a:pt x="336" y="134"/>
                  </a:lnTo>
                  <a:lnTo>
                    <a:pt x="303" y="157"/>
                  </a:lnTo>
                  <a:lnTo>
                    <a:pt x="272" y="185"/>
                  </a:lnTo>
                  <a:lnTo>
                    <a:pt x="240" y="215"/>
                  </a:lnTo>
                  <a:lnTo>
                    <a:pt x="209" y="249"/>
                  </a:lnTo>
                  <a:lnTo>
                    <a:pt x="178" y="285"/>
                  </a:lnTo>
                  <a:lnTo>
                    <a:pt x="151" y="325"/>
                  </a:lnTo>
                  <a:lnTo>
                    <a:pt x="122" y="366"/>
                  </a:lnTo>
                  <a:lnTo>
                    <a:pt x="98" y="410"/>
                  </a:lnTo>
                  <a:lnTo>
                    <a:pt x="77" y="457"/>
                  </a:lnTo>
                  <a:lnTo>
                    <a:pt x="61" y="504"/>
                  </a:lnTo>
                  <a:lnTo>
                    <a:pt x="49" y="550"/>
                  </a:lnTo>
                  <a:lnTo>
                    <a:pt x="41" y="596"/>
                  </a:lnTo>
                  <a:lnTo>
                    <a:pt x="38" y="641"/>
                  </a:lnTo>
                  <a:lnTo>
                    <a:pt x="42" y="685"/>
                  </a:lnTo>
                  <a:lnTo>
                    <a:pt x="50" y="732"/>
                  </a:lnTo>
                  <a:lnTo>
                    <a:pt x="65" y="775"/>
                  </a:lnTo>
                  <a:lnTo>
                    <a:pt x="86" y="813"/>
                  </a:lnTo>
                  <a:lnTo>
                    <a:pt x="116" y="848"/>
                  </a:lnTo>
                  <a:lnTo>
                    <a:pt x="149" y="874"/>
                  </a:lnTo>
                  <a:lnTo>
                    <a:pt x="191" y="896"/>
                  </a:lnTo>
                  <a:lnTo>
                    <a:pt x="238" y="910"/>
                  </a:lnTo>
                  <a:lnTo>
                    <a:pt x="294" y="916"/>
                  </a:lnTo>
                  <a:lnTo>
                    <a:pt x="351" y="912"/>
                  </a:lnTo>
                  <a:lnTo>
                    <a:pt x="409" y="902"/>
                  </a:lnTo>
                  <a:lnTo>
                    <a:pt x="467" y="884"/>
                  </a:lnTo>
                  <a:lnTo>
                    <a:pt x="525" y="859"/>
                  </a:lnTo>
                  <a:lnTo>
                    <a:pt x="580" y="827"/>
                  </a:lnTo>
                  <a:lnTo>
                    <a:pt x="635" y="790"/>
                  </a:lnTo>
                  <a:lnTo>
                    <a:pt x="686" y="747"/>
                  </a:lnTo>
                  <a:lnTo>
                    <a:pt x="735" y="702"/>
                  </a:lnTo>
                  <a:lnTo>
                    <a:pt x="774" y="657"/>
                  </a:lnTo>
                  <a:lnTo>
                    <a:pt x="809" y="612"/>
                  </a:lnTo>
                  <a:lnTo>
                    <a:pt x="840" y="564"/>
                  </a:lnTo>
                  <a:lnTo>
                    <a:pt x="867" y="517"/>
                  </a:lnTo>
                  <a:lnTo>
                    <a:pt x="889" y="468"/>
                  </a:lnTo>
                  <a:lnTo>
                    <a:pt x="907" y="422"/>
                  </a:lnTo>
                  <a:lnTo>
                    <a:pt x="920" y="375"/>
                  </a:lnTo>
                  <a:lnTo>
                    <a:pt x="929" y="333"/>
                  </a:lnTo>
                  <a:lnTo>
                    <a:pt x="932" y="291"/>
                  </a:lnTo>
                  <a:lnTo>
                    <a:pt x="930" y="254"/>
                  </a:lnTo>
                  <a:lnTo>
                    <a:pt x="926" y="220"/>
                  </a:lnTo>
                  <a:lnTo>
                    <a:pt x="920" y="191"/>
                  </a:lnTo>
                  <a:lnTo>
                    <a:pt x="910" y="162"/>
                  </a:lnTo>
                  <a:lnTo>
                    <a:pt x="898" y="136"/>
                  </a:lnTo>
                  <a:lnTo>
                    <a:pt x="883" y="113"/>
                  </a:lnTo>
                  <a:lnTo>
                    <a:pt x="866" y="94"/>
                  </a:lnTo>
                  <a:lnTo>
                    <a:pt x="846" y="74"/>
                  </a:lnTo>
                  <a:lnTo>
                    <a:pt x="826" y="59"/>
                  </a:lnTo>
                  <a:lnTo>
                    <a:pt x="802" y="45"/>
                  </a:lnTo>
                  <a:lnTo>
                    <a:pt x="779" y="34"/>
                  </a:lnTo>
                  <a:lnTo>
                    <a:pt x="752" y="24"/>
                  </a:lnTo>
                  <a:lnTo>
                    <a:pt x="725" y="18"/>
                  </a:lnTo>
                  <a:lnTo>
                    <a:pt x="695" y="14"/>
                  </a:lnTo>
                  <a:lnTo>
                    <a:pt x="666" y="14"/>
                  </a:lnTo>
                  <a:close/>
                </a:path>
              </a:pathLst>
            </a:custGeom>
            <a:solidFill>
              <a:srgbClr val="CFC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588" name="Freeform 12">
              <a:extLst>
                <a:ext uri="{FF2B5EF4-FFF2-40B4-BE49-F238E27FC236}">
                  <a16:creationId xmlns:a16="http://schemas.microsoft.com/office/drawing/2014/main" id="{DE442316-E6EA-83D3-6622-B2F5D91B5DA0}"/>
                </a:ext>
              </a:extLst>
            </p:cNvPr>
            <p:cNvSpPr>
              <a:spLocks noEditPoints="1"/>
            </p:cNvSpPr>
            <p:nvPr/>
          </p:nvSpPr>
          <p:spPr bwMode="auto">
            <a:xfrm>
              <a:off x="2925" y="960"/>
              <a:ext cx="96" cy="78"/>
            </a:xfrm>
            <a:custGeom>
              <a:avLst/>
              <a:gdLst>
                <a:gd name="T0" fmla="*/ 463 w 603"/>
                <a:gd name="T1" fmla="*/ 3 h 596"/>
                <a:gd name="T2" fmla="*/ 517 w 603"/>
                <a:gd name="T3" fmla="*/ 21 h 596"/>
                <a:gd name="T4" fmla="*/ 561 w 603"/>
                <a:gd name="T5" fmla="*/ 56 h 596"/>
                <a:gd name="T6" fmla="*/ 590 w 603"/>
                <a:gd name="T7" fmla="*/ 102 h 596"/>
                <a:gd name="T8" fmla="*/ 603 w 603"/>
                <a:gd name="T9" fmla="*/ 167 h 596"/>
                <a:gd name="T10" fmla="*/ 593 w 603"/>
                <a:gd name="T11" fmla="*/ 247 h 596"/>
                <a:gd name="T12" fmla="*/ 556 w 603"/>
                <a:gd name="T13" fmla="*/ 340 h 596"/>
                <a:gd name="T14" fmla="*/ 491 w 603"/>
                <a:gd name="T15" fmla="*/ 432 h 596"/>
                <a:gd name="T16" fmla="*/ 399 w 603"/>
                <a:gd name="T17" fmla="*/ 516 h 596"/>
                <a:gd name="T18" fmla="*/ 288 w 603"/>
                <a:gd name="T19" fmla="*/ 576 h 596"/>
                <a:gd name="T20" fmla="*/ 175 w 603"/>
                <a:gd name="T21" fmla="*/ 596 h 596"/>
                <a:gd name="T22" fmla="*/ 79 w 603"/>
                <a:gd name="T23" fmla="*/ 570 h 596"/>
                <a:gd name="T24" fmla="*/ 21 w 603"/>
                <a:gd name="T25" fmla="*/ 508 h 596"/>
                <a:gd name="T26" fmla="*/ 0 w 603"/>
                <a:gd name="T27" fmla="*/ 423 h 596"/>
                <a:gd name="T28" fmla="*/ 12 w 603"/>
                <a:gd name="T29" fmla="*/ 332 h 596"/>
                <a:gd name="T30" fmla="*/ 48 w 603"/>
                <a:gd name="T31" fmla="*/ 242 h 596"/>
                <a:gd name="T32" fmla="*/ 104 w 603"/>
                <a:gd name="T33" fmla="*/ 163 h 596"/>
                <a:gd name="T34" fmla="*/ 166 w 603"/>
                <a:gd name="T35" fmla="*/ 100 h 596"/>
                <a:gd name="T36" fmla="*/ 235 w 603"/>
                <a:gd name="T37" fmla="*/ 55 h 596"/>
                <a:gd name="T38" fmla="*/ 304 w 603"/>
                <a:gd name="T39" fmla="*/ 21 h 596"/>
                <a:gd name="T40" fmla="*/ 375 w 603"/>
                <a:gd name="T41" fmla="*/ 3 h 596"/>
                <a:gd name="T42" fmla="*/ 416 w 603"/>
                <a:gd name="T43" fmla="*/ 11 h 596"/>
                <a:gd name="T44" fmla="*/ 350 w 603"/>
                <a:gd name="T45" fmla="*/ 17 h 596"/>
                <a:gd name="T46" fmla="*/ 283 w 603"/>
                <a:gd name="T47" fmla="*/ 41 h 596"/>
                <a:gd name="T48" fmla="*/ 217 w 603"/>
                <a:gd name="T49" fmla="*/ 75 h 596"/>
                <a:gd name="T50" fmla="*/ 155 w 603"/>
                <a:gd name="T51" fmla="*/ 126 h 596"/>
                <a:gd name="T52" fmla="*/ 99 w 603"/>
                <a:gd name="T53" fmla="*/ 189 h 596"/>
                <a:gd name="T54" fmla="*/ 52 w 603"/>
                <a:gd name="T55" fmla="*/ 268 h 596"/>
                <a:gd name="T56" fmla="*/ 28 w 603"/>
                <a:gd name="T57" fmla="*/ 352 h 596"/>
                <a:gd name="T58" fmla="*/ 29 w 603"/>
                <a:gd name="T59" fmla="*/ 433 h 596"/>
                <a:gd name="T60" fmla="*/ 59 w 603"/>
                <a:gd name="T61" fmla="*/ 507 h 596"/>
                <a:gd name="T62" fmla="*/ 124 w 603"/>
                <a:gd name="T63" fmla="*/ 553 h 596"/>
                <a:gd name="T64" fmla="*/ 222 w 603"/>
                <a:gd name="T65" fmla="*/ 562 h 596"/>
                <a:gd name="T66" fmla="*/ 327 w 603"/>
                <a:gd name="T67" fmla="*/ 531 h 596"/>
                <a:gd name="T68" fmla="*/ 425 w 603"/>
                <a:gd name="T69" fmla="*/ 467 h 596"/>
                <a:gd name="T70" fmla="*/ 501 w 603"/>
                <a:gd name="T71" fmla="*/ 388 h 596"/>
                <a:gd name="T72" fmla="*/ 554 w 603"/>
                <a:gd name="T73" fmla="*/ 303 h 596"/>
                <a:gd name="T74" fmla="*/ 584 w 603"/>
                <a:gd name="T75" fmla="*/ 220 h 596"/>
                <a:gd name="T76" fmla="*/ 585 w 603"/>
                <a:gd name="T77" fmla="*/ 149 h 596"/>
                <a:gd name="T78" fmla="*/ 568 w 603"/>
                <a:gd name="T79" fmla="*/ 93 h 596"/>
                <a:gd name="T80" fmla="*/ 536 w 603"/>
                <a:gd name="T81" fmla="*/ 52 h 596"/>
                <a:gd name="T82" fmla="*/ 492 w 603"/>
                <a:gd name="T83" fmla="*/ 25 h 596"/>
                <a:gd name="T84" fmla="*/ 435 w 603"/>
                <a:gd name="T85" fmla="*/ 11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03" h="596">
                  <a:moveTo>
                    <a:pt x="421" y="0"/>
                  </a:moveTo>
                  <a:lnTo>
                    <a:pt x="442" y="0"/>
                  </a:lnTo>
                  <a:lnTo>
                    <a:pt x="463" y="3"/>
                  </a:lnTo>
                  <a:lnTo>
                    <a:pt x="482" y="7"/>
                  </a:lnTo>
                  <a:lnTo>
                    <a:pt x="501" y="15"/>
                  </a:lnTo>
                  <a:lnTo>
                    <a:pt x="517" y="21"/>
                  </a:lnTo>
                  <a:lnTo>
                    <a:pt x="534" y="31"/>
                  </a:lnTo>
                  <a:lnTo>
                    <a:pt x="548" y="42"/>
                  </a:lnTo>
                  <a:lnTo>
                    <a:pt x="561" y="56"/>
                  </a:lnTo>
                  <a:lnTo>
                    <a:pt x="571" y="69"/>
                  </a:lnTo>
                  <a:lnTo>
                    <a:pt x="583" y="86"/>
                  </a:lnTo>
                  <a:lnTo>
                    <a:pt x="590" y="102"/>
                  </a:lnTo>
                  <a:lnTo>
                    <a:pt x="598" y="123"/>
                  </a:lnTo>
                  <a:lnTo>
                    <a:pt x="601" y="142"/>
                  </a:lnTo>
                  <a:lnTo>
                    <a:pt x="603" y="167"/>
                  </a:lnTo>
                  <a:lnTo>
                    <a:pt x="602" y="192"/>
                  </a:lnTo>
                  <a:lnTo>
                    <a:pt x="601" y="220"/>
                  </a:lnTo>
                  <a:lnTo>
                    <a:pt x="593" y="247"/>
                  </a:lnTo>
                  <a:lnTo>
                    <a:pt x="584" y="278"/>
                  </a:lnTo>
                  <a:lnTo>
                    <a:pt x="571" y="309"/>
                  </a:lnTo>
                  <a:lnTo>
                    <a:pt x="556" y="340"/>
                  </a:lnTo>
                  <a:lnTo>
                    <a:pt x="536" y="371"/>
                  </a:lnTo>
                  <a:lnTo>
                    <a:pt x="516" y="402"/>
                  </a:lnTo>
                  <a:lnTo>
                    <a:pt x="491" y="432"/>
                  </a:lnTo>
                  <a:lnTo>
                    <a:pt x="466" y="460"/>
                  </a:lnTo>
                  <a:lnTo>
                    <a:pt x="433" y="488"/>
                  </a:lnTo>
                  <a:lnTo>
                    <a:pt x="399" y="516"/>
                  </a:lnTo>
                  <a:lnTo>
                    <a:pt x="363" y="540"/>
                  </a:lnTo>
                  <a:lnTo>
                    <a:pt x="327" y="561"/>
                  </a:lnTo>
                  <a:lnTo>
                    <a:pt x="288" y="576"/>
                  </a:lnTo>
                  <a:lnTo>
                    <a:pt x="251" y="588"/>
                  </a:lnTo>
                  <a:lnTo>
                    <a:pt x="212" y="593"/>
                  </a:lnTo>
                  <a:lnTo>
                    <a:pt x="175" y="596"/>
                  </a:lnTo>
                  <a:lnTo>
                    <a:pt x="139" y="590"/>
                  </a:lnTo>
                  <a:lnTo>
                    <a:pt x="106" y="583"/>
                  </a:lnTo>
                  <a:lnTo>
                    <a:pt x="79" y="570"/>
                  </a:lnTo>
                  <a:lnTo>
                    <a:pt x="56" y="553"/>
                  </a:lnTo>
                  <a:lnTo>
                    <a:pt x="37" y="531"/>
                  </a:lnTo>
                  <a:lnTo>
                    <a:pt x="21" y="508"/>
                  </a:lnTo>
                  <a:lnTo>
                    <a:pt x="9" y="479"/>
                  </a:lnTo>
                  <a:lnTo>
                    <a:pt x="4" y="451"/>
                  </a:lnTo>
                  <a:lnTo>
                    <a:pt x="0" y="423"/>
                  </a:lnTo>
                  <a:lnTo>
                    <a:pt x="0" y="393"/>
                  </a:lnTo>
                  <a:lnTo>
                    <a:pt x="4" y="362"/>
                  </a:lnTo>
                  <a:lnTo>
                    <a:pt x="12" y="332"/>
                  </a:lnTo>
                  <a:lnTo>
                    <a:pt x="21" y="301"/>
                  </a:lnTo>
                  <a:lnTo>
                    <a:pt x="34" y="272"/>
                  </a:lnTo>
                  <a:lnTo>
                    <a:pt x="48" y="242"/>
                  </a:lnTo>
                  <a:lnTo>
                    <a:pt x="66" y="215"/>
                  </a:lnTo>
                  <a:lnTo>
                    <a:pt x="84" y="186"/>
                  </a:lnTo>
                  <a:lnTo>
                    <a:pt x="104" y="163"/>
                  </a:lnTo>
                  <a:lnTo>
                    <a:pt x="123" y="140"/>
                  </a:lnTo>
                  <a:lnTo>
                    <a:pt x="145" y="121"/>
                  </a:lnTo>
                  <a:lnTo>
                    <a:pt x="166" y="100"/>
                  </a:lnTo>
                  <a:lnTo>
                    <a:pt x="189" y="83"/>
                  </a:lnTo>
                  <a:lnTo>
                    <a:pt x="212" y="68"/>
                  </a:lnTo>
                  <a:lnTo>
                    <a:pt x="235" y="55"/>
                  </a:lnTo>
                  <a:lnTo>
                    <a:pt x="257" y="42"/>
                  </a:lnTo>
                  <a:lnTo>
                    <a:pt x="281" y="30"/>
                  </a:lnTo>
                  <a:lnTo>
                    <a:pt x="304" y="21"/>
                  </a:lnTo>
                  <a:lnTo>
                    <a:pt x="328" y="13"/>
                  </a:lnTo>
                  <a:lnTo>
                    <a:pt x="352" y="7"/>
                  </a:lnTo>
                  <a:lnTo>
                    <a:pt x="375" y="3"/>
                  </a:lnTo>
                  <a:lnTo>
                    <a:pt x="398" y="0"/>
                  </a:lnTo>
                  <a:lnTo>
                    <a:pt x="421" y="0"/>
                  </a:lnTo>
                  <a:close/>
                  <a:moveTo>
                    <a:pt x="416" y="11"/>
                  </a:moveTo>
                  <a:lnTo>
                    <a:pt x="394" y="11"/>
                  </a:lnTo>
                  <a:lnTo>
                    <a:pt x="372" y="13"/>
                  </a:lnTo>
                  <a:lnTo>
                    <a:pt x="350" y="17"/>
                  </a:lnTo>
                  <a:lnTo>
                    <a:pt x="328" y="25"/>
                  </a:lnTo>
                  <a:lnTo>
                    <a:pt x="305" y="31"/>
                  </a:lnTo>
                  <a:lnTo>
                    <a:pt x="283" y="41"/>
                  </a:lnTo>
                  <a:lnTo>
                    <a:pt x="261" y="51"/>
                  </a:lnTo>
                  <a:lnTo>
                    <a:pt x="241" y="64"/>
                  </a:lnTo>
                  <a:lnTo>
                    <a:pt x="217" y="75"/>
                  </a:lnTo>
                  <a:lnTo>
                    <a:pt x="197" y="91"/>
                  </a:lnTo>
                  <a:lnTo>
                    <a:pt x="175" y="106"/>
                  </a:lnTo>
                  <a:lnTo>
                    <a:pt x="155" y="126"/>
                  </a:lnTo>
                  <a:lnTo>
                    <a:pt x="136" y="144"/>
                  </a:lnTo>
                  <a:lnTo>
                    <a:pt x="117" y="166"/>
                  </a:lnTo>
                  <a:lnTo>
                    <a:pt x="99" y="189"/>
                  </a:lnTo>
                  <a:lnTo>
                    <a:pt x="83" y="215"/>
                  </a:lnTo>
                  <a:lnTo>
                    <a:pt x="66" y="241"/>
                  </a:lnTo>
                  <a:lnTo>
                    <a:pt x="52" y="268"/>
                  </a:lnTo>
                  <a:lnTo>
                    <a:pt x="40" y="296"/>
                  </a:lnTo>
                  <a:lnTo>
                    <a:pt x="34" y="325"/>
                  </a:lnTo>
                  <a:lnTo>
                    <a:pt x="28" y="352"/>
                  </a:lnTo>
                  <a:lnTo>
                    <a:pt x="25" y="380"/>
                  </a:lnTo>
                  <a:lnTo>
                    <a:pt x="25" y="406"/>
                  </a:lnTo>
                  <a:lnTo>
                    <a:pt x="29" y="433"/>
                  </a:lnTo>
                  <a:lnTo>
                    <a:pt x="34" y="459"/>
                  </a:lnTo>
                  <a:lnTo>
                    <a:pt x="44" y="485"/>
                  </a:lnTo>
                  <a:lnTo>
                    <a:pt x="59" y="507"/>
                  </a:lnTo>
                  <a:lnTo>
                    <a:pt x="78" y="526"/>
                  </a:lnTo>
                  <a:lnTo>
                    <a:pt x="99" y="541"/>
                  </a:lnTo>
                  <a:lnTo>
                    <a:pt x="124" y="553"/>
                  </a:lnTo>
                  <a:lnTo>
                    <a:pt x="154" y="561"/>
                  </a:lnTo>
                  <a:lnTo>
                    <a:pt x="188" y="565"/>
                  </a:lnTo>
                  <a:lnTo>
                    <a:pt x="222" y="562"/>
                  </a:lnTo>
                  <a:lnTo>
                    <a:pt x="257" y="556"/>
                  </a:lnTo>
                  <a:lnTo>
                    <a:pt x="292" y="545"/>
                  </a:lnTo>
                  <a:lnTo>
                    <a:pt x="327" y="531"/>
                  </a:lnTo>
                  <a:lnTo>
                    <a:pt x="361" y="512"/>
                  </a:lnTo>
                  <a:lnTo>
                    <a:pt x="394" y="491"/>
                  </a:lnTo>
                  <a:lnTo>
                    <a:pt x="425" y="467"/>
                  </a:lnTo>
                  <a:lnTo>
                    <a:pt x="456" y="441"/>
                  </a:lnTo>
                  <a:lnTo>
                    <a:pt x="479" y="415"/>
                  </a:lnTo>
                  <a:lnTo>
                    <a:pt x="501" y="388"/>
                  </a:lnTo>
                  <a:lnTo>
                    <a:pt x="521" y="359"/>
                  </a:lnTo>
                  <a:lnTo>
                    <a:pt x="540" y="332"/>
                  </a:lnTo>
                  <a:lnTo>
                    <a:pt x="554" y="303"/>
                  </a:lnTo>
                  <a:lnTo>
                    <a:pt x="567" y="274"/>
                  </a:lnTo>
                  <a:lnTo>
                    <a:pt x="576" y="246"/>
                  </a:lnTo>
                  <a:lnTo>
                    <a:pt x="584" y="220"/>
                  </a:lnTo>
                  <a:lnTo>
                    <a:pt x="587" y="194"/>
                  </a:lnTo>
                  <a:lnTo>
                    <a:pt x="588" y="171"/>
                  </a:lnTo>
                  <a:lnTo>
                    <a:pt x="585" y="149"/>
                  </a:lnTo>
                  <a:lnTo>
                    <a:pt x="583" y="130"/>
                  </a:lnTo>
                  <a:lnTo>
                    <a:pt x="576" y="110"/>
                  </a:lnTo>
                  <a:lnTo>
                    <a:pt x="568" y="93"/>
                  </a:lnTo>
                  <a:lnTo>
                    <a:pt x="559" y="78"/>
                  </a:lnTo>
                  <a:lnTo>
                    <a:pt x="549" y="65"/>
                  </a:lnTo>
                  <a:lnTo>
                    <a:pt x="536" y="52"/>
                  </a:lnTo>
                  <a:lnTo>
                    <a:pt x="523" y="42"/>
                  </a:lnTo>
                  <a:lnTo>
                    <a:pt x="508" y="31"/>
                  </a:lnTo>
                  <a:lnTo>
                    <a:pt x="492" y="25"/>
                  </a:lnTo>
                  <a:lnTo>
                    <a:pt x="474" y="17"/>
                  </a:lnTo>
                  <a:lnTo>
                    <a:pt x="456" y="13"/>
                  </a:lnTo>
                  <a:lnTo>
                    <a:pt x="435" y="11"/>
                  </a:lnTo>
                  <a:lnTo>
                    <a:pt x="416" y="11"/>
                  </a:lnTo>
                  <a:close/>
                </a:path>
              </a:pathLst>
            </a:custGeom>
            <a:solidFill>
              <a:srgbClr val="CFC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589" name="Freeform 13">
              <a:extLst>
                <a:ext uri="{FF2B5EF4-FFF2-40B4-BE49-F238E27FC236}">
                  <a16:creationId xmlns:a16="http://schemas.microsoft.com/office/drawing/2014/main" id="{FF0D1601-4911-62A3-AC7E-C8BB3289D4CD}"/>
                </a:ext>
              </a:extLst>
            </p:cNvPr>
            <p:cNvSpPr>
              <a:spLocks noEditPoints="1"/>
            </p:cNvSpPr>
            <p:nvPr/>
          </p:nvSpPr>
          <p:spPr bwMode="auto">
            <a:xfrm>
              <a:off x="2962" y="966"/>
              <a:ext cx="41" cy="28"/>
            </a:xfrm>
            <a:custGeom>
              <a:avLst/>
              <a:gdLst>
                <a:gd name="T0" fmla="*/ 194 w 256"/>
                <a:gd name="T1" fmla="*/ 2 h 219"/>
                <a:gd name="T2" fmla="*/ 230 w 256"/>
                <a:gd name="T3" fmla="*/ 16 h 219"/>
                <a:gd name="T4" fmla="*/ 251 w 256"/>
                <a:gd name="T5" fmla="*/ 44 h 219"/>
                <a:gd name="T6" fmla="*/ 255 w 256"/>
                <a:gd name="T7" fmla="*/ 83 h 219"/>
                <a:gd name="T8" fmla="*/ 238 w 256"/>
                <a:gd name="T9" fmla="*/ 127 h 219"/>
                <a:gd name="T10" fmla="*/ 204 w 256"/>
                <a:gd name="T11" fmla="*/ 167 h 219"/>
                <a:gd name="T12" fmla="*/ 159 w 256"/>
                <a:gd name="T13" fmla="*/ 198 h 219"/>
                <a:gd name="T14" fmla="*/ 109 w 256"/>
                <a:gd name="T15" fmla="*/ 216 h 219"/>
                <a:gd name="T16" fmla="*/ 58 w 256"/>
                <a:gd name="T17" fmla="*/ 215 h 219"/>
                <a:gd name="T18" fmla="*/ 22 w 256"/>
                <a:gd name="T19" fmla="*/ 197 h 219"/>
                <a:gd name="T20" fmla="*/ 3 w 256"/>
                <a:gd name="T21" fmla="*/ 166 h 219"/>
                <a:gd name="T22" fmla="*/ 2 w 256"/>
                <a:gd name="T23" fmla="*/ 127 h 219"/>
                <a:gd name="T24" fmla="*/ 22 w 256"/>
                <a:gd name="T25" fmla="*/ 83 h 219"/>
                <a:gd name="T26" fmla="*/ 56 w 256"/>
                <a:gd name="T27" fmla="*/ 44 h 219"/>
                <a:gd name="T28" fmla="*/ 100 w 256"/>
                <a:gd name="T29" fmla="*/ 16 h 219"/>
                <a:gd name="T30" fmla="*/ 147 w 256"/>
                <a:gd name="T31" fmla="*/ 2 h 219"/>
                <a:gd name="T32" fmla="*/ 172 w 256"/>
                <a:gd name="T33" fmla="*/ 8 h 219"/>
                <a:gd name="T34" fmla="*/ 124 w 256"/>
                <a:gd name="T35" fmla="*/ 13 h 219"/>
                <a:gd name="T36" fmla="*/ 82 w 256"/>
                <a:gd name="T37" fmla="*/ 34 h 219"/>
                <a:gd name="T38" fmla="*/ 44 w 256"/>
                <a:gd name="T39" fmla="*/ 65 h 219"/>
                <a:gd name="T40" fmla="*/ 18 w 256"/>
                <a:gd name="T41" fmla="*/ 106 h 219"/>
                <a:gd name="T42" fmla="*/ 8 w 256"/>
                <a:gd name="T43" fmla="*/ 145 h 219"/>
                <a:gd name="T44" fmla="*/ 18 w 256"/>
                <a:gd name="T45" fmla="*/ 180 h 219"/>
                <a:gd name="T46" fmla="*/ 44 w 256"/>
                <a:gd name="T47" fmla="*/ 203 h 219"/>
                <a:gd name="T48" fmla="*/ 87 w 256"/>
                <a:gd name="T49" fmla="*/ 212 h 219"/>
                <a:gd name="T50" fmla="*/ 133 w 256"/>
                <a:gd name="T51" fmla="*/ 203 h 219"/>
                <a:gd name="T52" fmla="*/ 180 w 256"/>
                <a:gd name="T53" fmla="*/ 180 h 219"/>
                <a:gd name="T54" fmla="*/ 218 w 256"/>
                <a:gd name="T55" fmla="*/ 146 h 219"/>
                <a:gd name="T56" fmla="*/ 243 w 256"/>
                <a:gd name="T57" fmla="*/ 106 h 219"/>
                <a:gd name="T58" fmla="*/ 248 w 256"/>
                <a:gd name="T59" fmla="*/ 66 h 219"/>
                <a:gd name="T60" fmla="*/ 236 w 256"/>
                <a:gd name="T61" fmla="*/ 35 h 219"/>
                <a:gd name="T62" fmla="*/ 209 w 256"/>
                <a:gd name="T63" fmla="*/ 15 h 219"/>
                <a:gd name="T64" fmla="*/ 172 w 256"/>
                <a:gd name="T65" fmla="*/ 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6" h="219">
                  <a:moveTo>
                    <a:pt x="173" y="0"/>
                  </a:moveTo>
                  <a:lnTo>
                    <a:pt x="194" y="2"/>
                  </a:lnTo>
                  <a:lnTo>
                    <a:pt x="213" y="7"/>
                  </a:lnTo>
                  <a:lnTo>
                    <a:pt x="230" y="16"/>
                  </a:lnTo>
                  <a:lnTo>
                    <a:pt x="243" y="30"/>
                  </a:lnTo>
                  <a:lnTo>
                    <a:pt x="251" y="44"/>
                  </a:lnTo>
                  <a:lnTo>
                    <a:pt x="256" y="64"/>
                  </a:lnTo>
                  <a:lnTo>
                    <a:pt x="255" y="83"/>
                  </a:lnTo>
                  <a:lnTo>
                    <a:pt x="249" y="106"/>
                  </a:lnTo>
                  <a:lnTo>
                    <a:pt x="238" y="127"/>
                  </a:lnTo>
                  <a:lnTo>
                    <a:pt x="222" y="149"/>
                  </a:lnTo>
                  <a:lnTo>
                    <a:pt x="204" y="167"/>
                  </a:lnTo>
                  <a:lnTo>
                    <a:pt x="184" y="185"/>
                  </a:lnTo>
                  <a:lnTo>
                    <a:pt x="159" y="198"/>
                  </a:lnTo>
                  <a:lnTo>
                    <a:pt x="134" y="210"/>
                  </a:lnTo>
                  <a:lnTo>
                    <a:pt x="109" y="216"/>
                  </a:lnTo>
                  <a:lnTo>
                    <a:pt x="83" y="219"/>
                  </a:lnTo>
                  <a:lnTo>
                    <a:pt x="58" y="215"/>
                  </a:lnTo>
                  <a:lnTo>
                    <a:pt x="39" y="208"/>
                  </a:lnTo>
                  <a:lnTo>
                    <a:pt x="22" y="197"/>
                  </a:lnTo>
                  <a:lnTo>
                    <a:pt x="11" y="184"/>
                  </a:lnTo>
                  <a:lnTo>
                    <a:pt x="3" y="166"/>
                  </a:lnTo>
                  <a:lnTo>
                    <a:pt x="0" y="148"/>
                  </a:lnTo>
                  <a:lnTo>
                    <a:pt x="2" y="127"/>
                  </a:lnTo>
                  <a:lnTo>
                    <a:pt x="11" y="106"/>
                  </a:lnTo>
                  <a:lnTo>
                    <a:pt x="22" y="83"/>
                  </a:lnTo>
                  <a:lnTo>
                    <a:pt x="38" y="62"/>
                  </a:lnTo>
                  <a:lnTo>
                    <a:pt x="56" y="44"/>
                  </a:lnTo>
                  <a:lnTo>
                    <a:pt x="78" y="30"/>
                  </a:lnTo>
                  <a:lnTo>
                    <a:pt x="100" y="16"/>
                  </a:lnTo>
                  <a:lnTo>
                    <a:pt x="124" y="7"/>
                  </a:lnTo>
                  <a:lnTo>
                    <a:pt x="147" y="2"/>
                  </a:lnTo>
                  <a:lnTo>
                    <a:pt x="173" y="0"/>
                  </a:lnTo>
                  <a:close/>
                  <a:moveTo>
                    <a:pt x="172" y="8"/>
                  </a:moveTo>
                  <a:lnTo>
                    <a:pt x="147" y="8"/>
                  </a:lnTo>
                  <a:lnTo>
                    <a:pt x="124" y="13"/>
                  </a:lnTo>
                  <a:lnTo>
                    <a:pt x="102" y="21"/>
                  </a:lnTo>
                  <a:lnTo>
                    <a:pt x="82" y="34"/>
                  </a:lnTo>
                  <a:lnTo>
                    <a:pt x="61" y="48"/>
                  </a:lnTo>
                  <a:lnTo>
                    <a:pt x="44" y="65"/>
                  </a:lnTo>
                  <a:lnTo>
                    <a:pt x="29" y="84"/>
                  </a:lnTo>
                  <a:lnTo>
                    <a:pt x="18" y="106"/>
                  </a:lnTo>
                  <a:lnTo>
                    <a:pt x="11" y="126"/>
                  </a:lnTo>
                  <a:lnTo>
                    <a:pt x="8" y="145"/>
                  </a:lnTo>
                  <a:lnTo>
                    <a:pt x="11" y="163"/>
                  </a:lnTo>
                  <a:lnTo>
                    <a:pt x="18" y="180"/>
                  </a:lnTo>
                  <a:lnTo>
                    <a:pt x="29" y="191"/>
                  </a:lnTo>
                  <a:lnTo>
                    <a:pt x="44" y="203"/>
                  </a:lnTo>
                  <a:lnTo>
                    <a:pt x="63" y="210"/>
                  </a:lnTo>
                  <a:lnTo>
                    <a:pt x="87" y="212"/>
                  </a:lnTo>
                  <a:lnTo>
                    <a:pt x="110" y="210"/>
                  </a:lnTo>
                  <a:lnTo>
                    <a:pt x="133" y="203"/>
                  </a:lnTo>
                  <a:lnTo>
                    <a:pt x="156" y="191"/>
                  </a:lnTo>
                  <a:lnTo>
                    <a:pt x="180" y="180"/>
                  </a:lnTo>
                  <a:lnTo>
                    <a:pt x="199" y="163"/>
                  </a:lnTo>
                  <a:lnTo>
                    <a:pt x="218" y="146"/>
                  </a:lnTo>
                  <a:lnTo>
                    <a:pt x="233" y="126"/>
                  </a:lnTo>
                  <a:lnTo>
                    <a:pt x="243" y="106"/>
                  </a:lnTo>
                  <a:lnTo>
                    <a:pt x="247" y="84"/>
                  </a:lnTo>
                  <a:lnTo>
                    <a:pt x="248" y="66"/>
                  </a:lnTo>
                  <a:lnTo>
                    <a:pt x="244" y="49"/>
                  </a:lnTo>
                  <a:lnTo>
                    <a:pt x="236" y="35"/>
                  </a:lnTo>
                  <a:lnTo>
                    <a:pt x="225" y="22"/>
                  </a:lnTo>
                  <a:lnTo>
                    <a:pt x="209" y="15"/>
                  </a:lnTo>
                  <a:lnTo>
                    <a:pt x="191" y="9"/>
                  </a:lnTo>
                  <a:lnTo>
                    <a:pt x="172" y="8"/>
                  </a:lnTo>
                  <a:close/>
                </a:path>
              </a:pathLst>
            </a:custGeom>
            <a:solidFill>
              <a:srgbClr val="CFC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590" name="Freeform 14">
              <a:extLst>
                <a:ext uri="{FF2B5EF4-FFF2-40B4-BE49-F238E27FC236}">
                  <a16:creationId xmlns:a16="http://schemas.microsoft.com/office/drawing/2014/main" id="{864F9730-BD2D-F377-CC5C-176A81AF06CB}"/>
                </a:ext>
              </a:extLst>
            </p:cNvPr>
            <p:cNvSpPr>
              <a:spLocks noEditPoints="1"/>
            </p:cNvSpPr>
            <p:nvPr/>
          </p:nvSpPr>
          <p:spPr bwMode="auto">
            <a:xfrm>
              <a:off x="2700" y="926"/>
              <a:ext cx="435" cy="374"/>
            </a:xfrm>
            <a:custGeom>
              <a:avLst/>
              <a:gdLst>
                <a:gd name="T0" fmla="*/ 2110 w 2742"/>
                <a:gd name="T1" fmla="*/ 13 h 2869"/>
                <a:gd name="T2" fmla="*/ 2328 w 2742"/>
                <a:gd name="T3" fmla="*/ 83 h 2869"/>
                <a:gd name="T4" fmla="*/ 2506 w 2742"/>
                <a:gd name="T5" fmla="*/ 208 h 2869"/>
                <a:gd name="T6" fmla="*/ 2653 w 2742"/>
                <a:gd name="T7" fmla="*/ 402 h 2869"/>
                <a:gd name="T8" fmla="*/ 2735 w 2742"/>
                <a:gd name="T9" fmla="*/ 670 h 2869"/>
                <a:gd name="T10" fmla="*/ 2726 w 2742"/>
                <a:gd name="T11" fmla="*/ 1042 h 2869"/>
                <a:gd name="T12" fmla="*/ 2587 w 2742"/>
                <a:gd name="T13" fmla="*/ 1496 h 2869"/>
                <a:gd name="T14" fmla="*/ 2315 w 2742"/>
                <a:gd name="T15" fmla="*/ 1963 h 2869"/>
                <a:gd name="T16" fmla="*/ 1879 w 2742"/>
                <a:gd name="T17" fmla="*/ 2423 h 2869"/>
                <a:gd name="T18" fmla="*/ 1333 w 2742"/>
                <a:gd name="T19" fmla="*/ 2755 h 2869"/>
                <a:gd name="T20" fmla="*/ 761 w 2742"/>
                <a:gd name="T21" fmla="*/ 2869 h 2869"/>
                <a:gd name="T22" fmla="*/ 300 w 2742"/>
                <a:gd name="T23" fmla="*/ 2720 h 2869"/>
                <a:gd name="T24" fmla="*/ 51 w 2742"/>
                <a:gd name="T25" fmla="*/ 2368 h 2869"/>
                <a:gd name="T26" fmla="*/ 6 w 2742"/>
                <a:gd name="T27" fmla="*/ 1906 h 2869"/>
                <a:gd name="T28" fmla="*/ 122 w 2742"/>
                <a:gd name="T29" fmla="*/ 1450 h 2869"/>
                <a:gd name="T30" fmla="*/ 349 w 2742"/>
                <a:gd name="T31" fmla="*/ 1011 h 2869"/>
                <a:gd name="T32" fmla="*/ 633 w 2742"/>
                <a:gd name="T33" fmla="*/ 653 h 2869"/>
                <a:gd name="T34" fmla="*/ 922 w 2742"/>
                <a:gd name="T35" fmla="*/ 393 h 2869"/>
                <a:gd name="T36" fmla="*/ 1219 w 2742"/>
                <a:gd name="T37" fmla="*/ 206 h 2869"/>
                <a:gd name="T38" fmla="*/ 1491 w 2742"/>
                <a:gd name="T39" fmla="*/ 82 h 2869"/>
                <a:gd name="T40" fmla="*/ 1766 w 2742"/>
                <a:gd name="T41" fmla="*/ 13 h 2869"/>
                <a:gd name="T42" fmla="*/ 1928 w 2742"/>
                <a:gd name="T43" fmla="*/ 39 h 2869"/>
                <a:gd name="T44" fmla="*/ 1671 w 2742"/>
                <a:gd name="T45" fmla="*/ 67 h 2869"/>
                <a:gd name="T46" fmla="*/ 1409 w 2742"/>
                <a:gd name="T47" fmla="*/ 154 h 2869"/>
                <a:gd name="T48" fmla="*/ 1140 w 2742"/>
                <a:gd name="T49" fmla="*/ 293 h 2869"/>
                <a:gd name="T50" fmla="*/ 865 w 2742"/>
                <a:gd name="T51" fmla="*/ 495 h 2869"/>
                <a:gd name="T52" fmla="*/ 597 w 2742"/>
                <a:gd name="T53" fmla="*/ 768 h 2869"/>
                <a:gd name="T54" fmla="*/ 348 w 2742"/>
                <a:gd name="T55" fmla="*/ 1135 h 2869"/>
                <a:gd name="T56" fmla="*/ 177 w 2742"/>
                <a:gd name="T57" fmla="*/ 1551 h 2869"/>
                <a:gd name="T58" fmla="*/ 126 w 2742"/>
                <a:gd name="T59" fmla="*/ 1960 h 2869"/>
                <a:gd name="T60" fmla="*/ 237 w 2742"/>
                <a:gd name="T61" fmla="*/ 2361 h 2869"/>
                <a:gd name="T62" fmla="*/ 535 w 2742"/>
                <a:gd name="T63" fmla="*/ 2620 h 2869"/>
                <a:gd name="T64" fmla="*/ 1007 w 2742"/>
                <a:gd name="T65" fmla="*/ 2675 h 2869"/>
                <a:gd name="T66" fmla="*/ 1526 w 2742"/>
                <a:gd name="T67" fmla="*/ 2505 h 2869"/>
                <a:gd name="T68" fmla="*/ 2005 w 2742"/>
                <a:gd name="T69" fmla="*/ 2156 h 2869"/>
                <a:gd name="T70" fmla="*/ 2355 w 2742"/>
                <a:gd name="T71" fmla="*/ 1738 h 2869"/>
                <a:gd name="T72" fmla="*/ 2573 w 2742"/>
                <a:gd name="T73" fmla="*/ 1307 h 2869"/>
                <a:gd name="T74" fmla="*/ 2670 w 2742"/>
                <a:gd name="T75" fmla="*/ 907 h 2869"/>
                <a:gd name="T76" fmla="*/ 2651 w 2742"/>
                <a:gd name="T77" fmla="*/ 589 h 2869"/>
                <a:gd name="T78" fmla="*/ 2558 w 2742"/>
                <a:gd name="T79" fmla="*/ 360 h 2869"/>
                <a:gd name="T80" fmla="*/ 2409 w 2742"/>
                <a:gd name="T81" fmla="*/ 196 h 2869"/>
                <a:gd name="T82" fmla="*/ 2229 w 2742"/>
                <a:gd name="T83" fmla="*/ 93 h 2869"/>
                <a:gd name="T84" fmla="*/ 2008 w 2742"/>
                <a:gd name="T85" fmla="*/ 42 h 2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42" h="2869">
                  <a:moveTo>
                    <a:pt x="1945" y="0"/>
                  </a:moveTo>
                  <a:lnTo>
                    <a:pt x="2028" y="3"/>
                  </a:lnTo>
                  <a:lnTo>
                    <a:pt x="2110" y="13"/>
                  </a:lnTo>
                  <a:lnTo>
                    <a:pt x="2187" y="30"/>
                  </a:lnTo>
                  <a:lnTo>
                    <a:pt x="2261" y="54"/>
                  </a:lnTo>
                  <a:lnTo>
                    <a:pt x="2328" y="83"/>
                  </a:lnTo>
                  <a:lnTo>
                    <a:pt x="2393" y="119"/>
                  </a:lnTo>
                  <a:lnTo>
                    <a:pt x="2451" y="160"/>
                  </a:lnTo>
                  <a:lnTo>
                    <a:pt x="2506" y="208"/>
                  </a:lnTo>
                  <a:lnTo>
                    <a:pt x="2560" y="266"/>
                  </a:lnTo>
                  <a:lnTo>
                    <a:pt x="2611" y="331"/>
                  </a:lnTo>
                  <a:lnTo>
                    <a:pt x="2653" y="402"/>
                  </a:lnTo>
                  <a:lnTo>
                    <a:pt x="2689" y="482"/>
                  </a:lnTo>
                  <a:lnTo>
                    <a:pt x="2715" y="570"/>
                  </a:lnTo>
                  <a:lnTo>
                    <a:pt x="2735" y="670"/>
                  </a:lnTo>
                  <a:lnTo>
                    <a:pt x="2742" y="781"/>
                  </a:lnTo>
                  <a:lnTo>
                    <a:pt x="2742" y="907"/>
                  </a:lnTo>
                  <a:lnTo>
                    <a:pt x="2726" y="1042"/>
                  </a:lnTo>
                  <a:lnTo>
                    <a:pt x="2695" y="1188"/>
                  </a:lnTo>
                  <a:lnTo>
                    <a:pt x="2648" y="1339"/>
                  </a:lnTo>
                  <a:lnTo>
                    <a:pt x="2587" y="1496"/>
                  </a:lnTo>
                  <a:lnTo>
                    <a:pt x="2510" y="1653"/>
                  </a:lnTo>
                  <a:lnTo>
                    <a:pt x="2420" y="1810"/>
                  </a:lnTo>
                  <a:lnTo>
                    <a:pt x="2315" y="1963"/>
                  </a:lnTo>
                  <a:lnTo>
                    <a:pt x="2200" y="2111"/>
                  </a:lnTo>
                  <a:lnTo>
                    <a:pt x="2045" y="2274"/>
                  </a:lnTo>
                  <a:lnTo>
                    <a:pt x="1879" y="2423"/>
                  </a:lnTo>
                  <a:lnTo>
                    <a:pt x="1703" y="2554"/>
                  </a:lnTo>
                  <a:lnTo>
                    <a:pt x="1521" y="2666"/>
                  </a:lnTo>
                  <a:lnTo>
                    <a:pt x="1333" y="2755"/>
                  </a:lnTo>
                  <a:lnTo>
                    <a:pt x="1142" y="2821"/>
                  </a:lnTo>
                  <a:lnTo>
                    <a:pt x="949" y="2858"/>
                  </a:lnTo>
                  <a:lnTo>
                    <a:pt x="761" y="2869"/>
                  </a:lnTo>
                  <a:lnTo>
                    <a:pt x="583" y="2846"/>
                  </a:lnTo>
                  <a:lnTo>
                    <a:pt x="430" y="2796"/>
                  </a:lnTo>
                  <a:lnTo>
                    <a:pt x="300" y="2720"/>
                  </a:lnTo>
                  <a:lnTo>
                    <a:pt x="194" y="2623"/>
                  </a:lnTo>
                  <a:lnTo>
                    <a:pt x="110" y="2505"/>
                  </a:lnTo>
                  <a:lnTo>
                    <a:pt x="51" y="2368"/>
                  </a:lnTo>
                  <a:lnTo>
                    <a:pt x="13" y="2216"/>
                  </a:lnTo>
                  <a:lnTo>
                    <a:pt x="0" y="2052"/>
                  </a:lnTo>
                  <a:lnTo>
                    <a:pt x="6" y="1906"/>
                  </a:lnTo>
                  <a:lnTo>
                    <a:pt x="30" y="1756"/>
                  </a:lnTo>
                  <a:lnTo>
                    <a:pt x="68" y="1602"/>
                  </a:lnTo>
                  <a:lnTo>
                    <a:pt x="122" y="1450"/>
                  </a:lnTo>
                  <a:lnTo>
                    <a:pt x="186" y="1298"/>
                  </a:lnTo>
                  <a:lnTo>
                    <a:pt x="264" y="1152"/>
                  </a:lnTo>
                  <a:lnTo>
                    <a:pt x="349" y="1011"/>
                  </a:lnTo>
                  <a:lnTo>
                    <a:pt x="442" y="881"/>
                  </a:lnTo>
                  <a:lnTo>
                    <a:pt x="537" y="761"/>
                  </a:lnTo>
                  <a:lnTo>
                    <a:pt x="633" y="653"/>
                  </a:lnTo>
                  <a:lnTo>
                    <a:pt x="730" y="557"/>
                  </a:lnTo>
                  <a:lnTo>
                    <a:pt x="827" y="471"/>
                  </a:lnTo>
                  <a:lnTo>
                    <a:pt x="922" y="393"/>
                  </a:lnTo>
                  <a:lnTo>
                    <a:pt x="1020" y="324"/>
                  </a:lnTo>
                  <a:lnTo>
                    <a:pt x="1118" y="261"/>
                  </a:lnTo>
                  <a:lnTo>
                    <a:pt x="1219" y="206"/>
                  </a:lnTo>
                  <a:lnTo>
                    <a:pt x="1308" y="158"/>
                  </a:lnTo>
                  <a:lnTo>
                    <a:pt x="1400" y="118"/>
                  </a:lnTo>
                  <a:lnTo>
                    <a:pt x="1491" y="82"/>
                  </a:lnTo>
                  <a:lnTo>
                    <a:pt x="1584" y="53"/>
                  </a:lnTo>
                  <a:lnTo>
                    <a:pt x="1675" y="29"/>
                  </a:lnTo>
                  <a:lnTo>
                    <a:pt x="1766" y="13"/>
                  </a:lnTo>
                  <a:lnTo>
                    <a:pt x="1855" y="3"/>
                  </a:lnTo>
                  <a:lnTo>
                    <a:pt x="1945" y="0"/>
                  </a:lnTo>
                  <a:close/>
                  <a:moveTo>
                    <a:pt x="1928" y="39"/>
                  </a:moveTo>
                  <a:lnTo>
                    <a:pt x="1843" y="42"/>
                  </a:lnTo>
                  <a:lnTo>
                    <a:pt x="1757" y="52"/>
                  </a:lnTo>
                  <a:lnTo>
                    <a:pt x="1671" y="67"/>
                  </a:lnTo>
                  <a:lnTo>
                    <a:pt x="1584" y="91"/>
                  </a:lnTo>
                  <a:lnTo>
                    <a:pt x="1497" y="119"/>
                  </a:lnTo>
                  <a:lnTo>
                    <a:pt x="1409" y="154"/>
                  </a:lnTo>
                  <a:lnTo>
                    <a:pt x="1321" y="193"/>
                  </a:lnTo>
                  <a:lnTo>
                    <a:pt x="1236" y="239"/>
                  </a:lnTo>
                  <a:lnTo>
                    <a:pt x="1140" y="293"/>
                  </a:lnTo>
                  <a:lnTo>
                    <a:pt x="1047" y="353"/>
                  </a:lnTo>
                  <a:lnTo>
                    <a:pt x="954" y="420"/>
                  </a:lnTo>
                  <a:lnTo>
                    <a:pt x="865" y="495"/>
                  </a:lnTo>
                  <a:lnTo>
                    <a:pt x="774" y="576"/>
                  </a:lnTo>
                  <a:lnTo>
                    <a:pt x="685" y="668"/>
                  </a:lnTo>
                  <a:lnTo>
                    <a:pt x="597" y="768"/>
                  </a:lnTo>
                  <a:lnTo>
                    <a:pt x="509" y="882"/>
                  </a:lnTo>
                  <a:lnTo>
                    <a:pt x="424" y="1005"/>
                  </a:lnTo>
                  <a:lnTo>
                    <a:pt x="348" y="1135"/>
                  </a:lnTo>
                  <a:lnTo>
                    <a:pt x="279" y="1271"/>
                  </a:lnTo>
                  <a:lnTo>
                    <a:pt x="224" y="1411"/>
                  </a:lnTo>
                  <a:lnTo>
                    <a:pt x="177" y="1551"/>
                  </a:lnTo>
                  <a:lnTo>
                    <a:pt x="145" y="1691"/>
                  </a:lnTo>
                  <a:lnTo>
                    <a:pt x="127" y="1827"/>
                  </a:lnTo>
                  <a:lnTo>
                    <a:pt x="126" y="1960"/>
                  </a:lnTo>
                  <a:lnTo>
                    <a:pt x="141" y="2106"/>
                  </a:lnTo>
                  <a:lnTo>
                    <a:pt x="179" y="2241"/>
                  </a:lnTo>
                  <a:lnTo>
                    <a:pt x="237" y="2361"/>
                  </a:lnTo>
                  <a:lnTo>
                    <a:pt x="315" y="2467"/>
                  </a:lnTo>
                  <a:lnTo>
                    <a:pt x="414" y="2554"/>
                  </a:lnTo>
                  <a:lnTo>
                    <a:pt x="535" y="2620"/>
                  </a:lnTo>
                  <a:lnTo>
                    <a:pt x="674" y="2664"/>
                  </a:lnTo>
                  <a:lnTo>
                    <a:pt x="836" y="2684"/>
                  </a:lnTo>
                  <a:lnTo>
                    <a:pt x="1007" y="2675"/>
                  </a:lnTo>
                  <a:lnTo>
                    <a:pt x="1182" y="2642"/>
                  </a:lnTo>
                  <a:lnTo>
                    <a:pt x="1355" y="2583"/>
                  </a:lnTo>
                  <a:lnTo>
                    <a:pt x="1526" y="2505"/>
                  </a:lnTo>
                  <a:lnTo>
                    <a:pt x="1692" y="2405"/>
                  </a:lnTo>
                  <a:lnTo>
                    <a:pt x="1853" y="2289"/>
                  </a:lnTo>
                  <a:lnTo>
                    <a:pt x="2005" y="2156"/>
                  </a:lnTo>
                  <a:lnTo>
                    <a:pt x="2149" y="2012"/>
                  </a:lnTo>
                  <a:lnTo>
                    <a:pt x="2257" y="1877"/>
                  </a:lnTo>
                  <a:lnTo>
                    <a:pt x="2355" y="1738"/>
                  </a:lnTo>
                  <a:lnTo>
                    <a:pt x="2440" y="1595"/>
                  </a:lnTo>
                  <a:lnTo>
                    <a:pt x="2514" y="1451"/>
                  </a:lnTo>
                  <a:lnTo>
                    <a:pt x="2573" y="1307"/>
                  </a:lnTo>
                  <a:lnTo>
                    <a:pt x="2620" y="1167"/>
                  </a:lnTo>
                  <a:lnTo>
                    <a:pt x="2652" y="1033"/>
                  </a:lnTo>
                  <a:lnTo>
                    <a:pt x="2670" y="907"/>
                  </a:lnTo>
                  <a:lnTo>
                    <a:pt x="2673" y="789"/>
                  </a:lnTo>
                  <a:lnTo>
                    <a:pt x="2666" y="684"/>
                  </a:lnTo>
                  <a:lnTo>
                    <a:pt x="2651" y="589"/>
                  </a:lnTo>
                  <a:lnTo>
                    <a:pt x="2627" y="505"/>
                  </a:lnTo>
                  <a:lnTo>
                    <a:pt x="2595" y="428"/>
                  </a:lnTo>
                  <a:lnTo>
                    <a:pt x="2558" y="360"/>
                  </a:lnTo>
                  <a:lnTo>
                    <a:pt x="2511" y="298"/>
                  </a:lnTo>
                  <a:lnTo>
                    <a:pt x="2462" y="244"/>
                  </a:lnTo>
                  <a:lnTo>
                    <a:pt x="2409" y="196"/>
                  </a:lnTo>
                  <a:lnTo>
                    <a:pt x="2354" y="156"/>
                  </a:lnTo>
                  <a:lnTo>
                    <a:pt x="2293" y="122"/>
                  </a:lnTo>
                  <a:lnTo>
                    <a:pt x="2229" y="93"/>
                  </a:lnTo>
                  <a:lnTo>
                    <a:pt x="2159" y="69"/>
                  </a:lnTo>
                  <a:lnTo>
                    <a:pt x="2085" y="52"/>
                  </a:lnTo>
                  <a:lnTo>
                    <a:pt x="2008" y="42"/>
                  </a:lnTo>
                  <a:lnTo>
                    <a:pt x="1928" y="39"/>
                  </a:lnTo>
                  <a:close/>
                </a:path>
              </a:pathLst>
            </a:custGeom>
            <a:solidFill>
              <a:srgbClr val="CFC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591" name="Freeform 15">
              <a:extLst>
                <a:ext uri="{FF2B5EF4-FFF2-40B4-BE49-F238E27FC236}">
                  <a16:creationId xmlns:a16="http://schemas.microsoft.com/office/drawing/2014/main" id="{416C2EFD-F2EC-F042-7E6F-BBF546ACC436}"/>
                </a:ext>
              </a:extLst>
            </p:cNvPr>
            <p:cNvSpPr>
              <a:spLocks noEditPoints="1"/>
            </p:cNvSpPr>
            <p:nvPr/>
          </p:nvSpPr>
          <p:spPr bwMode="auto">
            <a:xfrm>
              <a:off x="2962" y="966"/>
              <a:ext cx="41" cy="28"/>
            </a:xfrm>
            <a:custGeom>
              <a:avLst/>
              <a:gdLst>
                <a:gd name="T0" fmla="*/ 194 w 256"/>
                <a:gd name="T1" fmla="*/ 2 h 219"/>
                <a:gd name="T2" fmla="*/ 230 w 256"/>
                <a:gd name="T3" fmla="*/ 16 h 219"/>
                <a:gd name="T4" fmla="*/ 251 w 256"/>
                <a:gd name="T5" fmla="*/ 44 h 219"/>
                <a:gd name="T6" fmla="*/ 255 w 256"/>
                <a:gd name="T7" fmla="*/ 83 h 219"/>
                <a:gd name="T8" fmla="*/ 238 w 256"/>
                <a:gd name="T9" fmla="*/ 127 h 219"/>
                <a:gd name="T10" fmla="*/ 204 w 256"/>
                <a:gd name="T11" fmla="*/ 167 h 219"/>
                <a:gd name="T12" fmla="*/ 159 w 256"/>
                <a:gd name="T13" fmla="*/ 198 h 219"/>
                <a:gd name="T14" fmla="*/ 109 w 256"/>
                <a:gd name="T15" fmla="*/ 216 h 219"/>
                <a:gd name="T16" fmla="*/ 58 w 256"/>
                <a:gd name="T17" fmla="*/ 215 h 219"/>
                <a:gd name="T18" fmla="*/ 22 w 256"/>
                <a:gd name="T19" fmla="*/ 197 h 219"/>
                <a:gd name="T20" fmla="*/ 3 w 256"/>
                <a:gd name="T21" fmla="*/ 166 h 219"/>
                <a:gd name="T22" fmla="*/ 2 w 256"/>
                <a:gd name="T23" fmla="*/ 127 h 219"/>
                <a:gd name="T24" fmla="*/ 22 w 256"/>
                <a:gd name="T25" fmla="*/ 83 h 219"/>
                <a:gd name="T26" fmla="*/ 56 w 256"/>
                <a:gd name="T27" fmla="*/ 44 h 219"/>
                <a:gd name="T28" fmla="*/ 100 w 256"/>
                <a:gd name="T29" fmla="*/ 16 h 219"/>
                <a:gd name="T30" fmla="*/ 147 w 256"/>
                <a:gd name="T31" fmla="*/ 2 h 219"/>
                <a:gd name="T32" fmla="*/ 172 w 256"/>
                <a:gd name="T33" fmla="*/ 8 h 219"/>
                <a:gd name="T34" fmla="*/ 124 w 256"/>
                <a:gd name="T35" fmla="*/ 13 h 219"/>
                <a:gd name="T36" fmla="*/ 82 w 256"/>
                <a:gd name="T37" fmla="*/ 34 h 219"/>
                <a:gd name="T38" fmla="*/ 44 w 256"/>
                <a:gd name="T39" fmla="*/ 65 h 219"/>
                <a:gd name="T40" fmla="*/ 18 w 256"/>
                <a:gd name="T41" fmla="*/ 106 h 219"/>
                <a:gd name="T42" fmla="*/ 8 w 256"/>
                <a:gd name="T43" fmla="*/ 145 h 219"/>
                <a:gd name="T44" fmla="*/ 18 w 256"/>
                <a:gd name="T45" fmla="*/ 180 h 219"/>
                <a:gd name="T46" fmla="*/ 44 w 256"/>
                <a:gd name="T47" fmla="*/ 203 h 219"/>
                <a:gd name="T48" fmla="*/ 87 w 256"/>
                <a:gd name="T49" fmla="*/ 212 h 219"/>
                <a:gd name="T50" fmla="*/ 133 w 256"/>
                <a:gd name="T51" fmla="*/ 203 h 219"/>
                <a:gd name="T52" fmla="*/ 180 w 256"/>
                <a:gd name="T53" fmla="*/ 180 h 219"/>
                <a:gd name="T54" fmla="*/ 218 w 256"/>
                <a:gd name="T55" fmla="*/ 146 h 219"/>
                <a:gd name="T56" fmla="*/ 243 w 256"/>
                <a:gd name="T57" fmla="*/ 106 h 219"/>
                <a:gd name="T58" fmla="*/ 248 w 256"/>
                <a:gd name="T59" fmla="*/ 66 h 219"/>
                <a:gd name="T60" fmla="*/ 236 w 256"/>
                <a:gd name="T61" fmla="*/ 35 h 219"/>
                <a:gd name="T62" fmla="*/ 209 w 256"/>
                <a:gd name="T63" fmla="*/ 15 h 219"/>
                <a:gd name="T64" fmla="*/ 172 w 256"/>
                <a:gd name="T65" fmla="*/ 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6" h="219">
                  <a:moveTo>
                    <a:pt x="173" y="0"/>
                  </a:moveTo>
                  <a:lnTo>
                    <a:pt x="194" y="2"/>
                  </a:lnTo>
                  <a:lnTo>
                    <a:pt x="213" y="7"/>
                  </a:lnTo>
                  <a:lnTo>
                    <a:pt x="230" y="16"/>
                  </a:lnTo>
                  <a:lnTo>
                    <a:pt x="243" y="30"/>
                  </a:lnTo>
                  <a:lnTo>
                    <a:pt x="251" y="44"/>
                  </a:lnTo>
                  <a:lnTo>
                    <a:pt x="256" y="64"/>
                  </a:lnTo>
                  <a:lnTo>
                    <a:pt x="255" y="83"/>
                  </a:lnTo>
                  <a:lnTo>
                    <a:pt x="249" y="106"/>
                  </a:lnTo>
                  <a:lnTo>
                    <a:pt x="238" y="127"/>
                  </a:lnTo>
                  <a:lnTo>
                    <a:pt x="222" y="149"/>
                  </a:lnTo>
                  <a:lnTo>
                    <a:pt x="204" y="167"/>
                  </a:lnTo>
                  <a:lnTo>
                    <a:pt x="184" y="185"/>
                  </a:lnTo>
                  <a:lnTo>
                    <a:pt x="159" y="198"/>
                  </a:lnTo>
                  <a:lnTo>
                    <a:pt x="134" y="210"/>
                  </a:lnTo>
                  <a:lnTo>
                    <a:pt x="109" y="216"/>
                  </a:lnTo>
                  <a:lnTo>
                    <a:pt x="83" y="219"/>
                  </a:lnTo>
                  <a:lnTo>
                    <a:pt x="58" y="215"/>
                  </a:lnTo>
                  <a:lnTo>
                    <a:pt x="39" y="208"/>
                  </a:lnTo>
                  <a:lnTo>
                    <a:pt x="22" y="197"/>
                  </a:lnTo>
                  <a:lnTo>
                    <a:pt x="11" y="184"/>
                  </a:lnTo>
                  <a:lnTo>
                    <a:pt x="3" y="166"/>
                  </a:lnTo>
                  <a:lnTo>
                    <a:pt x="0" y="148"/>
                  </a:lnTo>
                  <a:lnTo>
                    <a:pt x="2" y="127"/>
                  </a:lnTo>
                  <a:lnTo>
                    <a:pt x="11" y="106"/>
                  </a:lnTo>
                  <a:lnTo>
                    <a:pt x="22" y="83"/>
                  </a:lnTo>
                  <a:lnTo>
                    <a:pt x="38" y="62"/>
                  </a:lnTo>
                  <a:lnTo>
                    <a:pt x="56" y="44"/>
                  </a:lnTo>
                  <a:lnTo>
                    <a:pt x="78" y="30"/>
                  </a:lnTo>
                  <a:lnTo>
                    <a:pt x="100" y="16"/>
                  </a:lnTo>
                  <a:lnTo>
                    <a:pt x="124" y="7"/>
                  </a:lnTo>
                  <a:lnTo>
                    <a:pt x="147" y="2"/>
                  </a:lnTo>
                  <a:lnTo>
                    <a:pt x="173" y="0"/>
                  </a:lnTo>
                  <a:close/>
                  <a:moveTo>
                    <a:pt x="172" y="8"/>
                  </a:moveTo>
                  <a:lnTo>
                    <a:pt x="147" y="8"/>
                  </a:lnTo>
                  <a:lnTo>
                    <a:pt x="124" y="13"/>
                  </a:lnTo>
                  <a:lnTo>
                    <a:pt x="102" y="21"/>
                  </a:lnTo>
                  <a:lnTo>
                    <a:pt x="82" y="34"/>
                  </a:lnTo>
                  <a:lnTo>
                    <a:pt x="61" y="48"/>
                  </a:lnTo>
                  <a:lnTo>
                    <a:pt x="44" y="65"/>
                  </a:lnTo>
                  <a:lnTo>
                    <a:pt x="29" y="84"/>
                  </a:lnTo>
                  <a:lnTo>
                    <a:pt x="18" y="106"/>
                  </a:lnTo>
                  <a:lnTo>
                    <a:pt x="11" y="126"/>
                  </a:lnTo>
                  <a:lnTo>
                    <a:pt x="8" y="145"/>
                  </a:lnTo>
                  <a:lnTo>
                    <a:pt x="11" y="163"/>
                  </a:lnTo>
                  <a:lnTo>
                    <a:pt x="18" y="180"/>
                  </a:lnTo>
                  <a:lnTo>
                    <a:pt x="29" y="191"/>
                  </a:lnTo>
                  <a:lnTo>
                    <a:pt x="44" y="203"/>
                  </a:lnTo>
                  <a:lnTo>
                    <a:pt x="63" y="210"/>
                  </a:lnTo>
                  <a:lnTo>
                    <a:pt x="87" y="212"/>
                  </a:lnTo>
                  <a:lnTo>
                    <a:pt x="110" y="210"/>
                  </a:lnTo>
                  <a:lnTo>
                    <a:pt x="133" y="203"/>
                  </a:lnTo>
                  <a:lnTo>
                    <a:pt x="156" y="191"/>
                  </a:lnTo>
                  <a:lnTo>
                    <a:pt x="180" y="180"/>
                  </a:lnTo>
                  <a:lnTo>
                    <a:pt x="199" y="163"/>
                  </a:lnTo>
                  <a:lnTo>
                    <a:pt x="218" y="146"/>
                  </a:lnTo>
                  <a:lnTo>
                    <a:pt x="233" y="126"/>
                  </a:lnTo>
                  <a:lnTo>
                    <a:pt x="243" y="106"/>
                  </a:lnTo>
                  <a:lnTo>
                    <a:pt x="247" y="84"/>
                  </a:lnTo>
                  <a:lnTo>
                    <a:pt x="248" y="66"/>
                  </a:lnTo>
                  <a:lnTo>
                    <a:pt x="244" y="49"/>
                  </a:lnTo>
                  <a:lnTo>
                    <a:pt x="236" y="35"/>
                  </a:lnTo>
                  <a:lnTo>
                    <a:pt x="225" y="22"/>
                  </a:lnTo>
                  <a:lnTo>
                    <a:pt x="209" y="15"/>
                  </a:lnTo>
                  <a:lnTo>
                    <a:pt x="191" y="9"/>
                  </a:lnTo>
                  <a:lnTo>
                    <a:pt x="172" y="8"/>
                  </a:lnTo>
                  <a:close/>
                </a:path>
              </a:pathLst>
            </a:custGeom>
            <a:solidFill>
              <a:srgbClr val="CFC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592" name="Freeform 16">
              <a:extLst>
                <a:ext uri="{FF2B5EF4-FFF2-40B4-BE49-F238E27FC236}">
                  <a16:creationId xmlns:a16="http://schemas.microsoft.com/office/drawing/2014/main" id="{6F21E77D-FA03-7BFF-B8D2-B4FC7AF27A07}"/>
                </a:ext>
              </a:extLst>
            </p:cNvPr>
            <p:cNvSpPr>
              <a:spLocks/>
            </p:cNvSpPr>
            <p:nvPr/>
          </p:nvSpPr>
          <p:spPr bwMode="auto">
            <a:xfrm>
              <a:off x="2833" y="1233"/>
              <a:ext cx="64" cy="99"/>
            </a:xfrm>
            <a:custGeom>
              <a:avLst/>
              <a:gdLst>
                <a:gd name="T0" fmla="*/ 235 w 404"/>
                <a:gd name="T1" fmla="*/ 0 h 759"/>
                <a:gd name="T2" fmla="*/ 404 w 404"/>
                <a:gd name="T3" fmla="*/ 57 h 759"/>
                <a:gd name="T4" fmla="*/ 170 w 404"/>
                <a:gd name="T5" fmla="*/ 759 h 759"/>
                <a:gd name="T6" fmla="*/ 0 w 404"/>
                <a:gd name="T7" fmla="*/ 702 h 759"/>
                <a:gd name="T8" fmla="*/ 235 w 404"/>
                <a:gd name="T9" fmla="*/ 0 h 759"/>
              </a:gdLst>
              <a:ahLst/>
              <a:cxnLst>
                <a:cxn ang="0">
                  <a:pos x="T0" y="T1"/>
                </a:cxn>
                <a:cxn ang="0">
                  <a:pos x="T2" y="T3"/>
                </a:cxn>
                <a:cxn ang="0">
                  <a:pos x="T4" y="T5"/>
                </a:cxn>
                <a:cxn ang="0">
                  <a:pos x="T6" y="T7"/>
                </a:cxn>
                <a:cxn ang="0">
                  <a:pos x="T8" y="T9"/>
                </a:cxn>
              </a:cxnLst>
              <a:rect l="0" t="0" r="r" b="b"/>
              <a:pathLst>
                <a:path w="404" h="759">
                  <a:moveTo>
                    <a:pt x="235" y="0"/>
                  </a:moveTo>
                  <a:lnTo>
                    <a:pt x="404" y="57"/>
                  </a:lnTo>
                  <a:lnTo>
                    <a:pt x="170" y="759"/>
                  </a:lnTo>
                  <a:lnTo>
                    <a:pt x="0" y="702"/>
                  </a:lnTo>
                  <a:lnTo>
                    <a:pt x="235" y="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593" name="Freeform 17">
              <a:extLst>
                <a:ext uri="{FF2B5EF4-FFF2-40B4-BE49-F238E27FC236}">
                  <a16:creationId xmlns:a16="http://schemas.microsoft.com/office/drawing/2014/main" id="{97C7B476-87F2-8EB2-FDF9-768443C8FE80}"/>
                </a:ext>
              </a:extLst>
            </p:cNvPr>
            <p:cNvSpPr>
              <a:spLocks/>
            </p:cNvSpPr>
            <p:nvPr/>
          </p:nvSpPr>
          <p:spPr bwMode="auto">
            <a:xfrm>
              <a:off x="2840" y="1238"/>
              <a:ext cx="49" cy="88"/>
            </a:xfrm>
            <a:custGeom>
              <a:avLst/>
              <a:gdLst>
                <a:gd name="T0" fmla="*/ 215 w 310"/>
                <a:gd name="T1" fmla="*/ 0 h 677"/>
                <a:gd name="T2" fmla="*/ 310 w 310"/>
                <a:gd name="T3" fmla="*/ 31 h 677"/>
                <a:gd name="T4" fmla="*/ 95 w 310"/>
                <a:gd name="T5" fmla="*/ 677 h 677"/>
                <a:gd name="T6" fmla="*/ 0 w 310"/>
                <a:gd name="T7" fmla="*/ 646 h 677"/>
                <a:gd name="T8" fmla="*/ 215 w 310"/>
                <a:gd name="T9" fmla="*/ 0 h 677"/>
              </a:gdLst>
              <a:ahLst/>
              <a:cxnLst>
                <a:cxn ang="0">
                  <a:pos x="T0" y="T1"/>
                </a:cxn>
                <a:cxn ang="0">
                  <a:pos x="T2" y="T3"/>
                </a:cxn>
                <a:cxn ang="0">
                  <a:pos x="T4" y="T5"/>
                </a:cxn>
                <a:cxn ang="0">
                  <a:pos x="T6" y="T7"/>
                </a:cxn>
                <a:cxn ang="0">
                  <a:pos x="T8" y="T9"/>
                </a:cxn>
              </a:cxnLst>
              <a:rect l="0" t="0" r="r" b="b"/>
              <a:pathLst>
                <a:path w="310" h="677">
                  <a:moveTo>
                    <a:pt x="215" y="0"/>
                  </a:moveTo>
                  <a:lnTo>
                    <a:pt x="310" y="31"/>
                  </a:lnTo>
                  <a:lnTo>
                    <a:pt x="95" y="677"/>
                  </a:lnTo>
                  <a:lnTo>
                    <a:pt x="0" y="646"/>
                  </a:lnTo>
                  <a:lnTo>
                    <a:pt x="215" y="0"/>
                  </a:lnTo>
                  <a:close/>
                </a:path>
              </a:pathLst>
            </a:custGeom>
            <a:solidFill>
              <a:srgbClr val="F0F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594" name="Freeform 18">
              <a:extLst>
                <a:ext uri="{FF2B5EF4-FFF2-40B4-BE49-F238E27FC236}">
                  <a16:creationId xmlns:a16="http://schemas.microsoft.com/office/drawing/2014/main" id="{77E37E06-8B68-640C-C8D4-CBE83E105924}"/>
                </a:ext>
              </a:extLst>
            </p:cNvPr>
            <p:cNvSpPr>
              <a:spLocks/>
            </p:cNvSpPr>
            <p:nvPr/>
          </p:nvSpPr>
          <p:spPr bwMode="auto">
            <a:xfrm>
              <a:off x="2871" y="1145"/>
              <a:ext cx="58" cy="98"/>
            </a:xfrm>
            <a:custGeom>
              <a:avLst/>
              <a:gdLst>
                <a:gd name="T0" fmla="*/ 232 w 366"/>
                <a:gd name="T1" fmla="*/ 0 h 747"/>
                <a:gd name="T2" fmla="*/ 366 w 366"/>
                <a:gd name="T3" fmla="*/ 43 h 747"/>
                <a:gd name="T4" fmla="*/ 131 w 366"/>
                <a:gd name="T5" fmla="*/ 747 h 747"/>
                <a:gd name="T6" fmla="*/ 0 w 366"/>
                <a:gd name="T7" fmla="*/ 702 h 747"/>
                <a:gd name="T8" fmla="*/ 232 w 366"/>
                <a:gd name="T9" fmla="*/ 0 h 747"/>
              </a:gdLst>
              <a:ahLst/>
              <a:cxnLst>
                <a:cxn ang="0">
                  <a:pos x="T0" y="T1"/>
                </a:cxn>
                <a:cxn ang="0">
                  <a:pos x="T2" y="T3"/>
                </a:cxn>
                <a:cxn ang="0">
                  <a:pos x="T4" y="T5"/>
                </a:cxn>
                <a:cxn ang="0">
                  <a:pos x="T6" y="T7"/>
                </a:cxn>
                <a:cxn ang="0">
                  <a:pos x="T8" y="T9"/>
                </a:cxn>
              </a:cxnLst>
              <a:rect l="0" t="0" r="r" b="b"/>
              <a:pathLst>
                <a:path w="366" h="747">
                  <a:moveTo>
                    <a:pt x="232" y="0"/>
                  </a:moveTo>
                  <a:lnTo>
                    <a:pt x="366" y="43"/>
                  </a:lnTo>
                  <a:lnTo>
                    <a:pt x="131" y="747"/>
                  </a:lnTo>
                  <a:lnTo>
                    <a:pt x="0" y="702"/>
                  </a:lnTo>
                  <a:lnTo>
                    <a:pt x="232" y="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595" name="Freeform 19">
              <a:extLst>
                <a:ext uri="{FF2B5EF4-FFF2-40B4-BE49-F238E27FC236}">
                  <a16:creationId xmlns:a16="http://schemas.microsoft.com/office/drawing/2014/main" id="{87DB115B-E242-728E-4881-8FB15B6753AE}"/>
                </a:ext>
              </a:extLst>
            </p:cNvPr>
            <p:cNvSpPr>
              <a:spLocks/>
            </p:cNvSpPr>
            <p:nvPr/>
          </p:nvSpPr>
          <p:spPr bwMode="auto">
            <a:xfrm>
              <a:off x="2877" y="1151"/>
              <a:ext cx="46" cy="87"/>
            </a:xfrm>
            <a:custGeom>
              <a:avLst/>
              <a:gdLst>
                <a:gd name="T0" fmla="*/ 215 w 288"/>
                <a:gd name="T1" fmla="*/ 0 h 670"/>
                <a:gd name="T2" fmla="*/ 288 w 288"/>
                <a:gd name="T3" fmla="*/ 25 h 670"/>
                <a:gd name="T4" fmla="*/ 74 w 288"/>
                <a:gd name="T5" fmla="*/ 670 h 670"/>
                <a:gd name="T6" fmla="*/ 0 w 288"/>
                <a:gd name="T7" fmla="*/ 644 h 670"/>
                <a:gd name="T8" fmla="*/ 215 w 288"/>
                <a:gd name="T9" fmla="*/ 0 h 670"/>
              </a:gdLst>
              <a:ahLst/>
              <a:cxnLst>
                <a:cxn ang="0">
                  <a:pos x="T0" y="T1"/>
                </a:cxn>
                <a:cxn ang="0">
                  <a:pos x="T2" y="T3"/>
                </a:cxn>
                <a:cxn ang="0">
                  <a:pos x="T4" y="T5"/>
                </a:cxn>
                <a:cxn ang="0">
                  <a:pos x="T6" y="T7"/>
                </a:cxn>
                <a:cxn ang="0">
                  <a:pos x="T8" y="T9"/>
                </a:cxn>
              </a:cxnLst>
              <a:rect l="0" t="0" r="r" b="b"/>
              <a:pathLst>
                <a:path w="288" h="670">
                  <a:moveTo>
                    <a:pt x="215" y="0"/>
                  </a:moveTo>
                  <a:lnTo>
                    <a:pt x="288" y="25"/>
                  </a:lnTo>
                  <a:lnTo>
                    <a:pt x="74" y="670"/>
                  </a:lnTo>
                  <a:lnTo>
                    <a:pt x="0" y="644"/>
                  </a:lnTo>
                  <a:lnTo>
                    <a:pt x="215" y="0"/>
                  </a:lnTo>
                  <a:close/>
                </a:path>
              </a:pathLst>
            </a:custGeom>
            <a:solidFill>
              <a:srgbClr val="F0F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596" name="Freeform 20">
              <a:extLst>
                <a:ext uri="{FF2B5EF4-FFF2-40B4-BE49-F238E27FC236}">
                  <a16:creationId xmlns:a16="http://schemas.microsoft.com/office/drawing/2014/main" id="{8AD744FC-EFB1-72D0-668C-CD09E509EC4B}"/>
                </a:ext>
              </a:extLst>
            </p:cNvPr>
            <p:cNvSpPr>
              <a:spLocks/>
            </p:cNvSpPr>
            <p:nvPr/>
          </p:nvSpPr>
          <p:spPr bwMode="auto">
            <a:xfrm>
              <a:off x="2910" y="1058"/>
              <a:ext cx="52" cy="95"/>
            </a:xfrm>
            <a:custGeom>
              <a:avLst/>
              <a:gdLst>
                <a:gd name="T0" fmla="*/ 232 w 328"/>
                <a:gd name="T1" fmla="*/ 0 h 733"/>
                <a:gd name="T2" fmla="*/ 328 w 328"/>
                <a:gd name="T3" fmla="*/ 31 h 733"/>
                <a:gd name="T4" fmla="*/ 94 w 328"/>
                <a:gd name="T5" fmla="*/ 733 h 733"/>
                <a:gd name="T6" fmla="*/ 0 w 328"/>
                <a:gd name="T7" fmla="*/ 702 h 733"/>
                <a:gd name="T8" fmla="*/ 232 w 328"/>
                <a:gd name="T9" fmla="*/ 0 h 733"/>
              </a:gdLst>
              <a:ahLst/>
              <a:cxnLst>
                <a:cxn ang="0">
                  <a:pos x="T0" y="T1"/>
                </a:cxn>
                <a:cxn ang="0">
                  <a:pos x="T2" y="T3"/>
                </a:cxn>
                <a:cxn ang="0">
                  <a:pos x="T4" y="T5"/>
                </a:cxn>
                <a:cxn ang="0">
                  <a:pos x="T6" y="T7"/>
                </a:cxn>
                <a:cxn ang="0">
                  <a:pos x="T8" y="T9"/>
                </a:cxn>
              </a:cxnLst>
              <a:rect l="0" t="0" r="r" b="b"/>
              <a:pathLst>
                <a:path w="328" h="733">
                  <a:moveTo>
                    <a:pt x="232" y="0"/>
                  </a:moveTo>
                  <a:lnTo>
                    <a:pt x="328" y="31"/>
                  </a:lnTo>
                  <a:lnTo>
                    <a:pt x="94" y="733"/>
                  </a:lnTo>
                  <a:lnTo>
                    <a:pt x="0" y="702"/>
                  </a:lnTo>
                  <a:lnTo>
                    <a:pt x="232" y="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597" name="Freeform 21">
              <a:extLst>
                <a:ext uri="{FF2B5EF4-FFF2-40B4-BE49-F238E27FC236}">
                  <a16:creationId xmlns:a16="http://schemas.microsoft.com/office/drawing/2014/main" id="{09A01A80-2CEF-6514-D328-09BE40CC88F3}"/>
                </a:ext>
              </a:extLst>
            </p:cNvPr>
            <p:cNvSpPr>
              <a:spLocks/>
            </p:cNvSpPr>
            <p:nvPr/>
          </p:nvSpPr>
          <p:spPr bwMode="auto">
            <a:xfrm>
              <a:off x="2915" y="1063"/>
              <a:ext cx="42" cy="86"/>
            </a:xfrm>
            <a:custGeom>
              <a:avLst/>
              <a:gdLst>
                <a:gd name="T0" fmla="*/ 215 w 267"/>
                <a:gd name="T1" fmla="*/ 0 h 663"/>
                <a:gd name="T2" fmla="*/ 267 w 267"/>
                <a:gd name="T3" fmla="*/ 18 h 663"/>
                <a:gd name="T4" fmla="*/ 53 w 267"/>
                <a:gd name="T5" fmla="*/ 663 h 663"/>
                <a:gd name="T6" fmla="*/ 0 w 267"/>
                <a:gd name="T7" fmla="*/ 645 h 663"/>
                <a:gd name="T8" fmla="*/ 215 w 267"/>
                <a:gd name="T9" fmla="*/ 0 h 663"/>
              </a:gdLst>
              <a:ahLst/>
              <a:cxnLst>
                <a:cxn ang="0">
                  <a:pos x="T0" y="T1"/>
                </a:cxn>
                <a:cxn ang="0">
                  <a:pos x="T2" y="T3"/>
                </a:cxn>
                <a:cxn ang="0">
                  <a:pos x="T4" y="T5"/>
                </a:cxn>
                <a:cxn ang="0">
                  <a:pos x="T6" y="T7"/>
                </a:cxn>
                <a:cxn ang="0">
                  <a:pos x="T8" y="T9"/>
                </a:cxn>
              </a:cxnLst>
              <a:rect l="0" t="0" r="r" b="b"/>
              <a:pathLst>
                <a:path w="267" h="663">
                  <a:moveTo>
                    <a:pt x="215" y="0"/>
                  </a:moveTo>
                  <a:lnTo>
                    <a:pt x="267" y="18"/>
                  </a:lnTo>
                  <a:lnTo>
                    <a:pt x="53" y="663"/>
                  </a:lnTo>
                  <a:lnTo>
                    <a:pt x="0" y="645"/>
                  </a:lnTo>
                  <a:lnTo>
                    <a:pt x="215" y="0"/>
                  </a:lnTo>
                  <a:close/>
                </a:path>
              </a:pathLst>
            </a:custGeom>
            <a:solidFill>
              <a:srgbClr val="F0F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598" name="Freeform 22">
              <a:extLst>
                <a:ext uri="{FF2B5EF4-FFF2-40B4-BE49-F238E27FC236}">
                  <a16:creationId xmlns:a16="http://schemas.microsoft.com/office/drawing/2014/main" id="{C068762C-B817-3E24-6F5D-C8A847B1578F}"/>
                </a:ext>
              </a:extLst>
            </p:cNvPr>
            <p:cNvSpPr>
              <a:spLocks/>
            </p:cNvSpPr>
            <p:nvPr/>
          </p:nvSpPr>
          <p:spPr bwMode="auto">
            <a:xfrm>
              <a:off x="2949" y="970"/>
              <a:ext cx="46" cy="94"/>
            </a:xfrm>
            <a:custGeom>
              <a:avLst/>
              <a:gdLst>
                <a:gd name="T0" fmla="*/ 233 w 289"/>
                <a:gd name="T1" fmla="*/ 0 h 722"/>
                <a:gd name="T2" fmla="*/ 289 w 289"/>
                <a:gd name="T3" fmla="*/ 18 h 722"/>
                <a:gd name="T4" fmla="*/ 56 w 289"/>
                <a:gd name="T5" fmla="*/ 722 h 722"/>
                <a:gd name="T6" fmla="*/ 0 w 289"/>
                <a:gd name="T7" fmla="*/ 703 h 722"/>
                <a:gd name="T8" fmla="*/ 233 w 289"/>
                <a:gd name="T9" fmla="*/ 0 h 722"/>
              </a:gdLst>
              <a:ahLst/>
              <a:cxnLst>
                <a:cxn ang="0">
                  <a:pos x="T0" y="T1"/>
                </a:cxn>
                <a:cxn ang="0">
                  <a:pos x="T2" y="T3"/>
                </a:cxn>
                <a:cxn ang="0">
                  <a:pos x="T4" y="T5"/>
                </a:cxn>
                <a:cxn ang="0">
                  <a:pos x="T6" y="T7"/>
                </a:cxn>
                <a:cxn ang="0">
                  <a:pos x="T8" y="T9"/>
                </a:cxn>
              </a:cxnLst>
              <a:rect l="0" t="0" r="r" b="b"/>
              <a:pathLst>
                <a:path w="289" h="722">
                  <a:moveTo>
                    <a:pt x="233" y="0"/>
                  </a:moveTo>
                  <a:lnTo>
                    <a:pt x="289" y="18"/>
                  </a:lnTo>
                  <a:lnTo>
                    <a:pt x="56" y="722"/>
                  </a:lnTo>
                  <a:lnTo>
                    <a:pt x="0" y="703"/>
                  </a:lnTo>
                  <a:lnTo>
                    <a:pt x="233" y="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599" name="Freeform 23">
              <a:extLst>
                <a:ext uri="{FF2B5EF4-FFF2-40B4-BE49-F238E27FC236}">
                  <a16:creationId xmlns:a16="http://schemas.microsoft.com/office/drawing/2014/main" id="{3D85AAE1-F8A4-3754-4D01-3B762DE9B475}"/>
                </a:ext>
              </a:extLst>
            </p:cNvPr>
            <p:cNvSpPr>
              <a:spLocks/>
            </p:cNvSpPr>
            <p:nvPr/>
          </p:nvSpPr>
          <p:spPr bwMode="auto">
            <a:xfrm>
              <a:off x="2953" y="974"/>
              <a:ext cx="39" cy="86"/>
            </a:xfrm>
            <a:custGeom>
              <a:avLst/>
              <a:gdLst>
                <a:gd name="T0" fmla="*/ 214 w 247"/>
                <a:gd name="T1" fmla="*/ 0 h 655"/>
                <a:gd name="T2" fmla="*/ 247 w 247"/>
                <a:gd name="T3" fmla="*/ 10 h 655"/>
                <a:gd name="T4" fmla="*/ 31 w 247"/>
                <a:gd name="T5" fmla="*/ 655 h 655"/>
                <a:gd name="T6" fmla="*/ 0 w 247"/>
                <a:gd name="T7" fmla="*/ 645 h 655"/>
                <a:gd name="T8" fmla="*/ 214 w 247"/>
                <a:gd name="T9" fmla="*/ 0 h 655"/>
              </a:gdLst>
              <a:ahLst/>
              <a:cxnLst>
                <a:cxn ang="0">
                  <a:pos x="T0" y="T1"/>
                </a:cxn>
                <a:cxn ang="0">
                  <a:pos x="T2" y="T3"/>
                </a:cxn>
                <a:cxn ang="0">
                  <a:pos x="T4" y="T5"/>
                </a:cxn>
                <a:cxn ang="0">
                  <a:pos x="T6" y="T7"/>
                </a:cxn>
                <a:cxn ang="0">
                  <a:pos x="T8" y="T9"/>
                </a:cxn>
              </a:cxnLst>
              <a:rect l="0" t="0" r="r" b="b"/>
              <a:pathLst>
                <a:path w="247" h="655">
                  <a:moveTo>
                    <a:pt x="214" y="0"/>
                  </a:moveTo>
                  <a:lnTo>
                    <a:pt x="247" y="10"/>
                  </a:lnTo>
                  <a:lnTo>
                    <a:pt x="31" y="655"/>
                  </a:lnTo>
                  <a:lnTo>
                    <a:pt x="0" y="645"/>
                  </a:lnTo>
                  <a:lnTo>
                    <a:pt x="214" y="0"/>
                  </a:lnTo>
                  <a:close/>
                </a:path>
              </a:pathLst>
            </a:custGeom>
            <a:solidFill>
              <a:srgbClr val="F0F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grpSp>
      <p:grpSp>
        <p:nvGrpSpPr>
          <p:cNvPr id="408600" name="Group 24">
            <a:extLst>
              <a:ext uri="{FF2B5EF4-FFF2-40B4-BE49-F238E27FC236}">
                <a16:creationId xmlns:a16="http://schemas.microsoft.com/office/drawing/2014/main" id="{184DC5F9-81E8-F3DE-68A4-E0D58D7C3874}"/>
              </a:ext>
            </a:extLst>
          </p:cNvPr>
          <p:cNvGrpSpPr>
            <a:grpSpLocks/>
          </p:cNvGrpSpPr>
          <p:nvPr/>
        </p:nvGrpSpPr>
        <p:grpSpPr bwMode="auto">
          <a:xfrm>
            <a:off x="3814763" y="1419225"/>
            <a:ext cx="1336675" cy="1066800"/>
            <a:chOff x="2560" y="899"/>
            <a:chExt cx="842" cy="672"/>
          </a:xfrm>
        </p:grpSpPr>
        <p:sp>
          <p:nvSpPr>
            <p:cNvPr id="408601" name="AutoShape 25">
              <a:extLst>
                <a:ext uri="{FF2B5EF4-FFF2-40B4-BE49-F238E27FC236}">
                  <a16:creationId xmlns:a16="http://schemas.microsoft.com/office/drawing/2014/main" id="{3ECDD040-7920-45F1-A999-80D22585AF22}"/>
                </a:ext>
              </a:extLst>
            </p:cNvPr>
            <p:cNvSpPr>
              <a:spLocks noChangeAspect="1" noChangeArrowheads="1" noTextEdit="1"/>
            </p:cNvSpPr>
            <p:nvPr/>
          </p:nvSpPr>
          <p:spPr bwMode="auto">
            <a:xfrm>
              <a:off x="2780" y="899"/>
              <a:ext cx="622" cy="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08602" name="Freeform 26">
              <a:extLst>
                <a:ext uri="{FF2B5EF4-FFF2-40B4-BE49-F238E27FC236}">
                  <a16:creationId xmlns:a16="http://schemas.microsoft.com/office/drawing/2014/main" id="{4E163941-B1A7-4957-DAE3-DD4BBDD40A36}"/>
                </a:ext>
              </a:extLst>
            </p:cNvPr>
            <p:cNvSpPr>
              <a:spLocks/>
            </p:cNvSpPr>
            <p:nvPr/>
          </p:nvSpPr>
          <p:spPr bwMode="auto">
            <a:xfrm>
              <a:off x="2560" y="1288"/>
              <a:ext cx="424" cy="283"/>
            </a:xfrm>
            <a:custGeom>
              <a:avLst/>
              <a:gdLst>
                <a:gd name="T0" fmla="*/ 0 w 2669"/>
                <a:gd name="T1" fmla="*/ 398 h 2174"/>
                <a:gd name="T2" fmla="*/ 188 w 2669"/>
                <a:gd name="T3" fmla="*/ 1723 h 2174"/>
                <a:gd name="T4" fmla="*/ 1005 w 2669"/>
                <a:gd name="T5" fmla="*/ 2174 h 2174"/>
                <a:gd name="T6" fmla="*/ 2559 w 2669"/>
                <a:gd name="T7" fmla="*/ 1269 h 2174"/>
                <a:gd name="T8" fmla="*/ 2669 w 2669"/>
                <a:gd name="T9" fmla="*/ 167 h 2174"/>
                <a:gd name="T10" fmla="*/ 1897 w 2669"/>
                <a:gd name="T11" fmla="*/ 0 h 2174"/>
                <a:gd name="T12" fmla="*/ 0 w 2669"/>
                <a:gd name="T13" fmla="*/ 398 h 2174"/>
              </a:gdLst>
              <a:ahLst/>
              <a:cxnLst>
                <a:cxn ang="0">
                  <a:pos x="T0" y="T1"/>
                </a:cxn>
                <a:cxn ang="0">
                  <a:pos x="T2" y="T3"/>
                </a:cxn>
                <a:cxn ang="0">
                  <a:pos x="T4" y="T5"/>
                </a:cxn>
                <a:cxn ang="0">
                  <a:pos x="T6" y="T7"/>
                </a:cxn>
                <a:cxn ang="0">
                  <a:pos x="T8" y="T9"/>
                </a:cxn>
                <a:cxn ang="0">
                  <a:pos x="T10" y="T11"/>
                </a:cxn>
                <a:cxn ang="0">
                  <a:pos x="T12" y="T13"/>
                </a:cxn>
              </a:cxnLst>
              <a:rect l="0" t="0" r="r" b="b"/>
              <a:pathLst>
                <a:path w="2669" h="2174">
                  <a:moveTo>
                    <a:pt x="0" y="398"/>
                  </a:moveTo>
                  <a:lnTo>
                    <a:pt x="188" y="1723"/>
                  </a:lnTo>
                  <a:lnTo>
                    <a:pt x="1005" y="2174"/>
                  </a:lnTo>
                  <a:lnTo>
                    <a:pt x="2559" y="1269"/>
                  </a:lnTo>
                  <a:lnTo>
                    <a:pt x="2669" y="167"/>
                  </a:lnTo>
                  <a:lnTo>
                    <a:pt x="1897" y="0"/>
                  </a:lnTo>
                  <a:lnTo>
                    <a:pt x="0" y="398"/>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603" name="Freeform 27">
              <a:extLst>
                <a:ext uri="{FF2B5EF4-FFF2-40B4-BE49-F238E27FC236}">
                  <a16:creationId xmlns:a16="http://schemas.microsoft.com/office/drawing/2014/main" id="{CE015BB1-8967-270A-7F3A-EBD8641D30E8}"/>
                </a:ext>
              </a:extLst>
            </p:cNvPr>
            <p:cNvSpPr>
              <a:spLocks/>
            </p:cNvSpPr>
            <p:nvPr/>
          </p:nvSpPr>
          <p:spPr bwMode="auto">
            <a:xfrm>
              <a:off x="2574" y="1297"/>
              <a:ext cx="396" cy="265"/>
            </a:xfrm>
            <a:custGeom>
              <a:avLst/>
              <a:gdLst>
                <a:gd name="T0" fmla="*/ 0 w 2494"/>
                <a:gd name="T1" fmla="*/ 372 h 2032"/>
                <a:gd name="T2" fmla="*/ 176 w 2494"/>
                <a:gd name="T3" fmla="*/ 1610 h 2032"/>
                <a:gd name="T4" fmla="*/ 937 w 2494"/>
                <a:gd name="T5" fmla="*/ 2032 h 2032"/>
                <a:gd name="T6" fmla="*/ 2392 w 2494"/>
                <a:gd name="T7" fmla="*/ 1187 h 2032"/>
                <a:gd name="T8" fmla="*/ 2494 w 2494"/>
                <a:gd name="T9" fmla="*/ 157 h 2032"/>
                <a:gd name="T10" fmla="*/ 1773 w 2494"/>
                <a:gd name="T11" fmla="*/ 0 h 2032"/>
                <a:gd name="T12" fmla="*/ 0 w 2494"/>
                <a:gd name="T13" fmla="*/ 372 h 2032"/>
              </a:gdLst>
              <a:ahLst/>
              <a:cxnLst>
                <a:cxn ang="0">
                  <a:pos x="T0" y="T1"/>
                </a:cxn>
                <a:cxn ang="0">
                  <a:pos x="T2" y="T3"/>
                </a:cxn>
                <a:cxn ang="0">
                  <a:pos x="T4" y="T5"/>
                </a:cxn>
                <a:cxn ang="0">
                  <a:pos x="T6" y="T7"/>
                </a:cxn>
                <a:cxn ang="0">
                  <a:pos x="T8" y="T9"/>
                </a:cxn>
                <a:cxn ang="0">
                  <a:pos x="T10" y="T11"/>
                </a:cxn>
                <a:cxn ang="0">
                  <a:pos x="T12" y="T13"/>
                </a:cxn>
              </a:cxnLst>
              <a:rect l="0" t="0" r="r" b="b"/>
              <a:pathLst>
                <a:path w="2494" h="2032">
                  <a:moveTo>
                    <a:pt x="0" y="372"/>
                  </a:moveTo>
                  <a:lnTo>
                    <a:pt x="176" y="1610"/>
                  </a:lnTo>
                  <a:lnTo>
                    <a:pt x="937" y="2032"/>
                  </a:lnTo>
                  <a:lnTo>
                    <a:pt x="2392" y="1187"/>
                  </a:lnTo>
                  <a:lnTo>
                    <a:pt x="2494" y="157"/>
                  </a:lnTo>
                  <a:lnTo>
                    <a:pt x="1773" y="0"/>
                  </a:lnTo>
                  <a:lnTo>
                    <a:pt x="0" y="372"/>
                  </a:lnTo>
                  <a:close/>
                </a:path>
              </a:pathLst>
            </a:custGeom>
            <a:solidFill>
              <a:srgbClr val="000000"/>
            </a:solidFill>
            <a:ln w="0">
              <a:solidFill>
                <a:srgbClr val="000000"/>
              </a:solidFill>
              <a:prstDash val="solid"/>
              <a:round/>
              <a:headEnd/>
              <a:tailEnd/>
            </a:ln>
          </p:spPr>
          <p:txBody>
            <a:bodyPr/>
            <a:lstStyle/>
            <a:p>
              <a:endParaRPr lang="en-JO"/>
            </a:p>
          </p:txBody>
        </p:sp>
        <p:sp>
          <p:nvSpPr>
            <p:cNvPr id="408604" name="Freeform 28">
              <a:extLst>
                <a:ext uri="{FF2B5EF4-FFF2-40B4-BE49-F238E27FC236}">
                  <a16:creationId xmlns:a16="http://schemas.microsoft.com/office/drawing/2014/main" id="{0AFC640E-7E05-12F3-291F-2565A43ABF89}"/>
                </a:ext>
              </a:extLst>
            </p:cNvPr>
            <p:cNvSpPr>
              <a:spLocks/>
            </p:cNvSpPr>
            <p:nvPr/>
          </p:nvSpPr>
          <p:spPr bwMode="auto">
            <a:xfrm>
              <a:off x="2585" y="1355"/>
              <a:ext cx="138" cy="195"/>
            </a:xfrm>
            <a:custGeom>
              <a:avLst/>
              <a:gdLst>
                <a:gd name="T0" fmla="*/ 866 w 866"/>
                <a:gd name="T1" fmla="*/ 329 h 1496"/>
                <a:gd name="T2" fmla="*/ 828 w 866"/>
                <a:gd name="T3" fmla="*/ 1496 h 1496"/>
                <a:gd name="T4" fmla="*/ 180 w 866"/>
                <a:gd name="T5" fmla="*/ 1108 h 1496"/>
                <a:gd name="T6" fmla="*/ 0 w 866"/>
                <a:gd name="T7" fmla="*/ 0 h 1496"/>
                <a:gd name="T8" fmla="*/ 866 w 866"/>
                <a:gd name="T9" fmla="*/ 329 h 1496"/>
              </a:gdLst>
              <a:ahLst/>
              <a:cxnLst>
                <a:cxn ang="0">
                  <a:pos x="T0" y="T1"/>
                </a:cxn>
                <a:cxn ang="0">
                  <a:pos x="T2" y="T3"/>
                </a:cxn>
                <a:cxn ang="0">
                  <a:pos x="T4" y="T5"/>
                </a:cxn>
                <a:cxn ang="0">
                  <a:pos x="T6" y="T7"/>
                </a:cxn>
                <a:cxn ang="0">
                  <a:pos x="T8" y="T9"/>
                </a:cxn>
              </a:cxnLst>
              <a:rect l="0" t="0" r="r" b="b"/>
              <a:pathLst>
                <a:path w="866" h="1496">
                  <a:moveTo>
                    <a:pt x="866" y="329"/>
                  </a:moveTo>
                  <a:lnTo>
                    <a:pt x="828" y="1496"/>
                  </a:lnTo>
                  <a:lnTo>
                    <a:pt x="180" y="1108"/>
                  </a:lnTo>
                  <a:lnTo>
                    <a:pt x="0" y="0"/>
                  </a:lnTo>
                  <a:lnTo>
                    <a:pt x="866" y="329"/>
                  </a:lnTo>
                  <a:close/>
                </a:path>
              </a:pathLst>
            </a:custGeom>
            <a:solidFill>
              <a:srgbClr val="876157"/>
            </a:solidFill>
            <a:ln w="0">
              <a:solidFill>
                <a:srgbClr val="000000"/>
              </a:solidFill>
              <a:prstDash val="solid"/>
              <a:round/>
              <a:headEnd/>
              <a:tailEnd/>
            </a:ln>
          </p:spPr>
          <p:txBody>
            <a:bodyPr/>
            <a:lstStyle/>
            <a:p>
              <a:endParaRPr lang="en-JO"/>
            </a:p>
          </p:txBody>
        </p:sp>
        <p:sp>
          <p:nvSpPr>
            <p:cNvPr id="408605" name="Freeform 29">
              <a:extLst>
                <a:ext uri="{FF2B5EF4-FFF2-40B4-BE49-F238E27FC236}">
                  <a16:creationId xmlns:a16="http://schemas.microsoft.com/office/drawing/2014/main" id="{19449127-98EB-8510-D77C-B772419A2B4D}"/>
                </a:ext>
              </a:extLst>
            </p:cNvPr>
            <p:cNvSpPr>
              <a:spLocks/>
            </p:cNvSpPr>
            <p:nvPr/>
          </p:nvSpPr>
          <p:spPr bwMode="auto">
            <a:xfrm>
              <a:off x="2598" y="1305"/>
              <a:ext cx="353" cy="78"/>
            </a:xfrm>
            <a:custGeom>
              <a:avLst/>
              <a:gdLst>
                <a:gd name="T0" fmla="*/ 838 w 2224"/>
                <a:gd name="T1" fmla="*/ 598 h 598"/>
                <a:gd name="T2" fmla="*/ 0 w 2224"/>
                <a:gd name="T3" fmla="*/ 349 h 598"/>
                <a:gd name="T4" fmla="*/ 1606 w 2224"/>
                <a:gd name="T5" fmla="*/ 0 h 598"/>
                <a:gd name="T6" fmla="*/ 2224 w 2224"/>
                <a:gd name="T7" fmla="*/ 138 h 598"/>
                <a:gd name="T8" fmla="*/ 838 w 2224"/>
                <a:gd name="T9" fmla="*/ 598 h 598"/>
              </a:gdLst>
              <a:ahLst/>
              <a:cxnLst>
                <a:cxn ang="0">
                  <a:pos x="T0" y="T1"/>
                </a:cxn>
                <a:cxn ang="0">
                  <a:pos x="T2" y="T3"/>
                </a:cxn>
                <a:cxn ang="0">
                  <a:pos x="T4" y="T5"/>
                </a:cxn>
                <a:cxn ang="0">
                  <a:pos x="T6" y="T7"/>
                </a:cxn>
                <a:cxn ang="0">
                  <a:pos x="T8" y="T9"/>
                </a:cxn>
              </a:cxnLst>
              <a:rect l="0" t="0" r="r" b="b"/>
              <a:pathLst>
                <a:path w="2224" h="598">
                  <a:moveTo>
                    <a:pt x="838" y="598"/>
                  </a:moveTo>
                  <a:lnTo>
                    <a:pt x="0" y="349"/>
                  </a:lnTo>
                  <a:lnTo>
                    <a:pt x="1606" y="0"/>
                  </a:lnTo>
                  <a:lnTo>
                    <a:pt x="2224" y="138"/>
                  </a:lnTo>
                  <a:lnTo>
                    <a:pt x="838" y="598"/>
                  </a:lnTo>
                  <a:close/>
                </a:path>
              </a:pathLst>
            </a:custGeom>
            <a:solidFill>
              <a:srgbClr val="BFF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606" name="Freeform 30">
              <a:extLst>
                <a:ext uri="{FF2B5EF4-FFF2-40B4-BE49-F238E27FC236}">
                  <a16:creationId xmlns:a16="http://schemas.microsoft.com/office/drawing/2014/main" id="{9EC31E57-3057-CA2F-7CCE-A056ADF709B4}"/>
                </a:ext>
              </a:extLst>
            </p:cNvPr>
            <p:cNvSpPr>
              <a:spLocks/>
            </p:cNvSpPr>
            <p:nvPr/>
          </p:nvSpPr>
          <p:spPr bwMode="auto">
            <a:xfrm>
              <a:off x="2794" y="1398"/>
              <a:ext cx="52" cy="17"/>
            </a:xfrm>
            <a:custGeom>
              <a:avLst/>
              <a:gdLst>
                <a:gd name="T0" fmla="*/ 44 w 331"/>
                <a:gd name="T1" fmla="*/ 0 h 135"/>
                <a:gd name="T2" fmla="*/ 306 w 331"/>
                <a:gd name="T3" fmla="*/ 96 h 135"/>
                <a:gd name="T4" fmla="*/ 311 w 331"/>
                <a:gd name="T5" fmla="*/ 105 h 135"/>
                <a:gd name="T6" fmla="*/ 318 w 331"/>
                <a:gd name="T7" fmla="*/ 114 h 135"/>
                <a:gd name="T8" fmla="*/ 324 w 331"/>
                <a:gd name="T9" fmla="*/ 123 h 135"/>
                <a:gd name="T10" fmla="*/ 331 w 331"/>
                <a:gd name="T11" fmla="*/ 135 h 135"/>
                <a:gd name="T12" fmla="*/ 0 w 331"/>
                <a:gd name="T13" fmla="*/ 15 h 135"/>
                <a:gd name="T14" fmla="*/ 11 w 331"/>
                <a:gd name="T15" fmla="*/ 9 h 135"/>
                <a:gd name="T16" fmla="*/ 22 w 331"/>
                <a:gd name="T17" fmla="*/ 6 h 135"/>
                <a:gd name="T18" fmla="*/ 33 w 331"/>
                <a:gd name="T19" fmla="*/ 2 h 135"/>
                <a:gd name="T20" fmla="*/ 44 w 331"/>
                <a:gd name="T2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1" h="135">
                  <a:moveTo>
                    <a:pt x="44" y="0"/>
                  </a:moveTo>
                  <a:lnTo>
                    <a:pt x="306" y="96"/>
                  </a:lnTo>
                  <a:lnTo>
                    <a:pt x="311" y="105"/>
                  </a:lnTo>
                  <a:lnTo>
                    <a:pt x="318" y="114"/>
                  </a:lnTo>
                  <a:lnTo>
                    <a:pt x="324" y="123"/>
                  </a:lnTo>
                  <a:lnTo>
                    <a:pt x="331" y="135"/>
                  </a:lnTo>
                  <a:lnTo>
                    <a:pt x="0" y="15"/>
                  </a:lnTo>
                  <a:lnTo>
                    <a:pt x="11" y="9"/>
                  </a:lnTo>
                  <a:lnTo>
                    <a:pt x="22" y="6"/>
                  </a:lnTo>
                  <a:lnTo>
                    <a:pt x="33" y="2"/>
                  </a:lnTo>
                  <a:lnTo>
                    <a:pt x="44"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607" name="Freeform 31">
              <a:extLst>
                <a:ext uri="{FF2B5EF4-FFF2-40B4-BE49-F238E27FC236}">
                  <a16:creationId xmlns:a16="http://schemas.microsoft.com/office/drawing/2014/main" id="{A7ED025A-D451-8238-84E7-30107D10D4D4}"/>
                </a:ext>
              </a:extLst>
            </p:cNvPr>
            <p:cNvSpPr>
              <a:spLocks/>
            </p:cNvSpPr>
            <p:nvPr/>
          </p:nvSpPr>
          <p:spPr bwMode="auto">
            <a:xfrm>
              <a:off x="2777" y="1406"/>
              <a:ext cx="75" cy="26"/>
            </a:xfrm>
            <a:custGeom>
              <a:avLst/>
              <a:gdLst>
                <a:gd name="T0" fmla="*/ 24 w 479"/>
                <a:gd name="T1" fmla="*/ 0 h 197"/>
                <a:gd name="T2" fmla="*/ 80 w 479"/>
                <a:gd name="T3" fmla="*/ 19 h 197"/>
                <a:gd name="T4" fmla="*/ 136 w 479"/>
                <a:gd name="T5" fmla="*/ 40 h 197"/>
                <a:gd name="T6" fmla="*/ 192 w 479"/>
                <a:gd name="T7" fmla="*/ 60 h 197"/>
                <a:gd name="T8" fmla="*/ 249 w 479"/>
                <a:gd name="T9" fmla="*/ 81 h 197"/>
                <a:gd name="T10" fmla="*/ 304 w 479"/>
                <a:gd name="T11" fmla="*/ 102 h 197"/>
                <a:gd name="T12" fmla="*/ 361 w 479"/>
                <a:gd name="T13" fmla="*/ 122 h 197"/>
                <a:gd name="T14" fmla="*/ 417 w 479"/>
                <a:gd name="T15" fmla="*/ 143 h 197"/>
                <a:gd name="T16" fmla="*/ 473 w 479"/>
                <a:gd name="T17" fmla="*/ 164 h 197"/>
                <a:gd name="T18" fmla="*/ 473 w 479"/>
                <a:gd name="T19" fmla="*/ 171 h 197"/>
                <a:gd name="T20" fmla="*/ 476 w 479"/>
                <a:gd name="T21" fmla="*/ 180 h 197"/>
                <a:gd name="T22" fmla="*/ 476 w 479"/>
                <a:gd name="T23" fmla="*/ 188 h 197"/>
                <a:gd name="T24" fmla="*/ 479 w 479"/>
                <a:gd name="T25" fmla="*/ 197 h 197"/>
                <a:gd name="T26" fmla="*/ 418 w 479"/>
                <a:gd name="T27" fmla="*/ 174 h 197"/>
                <a:gd name="T28" fmla="*/ 359 w 479"/>
                <a:gd name="T29" fmla="*/ 152 h 197"/>
                <a:gd name="T30" fmla="*/ 298 w 479"/>
                <a:gd name="T31" fmla="*/ 130 h 197"/>
                <a:gd name="T32" fmla="*/ 238 w 479"/>
                <a:gd name="T33" fmla="*/ 108 h 197"/>
                <a:gd name="T34" fmla="*/ 178 w 479"/>
                <a:gd name="T35" fmla="*/ 86 h 197"/>
                <a:gd name="T36" fmla="*/ 118 w 479"/>
                <a:gd name="T37" fmla="*/ 64 h 197"/>
                <a:gd name="T38" fmla="*/ 58 w 479"/>
                <a:gd name="T39" fmla="*/ 42 h 197"/>
                <a:gd name="T40" fmla="*/ 0 w 479"/>
                <a:gd name="T41" fmla="*/ 22 h 197"/>
                <a:gd name="T42" fmla="*/ 11 w 479"/>
                <a:gd name="T43" fmla="*/ 9 h 197"/>
                <a:gd name="T44" fmla="*/ 24 w 479"/>
                <a:gd name="T45"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9" h="197">
                  <a:moveTo>
                    <a:pt x="24" y="0"/>
                  </a:moveTo>
                  <a:lnTo>
                    <a:pt x="80" y="19"/>
                  </a:lnTo>
                  <a:lnTo>
                    <a:pt x="136" y="40"/>
                  </a:lnTo>
                  <a:lnTo>
                    <a:pt x="192" y="60"/>
                  </a:lnTo>
                  <a:lnTo>
                    <a:pt x="249" y="81"/>
                  </a:lnTo>
                  <a:lnTo>
                    <a:pt x="304" y="102"/>
                  </a:lnTo>
                  <a:lnTo>
                    <a:pt x="361" y="122"/>
                  </a:lnTo>
                  <a:lnTo>
                    <a:pt x="417" y="143"/>
                  </a:lnTo>
                  <a:lnTo>
                    <a:pt x="473" y="164"/>
                  </a:lnTo>
                  <a:lnTo>
                    <a:pt x="473" y="171"/>
                  </a:lnTo>
                  <a:lnTo>
                    <a:pt x="476" y="180"/>
                  </a:lnTo>
                  <a:lnTo>
                    <a:pt x="476" y="188"/>
                  </a:lnTo>
                  <a:lnTo>
                    <a:pt x="479" y="197"/>
                  </a:lnTo>
                  <a:lnTo>
                    <a:pt x="418" y="174"/>
                  </a:lnTo>
                  <a:lnTo>
                    <a:pt x="359" y="152"/>
                  </a:lnTo>
                  <a:lnTo>
                    <a:pt x="298" y="130"/>
                  </a:lnTo>
                  <a:lnTo>
                    <a:pt x="238" y="108"/>
                  </a:lnTo>
                  <a:lnTo>
                    <a:pt x="178" y="86"/>
                  </a:lnTo>
                  <a:lnTo>
                    <a:pt x="118" y="64"/>
                  </a:lnTo>
                  <a:lnTo>
                    <a:pt x="58" y="42"/>
                  </a:lnTo>
                  <a:lnTo>
                    <a:pt x="0" y="22"/>
                  </a:lnTo>
                  <a:lnTo>
                    <a:pt x="11" y="9"/>
                  </a:lnTo>
                  <a:lnTo>
                    <a:pt x="24"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608" name="Freeform 32">
              <a:extLst>
                <a:ext uri="{FF2B5EF4-FFF2-40B4-BE49-F238E27FC236}">
                  <a16:creationId xmlns:a16="http://schemas.microsoft.com/office/drawing/2014/main" id="{A83B5D1C-EF37-FD09-2369-393E238B8832}"/>
                </a:ext>
              </a:extLst>
            </p:cNvPr>
            <p:cNvSpPr>
              <a:spLocks/>
            </p:cNvSpPr>
            <p:nvPr/>
          </p:nvSpPr>
          <p:spPr bwMode="auto">
            <a:xfrm>
              <a:off x="2765" y="1416"/>
              <a:ext cx="88" cy="30"/>
            </a:xfrm>
            <a:custGeom>
              <a:avLst/>
              <a:gdLst>
                <a:gd name="T0" fmla="*/ 16 w 551"/>
                <a:gd name="T1" fmla="*/ 0 h 225"/>
                <a:gd name="T2" fmla="*/ 82 w 551"/>
                <a:gd name="T3" fmla="*/ 24 h 225"/>
                <a:gd name="T4" fmla="*/ 149 w 551"/>
                <a:gd name="T5" fmla="*/ 48 h 225"/>
                <a:gd name="T6" fmla="*/ 217 w 551"/>
                <a:gd name="T7" fmla="*/ 73 h 225"/>
                <a:gd name="T8" fmla="*/ 284 w 551"/>
                <a:gd name="T9" fmla="*/ 98 h 225"/>
                <a:gd name="T10" fmla="*/ 349 w 551"/>
                <a:gd name="T11" fmla="*/ 122 h 225"/>
                <a:gd name="T12" fmla="*/ 417 w 551"/>
                <a:gd name="T13" fmla="*/ 146 h 225"/>
                <a:gd name="T14" fmla="*/ 484 w 551"/>
                <a:gd name="T15" fmla="*/ 171 h 225"/>
                <a:gd name="T16" fmla="*/ 551 w 551"/>
                <a:gd name="T17" fmla="*/ 196 h 225"/>
                <a:gd name="T18" fmla="*/ 550 w 551"/>
                <a:gd name="T19" fmla="*/ 203 h 225"/>
                <a:gd name="T20" fmla="*/ 548 w 551"/>
                <a:gd name="T21" fmla="*/ 211 h 225"/>
                <a:gd name="T22" fmla="*/ 548 w 551"/>
                <a:gd name="T23" fmla="*/ 217 h 225"/>
                <a:gd name="T24" fmla="*/ 548 w 551"/>
                <a:gd name="T25" fmla="*/ 225 h 225"/>
                <a:gd name="T26" fmla="*/ 479 w 551"/>
                <a:gd name="T27" fmla="*/ 199 h 225"/>
                <a:gd name="T28" fmla="*/ 410 w 551"/>
                <a:gd name="T29" fmla="*/ 175 h 225"/>
                <a:gd name="T30" fmla="*/ 342 w 551"/>
                <a:gd name="T31" fmla="*/ 149 h 225"/>
                <a:gd name="T32" fmla="*/ 273 w 551"/>
                <a:gd name="T33" fmla="*/ 124 h 225"/>
                <a:gd name="T34" fmla="*/ 204 w 551"/>
                <a:gd name="T35" fmla="*/ 98 h 225"/>
                <a:gd name="T36" fmla="*/ 135 w 551"/>
                <a:gd name="T37" fmla="*/ 74 h 225"/>
                <a:gd name="T38" fmla="*/ 67 w 551"/>
                <a:gd name="T39" fmla="*/ 49 h 225"/>
                <a:gd name="T40" fmla="*/ 0 w 551"/>
                <a:gd name="T41" fmla="*/ 25 h 225"/>
                <a:gd name="T42" fmla="*/ 7 w 551"/>
                <a:gd name="T43" fmla="*/ 12 h 225"/>
                <a:gd name="T44" fmla="*/ 16 w 551"/>
                <a:gd name="T4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1" h="225">
                  <a:moveTo>
                    <a:pt x="16" y="0"/>
                  </a:moveTo>
                  <a:lnTo>
                    <a:pt x="82" y="24"/>
                  </a:lnTo>
                  <a:lnTo>
                    <a:pt x="149" y="48"/>
                  </a:lnTo>
                  <a:lnTo>
                    <a:pt x="217" y="73"/>
                  </a:lnTo>
                  <a:lnTo>
                    <a:pt x="284" y="98"/>
                  </a:lnTo>
                  <a:lnTo>
                    <a:pt x="349" y="122"/>
                  </a:lnTo>
                  <a:lnTo>
                    <a:pt x="417" y="146"/>
                  </a:lnTo>
                  <a:lnTo>
                    <a:pt x="484" y="171"/>
                  </a:lnTo>
                  <a:lnTo>
                    <a:pt x="551" y="196"/>
                  </a:lnTo>
                  <a:lnTo>
                    <a:pt x="550" y="203"/>
                  </a:lnTo>
                  <a:lnTo>
                    <a:pt x="548" y="211"/>
                  </a:lnTo>
                  <a:lnTo>
                    <a:pt x="548" y="217"/>
                  </a:lnTo>
                  <a:lnTo>
                    <a:pt x="548" y="225"/>
                  </a:lnTo>
                  <a:lnTo>
                    <a:pt x="479" y="199"/>
                  </a:lnTo>
                  <a:lnTo>
                    <a:pt x="410" y="175"/>
                  </a:lnTo>
                  <a:lnTo>
                    <a:pt x="342" y="149"/>
                  </a:lnTo>
                  <a:lnTo>
                    <a:pt x="273" y="124"/>
                  </a:lnTo>
                  <a:lnTo>
                    <a:pt x="204" y="98"/>
                  </a:lnTo>
                  <a:lnTo>
                    <a:pt x="135" y="74"/>
                  </a:lnTo>
                  <a:lnTo>
                    <a:pt x="67" y="49"/>
                  </a:lnTo>
                  <a:lnTo>
                    <a:pt x="0" y="25"/>
                  </a:lnTo>
                  <a:lnTo>
                    <a:pt x="7" y="12"/>
                  </a:lnTo>
                  <a:lnTo>
                    <a:pt x="16"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609" name="Freeform 33">
              <a:extLst>
                <a:ext uri="{FF2B5EF4-FFF2-40B4-BE49-F238E27FC236}">
                  <a16:creationId xmlns:a16="http://schemas.microsoft.com/office/drawing/2014/main" id="{D23E9C4E-B390-228F-FF56-2CD17CEE608B}"/>
                </a:ext>
              </a:extLst>
            </p:cNvPr>
            <p:cNvSpPr>
              <a:spLocks/>
            </p:cNvSpPr>
            <p:nvPr/>
          </p:nvSpPr>
          <p:spPr bwMode="auto">
            <a:xfrm>
              <a:off x="2758" y="1429"/>
              <a:ext cx="91" cy="30"/>
            </a:xfrm>
            <a:custGeom>
              <a:avLst/>
              <a:gdLst>
                <a:gd name="T0" fmla="*/ 11 w 576"/>
                <a:gd name="T1" fmla="*/ 0 h 234"/>
                <a:gd name="T2" fmla="*/ 81 w 576"/>
                <a:gd name="T3" fmla="*/ 25 h 234"/>
                <a:gd name="T4" fmla="*/ 152 w 576"/>
                <a:gd name="T5" fmla="*/ 52 h 234"/>
                <a:gd name="T6" fmla="*/ 223 w 576"/>
                <a:gd name="T7" fmla="*/ 76 h 234"/>
                <a:gd name="T8" fmla="*/ 294 w 576"/>
                <a:gd name="T9" fmla="*/ 103 h 234"/>
                <a:gd name="T10" fmla="*/ 363 w 576"/>
                <a:gd name="T11" fmla="*/ 128 h 234"/>
                <a:gd name="T12" fmla="*/ 434 w 576"/>
                <a:gd name="T13" fmla="*/ 154 h 234"/>
                <a:gd name="T14" fmla="*/ 505 w 576"/>
                <a:gd name="T15" fmla="*/ 180 h 234"/>
                <a:gd name="T16" fmla="*/ 576 w 576"/>
                <a:gd name="T17" fmla="*/ 207 h 234"/>
                <a:gd name="T18" fmla="*/ 572 w 576"/>
                <a:gd name="T19" fmla="*/ 215 h 234"/>
                <a:gd name="T20" fmla="*/ 571 w 576"/>
                <a:gd name="T21" fmla="*/ 224 h 234"/>
                <a:gd name="T22" fmla="*/ 568 w 576"/>
                <a:gd name="T23" fmla="*/ 229 h 234"/>
                <a:gd name="T24" fmla="*/ 567 w 576"/>
                <a:gd name="T25" fmla="*/ 234 h 234"/>
                <a:gd name="T26" fmla="*/ 495 w 576"/>
                <a:gd name="T27" fmla="*/ 207 h 234"/>
                <a:gd name="T28" fmla="*/ 424 w 576"/>
                <a:gd name="T29" fmla="*/ 181 h 234"/>
                <a:gd name="T30" fmla="*/ 353 w 576"/>
                <a:gd name="T31" fmla="*/ 155 h 234"/>
                <a:gd name="T32" fmla="*/ 283 w 576"/>
                <a:gd name="T33" fmla="*/ 129 h 234"/>
                <a:gd name="T34" fmla="*/ 212 w 576"/>
                <a:gd name="T35" fmla="*/ 103 h 234"/>
                <a:gd name="T36" fmla="*/ 141 w 576"/>
                <a:gd name="T37" fmla="*/ 78 h 234"/>
                <a:gd name="T38" fmla="*/ 70 w 576"/>
                <a:gd name="T39" fmla="*/ 52 h 234"/>
                <a:gd name="T40" fmla="*/ 0 w 576"/>
                <a:gd name="T41" fmla="*/ 27 h 234"/>
                <a:gd name="T42" fmla="*/ 2 w 576"/>
                <a:gd name="T43" fmla="*/ 22 h 234"/>
                <a:gd name="T44" fmla="*/ 4 w 576"/>
                <a:gd name="T45" fmla="*/ 17 h 234"/>
                <a:gd name="T46" fmla="*/ 7 w 576"/>
                <a:gd name="T47" fmla="*/ 8 h 234"/>
                <a:gd name="T48" fmla="*/ 11 w 576"/>
                <a:gd name="T49"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6" h="234">
                  <a:moveTo>
                    <a:pt x="11" y="0"/>
                  </a:moveTo>
                  <a:lnTo>
                    <a:pt x="81" y="25"/>
                  </a:lnTo>
                  <a:lnTo>
                    <a:pt x="152" y="52"/>
                  </a:lnTo>
                  <a:lnTo>
                    <a:pt x="223" y="76"/>
                  </a:lnTo>
                  <a:lnTo>
                    <a:pt x="294" y="103"/>
                  </a:lnTo>
                  <a:lnTo>
                    <a:pt x="363" y="128"/>
                  </a:lnTo>
                  <a:lnTo>
                    <a:pt x="434" y="154"/>
                  </a:lnTo>
                  <a:lnTo>
                    <a:pt x="505" y="180"/>
                  </a:lnTo>
                  <a:lnTo>
                    <a:pt x="576" y="207"/>
                  </a:lnTo>
                  <a:lnTo>
                    <a:pt x="572" y="215"/>
                  </a:lnTo>
                  <a:lnTo>
                    <a:pt x="571" y="224"/>
                  </a:lnTo>
                  <a:lnTo>
                    <a:pt x="568" y="229"/>
                  </a:lnTo>
                  <a:lnTo>
                    <a:pt x="567" y="234"/>
                  </a:lnTo>
                  <a:lnTo>
                    <a:pt x="495" y="207"/>
                  </a:lnTo>
                  <a:lnTo>
                    <a:pt x="424" y="181"/>
                  </a:lnTo>
                  <a:lnTo>
                    <a:pt x="353" y="155"/>
                  </a:lnTo>
                  <a:lnTo>
                    <a:pt x="283" y="129"/>
                  </a:lnTo>
                  <a:lnTo>
                    <a:pt x="212" y="103"/>
                  </a:lnTo>
                  <a:lnTo>
                    <a:pt x="141" y="78"/>
                  </a:lnTo>
                  <a:lnTo>
                    <a:pt x="70" y="52"/>
                  </a:lnTo>
                  <a:lnTo>
                    <a:pt x="0" y="27"/>
                  </a:lnTo>
                  <a:lnTo>
                    <a:pt x="2" y="22"/>
                  </a:lnTo>
                  <a:lnTo>
                    <a:pt x="4" y="17"/>
                  </a:lnTo>
                  <a:lnTo>
                    <a:pt x="7" y="8"/>
                  </a:lnTo>
                  <a:lnTo>
                    <a:pt x="11"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610" name="Freeform 34">
              <a:extLst>
                <a:ext uri="{FF2B5EF4-FFF2-40B4-BE49-F238E27FC236}">
                  <a16:creationId xmlns:a16="http://schemas.microsoft.com/office/drawing/2014/main" id="{98988B3C-28F5-28ED-F33A-D01CC673F00D}"/>
                </a:ext>
              </a:extLst>
            </p:cNvPr>
            <p:cNvSpPr>
              <a:spLocks/>
            </p:cNvSpPr>
            <p:nvPr/>
          </p:nvSpPr>
          <p:spPr bwMode="auto">
            <a:xfrm>
              <a:off x="2755" y="1442"/>
              <a:ext cx="88" cy="29"/>
            </a:xfrm>
            <a:custGeom>
              <a:avLst/>
              <a:gdLst>
                <a:gd name="T0" fmla="*/ 5 w 555"/>
                <a:gd name="T1" fmla="*/ 0 h 226"/>
                <a:gd name="T2" fmla="*/ 72 w 555"/>
                <a:gd name="T3" fmla="*/ 24 h 226"/>
                <a:gd name="T4" fmla="*/ 140 w 555"/>
                <a:gd name="T5" fmla="*/ 50 h 226"/>
                <a:gd name="T6" fmla="*/ 209 w 555"/>
                <a:gd name="T7" fmla="*/ 75 h 226"/>
                <a:gd name="T8" fmla="*/ 278 w 555"/>
                <a:gd name="T9" fmla="*/ 101 h 226"/>
                <a:gd name="T10" fmla="*/ 347 w 555"/>
                <a:gd name="T11" fmla="*/ 125 h 226"/>
                <a:gd name="T12" fmla="*/ 415 w 555"/>
                <a:gd name="T13" fmla="*/ 151 h 226"/>
                <a:gd name="T14" fmla="*/ 485 w 555"/>
                <a:gd name="T15" fmla="*/ 175 h 226"/>
                <a:gd name="T16" fmla="*/ 555 w 555"/>
                <a:gd name="T17" fmla="*/ 201 h 226"/>
                <a:gd name="T18" fmla="*/ 546 w 555"/>
                <a:gd name="T19" fmla="*/ 213 h 226"/>
                <a:gd name="T20" fmla="*/ 538 w 555"/>
                <a:gd name="T21" fmla="*/ 226 h 226"/>
                <a:gd name="T22" fmla="*/ 469 w 555"/>
                <a:gd name="T23" fmla="*/ 200 h 226"/>
                <a:gd name="T24" fmla="*/ 402 w 555"/>
                <a:gd name="T25" fmla="*/ 175 h 226"/>
                <a:gd name="T26" fmla="*/ 335 w 555"/>
                <a:gd name="T27" fmla="*/ 151 h 226"/>
                <a:gd name="T28" fmla="*/ 268 w 555"/>
                <a:gd name="T29" fmla="*/ 126 h 226"/>
                <a:gd name="T30" fmla="*/ 201 w 555"/>
                <a:gd name="T31" fmla="*/ 102 h 226"/>
                <a:gd name="T32" fmla="*/ 134 w 555"/>
                <a:gd name="T33" fmla="*/ 77 h 226"/>
                <a:gd name="T34" fmla="*/ 67 w 555"/>
                <a:gd name="T35" fmla="*/ 53 h 226"/>
                <a:gd name="T36" fmla="*/ 0 w 555"/>
                <a:gd name="T37" fmla="*/ 28 h 226"/>
                <a:gd name="T38" fmla="*/ 0 w 555"/>
                <a:gd name="T39" fmla="*/ 21 h 226"/>
                <a:gd name="T40" fmla="*/ 1 w 555"/>
                <a:gd name="T41" fmla="*/ 14 h 226"/>
                <a:gd name="T42" fmla="*/ 2 w 555"/>
                <a:gd name="T43" fmla="*/ 6 h 226"/>
                <a:gd name="T44" fmla="*/ 5 w 555"/>
                <a:gd name="T45"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5" h="226">
                  <a:moveTo>
                    <a:pt x="5" y="0"/>
                  </a:moveTo>
                  <a:lnTo>
                    <a:pt x="72" y="24"/>
                  </a:lnTo>
                  <a:lnTo>
                    <a:pt x="140" y="50"/>
                  </a:lnTo>
                  <a:lnTo>
                    <a:pt x="209" y="75"/>
                  </a:lnTo>
                  <a:lnTo>
                    <a:pt x="278" y="101"/>
                  </a:lnTo>
                  <a:lnTo>
                    <a:pt x="347" y="125"/>
                  </a:lnTo>
                  <a:lnTo>
                    <a:pt x="415" y="151"/>
                  </a:lnTo>
                  <a:lnTo>
                    <a:pt x="485" y="175"/>
                  </a:lnTo>
                  <a:lnTo>
                    <a:pt x="555" y="201"/>
                  </a:lnTo>
                  <a:lnTo>
                    <a:pt x="546" y="213"/>
                  </a:lnTo>
                  <a:lnTo>
                    <a:pt x="538" y="226"/>
                  </a:lnTo>
                  <a:lnTo>
                    <a:pt x="469" y="200"/>
                  </a:lnTo>
                  <a:lnTo>
                    <a:pt x="402" y="175"/>
                  </a:lnTo>
                  <a:lnTo>
                    <a:pt x="335" y="151"/>
                  </a:lnTo>
                  <a:lnTo>
                    <a:pt x="268" y="126"/>
                  </a:lnTo>
                  <a:lnTo>
                    <a:pt x="201" y="102"/>
                  </a:lnTo>
                  <a:lnTo>
                    <a:pt x="134" y="77"/>
                  </a:lnTo>
                  <a:lnTo>
                    <a:pt x="67" y="53"/>
                  </a:lnTo>
                  <a:lnTo>
                    <a:pt x="0" y="28"/>
                  </a:lnTo>
                  <a:lnTo>
                    <a:pt x="0" y="21"/>
                  </a:lnTo>
                  <a:lnTo>
                    <a:pt x="1" y="14"/>
                  </a:lnTo>
                  <a:lnTo>
                    <a:pt x="2" y="6"/>
                  </a:lnTo>
                  <a:lnTo>
                    <a:pt x="5"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611" name="Freeform 35">
              <a:extLst>
                <a:ext uri="{FF2B5EF4-FFF2-40B4-BE49-F238E27FC236}">
                  <a16:creationId xmlns:a16="http://schemas.microsoft.com/office/drawing/2014/main" id="{E4777F29-D8F7-14B2-5A2C-981CDF02A1EF}"/>
                </a:ext>
              </a:extLst>
            </p:cNvPr>
            <p:cNvSpPr>
              <a:spLocks/>
            </p:cNvSpPr>
            <p:nvPr/>
          </p:nvSpPr>
          <p:spPr bwMode="auto">
            <a:xfrm>
              <a:off x="2755" y="1456"/>
              <a:ext cx="77" cy="26"/>
            </a:xfrm>
            <a:custGeom>
              <a:avLst/>
              <a:gdLst>
                <a:gd name="T0" fmla="*/ 0 w 486"/>
                <a:gd name="T1" fmla="*/ 0 h 200"/>
                <a:gd name="T2" fmla="*/ 59 w 486"/>
                <a:gd name="T3" fmla="*/ 22 h 200"/>
                <a:gd name="T4" fmla="*/ 121 w 486"/>
                <a:gd name="T5" fmla="*/ 44 h 200"/>
                <a:gd name="T6" fmla="*/ 180 w 486"/>
                <a:gd name="T7" fmla="*/ 65 h 200"/>
                <a:gd name="T8" fmla="*/ 242 w 486"/>
                <a:gd name="T9" fmla="*/ 89 h 200"/>
                <a:gd name="T10" fmla="*/ 303 w 486"/>
                <a:gd name="T11" fmla="*/ 111 h 200"/>
                <a:gd name="T12" fmla="*/ 364 w 486"/>
                <a:gd name="T13" fmla="*/ 133 h 200"/>
                <a:gd name="T14" fmla="*/ 424 w 486"/>
                <a:gd name="T15" fmla="*/ 156 h 200"/>
                <a:gd name="T16" fmla="*/ 486 w 486"/>
                <a:gd name="T17" fmla="*/ 179 h 200"/>
                <a:gd name="T18" fmla="*/ 473 w 486"/>
                <a:gd name="T19" fmla="*/ 189 h 200"/>
                <a:gd name="T20" fmla="*/ 462 w 486"/>
                <a:gd name="T21" fmla="*/ 200 h 200"/>
                <a:gd name="T22" fmla="*/ 404 w 486"/>
                <a:gd name="T23" fmla="*/ 178 h 200"/>
                <a:gd name="T24" fmla="*/ 347 w 486"/>
                <a:gd name="T25" fmla="*/ 157 h 200"/>
                <a:gd name="T26" fmla="*/ 290 w 486"/>
                <a:gd name="T27" fmla="*/ 135 h 200"/>
                <a:gd name="T28" fmla="*/ 233 w 486"/>
                <a:gd name="T29" fmla="*/ 115 h 200"/>
                <a:gd name="T30" fmla="*/ 175 w 486"/>
                <a:gd name="T31" fmla="*/ 94 h 200"/>
                <a:gd name="T32" fmla="*/ 118 w 486"/>
                <a:gd name="T33" fmla="*/ 73 h 200"/>
                <a:gd name="T34" fmla="*/ 61 w 486"/>
                <a:gd name="T35" fmla="*/ 53 h 200"/>
                <a:gd name="T36" fmla="*/ 5 w 486"/>
                <a:gd name="T37" fmla="*/ 33 h 200"/>
                <a:gd name="T38" fmla="*/ 3 w 486"/>
                <a:gd name="T39" fmla="*/ 24 h 200"/>
                <a:gd name="T40" fmla="*/ 2 w 486"/>
                <a:gd name="T41" fmla="*/ 16 h 200"/>
                <a:gd name="T42" fmla="*/ 1 w 486"/>
                <a:gd name="T43" fmla="*/ 7 h 200"/>
                <a:gd name="T44" fmla="*/ 0 w 486"/>
                <a:gd name="T45"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6" h="200">
                  <a:moveTo>
                    <a:pt x="0" y="0"/>
                  </a:moveTo>
                  <a:lnTo>
                    <a:pt x="59" y="22"/>
                  </a:lnTo>
                  <a:lnTo>
                    <a:pt x="121" y="44"/>
                  </a:lnTo>
                  <a:lnTo>
                    <a:pt x="180" y="65"/>
                  </a:lnTo>
                  <a:lnTo>
                    <a:pt x="242" y="89"/>
                  </a:lnTo>
                  <a:lnTo>
                    <a:pt x="303" y="111"/>
                  </a:lnTo>
                  <a:lnTo>
                    <a:pt x="364" y="133"/>
                  </a:lnTo>
                  <a:lnTo>
                    <a:pt x="424" y="156"/>
                  </a:lnTo>
                  <a:lnTo>
                    <a:pt x="486" y="179"/>
                  </a:lnTo>
                  <a:lnTo>
                    <a:pt x="473" y="189"/>
                  </a:lnTo>
                  <a:lnTo>
                    <a:pt x="462" y="200"/>
                  </a:lnTo>
                  <a:lnTo>
                    <a:pt x="404" y="178"/>
                  </a:lnTo>
                  <a:lnTo>
                    <a:pt x="347" y="157"/>
                  </a:lnTo>
                  <a:lnTo>
                    <a:pt x="290" y="135"/>
                  </a:lnTo>
                  <a:lnTo>
                    <a:pt x="233" y="115"/>
                  </a:lnTo>
                  <a:lnTo>
                    <a:pt x="175" y="94"/>
                  </a:lnTo>
                  <a:lnTo>
                    <a:pt x="118" y="73"/>
                  </a:lnTo>
                  <a:lnTo>
                    <a:pt x="61" y="53"/>
                  </a:lnTo>
                  <a:lnTo>
                    <a:pt x="5" y="33"/>
                  </a:lnTo>
                  <a:lnTo>
                    <a:pt x="3" y="24"/>
                  </a:lnTo>
                  <a:lnTo>
                    <a:pt x="2" y="16"/>
                  </a:lnTo>
                  <a:lnTo>
                    <a:pt x="1" y="7"/>
                  </a:lnTo>
                  <a:lnTo>
                    <a:pt x="0"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612" name="Freeform 36">
              <a:extLst>
                <a:ext uri="{FF2B5EF4-FFF2-40B4-BE49-F238E27FC236}">
                  <a16:creationId xmlns:a16="http://schemas.microsoft.com/office/drawing/2014/main" id="{3AA1E104-90C8-6F7A-DE9F-8D1E33725381}"/>
                </a:ext>
              </a:extLst>
            </p:cNvPr>
            <p:cNvSpPr>
              <a:spLocks/>
            </p:cNvSpPr>
            <p:nvPr/>
          </p:nvSpPr>
          <p:spPr bwMode="auto">
            <a:xfrm>
              <a:off x="2760" y="1472"/>
              <a:ext cx="55" cy="19"/>
            </a:xfrm>
            <a:custGeom>
              <a:avLst/>
              <a:gdLst>
                <a:gd name="T0" fmla="*/ 0 w 345"/>
                <a:gd name="T1" fmla="*/ 0 h 141"/>
                <a:gd name="T2" fmla="*/ 345 w 345"/>
                <a:gd name="T3" fmla="*/ 125 h 141"/>
                <a:gd name="T4" fmla="*/ 333 w 345"/>
                <a:gd name="T5" fmla="*/ 129 h 141"/>
                <a:gd name="T6" fmla="*/ 324 w 345"/>
                <a:gd name="T7" fmla="*/ 133 h 141"/>
                <a:gd name="T8" fmla="*/ 313 w 345"/>
                <a:gd name="T9" fmla="*/ 137 h 141"/>
                <a:gd name="T10" fmla="*/ 304 w 345"/>
                <a:gd name="T11" fmla="*/ 141 h 141"/>
                <a:gd name="T12" fmla="*/ 24 w 345"/>
                <a:gd name="T13" fmla="*/ 37 h 141"/>
                <a:gd name="T14" fmla="*/ 16 w 345"/>
                <a:gd name="T15" fmla="*/ 27 h 141"/>
                <a:gd name="T16" fmla="*/ 11 w 345"/>
                <a:gd name="T17" fmla="*/ 18 h 141"/>
                <a:gd name="T18" fmla="*/ 4 w 345"/>
                <a:gd name="T19" fmla="*/ 9 h 141"/>
                <a:gd name="T20" fmla="*/ 0 w 345"/>
                <a:gd name="T21"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5" h="141">
                  <a:moveTo>
                    <a:pt x="0" y="0"/>
                  </a:moveTo>
                  <a:lnTo>
                    <a:pt x="345" y="125"/>
                  </a:lnTo>
                  <a:lnTo>
                    <a:pt x="333" y="129"/>
                  </a:lnTo>
                  <a:lnTo>
                    <a:pt x="324" y="133"/>
                  </a:lnTo>
                  <a:lnTo>
                    <a:pt x="313" y="137"/>
                  </a:lnTo>
                  <a:lnTo>
                    <a:pt x="304" y="141"/>
                  </a:lnTo>
                  <a:lnTo>
                    <a:pt x="24" y="37"/>
                  </a:lnTo>
                  <a:lnTo>
                    <a:pt x="16" y="27"/>
                  </a:lnTo>
                  <a:lnTo>
                    <a:pt x="11" y="18"/>
                  </a:lnTo>
                  <a:lnTo>
                    <a:pt x="4" y="9"/>
                  </a:lnTo>
                  <a:lnTo>
                    <a:pt x="0"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613" name="Freeform 37">
              <a:extLst>
                <a:ext uri="{FF2B5EF4-FFF2-40B4-BE49-F238E27FC236}">
                  <a16:creationId xmlns:a16="http://schemas.microsoft.com/office/drawing/2014/main" id="{BBCEE580-102F-7ECD-7B9F-F269BDCB7018}"/>
                </a:ext>
              </a:extLst>
            </p:cNvPr>
            <p:cNvSpPr>
              <a:spLocks/>
            </p:cNvSpPr>
            <p:nvPr/>
          </p:nvSpPr>
          <p:spPr bwMode="auto">
            <a:xfrm>
              <a:off x="2820" y="1421"/>
              <a:ext cx="31" cy="66"/>
            </a:xfrm>
            <a:custGeom>
              <a:avLst/>
              <a:gdLst>
                <a:gd name="T0" fmla="*/ 195 w 195"/>
                <a:gd name="T1" fmla="*/ 36 h 502"/>
                <a:gd name="T2" fmla="*/ 32 w 195"/>
                <a:gd name="T3" fmla="*/ 480 h 502"/>
                <a:gd name="T4" fmla="*/ 23 w 195"/>
                <a:gd name="T5" fmla="*/ 486 h 502"/>
                <a:gd name="T6" fmla="*/ 15 w 195"/>
                <a:gd name="T7" fmla="*/ 491 h 502"/>
                <a:gd name="T8" fmla="*/ 8 w 195"/>
                <a:gd name="T9" fmla="*/ 496 h 502"/>
                <a:gd name="T10" fmla="*/ 0 w 195"/>
                <a:gd name="T11" fmla="*/ 502 h 502"/>
                <a:gd name="T12" fmla="*/ 183 w 195"/>
                <a:gd name="T13" fmla="*/ 0 h 502"/>
                <a:gd name="T14" fmla="*/ 186 w 195"/>
                <a:gd name="T15" fmla="*/ 8 h 502"/>
                <a:gd name="T16" fmla="*/ 190 w 195"/>
                <a:gd name="T17" fmla="*/ 17 h 502"/>
                <a:gd name="T18" fmla="*/ 192 w 195"/>
                <a:gd name="T19" fmla="*/ 26 h 502"/>
                <a:gd name="T20" fmla="*/ 195 w 195"/>
                <a:gd name="T21" fmla="*/ 3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502">
                  <a:moveTo>
                    <a:pt x="195" y="36"/>
                  </a:moveTo>
                  <a:lnTo>
                    <a:pt x="32" y="480"/>
                  </a:lnTo>
                  <a:lnTo>
                    <a:pt x="23" y="486"/>
                  </a:lnTo>
                  <a:lnTo>
                    <a:pt x="15" y="491"/>
                  </a:lnTo>
                  <a:lnTo>
                    <a:pt x="8" y="496"/>
                  </a:lnTo>
                  <a:lnTo>
                    <a:pt x="0" y="502"/>
                  </a:lnTo>
                  <a:lnTo>
                    <a:pt x="183" y="0"/>
                  </a:lnTo>
                  <a:lnTo>
                    <a:pt x="186" y="8"/>
                  </a:lnTo>
                  <a:lnTo>
                    <a:pt x="190" y="17"/>
                  </a:lnTo>
                  <a:lnTo>
                    <a:pt x="192" y="26"/>
                  </a:lnTo>
                  <a:lnTo>
                    <a:pt x="195" y="36"/>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614" name="Freeform 38">
              <a:extLst>
                <a:ext uri="{FF2B5EF4-FFF2-40B4-BE49-F238E27FC236}">
                  <a16:creationId xmlns:a16="http://schemas.microsoft.com/office/drawing/2014/main" id="{95186C40-82EC-5D39-3FE5-18C3C4A38755}"/>
                </a:ext>
              </a:extLst>
            </p:cNvPr>
            <p:cNvSpPr>
              <a:spLocks/>
            </p:cNvSpPr>
            <p:nvPr/>
          </p:nvSpPr>
          <p:spPr bwMode="auto">
            <a:xfrm>
              <a:off x="2804" y="1409"/>
              <a:ext cx="39" cy="83"/>
            </a:xfrm>
            <a:custGeom>
              <a:avLst/>
              <a:gdLst>
                <a:gd name="T0" fmla="*/ 249 w 249"/>
                <a:gd name="T1" fmla="*/ 22 h 637"/>
                <a:gd name="T2" fmla="*/ 220 w 249"/>
                <a:gd name="T3" fmla="*/ 97 h 637"/>
                <a:gd name="T4" fmla="*/ 192 w 249"/>
                <a:gd name="T5" fmla="*/ 173 h 637"/>
                <a:gd name="T6" fmla="*/ 164 w 249"/>
                <a:gd name="T7" fmla="*/ 249 h 637"/>
                <a:gd name="T8" fmla="*/ 136 w 249"/>
                <a:gd name="T9" fmla="*/ 326 h 637"/>
                <a:gd name="T10" fmla="*/ 108 w 249"/>
                <a:gd name="T11" fmla="*/ 402 h 637"/>
                <a:gd name="T12" fmla="*/ 81 w 249"/>
                <a:gd name="T13" fmla="*/ 478 h 637"/>
                <a:gd name="T14" fmla="*/ 53 w 249"/>
                <a:gd name="T15" fmla="*/ 554 h 637"/>
                <a:gd name="T16" fmla="*/ 25 w 249"/>
                <a:gd name="T17" fmla="*/ 632 h 637"/>
                <a:gd name="T18" fmla="*/ 19 w 249"/>
                <a:gd name="T19" fmla="*/ 633 h 637"/>
                <a:gd name="T20" fmla="*/ 13 w 249"/>
                <a:gd name="T21" fmla="*/ 634 h 637"/>
                <a:gd name="T22" fmla="*/ 5 w 249"/>
                <a:gd name="T23" fmla="*/ 635 h 637"/>
                <a:gd name="T24" fmla="*/ 0 w 249"/>
                <a:gd name="T25" fmla="*/ 637 h 637"/>
                <a:gd name="T26" fmla="*/ 28 w 249"/>
                <a:gd name="T27" fmla="*/ 557 h 637"/>
                <a:gd name="T28" fmla="*/ 58 w 249"/>
                <a:gd name="T29" fmla="*/ 477 h 637"/>
                <a:gd name="T30" fmla="*/ 86 w 249"/>
                <a:gd name="T31" fmla="*/ 397 h 637"/>
                <a:gd name="T32" fmla="*/ 116 w 249"/>
                <a:gd name="T33" fmla="*/ 318 h 637"/>
                <a:gd name="T34" fmla="*/ 144 w 249"/>
                <a:gd name="T35" fmla="*/ 238 h 637"/>
                <a:gd name="T36" fmla="*/ 174 w 249"/>
                <a:gd name="T37" fmla="*/ 159 h 637"/>
                <a:gd name="T38" fmla="*/ 202 w 249"/>
                <a:gd name="T39" fmla="*/ 79 h 637"/>
                <a:gd name="T40" fmla="*/ 232 w 249"/>
                <a:gd name="T41" fmla="*/ 0 h 637"/>
                <a:gd name="T42" fmla="*/ 240 w 249"/>
                <a:gd name="T43" fmla="*/ 9 h 637"/>
                <a:gd name="T44" fmla="*/ 249 w 249"/>
                <a:gd name="T45" fmla="*/ 22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9" h="637">
                  <a:moveTo>
                    <a:pt x="249" y="22"/>
                  </a:moveTo>
                  <a:lnTo>
                    <a:pt x="220" y="97"/>
                  </a:lnTo>
                  <a:lnTo>
                    <a:pt x="192" y="173"/>
                  </a:lnTo>
                  <a:lnTo>
                    <a:pt x="164" y="249"/>
                  </a:lnTo>
                  <a:lnTo>
                    <a:pt x="136" y="326"/>
                  </a:lnTo>
                  <a:lnTo>
                    <a:pt x="108" y="402"/>
                  </a:lnTo>
                  <a:lnTo>
                    <a:pt x="81" y="478"/>
                  </a:lnTo>
                  <a:lnTo>
                    <a:pt x="53" y="554"/>
                  </a:lnTo>
                  <a:lnTo>
                    <a:pt x="25" y="632"/>
                  </a:lnTo>
                  <a:lnTo>
                    <a:pt x="19" y="633"/>
                  </a:lnTo>
                  <a:lnTo>
                    <a:pt x="13" y="634"/>
                  </a:lnTo>
                  <a:lnTo>
                    <a:pt x="5" y="635"/>
                  </a:lnTo>
                  <a:lnTo>
                    <a:pt x="0" y="637"/>
                  </a:lnTo>
                  <a:lnTo>
                    <a:pt x="28" y="557"/>
                  </a:lnTo>
                  <a:lnTo>
                    <a:pt x="58" y="477"/>
                  </a:lnTo>
                  <a:lnTo>
                    <a:pt x="86" y="397"/>
                  </a:lnTo>
                  <a:lnTo>
                    <a:pt x="116" y="318"/>
                  </a:lnTo>
                  <a:lnTo>
                    <a:pt x="144" y="238"/>
                  </a:lnTo>
                  <a:lnTo>
                    <a:pt x="174" y="159"/>
                  </a:lnTo>
                  <a:lnTo>
                    <a:pt x="202" y="79"/>
                  </a:lnTo>
                  <a:lnTo>
                    <a:pt x="232" y="0"/>
                  </a:lnTo>
                  <a:lnTo>
                    <a:pt x="240" y="9"/>
                  </a:lnTo>
                  <a:lnTo>
                    <a:pt x="249" y="22"/>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615" name="Freeform 39">
              <a:extLst>
                <a:ext uri="{FF2B5EF4-FFF2-40B4-BE49-F238E27FC236}">
                  <a16:creationId xmlns:a16="http://schemas.microsoft.com/office/drawing/2014/main" id="{B540DA10-F242-BC3C-2159-5EC84ADC3ACB}"/>
                </a:ext>
              </a:extLst>
            </p:cNvPr>
            <p:cNvSpPr>
              <a:spLocks/>
            </p:cNvSpPr>
            <p:nvPr/>
          </p:nvSpPr>
          <p:spPr bwMode="auto">
            <a:xfrm>
              <a:off x="2789" y="1401"/>
              <a:ext cx="44" cy="91"/>
            </a:xfrm>
            <a:custGeom>
              <a:avLst/>
              <a:gdLst>
                <a:gd name="T0" fmla="*/ 274 w 274"/>
                <a:gd name="T1" fmla="*/ 13 h 699"/>
                <a:gd name="T2" fmla="*/ 242 w 274"/>
                <a:gd name="T3" fmla="*/ 98 h 699"/>
                <a:gd name="T4" fmla="*/ 211 w 274"/>
                <a:gd name="T5" fmla="*/ 184 h 699"/>
                <a:gd name="T6" fmla="*/ 180 w 274"/>
                <a:gd name="T7" fmla="*/ 269 h 699"/>
                <a:gd name="T8" fmla="*/ 149 w 274"/>
                <a:gd name="T9" fmla="*/ 355 h 699"/>
                <a:gd name="T10" fmla="*/ 116 w 274"/>
                <a:gd name="T11" fmla="*/ 440 h 699"/>
                <a:gd name="T12" fmla="*/ 85 w 274"/>
                <a:gd name="T13" fmla="*/ 526 h 699"/>
                <a:gd name="T14" fmla="*/ 54 w 274"/>
                <a:gd name="T15" fmla="*/ 612 h 699"/>
                <a:gd name="T16" fmla="*/ 24 w 274"/>
                <a:gd name="T17" fmla="*/ 699 h 699"/>
                <a:gd name="T18" fmla="*/ 12 w 274"/>
                <a:gd name="T19" fmla="*/ 696 h 699"/>
                <a:gd name="T20" fmla="*/ 0 w 274"/>
                <a:gd name="T21" fmla="*/ 695 h 699"/>
                <a:gd name="T22" fmla="*/ 31 w 274"/>
                <a:gd name="T23" fmla="*/ 607 h 699"/>
                <a:gd name="T24" fmla="*/ 64 w 274"/>
                <a:gd name="T25" fmla="*/ 520 h 699"/>
                <a:gd name="T26" fmla="*/ 95 w 274"/>
                <a:gd name="T27" fmla="*/ 434 h 699"/>
                <a:gd name="T28" fmla="*/ 127 w 274"/>
                <a:gd name="T29" fmla="*/ 347 h 699"/>
                <a:gd name="T30" fmla="*/ 158 w 274"/>
                <a:gd name="T31" fmla="*/ 260 h 699"/>
                <a:gd name="T32" fmla="*/ 190 w 274"/>
                <a:gd name="T33" fmla="*/ 173 h 699"/>
                <a:gd name="T34" fmla="*/ 222 w 274"/>
                <a:gd name="T35" fmla="*/ 87 h 699"/>
                <a:gd name="T36" fmla="*/ 256 w 274"/>
                <a:gd name="T37" fmla="*/ 0 h 699"/>
                <a:gd name="T38" fmla="*/ 265 w 274"/>
                <a:gd name="T39" fmla="*/ 5 h 699"/>
                <a:gd name="T40" fmla="*/ 274 w 274"/>
                <a:gd name="T41" fmla="*/ 13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4" h="699">
                  <a:moveTo>
                    <a:pt x="274" y="13"/>
                  </a:moveTo>
                  <a:lnTo>
                    <a:pt x="242" y="98"/>
                  </a:lnTo>
                  <a:lnTo>
                    <a:pt x="211" y="184"/>
                  </a:lnTo>
                  <a:lnTo>
                    <a:pt x="180" y="269"/>
                  </a:lnTo>
                  <a:lnTo>
                    <a:pt x="149" y="355"/>
                  </a:lnTo>
                  <a:lnTo>
                    <a:pt x="116" y="440"/>
                  </a:lnTo>
                  <a:lnTo>
                    <a:pt x="85" y="526"/>
                  </a:lnTo>
                  <a:lnTo>
                    <a:pt x="54" y="612"/>
                  </a:lnTo>
                  <a:lnTo>
                    <a:pt x="24" y="699"/>
                  </a:lnTo>
                  <a:lnTo>
                    <a:pt x="12" y="696"/>
                  </a:lnTo>
                  <a:lnTo>
                    <a:pt x="0" y="695"/>
                  </a:lnTo>
                  <a:lnTo>
                    <a:pt x="31" y="607"/>
                  </a:lnTo>
                  <a:lnTo>
                    <a:pt x="64" y="520"/>
                  </a:lnTo>
                  <a:lnTo>
                    <a:pt x="95" y="434"/>
                  </a:lnTo>
                  <a:lnTo>
                    <a:pt x="127" y="347"/>
                  </a:lnTo>
                  <a:lnTo>
                    <a:pt x="158" y="260"/>
                  </a:lnTo>
                  <a:lnTo>
                    <a:pt x="190" y="173"/>
                  </a:lnTo>
                  <a:lnTo>
                    <a:pt x="222" y="87"/>
                  </a:lnTo>
                  <a:lnTo>
                    <a:pt x="256" y="0"/>
                  </a:lnTo>
                  <a:lnTo>
                    <a:pt x="265" y="5"/>
                  </a:lnTo>
                  <a:lnTo>
                    <a:pt x="274" y="13"/>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616" name="Freeform 40">
              <a:extLst>
                <a:ext uri="{FF2B5EF4-FFF2-40B4-BE49-F238E27FC236}">
                  <a16:creationId xmlns:a16="http://schemas.microsoft.com/office/drawing/2014/main" id="{83F26725-5DCC-F8D3-1A3A-0381665FEC39}"/>
                </a:ext>
              </a:extLst>
            </p:cNvPr>
            <p:cNvSpPr>
              <a:spLocks/>
            </p:cNvSpPr>
            <p:nvPr/>
          </p:nvSpPr>
          <p:spPr bwMode="auto">
            <a:xfrm>
              <a:off x="2777" y="1397"/>
              <a:ext cx="44" cy="92"/>
            </a:xfrm>
            <a:custGeom>
              <a:avLst/>
              <a:gdLst>
                <a:gd name="T0" fmla="*/ 276 w 276"/>
                <a:gd name="T1" fmla="*/ 5 h 707"/>
                <a:gd name="T2" fmla="*/ 242 w 276"/>
                <a:gd name="T3" fmla="*/ 91 h 707"/>
                <a:gd name="T4" fmla="*/ 211 w 276"/>
                <a:gd name="T5" fmla="*/ 179 h 707"/>
                <a:gd name="T6" fmla="*/ 178 w 276"/>
                <a:gd name="T7" fmla="*/ 267 h 707"/>
                <a:gd name="T8" fmla="*/ 147 w 276"/>
                <a:gd name="T9" fmla="*/ 355 h 707"/>
                <a:gd name="T10" fmla="*/ 114 w 276"/>
                <a:gd name="T11" fmla="*/ 442 h 707"/>
                <a:gd name="T12" fmla="*/ 82 w 276"/>
                <a:gd name="T13" fmla="*/ 530 h 707"/>
                <a:gd name="T14" fmla="*/ 51 w 276"/>
                <a:gd name="T15" fmla="*/ 618 h 707"/>
                <a:gd name="T16" fmla="*/ 20 w 276"/>
                <a:gd name="T17" fmla="*/ 707 h 707"/>
                <a:gd name="T18" fmla="*/ 10 w 276"/>
                <a:gd name="T19" fmla="*/ 701 h 707"/>
                <a:gd name="T20" fmla="*/ 0 w 276"/>
                <a:gd name="T21" fmla="*/ 695 h 707"/>
                <a:gd name="T22" fmla="*/ 31 w 276"/>
                <a:gd name="T23" fmla="*/ 608 h 707"/>
                <a:gd name="T24" fmla="*/ 63 w 276"/>
                <a:gd name="T25" fmla="*/ 521 h 707"/>
                <a:gd name="T26" fmla="*/ 94 w 276"/>
                <a:gd name="T27" fmla="*/ 433 h 707"/>
                <a:gd name="T28" fmla="*/ 126 w 276"/>
                <a:gd name="T29" fmla="*/ 347 h 707"/>
                <a:gd name="T30" fmla="*/ 157 w 276"/>
                <a:gd name="T31" fmla="*/ 259 h 707"/>
                <a:gd name="T32" fmla="*/ 189 w 276"/>
                <a:gd name="T33" fmla="*/ 173 h 707"/>
                <a:gd name="T34" fmla="*/ 220 w 276"/>
                <a:gd name="T35" fmla="*/ 86 h 707"/>
                <a:gd name="T36" fmla="*/ 253 w 276"/>
                <a:gd name="T37" fmla="*/ 0 h 707"/>
                <a:gd name="T38" fmla="*/ 264 w 276"/>
                <a:gd name="T39" fmla="*/ 2 h 707"/>
                <a:gd name="T40" fmla="*/ 276 w 276"/>
                <a:gd name="T41" fmla="*/ 5 h 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6" h="707">
                  <a:moveTo>
                    <a:pt x="276" y="5"/>
                  </a:moveTo>
                  <a:lnTo>
                    <a:pt x="242" y="91"/>
                  </a:lnTo>
                  <a:lnTo>
                    <a:pt x="211" y="179"/>
                  </a:lnTo>
                  <a:lnTo>
                    <a:pt x="178" y="267"/>
                  </a:lnTo>
                  <a:lnTo>
                    <a:pt x="147" y="355"/>
                  </a:lnTo>
                  <a:lnTo>
                    <a:pt x="114" y="442"/>
                  </a:lnTo>
                  <a:lnTo>
                    <a:pt x="82" y="530"/>
                  </a:lnTo>
                  <a:lnTo>
                    <a:pt x="51" y="618"/>
                  </a:lnTo>
                  <a:lnTo>
                    <a:pt x="20" y="707"/>
                  </a:lnTo>
                  <a:lnTo>
                    <a:pt x="10" y="701"/>
                  </a:lnTo>
                  <a:lnTo>
                    <a:pt x="0" y="695"/>
                  </a:lnTo>
                  <a:lnTo>
                    <a:pt x="31" y="608"/>
                  </a:lnTo>
                  <a:lnTo>
                    <a:pt x="63" y="521"/>
                  </a:lnTo>
                  <a:lnTo>
                    <a:pt x="94" y="433"/>
                  </a:lnTo>
                  <a:lnTo>
                    <a:pt x="126" y="347"/>
                  </a:lnTo>
                  <a:lnTo>
                    <a:pt x="157" y="259"/>
                  </a:lnTo>
                  <a:lnTo>
                    <a:pt x="189" y="173"/>
                  </a:lnTo>
                  <a:lnTo>
                    <a:pt x="220" y="86"/>
                  </a:lnTo>
                  <a:lnTo>
                    <a:pt x="253" y="0"/>
                  </a:lnTo>
                  <a:lnTo>
                    <a:pt x="264" y="2"/>
                  </a:lnTo>
                  <a:lnTo>
                    <a:pt x="276" y="5"/>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617" name="Freeform 41">
              <a:extLst>
                <a:ext uri="{FF2B5EF4-FFF2-40B4-BE49-F238E27FC236}">
                  <a16:creationId xmlns:a16="http://schemas.microsoft.com/office/drawing/2014/main" id="{C9F203E5-18DD-62EF-AA1B-762D9C355178}"/>
                </a:ext>
              </a:extLst>
            </p:cNvPr>
            <p:cNvSpPr>
              <a:spLocks/>
            </p:cNvSpPr>
            <p:nvPr/>
          </p:nvSpPr>
          <p:spPr bwMode="auto">
            <a:xfrm>
              <a:off x="2766" y="1397"/>
              <a:ext cx="41" cy="86"/>
            </a:xfrm>
            <a:custGeom>
              <a:avLst/>
              <a:gdLst>
                <a:gd name="T0" fmla="*/ 258 w 258"/>
                <a:gd name="T1" fmla="*/ 0 h 658"/>
                <a:gd name="T2" fmla="*/ 227 w 258"/>
                <a:gd name="T3" fmla="*/ 81 h 658"/>
                <a:gd name="T4" fmla="*/ 198 w 258"/>
                <a:gd name="T5" fmla="*/ 164 h 658"/>
                <a:gd name="T6" fmla="*/ 167 w 258"/>
                <a:gd name="T7" fmla="*/ 247 h 658"/>
                <a:gd name="T8" fmla="*/ 137 w 258"/>
                <a:gd name="T9" fmla="*/ 329 h 658"/>
                <a:gd name="T10" fmla="*/ 106 w 258"/>
                <a:gd name="T11" fmla="*/ 410 h 658"/>
                <a:gd name="T12" fmla="*/ 76 w 258"/>
                <a:gd name="T13" fmla="*/ 493 h 658"/>
                <a:gd name="T14" fmla="*/ 47 w 258"/>
                <a:gd name="T15" fmla="*/ 576 h 658"/>
                <a:gd name="T16" fmla="*/ 17 w 258"/>
                <a:gd name="T17" fmla="*/ 658 h 658"/>
                <a:gd name="T18" fmla="*/ 8 w 258"/>
                <a:gd name="T19" fmla="*/ 649 h 658"/>
                <a:gd name="T20" fmla="*/ 0 w 258"/>
                <a:gd name="T21" fmla="*/ 640 h 658"/>
                <a:gd name="T22" fmla="*/ 29 w 258"/>
                <a:gd name="T23" fmla="*/ 559 h 658"/>
                <a:gd name="T24" fmla="*/ 58 w 258"/>
                <a:gd name="T25" fmla="*/ 480 h 658"/>
                <a:gd name="T26" fmla="*/ 87 w 258"/>
                <a:gd name="T27" fmla="*/ 400 h 658"/>
                <a:gd name="T28" fmla="*/ 116 w 258"/>
                <a:gd name="T29" fmla="*/ 321 h 658"/>
                <a:gd name="T30" fmla="*/ 145 w 258"/>
                <a:gd name="T31" fmla="*/ 241 h 658"/>
                <a:gd name="T32" fmla="*/ 174 w 258"/>
                <a:gd name="T33" fmla="*/ 163 h 658"/>
                <a:gd name="T34" fmla="*/ 203 w 258"/>
                <a:gd name="T35" fmla="*/ 83 h 658"/>
                <a:gd name="T36" fmla="*/ 232 w 258"/>
                <a:gd name="T37" fmla="*/ 4 h 658"/>
                <a:gd name="T38" fmla="*/ 244 w 258"/>
                <a:gd name="T39" fmla="*/ 1 h 658"/>
                <a:gd name="T40" fmla="*/ 258 w 258"/>
                <a:gd name="T41"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8" h="658">
                  <a:moveTo>
                    <a:pt x="258" y="0"/>
                  </a:moveTo>
                  <a:lnTo>
                    <a:pt x="227" y="81"/>
                  </a:lnTo>
                  <a:lnTo>
                    <a:pt x="198" y="164"/>
                  </a:lnTo>
                  <a:lnTo>
                    <a:pt x="167" y="247"/>
                  </a:lnTo>
                  <a:lnTo>
                    <a:pt x="137" y="329"/>
                  </a:lnTo>
                  <a:lnTo>
                    <a:pt x="106" y="410"/>
                  </a:lnTo>
                  <a:lnTo>
                    <a:pt x="76" y="493"/>
                  </a:lnTo>
                  <a:lnTo>
                    <a:pt x="47" y="576"/>
                  </a:lnTo>
                  <a:lnTo>
                    <a:pt x="17" y="658"/>
                  </a:lnTo>
                  <a:lnTo>
                    <a:pt x="8" y="649"/>
                  </a:lnTo>
                  <a:lnTo>
                    <a:pt x="0" y="640"/>
                  </a:lnTo>
                  <a:lnTo>
                    <a:pt x="29" y="559"/>
                  </a:lnTo>
                  <a:lnTo>
                    <a:pt x="58" y="480"/>
                  </a:lnTo>
                  <a:lnTo>
                    <a:pt x="87" y="400"/>
                  </a:lnTo>
                  <a:lnTo>
                    <a:pt x="116" y="321"/>
                  </a:lnTo>
                  <a:lnTo>
                    <a:pt x="145" y="241"/>
                  </a:lnTo>
                  <a:lnTo>
                    <a:pt x="174" y="163"/>
                  </a:lnTo>
                  <a:lnTo>
                    <a:pt x="203" y="83"/>
                  </a:lnTo>
                  <a:lnTo>
                    <a:pt x="232" y="4"/>
                  </a:lnTo>
                  <a:lnTo>
                    <a:pt x="244" y="1"/>
                  </a:lnTo>
                  <a:lnTo>
                    <a:pt x="258"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618" name="Freeform 42">
              <a:extLst>
                <a:ext uri="{FF2B5EF4-FFF2-40B4-BE49-F238E27FC236}">
                  <a16:creationId xmlns:a16="http://schemas.microsoft.com/office/drawing/2014/main" id="{A5734A60-430A-047F-D2FC-B1EDE25E5AC3}"/>
                </a:ext>
              </a:extLst>
            </p:cNvPr>
            <p:cNvSpPr>
              <a:spLocks/>
            </p:cNvSpPr>
            <p:nvPr/>
          </p:nvSpPr>
          <p:spPr bwMode="auto">
            <a:xfrm>
              <a:off x="2757" y="1400"/>
              <a:ext cx="34" cy="72"/>
            </a:xfrm>
            <a:custGeom>
              <a:avLst/>
              <a:gdLst>
                <a:gd name="T0" fmla="*/ 213 w 213"/>
                <a:gd name="T1" fmla="*/ 0 h 547"/>
                <a:gd name="T2" fmla="*/ 187 w 213"/>
                <a:gd name="T3" fmla="*/ 67 h 547"/>
                <a:gd name="T4" fmla="*/ 163 w 213"/>
                <a:gd name="T5" fmla="*/ 136 h 547"/>
                <a:gd name="T6" fmla="*/ 137 w 213"/>
                <a:gd name="T7" fmla="*/ 204 h 547"/>
                <a:gd name="T8" fmla="*/ 112 w 213"/>
                <a:gd name="T9" fmla="*/ 274 h 547"/>
                <a:gd name="T10" fmla="*/ 86 w 213"/>
                <a:gd name="T11" fmla="*/ 341 h 547"/>
                <a:gd name="T12" fmla="*/ 62 w 213"/>
                <a:gd name="T13" fmla="*/ 409 h 547"/>
                <a:gd name="T14" fmla="*/ 36 w 213"/>
                <a:gd name="T15" fmla="*/ 478 h 547"/>
                <a:gd name="T16" fmla="*/ 13 w 213"/>
                <a:gd name="T17" fmla="*/ 547 h 547"/>
                <a:gd name="T18" fmla="*/ 9 w 213"/>
                <a:gd name="T19" fmla="*/ 538 h 547"/>
                <a:gd name="T20" fmla="*/ 5 w 213"/>
                <a:gd name="T21" fmla="*/ 531 h 547"/>
                <a:gd name="T22" fmla="*/ 1 w 213"/>
                <a:gd name="T23" fmla="*/ 523 h 547"/>
                <a:gd name="T24" fmla="*/ 0 w 213"/>
                <a:gd name="T25" fmla="*/ 516 h 547"/>
                <a:gd name="T26" fmla="*/ 22 w 213"/>
                <a:gd name="T27" fmla="*/ 453 h 547"/>
                <a:gd name="T28" fmla="*/ 45 w 213"/>
                <a:gd name="T29" fmla="*/ 390 h 547"/>
                <a:gd name="T30" fmla="*/ 67 w 213"/>
                <a:gd name="T31" fmla="*/ 327 h 547"/>
                <a:gd name="T32" fmla="*/ 90 w 213"/>
                <a:gd name="T33" fmla="*/ 265 h 547"/>
                <a:gd name="T34" fmla="*/ 113 w 213"/>
                <a:gd name="T35" fmla="*/ 203 h 547"/>
                <a:gd name="T36" fmla="*/ 137 w 213"/>
                <a:gd name="T37" fmla="*/ 141 h 547"/>
                <a:gd name="T38" fmla="*/ 160 w 213"/>
                <a:gd name="T39" fmla="*/ 79 h 547"/>
                <a:gd name="T40" fmla="*/ 183 w 213"/>
                <a:gd name="T41" fmla="*/ 17 h 547"/>
                <a:gd name="T42" fmla="*/ 190 w 213"/>
                <a:gd name="T43" fmla="*/ 10 h 547"/>
                <a:gd name="T44" fmla="*/ 196 w 213"/>
                <a:gd name="T45" fmla="*/ 6 h 547"/>
                <a:gd name="T46" fmla="*/ 204 w 213"/>
                <a:gd name="T47" fmla="*/ 3 h 547"/>
                <a:gd name="T48" fmla="*/ 213 w 213"/>
                <a:gd name="T49"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3" h="547">
                  <a:moveTo>
                    <a:pt x="213" y="0"/>
                  </a:moveTo>
                  <a:lnTo>
                    <a:pt x="187" y="67"/>
                  </a:lnTo>
                  <a:lnTo>
                    <a:pt x="163" y="136"/>
                  </a:lnTo>
                  <a:lnTo>
                    <a:pt x="137" y="204"/>
                  </a:lnTo>
                  <a:lnTo>
                    <a:pt x="112" y="274"/>
                  </a:lnTo>
                  <a:lnTo>
                    <a:pt x="86" y="341"/>
                  </a:lnTo>
                  <a:lnTo>
                    <a:pt x="62" y="409"/>
                  </a:lnTo>
                  <a:lnTo>
                    <a:pt x="36" y="478"/>
                  </a:lnTo>
                  <a:lnTo>
                    <a:pt x="13" y="547"/>
                  </a:lnTo>
                  <a:lnTo>
                    <a:pt x="9" y="538"/>
                  </a:lnTo>
                  <a:lnTo>
                    <a:pt x="5" y="531"/>
                  </a:lnTo>
                  <a:lnTo>
                    <a:pt x="1" y="523"/>
                  </a:lnTo>
                  <a:lnTo>
                    <a:pt x="0" y="516"/>
                  </a:lnTo>
                  <a:lnTo>
                    <a:pt x="22" y="453"/>
                  </a:lnTo>
                  <a:lnTo>
                    <a:pt x="45" y="390"/>
                  </a:lnTo>
                  <a:lnTo>
                    <a:pt x="67" y="327"/>
                  </a:lnTo>
                  <a:lnTo>
                    <a:pt x="90" y="265"/>
                  </a:lnTo>
                  <a:lnTo>
                    <a:pt x="113" y="203"/>
                  </a:lnTo>
                  <a:lnTo>
                    <a:pt x="137" y="141"/>
                  </a:lnTo>
                  <a:lnTo>
                    <a:pt x="160" y="79"/>
                  </a:lnTo>
                  <a:lnTo>
                    <a:pt x="183" y="17"/>
                  </a:lnTo>
                  <a:lnTo>
                    <a:pt x="190" y="10"/>
                  </a:lnTo>
                  <a:lnTo>
                    <a:pt x="196" y="6"/>
                  </a:lnTo>
                  <a:lnTo>
                    <a:pt x="204" y="3"/>
                  </a:lnTo>
                  <a:lnTo>
                    <a:pt x="213"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619" name="Freeform 43">
              <a:extLst>
                <a:ext uri="{FF2B5EF4-FFF2-40B4-BE49-F238E27FC236}">
                  <a16:creationId xmlns:a16="http://schemas.microsoft.com/office/drawing/2014/main" id="{09D16C2D-47A0-DB1E-E780-D2645396D9B1}"/>
                </a:ext>
              </a:extLst>
            </p:cNvPr>
            <p:cNvSpPr>
              <a:spLocks/>
            </p:cNvSpPr>
            <p:nvPr/>
          </p:nvSpPr>
          <p:spPr bwMode="auto">
            <a:xfrm>
              <a:off x="2754" y="1413"/>
              <a:ext cx="17" cy="38"/>
            </a:xfrm>
            <a:custGeom>
              <a:avLst/>
              <a:gdLst>
                <a:gd name="T0" fmla="*/ 110 w 110"/>
                <a:gd name="T1" fmla="*/ 0 h 296"/>
                <a:gd name="T2" fmla="*/ 0 w 110"/>
                <a:gd name="T3" fmla="*/ 296 h 296"/>
                <a:gd name="T4" fmla="*/ 0 w 110"/>
                <a:gd name="T5" fmla="*/ 285 h 296"/>
                <a:gd name="T6" fmla="*/ 0 w 110"/>
                <a:gd name="T7" fmla="*/ 275 h 296"/>
                <a:gd name="T8" fmla="*/ 0 w 110"/>
                <a:gd name="T9" fmla="*/ 263 h 296"/>
                <a:gd name="T10" fmla="*/ 1 w 110"/>
                <a:gd name="T11" fmla="*/ 253 h 296"/>
                <a:gd name="T12" fmla="*/ 1 w 110"/>
                <a:gd name="T13" fmla="*/ 241 h 296"/>
                <a:gd name="T14" fmla="*/ 4 w 110"/>
                <a:gd name="T15" fmla="*/ 229 h 296"/>
                <a:gd name="T16" fmla="*/ 5 w 110"/>
                <a:gd name="T17" fmla="*/ 218 h 296"/>
                <a:gd name="T18" fmla="*/ 9 w 110"/>
                <a:gd name="T19" fmla="*/ 207 h 296"/>
                <a:gd name="T20" fmla="*/ 59 w 110"/>
                <a:gd name="T21" fmla="*/ 73 h 296"/>
                <a:gd name="T22" fmla="*/ 63 w 110"/>
                <a:gd name="T23" fmla="*/ 62 h 296"/>
                <a:gd name="T24" fmla="*/ 70 w 110"/>
                <a:gd name="T25" fmla="*/ 53 h 296"/>
                <a:gd name="T26" fmla="*/ 75 w 110"/>
                <a:gd name="T27" fmla="*/ 42 h 296"/>
                <a:gd name="T28" fmla="*/ 83 w 110"/>
                <a:gd name="T29" fmla="*/ 34 h 296"/>
                <a:gd name="T30" fmla="*/ 88 w 110"/>
                <a:gd name="T31" fmla="*/ 24 h 296"/>
                <a:gd name="T32" fmla="*/ 94 w 110"/>
                <a:gd name="T33" fmla="*/ 15 h 296"/>
                <a:gd name="T34" fmla="*/ 102 w 110"/>
                <a:gd name="T35" fmla="*/ 7 h 296"/>
                <a:gd name="T36" fmla="*/ 110 w 110"/>
                <a:gd name="T37" fmla="*/ 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296">
                  <a:moveTo>
                    <a:pt x="110" y="0"/>
                  </a:moveTo>
                  <a:lnTo>
                    <a:pt x="0" y="296"/>
                  </a:lnTo>
                  <a:lnTo>
                    <a:pt x="0" y="285"/>
                  </a:lnTo>
                  <a:lnTo>
                    <a:pt x="0" y="275"/>
                  </a:lnTo>
                  <a:lnTo>
                    <a:pt x="0" y="263"/>
                  </a:lnTo>
                  <a:lnTo>
                    <a:pt x="1" y="253"/>
                  </a:lnTo>
                  <a:lnTo>
                    <a:pt x="1" y="241"/>
                  </a:lnTo>
                  <a:lnTo>
                    <a:pt x="4" y="229"/>
                  </a:lnTo>
                  <a:lnTo>
                    <a:pt x="5" y="218"/>
                  </a:lnTo>
                  <a:lnTo>
                    <a:pt x="9" y="207"/>
                  </a:lnTo>
                  <a:lnTo>
                    <a:pt x="59" y="73"/>
                  </a:lnTo>
                  <a:lnTo>
                    <a:pt x="63" y="62"/>
                  </a:lnTo>
                  <a:lnTo>
                    <a:pt x="70" y="53"/>
                  </a:lnTo>
                  <a:lnTo>
                    <a:pt x="75" y="42"/>
                  </a:lnTo>
                  <a:lnTo>
                    <a:pt x="83" y="34"/>
                  </a:lnTo>
                  <a:lnTo>
                    <a:pt x="88" y="24"/>
                  </a:lnTo>
                  <a:lnTo>
                    <a:pt x="94" y="15"/>
                  </a:lnTo>
                  <a:lnTo>
                    <a:pt x="102" y="7"/>
                  </a:lnTo>
                  <a:lnTo>
                    <a:pt x="110"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620" name="Freeform 44">
              <a:extLst>
                <a:ext uri="{FF2B5EF4-FFF2-40B4-BE49-F238E27FC236}">
                  <a16:creationId xmlns:a16="http://schemas.microsoft.com/office/drawing/2014/main" id="{7EA827A7-8836-5D17-EF96-6EA87700C1DA}"/>
                </a:ext>
              </a:extLst>
            </p:cNvPr>
            <p:cNvSpPr>
              <a:spLocks/>
            </p:cNvSpPr>
            <p:nvPr/>
          </p:nvSpPr>
          <p:spPr bwMode="auto">
            <a:xfrm>
              <a:off x="2754" y="1397"/>
              <a:ext cx="99" cy="95"/>
            </a:xfrm>
            <a:custGeom>
              <a:avLst/>
              <a:gdLst>
                <a:gd name="T0" fmla="*/ 440 w 621"/>
                <a:gd name="T1" fmla="*/ 15 h 729"/>
                <a:gd name="T2" fmla="*/ 493 w 621"/>
                <a:gd name="T3" fmla="*/ 41 h 729"/>
                <a:gd name="T4" fmla="*/ 538 w 621"/>
                <a:gd name="T5" fmla="*/ 81 h 729"/>
                <a:gd name="T6" fmla="*/ 574 w 621"/>
                <a:gd name="T7" fmla="*/ 130 h 729"/>
                <a:gd name="T8" fmla="*/ 602 w 621"/>
                <a:gd name="T9" fmla="*/ 190 h 729"/>
                <a:gd name="T10" fmla="*/ 617 w 621"/>
                <a:gd name="T11" fmla="*/ 254 h 729"/>
                <a:gd name="T12" fmla="*/ 621 w 621"/>
                <a:gd name="T13" fmla="*/ 323 h 729"/>
                <a:gd name="T14" fmla="*/ 613 w 621"/>
                <a:gd name="T15" fmla="*/ 395 h 729"/>
                <a:gd name="T16" fmla="*/ 595 w 621"/>
                <a:gd name="T17" fmla="*/ 469 h 729"/>
                <a:gd name="T18" fmla="*/ 561 w 621"/>
                <a:gd name="T19" fmla="*/ 536 h 729"/>
                <a:gd name="T20" fmla="*/ 521 w 621"/>
                <a:gd name="T21" fmla="*/ 596 h 729"/>
                <a:gd name="T22" fmla="*/ 472 w 621"/>
                <a:gd name="T23" fmla="*/ 645 h 729"/>
                <a:gd name="T24" fmla="*/ 419 w 621"/>
                <a:gd name="T25" fmla="*/ 685 h 729"/>
                <a:gd name="T26" fmla="*/ 361 w 621"/>
                <a:gd name="T27" fmla="*/ 713 h 729"/>
                <a:gd name="T28" fmla="*/ 302 w 621"/>
                <a:gd name="T29" fmla="*/ 728 h 729"/>
                <a:gd name="T30" fmla="*/ 241 w 621"/>
                <a:gd name="T31" fmla="*/ 729 h 729"/>
                <a:gd name="T32" fmla="*/ 183 w 621"/>
                <a:gd name="T33" fmla="*/ 716 h 729"/>
                <a:gd name="T34" fmla="*/ 128 w 621"/>
                <a:gd name="T35" fmla="*/ 687 h 729"/>
                <a:gd name="T36" fmla="*/ 83 w 621"/>
                <a:gd name="T37" fmla="*/ 647 h 729"/>
                <a:gd name="T38" fmla="*/ 46 w 621"/>
                <a:gd name="T39" fmla="*/ 596 h 729"/>
                <a:gd name="T40" fmla="*/ 21 w 621"/>
                <a:gd name="T41" fmla="*/ 540 h 729"/>
                <a:gd name="T42" fmla="*/ 4 w 621"/>
                <a:gd name="T43" fmla="*/ 474 h 729"/>
                <a:gd name="T44" fmla="*/ 0 w 621"/>
                <a:gd name="T45" fmla="*/ 405 h 729"/>
                <a:gd name="T46" fmla="*/ 8 w 621"/>
                <a:gd name="T47" fmla="*/ 333 h 729"/>
                <a:gd name="T48" fmla="*/ 28 w 621"/>
                <a:gd name="T49" fmla="*/ 262 h 729"/>
                <a:gd name="T50" fmla="*/ 58 w 621"/>
                <a:gd name="T51" fmla="*/ 192 h 729"/>
                <a:gd name="T52" fmla="*/ 99 w 621"/>
                <a:gd name="T53" fmla="*/ 133 h 729"/>
                <a:gd name="T54" fmla="*/ 147 w 621"/>
                <a:gd name="T55" fmla="*/ 83 h 729"/>
                <a:gd name="T56" fmla="*/ 201 w 621"/>
                <a:gd name="T57" fmla="*/ 44 h 729"/>
                <a:gd name="T58" fmla="*/ 258 w 621"/>
                <a:gd name="T59" fmla="*/ 15 h 729"/>
                <a:gd name="T60" fmla="*/ 319 w 621"/>
                <a:gd name="T61" fmla="*/ 1 h 729"/>
                <a:gd name="T62" fmla="*/ 379 w 621"/>
                <a:gd name="T63" fmla="*/ 0 h 729"/>
                <a:gd name="T64" fmla="*/ 440 w 621"/>
                <a:gd name="T65" fmla="*/ 15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21" h="729">
                  <a:moveTo>
                    <a:pt x="440" y="15"/>
                  </a:moveTo>
                  <a:lnTo>
                    <a:pt x="493" y="41"/>
                  </a:lnTo>
                  <a:lnTo>
                    <a:pt x="538" y="81"/>
                  </a:lnTo>
                  <a:lnTo>
                    <a:pt x="574" y="130"/>
                  </a:lnTo>
                  <a:lnTo>
                    <a:pt x="602" y="190"/>
                  </a:lnTo>
                  <a:lnTo>
                    <a:pt x="617" y="254"/>
                  </a:lnTo>
                  <a:lnTo>
                    <a:pt x="621" y="323"/>
                  </a:lnTo>
                  <a:lnTo>
                    <a:pt x="613" y="395"/>
                  </a:lnTo>
                  <a:lnTo>
                    <a:pt x="595" y="469"/>
                  </a:lnTo>
                  <a:lnTo>
                    <a:pt x="561" y="536"/>
                  </a:lnTo>
                  <a:lnTo>
                    <a:pt x="521" y="596"/>
                  </a:lnTo>
                  <a:lnTo>
                    <a:pt x="472" y="645"/>
                  </a:lnTo>
                  <a:lnTo>
                    <a:pt x="419" y="685"/>
                  </a:lnTo>
                  <a:lnTo>
                    <a:pt x="361" y="713"/>
                  </a:lnTo>
                  <a:lnTo>
                    <a:pt x="302" y="728"/>
                  </a:lnTo>
                  <a:lnTo>
                    <a:pt x="241" y="729"/>
                  </a:lnTo>
                  <a:lnTo>
                    <a:pt x="183" y="716"/>
                  </a:lnTo>
                  <a:lnTo>
                    <a:pt x="128" y="687"/>
                  </a:lnTo>
                  <a:lnTo>
                    <a:pt x="83" y="647"/>
                  </a:lnTo>
                  <a:lnTo>
                    <a:pt x="46" y="596"/>
                  </a:lnTo>
                  <a:lnTo>
                    <a:pt x="21" y="540"/>
                  </a:lnTo>
                  <a:lnTo>
                    <a:pt x="4" y="474"/>
                  </a:lnTo>
                  <a:lnTo>
                    <a:pt x="0" y="405"/>
                  </a:lnTo>
                  <a:lnTo>
                    <a:pt x="8" y="333"/>
                  </a:lnTo>
                  <a:lnTo>
                    <a:pt x="28" y="262"/>
                  </a:lnTo>
                  <a:lnTo>
                    <a:pt x="58" y="192"/>
                  </a:lnTo>
                  <a:lnTo>
                    <a:pt x="99" y="133"/>
                  </a:lnTo>
                  <a:lnTo>
                    <a:pt x="147" y="83"/>
                  </a:lnTo>
                  <a:lnTo>
                    <a:pt x="201" y="44"/>
                  </a:lnTo>
                  <a:lnTo>
                    <a:pt x="258" y="15"/>
                  </a:lnTo>
                  <a:lnTo>
                    <a:pt x="319" y="1"/>
                  </a:lnTo>
                  <a:lnTo>
                    <a:pt x="379" y="0"/>
                  </a:lnTo>
                  <a:lnTo>
                    <a:pt x="440" y="1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408621" name="Freeform 45">
              <a:extLst>
                <a:ext uri="{FF2B5EF4-FFF2-40B4-BE49-F238E27FC236}">
                  <a16:creationId xmlns:a16="http://schemas.microsoft.com/office/drawing/2014/main" id="{B71BCADD-BC52-CA7E-A384-5DBABAC7A057}"/>
                </a:ext>
              </a:extLst>
            </p:cNvPr>
            <p:cNvSpPr>
              <a:spLocks/>
            </p:cNvSpPr>
            <p:nvPr/>
          </p:nvSpPr>
          <p:spPr bwMode="auto">
            <a:xfrm>
              <a:off x="2892" y="1355"/>
              <a:ext cx="35" cy="40"/>
            </a:xfrm>
            <a:custGeom>
              <a:avLst/>
              <a:gdLst>
                <a:gd name="T0" fmla="*/ 141 w 220"/>
                <a:gd name="T1" fmla="*/ 1 h 304"/>
                <a:gd name="T2" fmla="*/ 160 w 220"/>
                <a:gd name="T3" fmla="*/ 8 h 304"/>
                <a:gd name="T4" fmla="*/ 178 w 220"/>
                <a:gd name="T5" fmla="*/ 20 h 304"/>
                <a:gd name="T6" fmla="*/ 194 w 220"/>
                <a:gd name="T7" fmla="*/ 39 h 304"/>
                <a:gd name="T8" fmla="*/ 207 w 220"/>
                <a:gd name="T9" fmla="*/ 60 h 304"/>
                <a:gd name="T10" fmla="*/ 215 w 220"/>
                <a:gd name="T11" fmla="*/ 85 h 304"/>
                <a:gd name="T12" fmla="*/ 220 w 220"/>
                <a:gd name="T13" fmla="*/ 113 h 304"/>
                <a:gd name="T14" fmla="*/ 220 w 220"/>
                <a:gd name="T15" fmla="*/ 143 h 304"/>
                <a:gd name="T16" fmla="*/ 217 w 220"/>
                <a:gd name="T17" fmla="*/ 174 h 304"/>
                <a:gd name="T18" fmla="*/ 208 w 220"/>
                <a:gd name="T19" fmla="*/ 204 h 304"/>
                <a:gd name="T20" fmla="*/ 197 w 220"/>
                <a:gd name="T21" fmla="*/ 231 h 304"/>
                <a:gd name="T22" fmla="*/ 181 w 220"/>
                <a:gd name="T23" fmla="*/ 254 h 304"/>
                <a:gd name="T24" fmla="*/ 164 w 220"/>
                <a:gd name="T25" fmla="*/ 275 h 304"/>
                <a:gd name="T26" fmla="*/ 144 w 220"/>
                <a:gd name="T27" fmla="*/ 289 h 304"/>
                <a:gd name="T28" fmla="*/ 124 w 220"/>
                <a:gd name="T29" fmla="*/ 299 h 304"/>
                <a:gd name="T30" fmla="*/ 102 w 220"/>
                <a:gd name="T31" fmla="*/ 304 h 304"/>
                <a:gd name="T32" fmla="*/ 82 w 220"/>
                <a:gd name="T33" fmla="*/ 304 h 304"/>
                <a:gd name="T34" fmla="*/ 60 w 220"/>
                <a:gd name="T35" fmla="*/ 297 h 304"/>
                <a:gd name="T36" fmla="*/ 42 w 220"/>
                <a:gd name="T37" fmla="*/ 284 h 304"/>
                <a:gd name="T38" fmla="*/ 26 w 220"/>
                <a:gd name="T39" fmla="*/ 266 h 304"/>
                <a:gd name="T40" fmla="*/ 15 w 220"/>
                <a:gd name="T41" fmla="*/ 245 h 304"/>
                <a:gd name="T42" fmla="*/ 5 w 220"/>
                <a:gd name="T43" fmla="*/ 219 h 304"/>
                <a:gd name="T44" fmla="*/ 0 w 220"/>
                <a:gd name="T45" fmla="*/ 192 h 304"/>
                <a:gd name="T46" fmla="*/ 0 w 220"/>
                <a:gd name="T47" fmla="*/ 161 h 304"/>
                <a:gd name="T48" fmla="*/ 5 w 220"/>
                <a:gd name="T49" fmla="*/ 131 h 304"/>
                <a:gd name="T50" fmla="*/ 13 w 220"/>
                <a:gd name="T51" fmla="*/ 100 h 304"/>
                <a:gd name="T52" fmla="*/ 25 w 220"/>
                <a:gd name="T53" fmla="*/ 73 h 304"/>
                <a:gd name="T54" fmla="*/ 39 w 220"/>
                <a:gd name="T55" fmla="*/ 50 h 304"/>
                <a:gd name="T56" fmla="*/ 57 w 220"/>
                <a:gd name="T57" fmla="*/ 31 h 304"/>
                <a:gd name="T58" fmla="*/ 75 w 220"/>
                <a:gd name="T59" fmla="*/ 15 h 304"/>
                <a:gd name="T60" fmla="*/ 97 w 220"/>
                <a:gd name="T61" fmla="*/ 5 h 304"/>
                <a:gd name="T62" fmla="*/ 118 w 220"/>
                <a:gd name="T63" fmla="*/ 0 h 304"/>
                <a:gd name="T64" fmla="*/ 141 w 220"/>
                <a:gd name="T65" fmla="*/ 1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0" h="304">
                  <a:moveTo>
                    <a:pt x="141" y="1"/>
                  </a:moveTo>
                  <a:lnTo>
                    <a:pt x="160" y="8"/>
                  </a:lnTo>
                  <a:lnTo>
                    <a:pt x="178" y="20"/>
                  </a:lnTo>
                  <a:lnTo>
                    <a:pt x="194" y="39"/>
                  </a:lnTo>
                  <a:lnTo>
                    <a:pt x="207" y="60"/>
                  </a:lnTo>
                  <a:lnTo>
                    <a:pt x="215" y="85"/>
                  </a:lnTo>
                  <a:lnTo>
                    <a:pt x="220" y="113"/>
                  </a:lnTo>
                  <a:lnTo>
                    <a:pt x="220" y="143"/>
                  </a:lnTo>
                  <a:lnTo>
                    <a:pt x="217" y="174"/>
                  </a:lnTo>
                  <a:lnTo>
                    <a:pt x="208" y="204"/>
                  </a:lnTo>
                  <a:lnTo>
                    <a:pt x="197" y="231"/>
                  </a:lnTo>
                  <a:lnTo>
                    <a:pt x="181" y="254"/>
                  </a:lnTo>
                  <a:lnTo>
                    <a:pt x="164" y="275"/>
                  </a:lnTo>
                  <a:lnTo>
                    <a:pt x="144" y="289"/>
                  </a:lnTo>
                  <a:lnTo>
                    <a:pt x="124" y="299"/>
                  </a:lnTo>
                  <a:lnTo>
                    <a:pt x="102" y="304"/>
                  </a:lnTo>
                  <a:lnTo>
                    <a:pt x="82" y="304"/>
                  </a:lnTo>
                  <a:lnTo>
                    <a:pt x="60" y="297"/>
                  </a:lnTo>
                  <a:lnTo>
                    <a:pt x="42" y="284"/>
                  </a:lnTo>
                  <a:lnTo>
                    <a:pt x="26" y="266"/>
                  </a:lnTo>
                  <a:lnTo>
                    <a:pt x="15" y="245"/>
                  </a:lnTo>
                  <a:lnTo>
                    <a:pt x="5" y="219"/>
                  </a:lnTo>
                  <a:lnTo>
                    <a:pt x="0" y="192"/>
                  </a:lnTo>
                  <a:lnTo>
                    <a:pt x="0" y="161"/>
                  </a:lnTo>
                  <a:lnTo>
                    <a:pt x="5" y="131"/>
                  </a:lnTo>
                  <a:lnTo>
                    <a:pt x="13" y="100"/>
                  </a:lnTo>
                  <a:lnTo>
                    <a:pt x="25" y="73"/>
                  </a:lnTo>
                  <a:lnTo>
                    <a:pt x="39" y="50"/>
                  </a:lnTo>
                  <a:lnTo>
                    <a:pt x="57" y="31"/>
                  </a:lnTo>
                  <a:lnTo>
                    <a:pt x="75" y="15"/>
                  </a:lnTo>
                  <a:lnTo>
                    <a:pt x="97" y="5"/>
                  </a:lnTo>
                  <a:lnTo>
                    <a:pt x="118" y="0"/>
                  </a:lnTo>
                  <a:lnTo>
                    <a:pt x="141" y="1"/>
                  </a:lnTo>
                  <a:close/>
                </a:path>
              </a:pathLst>
            </a:custGeom>
            <a:solidFill>
              <a:srgbClr val="000000"/>
            </a:solidFill>
            <a:ln w="0">
              <a:solidFill>
                <a:srgbClr val="000000"/>
              </a:solidFill>
              <a:prstDash val="solid"/>
              <a:round/>
              <a:headEnd/>
              <a:tailEnd/>
            </a:ln>
          </p:spPr>
          <p:txBody>
            <a:bodyPr/>
            <a:lstStyle/>
            <a:p>
              <a:endParaRPr lang="en-JO"/>
            </a:p>
          </p:txBody>
        </p:sp>
        <p:sp>
          <p:nvSpPr>
            <p:cNvPr id="408622" name="Freeform 46">
              <a:extLst>
                <a:ext uri="{FF2B5EF4-FFF2-40B4-BE49-F238E27FC236}">
                  <a16:creationId xmlns:a16="http://schemas.microsoft.com/office/drawing/2014/main" id="{A15B774C-4141-68A3-0D09-F49D5B78C324}"/>
                </a:ext>
              </a:extLst>
            </p:cNvPr>
            <p:cNvSpPr>
              <a:spLocks/>
            </p:cNvSpPr>
            <p:nvPr/>
          </p:nvSpPr>
          <p:spPr bwMode="auto">
            <a:xfrm>
              <a:off x="2897" y="1361"/>
              <a:ext cx="25" cy="28"/>
            </a:xfrm>
            <a:custGeom>
              <a:avLst/>
              <a:gdLst>
                <a:gd name="T0" fmla="*/ 102 w 157"/>
                <a:gd name="T1" fmla="*/ 1 h 218"/>
                <a:gd name="T2" fmla="*/ 115 w 157"/>
                <a:gd name="T3" fmla="*/ 5 h 218"/>
                <a:gd name="T4" fmla="*/ 128 w 157"/>
                <a:gd name="T5" fmla="*/ 14 h 218"/>
                <a:gd name="T6" fmla="*/ 138 w 157"/>
                <a:gd name="T7" fmla="*/ 27 h 218"/>
                <a:gd name="T8" fmla="*/ 147 w 157"/>
                <a:gd name="T9" fmla="*/ 44 h 218"/>
                <a:gd name="T10" fmla="*/ 153 w 157"/>
                <a:gd name="T11" fmla="*/ 60 h 218"/>
                <a:gd name="T12" fmla="*/ 157 w 157"/>
                <a:gd name="T13" fmla="*/ 81 h 218"/>
                <a:gd name="T14" fmla="*/ 157 w 157"/>
                <a:gd name="T15" fmla="*/ 102 h 218"/>
                <a:gd name="T16" fmla="*/ 155 w 157"/>
                <a:gd name="T17" fmla="*/ 125 h 218"/>
                <a:gd name="T18" fmla="*/ 147 w 157"/>
                <a:gd name="T19" fmla="*/ 146 h 218"/>
                <a:gd name="T20" fmla="*/ 140 w 157"/>
                <a:gd name="T21" fmla="*/ 165 h 218"/>
                <a:gd name="T22" fmla="*/ 129 w 157"/>
                <a:gd name="T23" fmla="*/ 180 h 218"/>
                <a:gd name="T24" fmla="*/ 118 w 157"/>
                <a:gd name="T25" fmla="*/ 196 h 218"/>
                <a:gd name="T26" fmla="*/ 104 w 157"/>
                <a:gd name="T27" fmla="*/ 206 h 218"/>
                <a:gd name="T28" fmla="*/ 89 w 157"/>
                <a:gd name="T29" fmla="*/ 214 h 218"/>
                <a:gd name="T30" fmla="*/ 74 w 157"/>
                <a:gd name="T31" fmla="*/ 218 h 218"/>
                <a:gd name="T32" fmla="*/ 58 w 157"/>
                <a:gd name="T33" fmla="*/ 218 h 218"/>
                <a:gd name="T34" fmla="*/ 42 w 157"/>
                <a:gd name="T35" fmla="*/ 211 h 218"/>
                <a:gd name="T36" fmla="*/ 29 w 157"/>
                <a:gd name="T37" fmla="*/ 202 h 218"/>
                <a:gd name="T38" fmla="*/ 17 w 157"/>
                <a:gd name="T39" fmla="*/ 189 h 218"/>
                <a:gd name="T40" fmla="*/ 11 w 157"/>
                <a:gd name="T41" fmla="*/ 175 h 218"/>
                <a:gd name="T42" fmla="*/ 3 w 157"/>
                <a:gd name="T43" fmla="*/ 156 h 218"/>
                <a:gd name="T44" fmla="*/ 0 w 157"/>
                <a:gd name="T45" fmla="*/ 138 h 218"/>
                <a:gd name="T46" fmla="*/ 0 w 157"/>
                <a:gd name="T47" fmla="*/ 116 h 218"/>
                <a:gd name="T48" fmla="*/ 4 w 157"/>
                <a:gd name="T49" fmla="*/ 95 h 218"/>
                <a:gd name="T50" fmla="*/ 8 w 157"/>
                <a:gd name="T51" fmla="*/ 72 h 218"/>
                <a:gd name="T52" fmla="*/ 17 w 157"/>
                <a:gd name="T53" fmla="*/ 53 h 218"/>
                <a:gd name="T54" fmla="*/ 27 w 157"/>
                <a:gd name="T55" fmla="*/ 35 h 218"/>
                <a:gd name="T56" fmla="*/ 42 w 157"/>
                <a:gd name="T57" fmla="*/ 22 h 218"/>
                <a:gd name="T58" fmla="*/ 55 w 157"/>
                <a:gd name="T59" fmla="*/ 10 h 218"/>
                <a:gd name="T60" fmla="*/ 70 w 157"/>
                <a:gd name="T61" fmla="*/ 4 h 218"/>
                <a:gd name="T62" fmla="*/ 86 w 157"/>
                <a:gd name="T63" fmla="*/ 0 h 218"/>
                <a:gd name="T64" fmla="*/ 102 w 157"/>
                <a:gd name="T65" fmla="*/ 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 h="218">
                  <a:moveTo>
                    <a:pt x="102" y="1"/>
                  </a:moveTo>
                  <a:lnTo>
                    <a:pt x="115" y="5"/>
                  </a:lnTo>
                  <a:lnTo>
                    <a:pt x="128" y="14"/>
                  </a:lnTo>
                  <a:lnTo>
                    <a:pt x="138" y="27"/>
                  </a:lnTo>
                  <a:lnTo>
                    <a:pt x="147" y="44"/>
                  </a:lnTo>
                  <a:lnTo>
                    <a:pt x="153" y="60"/>
                  </a:lnTo>
                  <a:lnTo>
                    <a:pt x="157" y="81"/>
                  </a:lnTo>
                  <a:lnTo>
                    <a:pt x="157" y="102"/>
                  </a:lnTo>
                  <a:lnTo>
                    <a:pt x="155" y="125"/>
                  </a:lnTo>
                  <a:lnTo>
                    <a:pt x="147" y="146"/>
                  </a:lnTo>
                  <a:lnTo>
                    <a:pt x="140" y="165"/>
                  </a:lnTo>
                  <a:lnTo>
                    <a:pt x="129" y="180"/>
                  </a:lnTo>
                  <a:lnTo>
                    <a:pt x="118" y="196"/>
                  </a:lnTo>
                  <a:lnTo>
                    <a:pt x="104" y="206"/>
                  </a:lnTo>
                  <a:lnTo>
                    <a:pt x="89" y="214"/>
                  </a:lnTo>
                  <a:lnTo>
                    <a:pt x="74" y="218"/>
                  </a:lnTo>
                  <a:lnTo>
                    <a:pt x="58" y="218"/>
                  </a:lnTo>
                  <a:lnTo>
                    <a:pt x="42" y="211"/>
                  </a:lnTo>
                  <a:lnTo>
                    <a:pt x="29" y="202"/>
                  </a:lnTo>
                  <a:lnTo>
                    <a:pt x="17" y="189"/>
                  </a:lnTo>
                  <a:lnTo>
                    <a:pt x="11" y="175"/>
                  </a:lnTo>
                  <a:lnTo>
                    <a:pt x="3" y="156"/>
                  </a:lnTo>
                  <a:lnTo>
                    <a:pt x="0" y="138"/>
                  </a:lnTo>
                  <a:lnTo>
                    <a:pt x="0" y="116"/>
                  </a:lnTo>
                  <a:lnTo>
                    <a:pt x="4" y="95"/>
                  </a:lnTo>
                  <a:lnTo>
                    <a:pt x="8" y="72"/>
                  </a:lnTo>
                  <a:lnTo>
                    <a:pt x="17" y="53"/>
                  </a:lnTo>
                  <a:lnTo>
                    <a:pt x="27" y="35"/>
                  </a:lnTo>
                  <a:lnTo>
                    <a:pt x="42" y="22"/>
                  </a:lnTo>
                  <a:lnTo>
                    <a:pt x="55" y="10"/>
                  </a:lnTo>
                  <a:lnTo>
                    <a:pt x="70" y="4"/>
                  </a:lnTo>
                  <a:lnTo>
                    <a:pt x="86" y="0"/>
                  </a:lnTo>
                  <a:lnTo>
                    <a:pt x="102" y="1"/>
                  </a:lnTo>
                  <a:close/>
                </a:path>
              </a:pathLst>
            </a:custGeom>
            <a:solidFill>
              <a:srgbClr val="F0F0F0"/>
            </a:solidFill>
            <a:ln w="0">
              <a:solidFill>
                <a:srgbClr val="000000"/>
              </a:solidFill>
              <a:prstDash val="solid"/>
              <a:round/>
              <a:headEnd/>
              <a:tailEnd/>
            </a:ln>
          </p:spPr>
          <p:txBody>
            <a:bodyPr/>
            <a:lstStyle/>
            <a:p>
              <a:endParaRPr lang="en-JO"/>
            </a:p>
          </p:txBody>
        </p:sp>
        <p:sp>
          <p:nvSpPr>
            <p:cNvPr id="408623" name="Freeform 47">
              <a:extLst>
                <a:ext uri="{FF2B5EF4-FFF2-40B4-BE49-F238E27FC236}">
                  <a16:creationId xmlns:a16="http://schemas.microsoft.com/office/drawing/2014/main" id="{CC0CFA30-6566-12DA-FA1F-F2DAA64CF4A7}"/>
                </a:ext>
              </a:extLst>
            </p:cNvPr>
            <p:cNvSpPr>
              <a:spLocks/>
            </p:cNvSpPr>
            <p:nvPr/>
          </p:nvSpPr>
          <p:spPr bwMode="auto">
            <a:xfrm>
              <a:off x="2912" y="1365"/>
              <a:ext cx="17" cy="22"/>
            </a:xfrm>
            <a:custGeom>
              <a:avLst/>
              <a:gdLst>
                <a:gd name="T0" fmla="*/ 73 w 111"/>
                <a:gd name="T1" fmla="*/ 1 h 167"/>
                <a:gd name="T2" fmla="*/ 82 w 111"/>
                <a:gd name="T3" fmla="*/ 4 h 167"/>
                <a:gd name="T4" fmla="*/ 91 w 111"/>
                <a:gd name="T5" fmla="*/ 10 h 167"/>
                <a:gd name="T6" fmla="*/ 98 w 111"/>
                <a:gd name="T7" fmla="*/ 19 h 167"/>
                <a:gd name="T8" fmla="*/ 105 w 111"/>
                <a:gd name="T9" fmla="*/ 32 h 167"/>
                <a:gd name="T10" fmla="*/ 109 w 111"/>
                <a:gd name="T11" fmla="*/ 45 h 167"/>
                <a:gd name="T12" fmla="*/ 111 w 111"/>
                <a:gd name="T13" fmla="*/ 60 h 167"/>
                <a:gd name="T14" fmla="*/ 111 w 111"/>
                <a:gd name="T15" fmla="*/ 77 h 167"/>
                <a:gd name="T16" fmla="*/ 110 w 111"/>
                <a:gd name="T17" fmla="*/ 95 h 167"/>
                <a:gd name="T18" fmla="*/ 105 w 111"/>
                <a:gd name="T19" fmla="*/ 109 h 167"/>
                <a:gd name="T20" fmla="*/ 98 w 111"/>
                <a:gd name="T21" fmla="*/ 125 h 167"/>
                <a:gd name="T22" fmla="*/ 89 w 111"/>
                <a:gd name="T23" fmla="*/ 138 h 167"/>
                <a:gd name="T24" fmla="*/ 82 w 111"/>
                <a:gd name="T25" fmla="*/ 151 h 167"/>
                <a:gd name="T26" fmla="*/ 71 w 111"/>
                <a:gd name="T27" fmla="*/ 158 h 167"/>
                <a:gd name="T28" fmla="*/ 61 w 111"/>
                <a:gd name="T29" fmla="*/ 165 h 167"/>
                <a:gd name="T30" fmla="*/ 51 w 111"/>
                <a:gd name="T31" fmla="*/ 167 h 167"/>
                <a:gd name="T32" fmla="*/ 40 w 111"/>
                <a:gd name="T33" fmla="*/ 167 h 167"/>
                <a:gd name="T34" fmla="*/ 29 w 111"/>
                <a:gd name="T35" fmla="*/ 164 h 167"/>
                <a:gd name="T36" fmla="*/ 21 w 111"/>
                <a:gd name="T37" fmla="*/ 156 h 167"/>
                <a:gd name="T38" fmla="*/ 13 w 111"/>
                <a:gd name="T39" fmla="*/ 146 h 167"/>
                <a:gd name="T40" fmla="*/ 8 w 111"/>
                <a:gd name="T41" fmla="*/ 135 h 167"/>
                <a:gd name="T42" fmla="*/ 3 w 111"/>
                <a:gd name="T43" fmla="*/ 121 h 167"/>
                <a:gd name="T44" fmla="*/ 0 w 111"/>
                <a:gd name="T45" fmla="*/ 106 h 167"/>
                <a:gd name="T46" fmla="*/ 0 w 111"/>
                <a:gd name="T47" fmla="*/ 89 h 167"/>
                <a:gd name="T48" fmla="*/ 3 w 111"/>
                <a:gd name="T49" fmla="*/ 73 h 167"/>
                <a:gd name="T50" fmla="*/ 7 w 111"/>
                <a:gd name="T51" fmla="*/ 55 h 167"/>
                <a:gd name="T52" fmla="*/ 13 w 111"/>
                <a:gd name="T53" fmla="*/ 41 h 167"/>
                <a:gd name="T54" fmla="*/ 21 w 111"/>
                <a:gd name="T55" fmla="*/ 28 h 167"/>
                <a:gd name="T56" fmla="*/ 30 w 111"/>
                <a:gd name="T57" fmla="*/ 18 h 167"/>
                <a:gd name="T58" fmla="*/ 39 w 111"/>
                <a:gd name="T59" fmla="*/ 9 h 167"/>
                <a:gd name="T60" fmla="*/ 51 w 111"/>
                <a:gd name="T61" fmla="*/ 4 h 167"/>
                <a:gd name="T62" fmla="*/ 61 w 111"/>
                <a:gd name="T63" fmla="*/ 0 h 167"/>
                <a:gd name="T64" fmla="*/ 73 w 111"/>
                <a:gd name="T65" fmla="*/ 1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 h="167">
                  <a:moveTo>
                    <a:pt x="73" y="1"/>
                  </a:moveTo>
                  <a:lnTo>
                    <a:pt x="82" y="4"/>
                  </a:lnTo>
                  <a:lnTo>
                    <a:pt x="91" y="10"/>
                  </a:lnTo>
                  <a:lnTo>
                    <a:pt x="98" y="19"/>
                  </a:lnTo>
                  <a:lnTo>
                    <a:pt x="105" y="32"/>
                  </a:lnTo>
                  <a:lnTo>
                    <a:pt x="109" y="45"/>
                  </a:lnTo>
                  <a:lnTo>
                    <a:pt x="111" y="60"/>
                  </a:lnTo>
                  <a:lnTo>
                    <a:pt x="111" y="77"/>
                  </a:lnTo>
                  <a:lnTo>
                    <a:pt x="110" y="95"/>
                  </a:lnTo>
                  <a:lnTo>
                    <a:pt x="105" y="109"/>
                  </a:lnTo>
                  <a:lnTo>
                    <a:pt x="98" y="125"/>
                  </a:lnTo>
                  <a:lnTo>
                    <a:pt x="89" y="138"/>
                  </a:lnTo>
                  <a:lnTo>
                    <a:pt x="82" y="151"/>
                  </a:lnTo>
                  <a:lnTo>
                    <a:pt x="71" y="158"/>
                  </a:lnTo>
                  <a:lnTo>
                    <a:pt x="61" y="165"/>
                  </a:lnTo>
                  <a:lnTo>
                    <a:pt x="51" y="167"/>
                  </a:lnTo>
                  <a:lnTo>
                    <a:pt x="40" y="167"/>
                  </a:lnTo>
                  <a:lnTo>
                    <a:pt x="29" y="164"/>
                  </a:lnTo>
                  <a:lnTo>
                    <a:pt x="21" y="156"/>
                  </a:lnTo>
                  <a:lnTo>
                    <a:pt x="13" y="146"/>
                  </a:lnTo>
                  <a:lnTo>
                    <a:pt x="8" y="135"/>
                  </a:lnTo>
                  <a:lnTo>
                    <a:pt x="3" y="121"/>
                  </a:lnTo>
                  <a:lnTo>
                    <a:pt x="0" y="106"/>
                  </a:lnTo>
                  <a:lnTo>
                    <a:pt x="0" y="89"/>
                  </a:lnTo>
                  <a:lnTo>
                    <a:pt x="3" y="73"/>
                  </a:lnTo>
                  <a:lnTo>
                    <a:pt x="7" y="55"/>
                  </a:lnTo>
                  <a:lnTo>
                    <a:pt x="13" y="41"/>
                  </a:lnTo>
                  <a:lnTo>
                    <a:pt x="21" y="28"/>
                  </a:lnTo>
                  <a:lnTo>
                    <a:pt x="30" y="18"/>
                  </a:lnTo>
                  <a:lnTo>
                    <a:pt x="39" y="9"/>
                  </a:lnTo>
                  <a:lnTo>
                    <a:pt x="51" y="4"/>
                  </a:lnTo>
                  <a:lnTo>
                    <a:pt x="61" y="0"/>
                  </a:lnTo>
                  <a:lnTo>
                    <a:pt x="73" y="1"/>
                  </a:lnTo>
                  <a:close/>
                </a:path>
              </a:pathLst>
            </a:custGeom>
            <a:solidFill>
              <a:srgbClr val="9E9E9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624" name="Freeform 48">
              <a:extLst>
                <a:ext uri="{FF2B5EF4-FFF2-40B4-BE49-F238E27FC236}">
                  <a16:creationId xmlns:a16="http://schemas.microsoft.com/office/drawing/2014/main" id="{4A2FB972-3C4E-299A-D4B2-8D50A36EDE60}"/>
                </a:ext>
              </a:extLst>
            </p:cNvPr>
            <p:cNvSpPr>
              <a:spLocks/>
            </p:cNvSpPr>
            <p:nvPr/>
          </p:nvSpPr>
          <p:spPr bwMode="auto">
            <a:xfrm>
              <a:off x="2897" y="1406"/>
              <a:ext cx="28" cy="32"/>
            </a:xfrm>
            <a:custGeom>
              <a:avLst/>
              <a:gdLst>
                <a:gd name="T0" fmla="*/ 112 w 178"/>
                <a:gd name="T1" fmla="*/ 3 h 248"/>
                <a:gd name="T2" fmla="*/ 127 w 178"/>
                <a:gd name="T3" fmla="*/ 7 h 248"/>
                <a:gd name="T4" fmla="*/ 143 w 178"/>
                <a:gd name="T5" fmla="*/ 18 h 248"/>
                <a:gd name="T6" fmla="*/ 155 w 178"/>
                <a:gd name="T7" fmla="*/ 32 h 248"/>
                <a:gd name="T8" fmla="*/ 166 w 178"/>
                <a:gd name="T9" fmla="*/ 50 h 248"/>
                <a:gd name="T10" fmla="*/ 173 w 178"/>
                <a:gd name="T11" fmla="*/ 68 h 248"/>
                <a:gd name="T12" fmla="*/ 176 w 178"/>
                <a:gd name="T13" fmla="*/ 92 h 248"/>
                <a:gd name="T14" fmla="*/ 178 w 178"/>
                <a:gd name="T15" fmla="*/ 116 h 248"/>
                <a:gd name="T16" fmla="*/ 175 w 178"/>
                <a:gd name="T17" fmla="*/ 142 h 248"/>
                <a:gd name="T18" fmla="*/ 167 w 178"/>
                <a:gd name="T19" fmla="*/ 165 h 248"/>
                <a:gd name="T20" fmla="*/ 157 w 178"/>
                <a:gd name="T21" fmla="*/ 187 h 248"/>
                <a:gd name="T22" fmla="*/ 145 w 178"/>
                <a:gd name="T23" fmla="*/ 207 h 248"/>
                <a:gd name="T24" fmla="*/ 131 w 178"/>
                <a:gd name="T25" fmla="*/ 223 h 248"/>
                <a:gd name="T26" fmla="*/ 114 w 178"/>
                <a:gd name="T27" fmla="*/ 235 h 248"/>
                <a:gd name="T28" fmla="*/ 99 w 178"/>
                <a:gd name="T29" fmla="*/ 244 h 248"/>
                <a:gd name="T30" fmla="*/ 81 w 178"/>
                <a:gd name="T31" fmla="*/ 248 h 248"/>
                <a:gd name="T32" fmla="*/ 64 w 178"/>
                <a:gd name="T33" fmla="*/ 248 h 248"/>
                <a:gd name="T34" fmla="*/ 46 w 178"/>
                <a:gd name="T35" fmla="*/ 241 h 248"/>
                <a:gd name="T36" fmla="*/ 32 w 178"/>
                <a:gd name="T37" fmla="*/ 231 h 248"/>
                <a:gd name="T38" fmla="*/ 19 w 178"/>
                <a:gd name="T39" fmla="*/ 216 h 248"/>
                <a:gd name="T40" fmla="*/ 10 w 178"/>
                <a:gd name="T41" fmla="*/ 199 h 248"/>
                <a:gd name="T42" fmla="*/ 2 w 178"/>
                <a:gd name="T43" fmla="*/ 178 h 248"/>
                <a:gd name="T44" fmla="*/ 0 w 178"/>
                <a:gd name="T45" fmla="*/ 156 h 248"/>
                <a:gd name="T46" fmla="*/ 0 w 178"/>
                <a:gd name="T47" fmla="*/ 132 h 248"/>
                <a:gd name="T48" fmla="*/ 3 w 178"/>
                <a:gd name="T49" fmla="*/ 109 h 248"/>
                <a:gd name="T50" fmla="*/ 9 w 178"/>
                <a:gd name="T51" fmla="*/ 83 h 248"/>
                <a:gd name="T52" fmla="*/ 19 w 178"/>
                <a:gd name="T53" fmla="*/ 61 h 248"/>
                <a:gd name="T54" fmla="*/ 29 w 178"/>
                <a:gd name="T55" fmla="*/ 41 h 248"/>
                <a:gd name="T56" fmla="*/ 45 w 178"/>
                <a:gd name="T57" fmla="*/ 26 h 248"/>
                <a:gd name="T58" fmla="*/ 59 w 178"/>
                <a:gd name="T59" fmla="*/ 13 h 248"/>
                <a:gd name="T60" fmla="*/ 76 w 178"/>
                <a:gd name="T61" fmla="*/ 4 h 248"/>
                <a:gd name="T62" fmla="*/ 94 w 178"/>
                <a:gd name="T63" fmla="*/ 0 h 248"/>
                <a:gd name="T64" fmla="*/ 112 w 178"/>
                <a:gd name="T65" fmla="*/ 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8" h="248">
                  <a:moveTo>
                    <a:pt x="112" y="3"/>
                  </a:moveTo>
                  <a:lnTo>
                    <a:pt x="127" y="7"/>
                  </a:lnTo>
                  <a:lnTo>
                    <a:pt x="143" y="18"/>
                  </a:lnTo>
                  <a:lnTo>
                    <a:pt x="155" y="32"/>
                  </a:lnTo>
                  <a:lnTo>
                    <a:pt x="166" y="50"/>
                  </a:lnTo>
                  <a:lnTo>
                    <a:pt x="173" y="68"/>
                  </a:lnTo>
                  <a:lnTo>
                    <a:pt x="176" y="92"/>
                  </a:lnTo>
                  <a:lnTo>
                    <a:pt x="178" y="116"/>
                  </a:lnTo>
                  <a:lnTo>
                    <a:pt x="175" y="142"/>
                  </a:lnTo>
                  <a:lnTo>
                    <a:pt x="167" y="165"/>
                  </a:lnTo>
                  <a:lnTo>
                    <a:pt x="157" y="187"/>
                  </a:lnTo>
                  <a:lnTo>
                    <a:pt x="145" y="207"/>
                  </a:lnTo>
                  <a:lnTo>
                    <a:pt x="131" y="223"/>
                  </a:lnTo>
                  <a:lnTo>
                    <a:pt x="114" y="235"/>
                  </a:lnTo>
                  <a:lnTo>
                    <a:pt x="99" y="244"/>
                  </a:lnTo>
                  <a:lnTo>
                    <a:pt x="81" y="248"/>
                  </a:lnTo>
                  <a:lnTo>
                    <a:pt x="64" y="248"/>
                  </a:lnTo>
                  <a:lnTo>
                    <a:pt x="46" y="241"/>
                  </a:lnTo>
                  <a:lnTo>
                    <a:pt x="32" y="231"/>
                  </a:lnTo>
                  <a:lnTo>
                    <a:pt x="19" y="216"/>
                  </a:lnTo>
                  <a:lnTo>
                    <a:pt x="10" y="199"/>
                  </a:lnTo>
                  <a:lnTo>
                    <a:pt x="2" y="178"/>
                  </a:lnTo>
                  <a:lnTo>
                    <a:pt x="0" y="156"/>
                  </a:lnTo>
                  <a:lnTo>
                    <a:pt x="0" y="132"/>
                  </a:lnTo>
                  <a:lnTo>
                    <a:pt x="3" y="109"/>
                  </a:lnTo>
                  <a:lnTo>
                    <a:pt x="9" y="83"/>
                  </a:lnTo>
                  <a:lnTo>
                    <a:pt x="19" y="61"/>
                  </a:lnTo>
                  <a:lnTo>
                    <a:pt x="29" y="41"/>
                  </a:lnTo>
                  <a:lnTo>
                    <a:pt x="45" y="26"/>
                  </a:lnTo>
                  <a:lnTo>
                    <a:pt x="59" y="13"/>
                  </a:lnTo>
                  <a:lnTo>
                    <a:pt x="76" y="4"/>
                  </a:lnTo>
                  <a:lnTo>
                    <a:pt x="94" y="0"/>
                  </a:lnTo>
                  <a:lnTo>
                    <a:pt x="112" y="3"/>
                  </a:lnTo>
                  <a:close/>
                </a:path>
              </a:pathLst>
            </a:custGeom>
            <a:solidFill>
              <a:srgbClr val="000000"/>
            </a:solidFill>
            <a:ln w="0">
              <a:solidFill>
                <a:srgbClr val="000000"/>
              </a:solidFill>
              <a:prstDash val="solid"/>
              <a:round/>
              <a:headEnd/>
              <a:tailEnd/>
            </a:ln>
          </p:spPr>
          <p:txBody>
            <a:bodyPr/>
            <a:lstStyle/>
            <a:p>
              <a:endParaRPr lang="en-JO"/>
            </a:p>
          </p:txBody>
        </p:sp>
        <p:sp>
          <p:nvSpPr>
            <p:cNvPr id="408625" name="Freeform 49">
              <a:extLst>
                <a:ext uri="{FF2B5EF4-FFF2-40B4-BE49-F238E27FC236}">
                  <a16:creationId xmlns:a16="http://schemas.microsoft.com/office/drawing/2014/main" id="{9F1316C3-E03B-A32B-31F9-E01A0F80C6C4}"/>
                </a:ext>
              </a:extLst>
            </p:cNvPr>
            <p:cNvSpPr>
              <a:spLocks/>
            </p:cNvSpPr>
            <p:nvPr/>
          </p:nvSpPr>
          <p:spPr bwMode="auto">
            <a:xfrm>
              <a:off x="2901" y="1410"/>
              <a:ext cx="20" cy="23"/>
            </a:xfrm>
            <a:custGeom>
              <a:avLst/>
              <a:gdLst>
                <a:gd name="T0" fmla="*/ 83 w 127"/>
                <a:gd name="T1" fmla="*/ 2 h 177"/>
                <a:gd name="T2" fmla="*/ 93 w 127"/>
                <a:gd name="T3" fmla="*/ 5 h 177"/>
                <a:gd name="T4" fmla="*/ 103 w 127"/>
                <a:gd name="T5" fmla="*/ 13 h 177"/>
                <a:gd name="T6" fmla="*/ 111 w 127"/>
                <a:gd name="T7" fmla="*/ 22 h 177"/>
                <a:gd name="T8" fmla="*/ 120 w 127"/>
                <a:gd name="T9" fmla="*/ 35 h 177"/>
                <a:gd name="T10" fmla="*/ 124 w 127"/>
                <a:gd name="T11" fmla="*/ 49 h 177"/>
                <a:gd name="T12" fmla="*/ 127 w 127"/>
                <a:gd name="T13" fmla="*/ 65 h 177"/>
                <a:gd name="T14" fmla="*/ 127 w 127"/>
                <a:gd name="T15" fmla="*/ 82 h 177"/>
                <a:gd name="T16" fmla="*/ 127 w 127"/>
                <a:gd name="T17" fmla="*/ 101 h 177"/>
                <a:gd name="T18" fmla="*/ 120 w 127"/>
                <a:gd name="T19" fmla="*/ 116 h 177"/>
                <a:gd name="T20" fmla="*/ 114 w 127"/>
                <a:gd name="T21" fmla="*/ 133 h 177"/>
                <a:gd name="T22" fmla="*/ 105 w 127"/>
                <a:gd name="T23" fmla="*/ 146 h 177"/>
                <a:gd name="T24" fmla="*/ 96 w 127"/>
                <a:gd name="T25" fmla="*/ 159 h 177"/>
                <a:gd name="T26" fmla="*/ 84 w 127"/>
                <a:gd name="T27" fmla="*/ 167 h 177"/>
                <a:gd name="T28" fmla="*/ 72 w 127"/>
                <a:gd name="T29" fmla="*/ 174 h 177"/>
                <a:gd name="T30" fmla="*/ 60 w 127"/>
                <a:gd name="T31" fmla="*/ 177 h 177"/>
                <a:gd name="T32" fmla="*/ 48 w 127"/>
                <a:gd name="T33" fmla="*/ 177 h 177"/>
                <a:gd name="T34" fmla="*/ 35 w 127"/>
                <a:gd name="T35" fmla="*/ 172 h 177"/>
                <a:gd name="T36" fmla="*/ 23 w 127"/>
                <a:gd name="T37" fmla="*/ 164 h 177"/>
                <a:gd name="T38" fmla="*/ 14 w 127"/>
                <a:gd name="T39" fmla="*/ 154 h 177"/>
                <a:gd name="T40" fmla="*/ 8 w 127"/>
                <a:gd name="T41" fmla="*/ 142 h 177"/>
                <a:gd name="T42" fmla="*/ 3 w 127"/>
                <a:gd name="T43" fmla="*/ 127 h 177"/>
                <a:gd name="T44" fmla="*/ 0 w 127"/>
                <a:gd name="T45" fmla="*/ 111 h 177"/>
                <a:gd name="T46" fmla="*/ 0 w 127"/>
                <a:gd name="T47" fmla="*/ 93 h 177"/>
                <a:gd name="T48" fmla="*/ 4 w 127"/>
                <a:gd name="T49" fmla="*/ 76 h 177"/>
                <a:gd name="T50" fmla="*/ 7 w 127"/>
                <a:gd name="T51" fmla="*/ 57 h 177"/>
                <a:gd name="T52" fmla="*/ 14 w 127"/>
                <a:gd name="T53" fmla="*/ 43 h 177"/>
                <a:gd name="T54" fmla="*/ 22 w 127"/>
                <a:gd name="T55" fmla="*/ 29 h 177"/>
                <a:gd name="T56" fmla="*/ 34 w 127"/>
                <a:gd name="T57" fmla="*/ 18 h 177"/>
                <a:gd name="T58" fmla="*/ 44 w 127"/>
                <a:gd name="T59" fmla="*/ 8 h 177"/>
                <a:gd name="T60" fmla="*/ 57 w 127"/>
                <a:gd name="T61" fmla="*/ 3 h 177"/>
                <a:gd name="T62" fmla="*/ 69 w 127"/>
                <a:gd name="T63" fmla="*/ 0 h 177"/>
                <a:gd name="T64" fmla="*/ 83 w 127"/>
                <a:gd name="T65" fmla="*/ 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7" h="177">
                  <a:moveTo>
                    <a:pt x="83" y="2"/>
                  </a:moveTo>
                  <a:lnTo>
                    <a:pt x="93" y="5"/>
                  </a:lnTo>
                  <a:lnTo>
                    <a:pt x="103" y="13"/>
                  </a:lnTo>
                  <a:lnTo>
                    <a:pt x="111" y="22"/>
                  </a:lnTo>
                  <a:lnTo>
                    <a:pt x="120" y="35"/>
                  </a:lnTo>
                  <a:lnTo>
                    <a:pt x="124" y="49"/>
                  </a:lnTo>
                  <a:lnTo>
                    <a:pt x="127" y="65"/>
                  </a:lnTo>
                  <a:lnTo>
                    <a:pt x="127" y="82"/>
                  </a:lnTo>
                  <a:lnTo>
                    <a:pt x="127" y="101"/>
                  </a:lnTo>
                  <a:lnTo>
                    <a:pt x="120" y="116"/>
                  </a:lnTo>
                  <a:lnTo>
                    <a:pt x="114" y="133"/>
                  </a:lnTo>
                  <a:lnTo>
                    <a:pt x="105" y="146"/>
                  </a:lnTo>
                  <a:lnTo>
                    <a:pt x="96" y="159"/>
                  </a:lnTo>
                  <a:lnTo>
                    <a:pt x="84" y="167"/>
                  </a:lnTo>
                  <a:lnTo>
                    <a:pt x="72" y="174"/>
                  </a:lnTo>
                  <a:lnTo>
                    <a:pt x="60" y="177"/>
                  </a:lnTo>
                  <a:lnTo>
                    <a:pt x="48" y="177"/>
                  </a:lnTo>
                  <a:lnTo>
                    <a:pt x="35" y="172"/>
                  </a:lnTo>
                  <a:lnTo>
                    <a:pt x="23" y="164"/>
                  </a:lnTo>
                  <a:lnTo>
                    <a:pt x="14" y="154"/>
                  </a:lnTo>
                  <a:lnTo>
                    <a:pt x="8" y="142"/>
                  </a:lnTo>
                  <a:lnTo>
                    <a:pt x="3" y="127"/>
                  </a:lnTo>
                  <a:lnTo>
                    <a:pt x="0" y="111"/>
                  </a:lnTo>
                  <a:lnTo>
                    <a:pt x="0" y="93"/>
                  </a:lnTo>
                  <a:lnTo>
                    <a:pt x="4" y="76"/>
                  </a:lnTo>
                  <a:lnTo>
                    <a:pt x="7" y="57"/>
                  </a:lnTo>
                  <a:lnTo>
                    <a:pt x="14" y="43"/>
                  </a:lnTo>
                  <a:lnTo>
                    <a:pt x="22" y="29"/>
                  </a:lnTo>
                  <a:lnTo>
                    <a:pt x="34" y="18"/>
                  </a:lnTo>
                  <a:lnTo>
                    <a:pt x="44" y="8"/>
                  </a:lnTo>
                  <a:lnTo>
                    <a:pt x="57" y="3"/>
                  </a:lnTo>
                  <a:lnTo>
                    <a:pt x="69" y="0"/>
                  </a:lnTo>
                  <a:lnTo>
                    <a:pt x="83" y="2"/>
                  </a:lnTo>
                  <a:close/>
                </a:path>
              </a:pathLst>
            </a:custGeom>
            <a:solidFill>
              <a:srgbClr val="F0F0F0"/>
            </a:solidFill>
            <a:ln w="0">
              <a:solidFill>
                <a:srgbClr val="000000"/>
              </a:solidFill>
              <a:prstDash val="solid"/>
              <a:round/>
              <a:headEnd/>
              <a:tailEnd/>
            </a:ln>
          </p:spPr>
          <p:txBody>
            <a:bodyPr/>
            <a:lstStyle/>
            <a:p>
              <a:endParaRPr lang="en-JO"/>
            </a:p>
          </p:txBody>
        </p:sp>
        <p:sp>
          <p:nvSpPr>
            <p:cNvPr id="408626" name="Freeform 50">
              <a:extLst>
                <a:ext uri="{FF2B5EF4-FFF2-40B4-BE49-F238E27FC236}">
                  <a16:creationId xmlns:a16="http://schemas.microsoft.com/office/drawing/2014/main" id="{04B52212-12E7-E99B-8276-426843BBE009}"/>
                </a:ext>
              </a:extLst>
            </p:cNvPr>
            <p:cNvSpPr>
              <a:spLocks/>
            </p:cNvSpPr>
            <p:nvPr/>
          </p:nvSpPr>
          <p:spPr bwMode="auto">
            <a:xfrm>
              <a:off x="2913" y="1413"/>
              <a:ext cx="14" cy="18"/>
            </a:xfrm>
            <a:custGeom>
              <a:avLst/>
              <a:gdLst>
                <a:gd name="T0" fmla="*/ 58 w 88"/>
                <a:gd name="T1" fmla="*/ 1 h 137"/>
                <a:gd name="T2" fmla="*/ 65 w 88"/>
                <a:gd name="T3" fmla="*/ 4 h 137"/>
                <a:gd name="T4" fmla="*/ 73 w 88"/>
                <a:gd name="T5" fmla="*/ 9 h 137"/>
                <a:gd name="T6" fmla="*/ 79 w 88"/>
                <a:gd name="T7" fmla="*/ 17 h 137"/>
                <a:gd name="T8" fmla="*/ 84 w 88"/>
                <a:gd name="T9" fmla="*/ 27 h 137"/>
                <a:gd name="T10" fmla="*/ 87 w 88"/>
                <a:gd name="T11" fmla="*/ 37 h 137"/>
                <a:gd name="T12" fmla="*/ 88 w 88"/>
                <a:gd name="T13" fmla="*/ 50 h 137"/>
                <a:gd name="T14" fmla="*/ 88 w 88"/>
                <a:gd name="T15" fmla="*/ 63 h 137"/>
                <a:gd name="T16" fmla="*/ 88 w 88"/>
                <a:gd name="T17" fmla="*/ 77 h 137"/>
                <a:gd name="T18" fmla="*/ 83 w 88"/>
                <a:gd name="T19" fmla="*/ 89 h 137"/>
                <a:gd name="T20" fmla="*/ 79 w 88"/>
                <a:gd name="T21" fmla="*/ 102 h 137"/>
                <a:gd name="T22" fmla="*/ 73 w 88"/>
                <a:gd name="T23" fmla="*/ 112 h 137"/>
                <a:gd name="T24" fmla="*/ 66 w 88"/>
                <a:gd name="T25" fmla="*/ 122 h 137"/>
                <a:gd name="T26" fmla="*/ 57 w 88"/>
                <a:gd name="T27" fmla="*/ 129 h 137"/>
                <a:gd name="T28" fmla="*/ 49 w 88"/>
                <a:gd name="T29" fmla="*/ 134 h 137"/>
                <a:gd name="T30" fmla="*/ 40 w 88"/>
                <a:gd name="T31" fmla="*/ 137 h 137"/>
                <a:gd name="T32" fmla="*/ 33 w 88"/>
                <a:gd name="T33" fmla="*/ 137 h 137"/>
                <a:gd name="T34" fmla="*/ 22 w 88"/>
                <a:gd name="T35" fmla="*/ 133 h 137"/>
                <a:gd name="T36" fmla="*/ 16 w 88"/>
                <a:gd name="T37" fmla="*/ 128 h 137"/>
                <a:gd name="T38" fmla="*/ 9 w 88"/>
                <a:gd name="T39" fmla="*/ 119 h 137"/>
                <a:gd name="T40" fmla="*/ 5 w 88"/>
                <a:gd name="T41" fmla="*/ 111 h 137"/>
                <a:gd name="T42" fmla="*/ 2 w 88"/>
                <a:gd name="T43" fmla="*/ 99 h 137"/>
                <a:gd name="T44" fmla="*/ 0 w 88"/>
                <a:gd name="T45" fmla="*/ 88 h 137"/>
                <a:gd name="T46" fmla="*/ 0 w 88"/>
                <a:gd name="T47" fmla="*/ 75 h 137"/>
                <a:gd name="T48" fmla="*/ 3 w 88"/>
                <a:gd name="T49" fmla="*/ 62 h 137"/>
                <a:gd name="T50" fmla="*/ 5 w 88"/>
                <a:gd name="T51" fmla="*/ 46 h 137"/>
                <a:gd name="T52" fmla="*/ 9 w 88"/>
                <a:gd name="T53" fmla="*/ 35 h 137"/>
                <a:gd name="T54" fmla="*/ 16 w 88"/>
                <a:gd name="T55" fmla="*/ 23 h 137"/>
                <a:gd name="T56" fmla="*/ 24 w 88"/>
                <a:gd name="T57" fmla="*/ 15 h 137"/>
                <a:gd name="T58" fmla="*/ 31 w 88"/>
                <a:gd name="T59" fmla="*/ 6 h 137"/>
                <a:gd name="T60" fmla="*/ 40 w 88"/>
                <a:gd name="T61" fmla="*/ 2 h 137"/>
                <a:gd name="T62" fmla="*/ 48 w 88"/>
                <a:gd name="T63" fmla="*/ 0 h 137"/>
                <a:gd name="T64" fmla="*/ 58 w 88"/>
                <a:gd name="T65" fmla="*/ 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8" h="137">
                  <a:moveTo>
                    <a:pt x="58" y="1"/>
                  </a:moveTo>
                  <a:lnTo>
                    <a:pt x="65" y="4"/>
                  </a:lnTo>
                  <a:lnTo>
                    <a:pt x="73" y="9"/>
                  </a:lnTo>
                  <a:lnTo>
                    <a:pt x="79" y="17"/>
                  </a:lnTo>
                  <a:lnTo>
                    <a:pt x="84" y="27"/>
                  </a:lnTo>
                  <a:lnTo>
                    <a:pt x="87" y="37"/>
                  </a:lnTo>
                  <a:lnTo>
                    <a:pt x="88" y="50"/>
                  </a:lnTo>
                  <a:lnTo>
                    <a:pt x="88" y="63"/>
                  </a:lnTo>
                  <a:lnTo>
                    <a:pt x="88" y="77"/>
                  </a:lnTo>
                  <a:lnTo>
                    <a:pt x="83" y="89"/>
                  </a:lnTo>
                  <a:lnTo>
                    <a:pt x="79" y="102"/>
                  </a:lnTo>
                  <a:lnTo>
                    <a:pt x="73" y="112"/>
                  </a:lnTo>
                  <a:lnTo>
                    <a:pt x="66" y="122"/>
                  </a:lnTo>
                  <a:lnTo>
                    <a:pt x="57" y="129"/>
                  </a:lnTo>
                  <a:lnTo>
                    <a:pt x="49" y="134"/>
                  </a:lnTo>
                  <a:lnTo>
                    <a:pt x="40" y="137"/>
                  </a:lnTo>
                  <a:lnTo>
                    <a:pt x="33" y="137"/>
                  </a:lnTo>
                  <a:lnTo>
                    <a:pt x="22" y="133"/>
                  </a:lnTo>
                  <a:lnTo>
                    <a:pt x="16" y="128"/>
                  </a:lnTo>
                  <a:lnTo>
                    <a:pt x="9" y="119"/>
                  </a:lnTo>
                  <a:lnTo>
                    <a:pt x="5" y="111"/>
                  </a:lnTo>
                  <a:lnTo>
                    <a:pt x="2" y="99"/>
                  </a:lnTo>
                  <a:lnTo>
                    <a:pt x="0" y="88"/>
                  </a:lnTo>
                  <a:lnTo>
                    <a:pt x="0" y="75"/>
                  </a:lnTo>
                  <a:lnTo>
                    <a:pt x="3" y="62"/>
                  </a:lnTo>
                  <a:lnTo>
                    <a:pt x="5" y="46"/>
                  </a:lnTo>
                  <a:lnTo>
                    <a:pt x="9" y="35"/>
                  </a:lnTo>
                  <a:lnTo>
                    <a:pt x="16" y="23"/>
                  </a:lnTo>
                  <a:lnTo>
                    <a:pt x="24" y="15"/>
                  </a:lnTo>
                  <a:lnTo>
                    <a:pt x="31" y="6"/>
                  </a:lnTo>
                  <a:lnTo>
                    <a:pt x="40" y="2"/>
                  </a:lnTo>
                  <a:lnTo>
                    <a:pt x="48" y="0"/>
                  </a:lnTo>
                  <a:lnTo>
                    <a:pt x="58" y="1"/>
                  </a:lnTo>
                  <a:close/>
                </a:path>
              </a:pathLst>
            </a:custGeom>
            <a:solidFill>
              <a:srgbClr val="9E9E9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627" name="Freeform 51">
              <a:extLst>
                <a:ext uri="{FF2B5EF4-FFF2-40B4-BE49-F238E27FC236}">
                  <a16:creationId xmlns:a16="http://schemas.microsoft.com/office/drawing/2014/main" id="{8F747F9C-635E-7125-3E7C-331670CF74CC}"/>
                </a:ext>
              </a:extLst>
            </p:cNvPr>
            <p:cNvSpPr>
              <a:spLocks/>
            </p:cNvSpPr>
            <p:nvPr/>
          </p:nvSpPr>
          <p:spPr bwMode="auto">
            <a:xfrm>
              <a:off x="2601" y="1372"/>
              <a:ext cx="108" cy="165"/>
            </a:xfrm>
            <a:custGeom>
              <a:avLst/>
              <a:gdLst>
                <a:gd name="T0" fmla="*/ 686 w 686"/>
                <a:gd name="T1" fmla="*/ 245 h 1261"/>
                <a:gd name="T2" fmla="*/ 0 w 686"/>
                <a:gd name="T3" fmla="*/ 0 h 1261"/>
                <a:gd name="T4" fmla="*/ 532 w 686"/>
                <a:gd name="T5" fmla="*/ 307 h 1261"/>
                <a:gd name="T6" fmla="*/ 52 w 686"/>
                <a:gd name="T7" fmla="*/ 195 h 1261"/>
                <a:gd name="T8" fmla="*/ 491 w 686"/>
                <a:gd name="T9" fmla="*/ 452 h 1261"/>
                <a:gd name="T10" fmla="*/ 82 w 686"/>
                <a:gd name="T11" fmla="*/ 359 h 1261"/>
                <a:gd name="T12" fmla="*/ 482 w 686"/>
                <a:gd name="T13" fmla="*/ 626 h 1261"/>
                <a:gd name="T14" fmla="*/ 122 w 686"/>
                <a:gd name="T15" fmla="*/ 533 h 1261"/>
                <a:gd name="T16" fmla="*/ 451 w 686"/>
                <a:gd name="T17" fmla="*/ 780 h 1261"/>
                <a:gd name="T18" fmla="*/ 133 w 686"/>
                <a:gd name="T19" fmla="*/ 687 h 1261"/>
                <a:gd name="T20" fmla="*/ 451 w 686"/>
                <a:gd name="T21" fmla="*/ 922 h 1261"/>
                <a:gd name="T22" fmla="*/ 175 w 686"/>
                <a:gd name="T23" fmla="*/ 852 h 1261"/>
                <a:gd name="T24" fmla="*/ 420 w 686"/>
                <a:gd name="T25" fmla="*/ 1015 h 1261"/>
                <a:gd name="T26" fmla="*/ 206 w 686"/>
                <a:gd name="T27" fmla="*/ 994 h 1261"/>
                <a:gd name="T28" fmla="*/ 677 w 686"/>
                <a:gd name="T29" fmla="*/ 1261 h 1261"/>
                <a:gd name="T30" fmla="*/ 686 w 686"/>
                <a:gd name="T31" fmla="*/ 245 h 1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86" h="1261">
                  <a:moveTo>
                    <a:pt x="686" y="245"/>
                  </a:moveTo>
                  <a:lnTo>
                    <a:pt x="0" y="0"/>
                  </a:lnTo>
                  <a:lnTo>
                    <a:pt x="532" y="307"/>
                  </a:lnTo>
                  <a:lnTo>
                    <a:pt x="52" y="195"/>
                  </a:lnTo>
                  <a:lnTo>
                    <a:pt x="491" y="452"/>
                  </a:lnTo>
                  <a:lnTo>
                    <a:pt x="82" y="359"/>
                  </a:lnTo>
                  <a:lnTo>
                    <a:pt x="482" y="626"/>
                  </a:lnTo>
                  <a:lnTo>
                    <a:pt x="122" y="533"/>
                  </a:lnTo>
                  <a:lnTo>
                    <a:pt x="451" y="780"/>
                  </a:lnTo>
                  <a:lnTo>
                    <a:pt x="133" y="687"/>
                  </a:lnTo>
                  <a:lnTo>
                    <a:pt x="451" y="922"/>
                  </a:lnTo>
                  <a:lnTo>
                    <a:pt x="175" y="852"/>
                  </a:lnTo>
                  <a:lnTo>
                    <a:pt x="420" y="1015"/>
                  </a:lnTo>
                  <a:lnTo>
                    <a:pt x="206" y="994"/>
                  </a:lnTo>
                  <a:lnTo>
                    <a:pt x="677" y="1261"/>
                  </a:lnTo>
                  <a:lnTo>
                    <a:pt x="686" y="245"/>
                  </a:lnTo>
                  <a:close/>
                </a:path>
              </a:pathLst>
            </a:custGeom>
            <a:solidFill>
              <a:srgbClr val="9E8F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628" name="Freeform 52">
              <a:extLst>
                <a:ext uri="{FF2B5EF4-FFF2-40B4-BE49-F238E27FC236}">
                  <a16:creationId xmlns:a16="http://schemas.microsoft.com/office/drawing/2014/main" id="{0AD3847E-FA53-F75A-CADE-21BC11E587A0}"/>
                </a:ext>
              </a:extLst>
            </p:cNvPr>
            <p:cNvSpPr>
              <a:spLocks/>
            </p:cNvSpPr>
            <p:nvPr/>
          </p:nvSpPr>
          <p:spPr bwMode="auto">
            <a:xfrm>
              <a:off x="2635" y="1318"/>
              <a:ext cx="213" cy="58"/>
            </a:xfrm>
            <a:custGeom>
              <a:avLst/>
              <a:gdLst>
                <a:gd name="T0" fmla="*/ 0 w 1342"/>
                <a:gd name="T1" fmla="*/ 257 h 451"/>
                <a:gd name="T2" fmla="*/ 1137 w 1342"/>
                <a:gd name="T3" fmla="*/ 0 h 451"/>
                <a:gd name="T4" fmla="*/ 379 w 1342"/>
                <a:gd name="T5" fmla="*/ 236 h 451"/>
                <a:gd name="T6" fmla="*/ 1168 w 1342"/>
                <a:gd name="T7" fmla="*/ 71 h 451"/>
                <a:gd name="T8" fmla="*/ 513 w 1342"/>
                <a:gd name="T9" fmla="*/ 286 h 451"/>
                <a:gd name="T10" fmla="*/ 1261 w 1342"/>
                <a:gd name="T11" fmla="*/ 103 h 451"/>
                <a:gd name="T12" fmla="*/ 645 w 1342"/>
                <a:gd name="T13" fmla="*/ 348 h 451"/>
                <a:gd name="T14" fmla="*/ 1342 w 1342"/>
                <a:gd name="T15" fmla="*/ 184 h 451"/>
                <a:gd name="T16" fmla="*/ 604 w 1342"/>
                <a:gd name="T17" fmla="*/ 451 h 451"/>
                <a:gd name="T18" fmla="*/ 0 w 1342"/>
                <a:gd name="T19" fmla="*/ 25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2" h="451">
                  <a:moveTo>
                    <a:pt x="0" y="257"/>
                  </a:moveTo>
                  <a:lnTo>
                    <a:pt x="1137" y="0"/>
                  </a:lnTo>
                  <a:lnTo>
                    <a:pt x="379" y="236"/>
                  </a:lnTo>
                  <a:lnTo>
                    <a:pt x="1168" y="71"/>
                  </a:lnTo>
                  <a:lnTo>
                    <a:pt x="513" y="286"/>
                  </a:lnTo>
                  <a:lnTo>
                    <a:pt x="1261" y="103"/>
                  </a:lnTo>
                  <a:lnTo>
                    <a:pt x="645" y="348"/>
                  </a:lnTo>
                  <a:lnTo>
                    <a:pt x="1342" y="184"/>
                  </a:lnTo>
                  <a:lnTo>
                    <a:pt x="604" y="451"/>
                  </a:lnTo>
                  <a:lnTo>
                    <a:pt x="0" y="257"/>
                  </a:lnTo>
                  <a:close/>
                </a:path>
              </a:pathLst>
            </a:custGeom>
            <a:solidFill>
              <a:srgbClr val="8FF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08629" name="Freeform 53">
              <a:extLst>
                <a:ext uri="{FF2B5EF4-FFF2-40B4-BE49-F238E27FC236}">
                  <a16:creationId xmlns:a16="http://schemas.microsoft.com/office/drawing/2014/main" id="{4A427E9C-AD89-8338-E8A7-97745FF237F5}"/>
                </a:ext>
              </a:extLst>
            </p:cNvPr>
            <p:cNvSpPr>
              <a:spLocks/>
            </p:cNvSpPr>
            <p:nvPr/>
          </p:nvSpPr>
          <p:spPr bwMode="auto">
            <a:xfrm>
              <a:off x="2737" y="1324"/>
              <a:ext cx="230" cy="220"/>
            </a:xfrm>
            <a:custGeom>
              <a:avLst/>
              <a:gdLst>
                <a:gd name="T0" fmla="*/ 0 w 1455"/>
                <a:gd name="T1" fmla="*/ 1685 h 1685"/>
                <a:gd name="T2" fmla="*/ 60 w 1455"/>
                <a:gd name="T3" fmla="*/ 549 h 1685"/>
                <a:gd name="T4" fmla="*/ 1455 w 1455"/>
                <a:gd name="T5" fmla="*/ 0 h 1685"/>
                <a:gd name="T6" fmla="*/ 1356 w 1455"/>
                <a:gd name="T7" fmla="*/ 917 h 1685"/>
                <a:gd name="T8" fmla="*/ 0 w 1455"/>
                <a:gd name="T9" fmla="*/ 1685 h 1685"/>
              </a:gdLst>
              <a:ahLst/>
              <a:cxnLst>
                <a:cxn ang="0">
                  <a:pos x="T0" y="T1"/>
                </a:cxn>
                <a:cxn ang="0">
                  <a:pos x="T2" y="T3"/>
                </a:cxn>
                <a:cxn ang="0">
                  <a:pos x="T4" y="T5"/>
                </a:cxn>
                <a:cxn ang="0">
                  <a:pos x="T6" y="T7"/>
                </a:cxn>
                <a:cxn ang="0">
                  <a:pos x="T8" y="T9"/>
                </a:cxn>
              </a:cxnLst>
              <a:rect l="0" t="0" r="r" b="b"/>
              <a:pathLst>
                <a:path w="1455" h="1685">
                  <a:moveTo>
                    <a:pt x="0" y="1685"/>
                  </a:moveTo>
                  <a:lnTo>
                    <a:pt x="60" y="549"/>
                  </a:lnTo>
                  <a:lnTo>
                    <a:pt x="1455" y="0"/>
                  </a:lnTo>
                  <a:lnTo>
                    <a:pt x="1356" y="917"/>
                  </a:lnTo>
                  <a:lnTo>
                    <a:pt x="0" y="168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grpSp>
      <p:pic>
        <p:nvPicPr>
          <p:cNvPr id="408630" name="Picture 54">
            <a:extLst>
              <a:ext uri="{FF2B5EF4-FFF2-40B4-BE49-F238E27FC236}">
                <a16:creationId xmlns:a16="http://schemas.microsoft.com/office/drawing/2014/main" id="{018182C1-1B67-11A3-C405-D7BB7798F4D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86538" y="1724025"/>
            <a:ext cx="590550" cy="833438"/>
          </a:xfrm>
          <a:prstGeom prst="rect">
            <a:avLst/>
          </a:prstGeom>
          <a:noFill/>
          <a:extLst>
            <a:ext uri="{909E8E84-426E-40DD-AFC4-6F175D3DCCD1}">
              <a14:hiddenFill xmlns:a14="http://schemas.microsoft.com/office/drawing/2010/main">
                <a:solidFill>
                  <a:srgbClr val="FFFFFF"/>
                </a:solidFill>
              </a14:hiddenFill>
            </a:ext>
          </a:extLst>
        </p:spPr>
      </p:pic>
      <p:sp>
        <p:nvSpPr>
          <p:cNvPr id="408631" name="Line 55">
            <a:extLst>
              <a:ext uri="{FF2B5EF4-FFF2-40B4-BE49-F238E27FC236}">
                <a16:creationId xmlns:a16="http://schemas.microsoft.com/office/drawing/2014/main" id="{4A61B229-C60C-8A46-0A8F-AA33ACBFCF4F}"/>
              </a:ext>
            </a:extLst>
          </p:cNvPr>
          <p:cNvSpPr>
            <a:spLocks noChangeShapeType="1"/>
          </p:cNvSpPr>
          <p:nvPr/>
        </p:nvSpPr>
        <p:spPr bwMode="auto">
          <a:xfrm>
            <a:off x="4468813" y="2198688"/>
            <a:ext cx="21050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08632" name="Cloud">
            <a:extLst>
              <a:ext uri="{FF2B5EF4-FFF2-40B4-BE49-F238E27FC236}">
                <a16:creationId xmlns:a16="http://schemas.microsoft.com/office/drawing/2014/main" id="{90B74EFB-37AC-6B14-023C-1718BFEB21EF}"/>
              </a:ext>
            </a:extLst>
          </p:cNvPr>
          <p:cNvSpPr>
            <a:spLocks noChangeAspect="1" noEditPoints="1" noChangeArrowheads="1"/>
          </p:cNvSpPr>
          <p:nvPr/>
        </p:nvSpPr>
        <p:spPr bwMode="auto">
          <a:xfrm>
            <a:off x="4910138" y="1809750"/>
            <a:ext cx="1263650" cy="84613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0" y="11192"/>
                  <a:pt x="409" y="12169"/>
                  <a:pt x="1074" y="12702"/>
                </a:cubicBezTo>
                <a:lnTo>
                  <a:pt x="1063" y="12668"/>
                </a:lnTo>
                <a:cubicBezTo>
                  <a:pt x="685" y="13217"/>
                  <a:pt x="475" y="13940"/>
                  <a:pt x="475" y="14691"/>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300"/>
                  <a:pt x="7635" y="20039"/>
                  <a:pt x="8235" y="19546"/>
                </a:cubicBezTo>
                <a:lnTo>
                  <a:pt x="8229" y="19550"/>
                </a:lnTo>
                <a:cubicBezTo>
                  <a:pt x="8855" y="20829"/>
                  <a:pt x="9908" y="21597"/>
                  <a:pt x="11036" y="21597"/>
                </a:cubicBezTo>
                <a:cubicBezTo>
                  <a:pt x="12523" y="21597"/>
                  <a:pt x="13836" y="20267"/>
                  <a:pt x="14267" y="18324"/>
                </a:cubicBezTo>
                <a:lnTo>
                  <a:pt x="14270" y="18350"/>
                </a:lnTo>
                <a:cubicBezTo>
                  <a:pt x="14730" y="18740"/>
                  <a:pt x="15260" y="18947"/>
                  <a:pt x="15802" y="18947"/>
                </a:cubicBezTo>
                <a:cubicBezTo>
                  <a:pt x="17390" y="18947"/>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0"/>
                  <a:pt x="15367" y="426"/>
                  <a:pt x="14905" y="1165"/>
                </a:cubicBezTo>
                <a:lnTo>
                  <a:pt x="14909" y="1170"/>
                </a:lnTo>
                <a:cubicBezTo>
                  <a:pt x="14497" y="432"/>
                  <a:pt x="13855" y="0"/>
                  <a:pt x="13174" y="0"/>
                </a:cubicBezTo>
                <a:cubicBezTo>
                  <a:pt x="12347" y="0"/>
                  <a:pt x="11590" y="637"/>
                  <a:pt x="11221" y="1645"/>
                </a:cubicBezTo>
                <a:lnTo>
                  <a:pt x="11229" y="1694"/>
                </a:lnTo>
                <a:cubicBezTo>
                  <a:pt x="10730" y="1024"/>
                  <a:pt x="10058" y="650"/>
                  <a:pt x="9358" y="650"/>
                </a:cubicBezTo>
                <a:cubicBezTo>
                  <a:pt x="8372" y="650"/>
                  <a:pt x="7466" y="1391"/>
                  <a:pt x="7003" y="2578"/>
                </a:cubicBezTo>
                <a:lnTo>
                  <a:pt x="6995" y="2602"/>
                </a:lnTo>
                <a:cubicBezTo>
                  <a:pt x="6477" y="2189"/>
                  <a:pt x="5888" y="1972"/>
                  <a:pt x="5288" y="1972"/>
                </a:cubicBezTo>
                <a:cubicBezTo>
                  <a:pt x="3423" y="1972"/>
                  <a:pt x="1912" y="4029"/>
                  <a:pt x="1912" y="6567"/>
                </a:cubicBezTo>
                <a:cubicBezTo>
                  <a:pt x="1912" y="6774"/>
                  <a:pt x="1922" y="6981"/>
                  <a:pt x="1942" y="7186"/>
                </a:cubicBezTo>
                <a:close/>
              </a:path>
              <a:path w="21600" h="21600" fill="none" extrusionOk="0">
                <a:moveTo>
                  <a:pt x="1074" y="12702"/>
                </a:moveTo>
                <a:cubicBezTo>
                  <a:pt x="1407" y="12969"/>
                  <a:pt x="1786" y="13110"/>
                  <a:pt x="2172" y="13110"/>
                </a:cubicBezTo>
                <a:cubicBezTo>
                  <a:pt x="2228" y="13110"/>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a:lstStyle/>
          <a:p>
            <a:endParaRPr lang="en-JO"/>
          </a:p>
        </p:txBody>
      </p:sp>
      <p:sp>
        <p:nvSpPr>
          <p:cNvPr id="408633" name="Text Box 57">
            <a:extLst>
              <a:ext uri="{FF2B5EF4-FFF2-40B4-BE49-F238E27FC236}">
                <a16:creationId xmlns:a16="http://schemas.microsoft.com/office/drawing/2014/main" id="{B0218214-AF10-510F-0869-FBB12E2B9CB2}"/>
              </a:ext>
            </a:extLst>
          </p:cNvPr>
          <p:cNvSpPr txBox="1">
            <a:spLocks noChangeArrowheads="1"/>
          </p:cNvSpPr>
          <p:nvPr/>
        </p:nvSpPr>
        <p:spPr bwMode="auto">
          <a:xfrm>
            <a:off x="3238500" y="1679575"/>
            <a:ext cx="16970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JO" sz="1600">
                <a:latin typeface="Arial" panose="020B0604020202020204" pitchFamily="34" charset="0"/>
                <a:cs typeface="Arial" panose="020B0604020202020204" pitchFamily="34" charset="0"/>
              </a:rPr>
              <a:t>AP: access point</a:t>
            </a:r>
          </a:p>
        </p:txBody>
      </p:sp>
      <p:sp>
        <p:nvSpPr>
          <p:cNvPr id="408634" name="Text Box 58">
            <a:extLst>
              <a:ext uri="{FF2B5EF4-FFF2-40B4-BE49-F238E27FC236}">
                <a16:creationId xmlns:a16="http://schemas.microsoft.com/office/drawing/2014/main" id="{5CE98314-A7CD-1DD4-6A27-8AC1E9475650}"/>
              </a:ext>
            </a:extLst>
          </p:cNvPr>
          <p:cNvSpPr txBox="1">
            <a:spLocks noChangeArrowheads="1"/>
          </p:cNvSpPr>
          <p:nvPr/>
        </p:nvSpPr>
        <p:spPr bwMode="auto">
          <a:xfrm>
            <a:off x="7285038" y="1735138"/>
            <a:ext cx="1470025"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JO" sz="1600">
                <a:latin typeface="Arial" panose="020B0604020202020204" pitchFamily="34" charset="0"/>
                <a:cs typeface="Arial" panose="020B0604020202020204" pitchFamily="34" charset="0"/>
              </a:rPr>
              <a:t>AS:</a:t>
            </a:r>
          </a:p>
          <a:p>
            <a:pPr eaLnBrk="1" hangingPunct="1"/>
            <a:r>
              <a:rPr lang="en-US" altLang="en-JO" sz="1600">
                <a:latin typeface="Arial" panose="020B0604020202020204" pitchFamily="34" charset="0"/>
                <a:cs typeface="Arial" panose="020B0604020202020204" pitchFamily="34" charset="0"/>
              </a:rPr>
              <a:t>Authentication</a:t>
            </a:r>
          </a:p>
          <a:p>
            <a:pPr eaLnBrk="1" hangingPunct="1"/>
            <a:r>
              <a:rPr lang="en-US" altLang="en-JO" sz="1600">
                <a:latin typeface="Arial" panose="020B0604020202020204" pitchFamily="34" charset="0"/>
                <a:cs typeface="Arial" panose="020B0604020202020204" pitchFamily="34" charset="0"/>
              </a:rPr>
              <a:t> server</a:t>
            </a:r>
          </a:p>
        </p:txBody>
      </p:sp>
      <p:sp>
        <p:nvSpPr>
          <p:cNvPr id="408635" name="Text Box 59">
            <a:extLst>
              <a:ext uri="{FF2B5EF4-FFF2-40B4-BE49-F238E27FC236}">
                <a16:creationId xmlns:a16="http://schemas.microsoft.com/office/drawing/2014/main" id="{0FFD5845-61D4-BF7B-C0C0-763364DDA7CC}"/>
              </a:ext>
            </a:extLst>
          </p:cNvPr>
          <p:cNvSpPr txBox="1">
            <a:spLocks noChangeArrowheads="1"/>
          </p:cNvSpPr>
          <p:nvPr/>
        </p:nvSpPr>
        <p:spPr bwMode="auto">
          <a:xfrm>
            <a:off x="5060950" y="1901825"/>
            <a:ext cx="89535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JO" sz="1600">
                <a:latin typeface="Arial" panose="020B0604020202020204" pitchFamily="34" charset="0"/>
                <a:cs typeface="Arial" panose="020B0604020202020204" pitchFamily="34" charset="0"/>
              </a:rPr>
              <a:t>wired</a:t>
            </a:r>
          </a:p>
          <a:p>
            <a:pPr eaLnBrk="1" hangingPunct="1"/>
            <a:r>
              <a:rPr lang="en-US" altLang="en-JO" sz="1600">
                <a:latin typeface="Arial" panose="020B0604020202020204" pitchFamily="34" charset="0"/>
                <a:cs typeface="Arial" panose="020B0604020202020204" pitchFamily="34" charset="0"/>
              </a:rPr>
              <a:t>network</a:t>
            </a:r>
          </a:p>
        </p:txBody>
      </p:sp>
      <p:sp>
        <p:nvSpPr>
          <p:cNvPr id="408636" name="Text Box 60">
            <a:extLst>
              <a:ext uri="{FF2B5EF4-FFF2-40B4-BE49-F238E27FC236}">
                <a16:creationId xmlns:a16="http://schemas.microsoft.com/office/drawing/2014/main" id="{5887435D-3A2C-EE1B-3A11-0CA7D31D2A47}"/>
              </a:ext>
            </a:extLst>
          </p:cNvPr>
          <p:cNvSpPr txBox="1">
            <a:spLocks noChangeArrowheads="1"/>
          </p:cNvSpPr>
          <p:nvPr/>
        </p:nvSpPr>
        <p:spPr bwMode="auto">
          <a:xfrm>
            <a:off x="1752600" y="1689100"/>
            <a:ext cx="13128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JO" sz="1600">
                <a:latin typeface="Arial" panose="020B0604020202020204" pitchFamily="34" charset="0"/>
                <a:cs typeface="Arial" panose="020B0604020202020204" pitchFamily="34" charset="0"/>
              </a:rPr>
              <a:t>STA:</a:t>
            </a:r>
          </a:p>
          <a:p>
            <a:pPr eaLnBrk="1" hangingPunct="1"/>
            <a:r>
              <a:rPr lang="en-US" altLang="en-JO" sz="1600">
                <a:latin typeface="Arial" panose="020B0604020202020204" pitchFamily="34" charset="0"/>
                <a:cs typeface="Arial" panose="020B0604020202020204" pitchFamily="34" charset="0"/>
              </a:rPr>
              <a:t>client station</a:t>
            </a:r>
          </a:p>
        </p:txBody>
      </p:sp>
      <p:grpSp>
        <p:nvGrpSpPr>
          <p:cNvPr id="408637" name="Group 61">
            <a:extLst>
              <a:ext uri="{FF2B5EF4-FFF2-40B4-BE49-F238E27FC236}">
                <a16:creationId xmlns:a16="http://schemas.microsoft.com/office/drawing/2014/main" id="{4638C460-593B-6D4E-013A-A91739D0B513}"/>
              </a:ext>
            </a:extLst>
          </p:cNvPr>
          <p:cNvGrpSpPr>
            <a:grpSpLocks/>
          </p:cNvGrpSpPr>
          <p:nvPr/>
        </p:nvGrpSpPr>
        <p:grpSpPr bwMode="auto">
          <a:xfrm>
            <a:off x="1765300" y="2767013"/>
            <a:ext cx="1943100" cy="581025"/>
            <a:chOff x="1323" y="1409"/>
            <a:chExt cx="1224" cy="366"/>
          </a:xfrm>
        </p:grpSpPr>
        <p:sp>
          <p:nvSpPr>
            <p:cNvPr id="408638" name="Oval 62">
              <a:extLst>
                <a:ext uri="{FF2B5EF4-FFF2-40B4-BE49-F238E27FC236}">
                  <a16:creationId xmlns:a16="http://schemas.microsoft.com/office/drawing/2014/main" id="{A22195B1-EEE7-6F41-6E3E-F432A5158904}"/>
                </a:ext>
              </a:extLst>
            </p:cNvPr>
            <p:cNvSpPr>
              <a:spLocks noChangeArrowheads="1"/>
            </p:cNvSpPr>
            <p:nvPr/>
          </p:nvSpPr>
          <p:spPr bwMode="auto">
            <a:xfrm>
              <a:off x="1446" y="1440"/>
              <a:ext cx="168" cy="15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08639" name="Text Box 63">
              <a:extLst>
                <a:ext uri="{FF2B5EF4-FFF2-40B4-BE49-F238E27FC236}">
                  <a16:creationId xmlns:a16="http://schemas.microsoft.com/office/drawing/2014/main" id="{3BE759BD-09B7-D4D5-5525-8867D1186ECB}"/>
                </a:ext>
              </a:extLst>
            </p:cNvPr>
            <p:cNvSpPr txBox="1">
              <a:spLocks noChangeArrowheads="1"/>
            </p:cNvSpPr>
            <p:nvPr/>
          </p:nvSpPr>
          <p:spPr bwMode="auto">
            <a:xfrm>
              <a:off x="1323" y="1409"/>
              <a:ext cx="1224"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JO" sz="1600">
                  <a:latin typeface="Arial" panose="020B0604020202020204" pitchFamily="34" charset="0"/>
                  <a:cs typeface="Arial" panose="020B0604020202020204" pitchFamily="34" charset="0"/>
                </a:rPr>
                <a:t>1   Discovery of</a:t>
              </a:r>
            </a:p>
            <a:p>
              <a:pPr eaLnBrk="1" hangingPunct="1"/>
              <a:r>
                <a:rPr lang="en-US" altLang="en-JO" sz="1600">
                  <a:latin typeface="Arial" panose="020B0604020202020204" pitchFamily="34" charset="0"/>
                  <a:cs typeface="Arial" panose="020B0604020202020204" pitchFamily="34" charset="0"/>
                </a:rPr>
                <a:t>security capabilities</a:t>
              </a:r>
            </a:p>
          </p:txBody>
        </p:sp>
      </p:grpSp>
      <p:sp>
        <p:nvSpPr>
          <p:cNvPr id="408640" name="Line 64">
            <a:extLst>
              <a:ext uri="{FF2B5EF4-FFF2-40B4-BE49-F238E27FC236}">
                <a16:creationId xmlns:a16="http://schemas.microsoft.com/office/drawing/2014/main" id="{CCE40AD2-6FCE-98EA-D4E2-B66755DB7535}"/>
              </a:ext>
            </a:extLst>
          </p:cNvPr>
          <p:cNvSpPr>
            <a:spLocks noChangeShapeType="1"/>
          </p:cNvSpPr>
          <p:nvPr/>
        </p:nvSpPr>
        <p:spPr bwMode="auto">
          <a:xfrm>
            <a:off x="1333500" y="2735263"/>
            <a:ext cx="2641600" cy="0"/>
          </a:xfrm>
          <a:prstGeom prst="line">
            <a:avLst/>
          </a:prstGeom>
          <a:noFill/>
          <a:ln w="190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08641" name="Line 65">
            <a:extLst>
              <a:ext uri="{FF2B5EF4-FFF2-40B4-BE49-F238E27FC236}">
                <a16:creationId xmlns:a16="http://schemas.microsoft.com/office/drawing/2014/main" id="{2A0C509F-9FA7-7928-84A1-A38C5EF17B8C}"/>
              </a:ext>
            </a:extLst>
          </p:cNvPr>
          <p:cNvSpPr>
            <a:spLocks noChangeShapeType="1"/>
          </p:cNvSpPr>
          <p:nvPr/>
        </p:nvSpPr>
        <p:spPr bwMode="auto">
          <a:xfrm flipH="1">
            <a:off x="1392238" y="3794125"/>
            <a:ext cx="2554287"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08642" name="Line 66">
            <a:extLst>
              <a:ext uri="{FF2B5EF4-FFF2-40B4-BE49-F238E27FC236}">
                <a16:creationId xmlns:a16="http://schemas.microsoft.com/office/drawing/2014/main" id="{9CD08DB0-03E1-BAB8-4164-0A5A37902D25}"/>
              </a:ext>
            </a:extLst>
          </p:cNvPr>
          <p:cNvSpPr>
            <a:spLocks noChangeShapeType="1"/>
          </p:cNvSpPr>
          <p:nvPr/>
        </p:nvSpPr>
        <p:spPr bwMode="auto">
          <a:xfrm flipH="1">
            <a:off x="4433888" y="3800475"/>
            <a:ext cx="2554287" cy="0"/>
          </a:xfrm>
          <a:prstGeom prst="line">
            <a:avLst/>
          </a:prstGeom>
          <a:noFill/>
          <a:ln w="190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08643" name="Freeform 67">
            <a:extLst>
              <a:ext uri="{FF2B5EF4-FFF2-40B4-BE49-F238E27FC236}">
                <a16:creationId xmlns:a16="http://schemas.microsoft.com/office/drawing/2014/main" id="{C1232542-05A1-A9D4-03DB-C66312A37B79}"/>
              </a:ext>
            </a:extLst>
          </p:cNvPr>
          <p:cNvSpPr>
            <a:spLocks/>
          </p:cNvSpPr>
          <p:nvPr/>
        </p:nvSpPr>
        <p:spPr bwMode="auto">
          <a:xfrm>
            <a:off x="3889375" y="3548063"/>
            <a:ext cx="609600" cy="260350"/>
          </a:xfrm>
          <a:custGeom>
            <a:avLst/>
            <a:gdLst>
              <a:gd name="T0" fmla="*/ 18 w 384"/>
              <a:gd name="T1" fmla="*/ 164 h 164"/>
              <a:gd name="T2" fmla="*/ 192 w 384"/>
              <a:gd name="T3" fmla="*/ 9 h 164"/>
              <a:gd name="T4" fmla="*/ 338 w 384"/>
              <a:gd name="T5" fmla="*/ 164 h 164"/>
            </a:gdLst>
            <a:ahLst/>
            <a:cxnLst>
              <a:cxn ang="0">
                <a:pos x="T0" y="T1"/>
              </a:cxn>
              <a:cxn ang="0">
                <a:pos x="T2" y="T3"/>
              </a:cxn>
              <a:cxn ang="0">
                <a:pos x="T4" y="T5"/>
              </a:cxn>
            </a:cxnLst>
            <a:rect l="0" t="0" r="r" b="b"/>
            <a:pathLst>
              <a:path w="384" h="164">
                <a:moveTo>
                  <a:pt x="18" y="164"/>
                </a:moveTo>
                <a:cubicBezTo>
                  <a:pt x="47" y="138"/>
                  <a:pt x="0" y="0"/>
                  <a:pt x="192" y="9"/>
                </a:cubicBezTo>
                <a:cubicBezTo>
                  <a:pt x="384" y="18"/>
                  <a:pt x="308" y="132"/>
                  <a:pt x="338" y="164"/>
                </a:cubicBezTo>
              </a:path>
            </a:pathLst>
          </a:custGeom>
          <a:noFill/>
          <a:ln w="19050" cap="flat" cmpd="sng">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408644" name="Group 68">
            <a:extLst>
              <a:ext uri="{FF2B5EF4-FFF2-40B4-BE49-F238E27FC236}">
                <a16:creationId xmlns:a16="http://schemas.microsoft.com/office/drawing/2014/main" id="{0EDDF009-AE35-D35C-E197-A5F46F592989}"/>
              </a:ext>
            </a:extLst>
          </p:cNvPr>
          <p:cNvGrpSpPr>
            <a:grpSpLocks/>
          </p:cNvGrpSpPr>
          <p:nvPr/>
        </p:nvGrpSpPr>
        <p:grpSpPr bwMode="auto">
          <a:xfrm>
            <a:off x="6180138" y="4762500"/>
            <a:ext cx="296862" cy="336550"/>
            <a:chOff x="1864" y="3225"/>
            <a:chExt cx="187" cy="212"/>
          </a:xfrm>
        </p:grpSpPr>
        <p:sp>
          <p:nvSpPr>
            <p:cNvPr id="408645" name="Oval 69">
              <a:extLst>
                <a:ext uri="{FF2B5EF4-FFF2-40B4-BE49-F238E27FC236}">
                  <a16:creationId xmlns:a16="http://schemas.microsoft.com/office/drawing/2014/main" id="{FF5CB614-3E97-A3EF-90FB-A82CC0845B95}"/>
                </a:ext>
              </a:extLst>
            </p:cNvPr>
            <p:cNvSpPr>
              <a:spLocks noChangeArrowheads="1"/>
            </p:cNvSpPr>
            <p:nvPr/>
          </p:nvSpPr>
          <p:spPr bwMode="auto">
            <a:xfrm>
              <a:off x="1871" y="3256"/>
              <a:ext cx="168" cy="15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08646" name="Text Box 70">
              <a:extLst>
                <a:ext uri="{FF2B5EF4-FFF2-40B4-BE49-F238E27FC236}">
                  <a16:creationId xmlns:a16="http://schemas.microsoft.com/office/drawing/2014/main" id="{0FB9E3A0-32C2-5DE3-1E24-F4B9507F1C45}"/>
                </a:ext>
              </a:extLst>
            </p:cNvPr>
            <p:cNvSpPr txBox="1">
              <a:spLocks noChangeArrowheads="1"/>
            </p:cNvSpPr>
            <p:nvPr/>
          </p:nvSpPr>
          <p:spPr bwMode="auto">
            <a:xfrm>
              <a:off x="1864" y="3225"/>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JO" sz="1600">
                  <a:latin typeface="Arial" panose="020B0604020202020204" pitchFamily="34" charset="0"/>
                  <a:cs typeface="Arial" panose="020B0604020202020204" pitchFamily="34" charset="0"/>
                </a:rPr>
                <a:t>3</a:t>
              </a:r>
            </a:p>
          </p:txBody>
        </p:sp>
      </p:grpSp>
      <p:sp>
        <p:nvSpPr>
          <p:cNvPr id="408647" name="Text Box 71">
            <a:extLst>
              <a:ext uri="{FF2B5EF4-FFF2-40B4-BE49-F238E27FC236}">
                <a16:creationId xmlns:a16="http://schemas.microsoft.com/office/drawing/2014/main" id="{EE58051F-3552-AB2D-398D-4A9ACCF0CB63}"/>
              </a:ext>
            </a:extLst>
          </p:cNvPr>
          <p:cNvSpPr txBox="1">
            <a:spLocks noChangeArrowheads="1"/>
          </p:cNvSpPr>
          <p:nvPr/>
        </p:nvSpPr>
        <p:spPr bwMode="auto">
          <a:xfrm>
            <a:off x="1739900" y="3811588"/>
            <a:ext cx="5321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JO" sz="1600">
                <a:latin typeface="Arial" panose="020B0604020202020204" pitchFamily="34" charset="0"/>
                <a:cs typeface="Arial" panose="020B0604020202020204" pitchFamily="34" charset="0"/>
              </a:rPr>
              <a:t>STA and AS mutually authenticate, together</a:t>
            </a:r>
          </a:p>
          <a:p>
            <a:pPr eaLnBrk="1" hangingPunct="1"/>
            <a:r>
              <a:rPr lang="en-US" altLang="en-JO" sz="1600">
                <a:latin typeface="Arial" panose="020B0604020202020204" pitchFamily="34" charset="0"/>
                <a:cs typeface="Arial" panose="020B0604020202020204" pitchFamily="34" charset="0"/>
              </a:rPr>
              <a:t>generate Master Key (MK). AP servers as “pass through”</a:t>
            </a:r>
          </a:p>
        </p:txBody>
      </p:sp>
      <p:grpSp>
        <p:nvGrpSpPr>
          <p:cNvPr id="408648" name="Group 72">
            <a:extLst>
              <a:ext uri="{FF2B5EF4-FFF2-40B4-BE49-F238E27FC236}">
                <a16:creationId xmlns:a16="http://schemas.microsoft.com/office/drawing/2014/main" id="{1D1AF1B3-D217-9C37-6981-62B6C435BD52}"/>
              </a:ext>
            </a:extLst>
          </p:cNvPr>
          <p:cNvGrpSpPr>
            <a:grpSpLocks/>
          </p:cNvGrpSpPr>
          <p:nvPr/>
        </p:nvGrpSpPr>
        <p:grpSpPr bwMode="auto">
          <a:xfrm>
            <a:off x="2106613" y="3797300"/>
            <a:ext cx="296862" cy="336550"/>
            <a:chOff x="1864" y="3225"/>
            <a:chExt cx="187" cy="212"/>
          </a:xfrm>
        </p:grpSpPr>
        <p:sp>
          <p:nvSpPr>
            <p:cNvPr id="408649" name="Oval 73">
              <a:extLst>
                <a:ext uri="{FF2B5EF4-FFF2-40B4-BE49-F238E27FC236}">
                  <a16:creationId xmlns:a16="http://schemas.microsoft.com/office/drawing/2014/main" id="{FF7A3D44-05FA-5B65-2606-BE33D36B284C}"/>
                </a:ext>
              </a:extLst>
            </p:cNvPr>
            <p:cNvSpPr>
              <a:spLocks noChangeArrowheads="1"/>
            </p:cNvSpPr>
            <p:nvPr/>
          </p:nvSpPr>
          <p:spPr bwMode="auto">
            <a:xfrm>
              <a:off x="1871" y="3256"/>
              <a:ext cx="168" cy="15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08650" name="Text Box 74">
              <a:extLst>
                <a:ext uri="{FF2B5EF4-FFF2-40B4-BE49-F238E27FC236}">
                  <a16:creationId xmlns:a16="http://schemas.microsoft.com/office/drawing/2014/main" id="{2B49BCDB-FD01-C974-5389-5E1DBD16C073}"/>
                </a:ext>
              </a:extLst>
            </p:cNvPr>
            <p:cNvSpPr txBox="1">
              <a:spLocks noChangeArrowheads="1"/>
            </p:cNvSpPr>
            <p:nvPr/>
          </p:nvSpPr>
          <p:spPr bwMode="auto">
            <a:xfrm>
              <a:off x="1864" y="3225"/>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JO" sz="1600">
                  <a:latin typeface="Arial" panose="020B0604020202020204" pitchFamily="34" charset="0"/>
                  <a:cs typeface="Arial" panose="020B0604020202020204" pitchFamily="34" charset="0"/>
                </a:rPr>
                <a:t>2</a:t>
              </a:r>
            </a:p>
          </p:txBody>
        </p:sp>
      </p:grpSp>
      <p:grpSp>
        <p:nvGrpSpPr>
          <p:cNvPr id="408651" name="Group 75">
            <a:extLst>
              <a:ext uri="{FF2B5EF4-FFF2-40B4-BE49-F238E27FC236}">
                <a16:creationId xmlns:a16="http://schemas.microsoft.com/office/drawing/2014/main" id="{9A5379AE-873F-616B-CBD9-FC1B91CD3706}"/>
              </a:ext>
            </a:extLst>
          </p:cNvPr>
          <p:cNvGrpSpPr>
            <a:grpSpLocks/>
          </p:cNvGrpSpPr>
          <p:nvPr/>
        </p:nvGrpSpPr>
        <p:grpSpPr bwMode="auto">
          <a:xfrm>
            <a:off x="1368425" y="4668838"/>
            <a:ext cx="296863" cy="336550"/>
            <a:chOff x="1864" y="3225"/>
            <a:chExt cx="187" cy="212"/>
          </a:xfrm>
        </p:grpSpPr>
        <p:sp>
          <p:nvSpPr>
            <p:cNvPr id="408652" name="Oval 76">
              <a:extLst>
                <a:ext uri="{FF2B5EF4-FFF2-40B4-BE49-F238E27FC236}">
                  <a16:creationId xmlns:a16="http://schemas.microsoft.com/office/drawing/2014/main" id="{6C330706-815C-CC31-5E7A-E2840DC7A8B0}"/>
                </a:ext>
              </a:extLst>
            </p:cNvPr>
            <p:cNvSpPr>
              <a:spLocks noChangeArrowheads="1"/>
            </p:cNvSpPr>
            <p:nvPr/>
          </p:nvSpPr>
          <p:spPr bwMode="auto">
            <a:xfrm>
              <a:off x="1871" y="3256"/>
              <a:ext cx="168" cy="15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08653" name="Text Box 77">
              <a:extLst>
                <a:ext uri="{FF2B5EF4-FFF2-40B4-BE49-F238E27FC236}">
                  <a16:creationId xmlns:a16="http://schemas.microsoft.com/office/drawing/2014/main" id="{2A126C10-F113-30C3-4BD6-3000F64276D8}"/>
                </a:ext>
              </a:extLst>
            </p:cNvPr>
            <p:cNvSpPr txBox="1">
              <a:spLocks noChangeArrowheads="1"/>
            </p:cNvSpPr>
            <p:nvPr/>
          </p:nvSpPr>
          <p:spPr bwMode="auto">
            <a:xfrm>
              <a:off x="1864" y="3225"/>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JO" sz="1600">
                  <a:latin typeface="Arial" panose="020B0604020202020204" pitchFamily="34" charset="0"/>
                  <a:cs typeface="Arial" panose="020B0604020202020204" pitchFamily="34" charset="0"/>
                </a:rPr>
                <a:t>3</a:t>
              </a:r>
            </a:p>
          </p:txBody>
        </p:sp>
      </p:grpSp>
      <p:sp>
        <p:nvSpPr>
          <p:cNvPr id="408654" name="Text Box 78">
            <a:extLst>
              <a:ext uri="{FF2B5EF4-FFF2-40B4-BE49-F238E27FC236}">
                <a16:creationId xmlns:a16="http://schemas.microsoft.com/office/drawing/2014/main" id="{8B6B3985-AA8E-9882-7738-CEA1BE73970A}"/>
              </a:ext>
            </a:extLst>
          </p:cNvPr>
          <p:cNvSpPr txBox="1">
            <a:spLocks noChangeArrowheads="1"/>
          </p:cNvSpPr>
          <p:nvPr/>
        </p:nvSpPr>
        <p:spPr bwMode="auto">
          <a:xfrm>
            <a:off x="1428750" y="4660900"/>
            <a:ext cx="1685925"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JO" sz="1600">
                <a:latin typeface="Arial" panose="020B0604020202020204" pitchFamily="34" charset="0"/>
                <a:cs typeface="Arial" panose="020B0604020202020204" pitchFamily="34" charset="0"/>
              </a:rPr>
              <a:t>STA derives</a:t>
            </a:r>
          </a:p>
          <a:p>
            <a:pPr eaLnBrk="1" hangingPunct="1"/>
            <a:r>
              <a:rPr lang="en-US" altLang="en-JO" sz="1600">
                <a:latin typeface="Arial" panose="020B0604020202020204" pitchFamily="34" charset="0"/>
                <a:cs typeface="Arial" panose="020B0604020202020204" pitchFamily="34" charset="0"/>
              </a:rPr>
              <a:t>Pairwise Master </a:t>
            </a:r>
          </a:p>
          <a:p>
            <a:pPr eaLnBrk="1" hangingPunct="1"/>
            <a:r>
              <a:rPr lang="en-US" altLang="en-JO" sz="1600">
                <a:latin typeface="Arial" panose="020B0604020202020204" pitchFamily="34" charset="0"/>
                <a:cs typeface="Arial" panose="020B0604020202020204" pitchFamily="34" charset="0"/>
              </a:rPr>
              <a:t>Key (PMK)</a:t>
            </a:r>
          </a:p>
        </p:txBody>
      </p:sp>
      <p:sp>
        <p:nvSpPr>
          <p:cNvPr id="408655" name="Line 79">
            <a:extLst>
              <a:ext uri="{FF2B5EF4-FFF2-40B4-BE49-F238E27FC236}">
                <a16:creationId xmlns:a16="http://schemas.microsoft.com/office/drawing/2014/main" id="{645FA2AB-73FE-5ECE-DD47-899C8BC4F36A}"/>
              </a:ext>
            </a:extLst>
          </p:cNvPr>
          <p:cNvSpPr>
            <a:spLocks noChangeShapeType="1"/>
          </p:cNvSpPr>
          <p:nvPr/>
        </p:nvSpPr>
        <p:spPr bwMode="auto">
          <a:xfrm>
            <a:off x="4330700" y="4775200"/>
            <a:ext cx="2641600" cy="0"/>
          </a:xfrm>
          <a:prstGeom prst="line">
            <a:avLst/>
          </a:prstGeom>
          <a:noFill/>
          <a:ln w="190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08656" name="Text Box 80">
            <a:extLst>
              <a:ext uri="{FF2B5EF4-FFF2-40B4-BE49-F238E27FC236}">
                <a16:creationId xmlns:a16="http://schemas.microsoft.com/office/drawing/2014/main" id="{198BF49A-2EBC-BDAD-A2A9-6A06DE81BBCA}"/>
              </a:ext>
            </a:extLst>
          </p:cNvPr>
          <p:cNvSpPr txBox="1">
            <a:spLocks noChangeArrowheads="1"/>
          </p:cNvSpPr>
          <p:nvPr/>
        </p:nvSpPr>
        <p:spPr bwMode="auto">
          <a:xfrm>
            <a:off x="6424613" y="4786313"/>
            <a:ext cx="1292225"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JO" sz="1600">
                <a:latin typeface="Arial" panose="020B0604020202020204" pitchFamily="34" charset="0"/>
                <a:cs typeface="Arial" panose="020B0604020202020204" pitchFamily="34" charset="0"/>
              </a:rPr>
              <a:t>AS derives</a:t>
            </a:r>
          </a:p>
          <a:p>
            <a:pPr eaLnBrk="1" hangingPunct="1"/>
            <a:r>
              <a:rPr lang="en-US" altLang="en-JO" sz="1600">
                <a:latin typeface="Arial" panose="020B0604020202020204" pitchFamily="34" charset="0"/>
                <a:cs typeface="Arial" panose="020B0604020202020204" pitchFamily="34" charset="0"/>
              </a:rPr>
              <a:t>same PMK, </a:t>
            </a:r>
          </a:p>
          <a:p>
            <a:pPr eaLnBrk="1" hangingPunct="1"/>
            <a:r>
              <a:rPr lang="en-US" altLang="en-JO" sz="1600">
                <a:latin typeface="Arial" panose="020B0604020202020204" pitchFamily="34" charset="0"/>
                <a:cs typeface="Arial" panose="020B0604020202020204" pitchFamily="34" charset="0"/>
              </a:rPr>
              <a:t>sends to AP</a:t>
            </a:r>
          </a:p>
        </p:txBody>
      </p:sp>
      <p:sp>
        <p:nvSpPr>
          <p:cNvPr id="408657" name="Line 81">
            <a:extLst>
              <a:ext uri="{FF2B5EF4-FFF2-40B4-BE49-F238E27FC236}">
                <a16:creationId xmlns:a16="http://schemas.microsoft.com/office/drawing/2014/main" id="{9E143CFF-E260-0061-8A07-72482468B802}"/>
              </a:ext>
            </a:extLst>
          </p:cNvPr>
          <p:cNvSpPr>
            <a:spLocks noChangeShapeType="1"/>
          </p:cNvSpPr>
          <p:nvPr/>
        </p:nvSpPr>
        <p:spPr bwMode="auto">
          <a:xfrm>
            <a:off x="1457325" y="5761038"/>
            <a:ext cx="2641600" cy="0"/>
          </a:xfrm>
          <a:prstGeom prst="line">
            <a:avLst/>
          </a:prstGeom>
          <a:noFill/>
          <a:ln w="190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408658" name="Group 82">
            <a:extLst>
              <a:ext uri="{FF2B5EF4-FFF2-40B4-BE49-F238E27FC236}">
                <a16:creationId xmlns:a16="http://schemas.microsoft.com/office/drawing/2014/main" id="{104FC1AE-4B56-D666-F875-1DEE49D7678E}"/>
              </a:ext>
            </a:extLst>
          </p:cNvPr>
          <p:cNvGrpSpPr>
            <a:grpSpLocks/>
          </p:cNvGrpSpPr>
          <p:nvPr/>
        </p:nvGrpSpPr>
        <p:grpSpPr bwMode="auto">
          <a:xfrm>
            <a:off x="1441450" y="5807075"/>
            <a:ext cx="3630613" cy="825500"/>
            <a:chOff x="1311" y="3627"/>
            <a:chExt cx="2287" cy="520"/>
          </a:xfrm>
        </p:grpSpPr>
        <p:grpSp>
          <p:nvGrpSpPr>
            <p:cNvPr id="408659" name="Group 83">
              <a:extLst>
                <a:ext uri="{FF2B5EF4-FFF2-40B4-BE49-F238E27FC236}">
                  <a16:creationId xmlns:a16="http://schemas.microsoft.com/office/drawing/2014/main" id="{CD784335-EC21-7DC9-1973-936F1ACFB027}"/>
                </a:ext>
              </a:extLst>
            </p:cNvPr>
            <p:cNvGrpSpPr>
              <a:grpSpLocks/>
            </p:cNvGrpSpPr>
            <p:nvPr/>
          </p:nvGrpSpPr>
          <p:grpSpPr bwMode="auto">
            <a:xfrm>
              <a:off x="1439" y="3632"/>
              <a:ext cx="187" cy="212"/>
              <a:chOff x="1864" y="3225"/>
              <a:chExt cx="187" cy="212"/>
            </a:xfrm>
          </p:grpSpPr>
          <p:sp>
            <p:nvSpPr>
              <p:cNvPr id="408660" name="Oval 84">
                <a:extLst>
                  <a:ext uri="{FF2B5EF4-FFF2-40B4-BE49-F238E27FC236}">
                    <a16:creationId xmlns:a16="http://schemas.microsoft.com/office/drawing/2014/main" id="{04C41F5E-76AD-D946-740C-1BDE0E721DF2}"/>
                  </a:ext>
                </a:extLst>
              </p:cNvPr>
              <p:cNvSpPr>
                <a:spLocks noChangeArrowheads="1"/>
              </p:cNvSpPr>
              <p:nvPr/>
            </p:nvSpPr>
            <p:spPr bwMode="auto">
              <a:xfrm>
                <a:off x="1871" y="3256"/>
                <a:ext cx="168" cy="15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08661" name="Text Box 85">
                <a:extLst>
                  <a:ext uri="{FF2B5EF4-FFF2-40B4-BE49-F238E27FC236}">
                    <a16:creationId xmlns:a16="http://schemas.microsoft.com/office/drawing/2014/main" id="{766DB7A3-7C1E-C699-B538-E392FADFC06B}"/>
                  </a:ext>
                </a:extLst>
              </p:cNvPr>
              <p:cNvSpPr txBox="1">
                <a:spLocks noChangeArrowheads="1"/>
              </p:cNvSpPr>
              <p:nvPr/>
            </p:nvSpPr>
            <p:spPr bwMode="auto">
              <a:xfrm>
                <a:off x="1864" y="3225"/>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JO" sz="1600">
                    <a:latin typeface="Arial" panose="020B0604020202020204" pitchFamily="34" charset="0"/>
                    <a:cs typeface="Arial" panose="020B0604020202020204" pitchFamily="34" charset="0"/>
                  </a:rPr>
                  <a:t>4</a:t>
                </a:r>
              </a:p>
            </p:txBody>
          </p:sp>
        </p:grpSp>
        <p:sp>
          <p:nvSpPr>
            <p:cNvPr id="408662" name="Text Box 86">
              <a:extLst>
                <a:ext uri="{FF2B5EF4-FFF2-40B4-BE49-F238E27FC236}">
                  <a16:creationId xmlns:a16="http://schemas.microsoft.com/office/drawing/2014/main" id="{AC3ACACB-70A5-F7C6-D4EB-1E4CDB6838D0}"/>
                </a:ext>
              </a:extLst>
            </p:cNvPr>
            <p:cNvSpPr txBox="1">
              <a:spLocks noChangeArrowheads="1"/>
            </p:cNvSpPr>
            <p:nvPr/>
          </p:nvSpPr>
          <p:spPr bwMode="auto">
            <a:xfrm>
              <a:off x="1311" y="3627"/>
              <a:ext cx="2287"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JO" sz="1600">
                  <a:latin typeface="Arial" panose="020B0604020202020204" pitchFamily="34" charset="0"/>
                  <a:cs typeface="Arial" panose="020B0604020202020204" pitchFamily="34" charset="0"/>
                </a:rPr>
                <a:t>STA, AP use PMK to derive </a:t>
              </a:r>
            </a:p>
            <a:p>
              <a:pPr eaLnBrk="1" hangingPunct="1"/>
              <a:r>
                <a:rPr lang="en-US" altLang="en-JO" sz="1600">
                  <a:latin typeface="Arial" panose="020B0604020202020204" pitchFamily="34" charset="0"/>
                  <a:cs typeface="Arial" panose="020B0604020202020204" pitchFamily="34" charset="0"/>
                </a:rPr>
                <a:t>Temporal Key (TK) used for message </a:t>
              </a:r>
            </a:p>
            <a:p>
              <a:pPr eaLnBrk="1" hangingPunct="1"/>
              <a:r>
                <a:rPr lang="en-US" altLang="en-JO" sz="1600">
                  <a:latin typeface="Arial" panose="020B0604020202020204" pitchFamily="34" charset="0"/>
                  <a:cs typeface="Arial" panose="020B0604020202020204" pitchFamily="34" charset="0"/>
                </a:rPr>
                <a:t>encryption, integrity </a:t>
              </a:r>
            </a:p>
          </p:txBody>
        </p:sp>
      </p:grpSp>
      <p:sp>
        <p:nvSpPr>
          <p:cNvPr id="408663" name="Rectangle 87">
            <a:extLst>
              <a:ext uri="{FF2B5EF4-FFF2-40B4-BE49-F238E27FC236}">
                <a16:creationId xmlns:a16="http://schemas.microsoft.com/office/drawing/2014/main" id="{43C04265-E67C-40DE-372F-B5B5612EC377}"/>
              </a:ext>
            </a:extLst>
          </p:cNvPr>
          <p:cNvSpPr>
            <a:spLocks noGrp="1" noChangeArrowheads="1"/>
          </p:cNvSpPr>
          <p:nvPr>
            <p:ph type="title"/>
          </p:nvPr>
        </p:nvSpPr>
        <p:spPr>
          <a:xfrm>
            <a:off x="352425" y="201613"/>
            <a:ext cx="7772400" cy="1143000"/>
          </a:xfrm>
          <a:noFill/>
          <a:ln/>
        </p:spPr>
        <p:txBody>
          <a:bodyPr/>
          <a:lstStyle/>
          <a:p>
            <a:r>
              <a:rPr lang="en-US" altLang="en-JO" sz="3600"/>
              <a:t> 802.11i: four phases of operation</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0F059F3-C8A2-0177-5178-6E6E13C14F37}"/>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618BBBCC-D5F1-A012-D61D-653F340BE5F8}"/>
              </a:ext>
            </a:extLst>
          </p:cNvPr>
          <p:cNvSpPr>
            <a:spLocks noGrp="1"/>
          </p:cNvSpPr>
          <p:nvPr>
            <p:ph type="sldNum" sz="quarter" idx="12"/>
          </p:nvPr>
        </p:nvSpPr>
        <p:spPr/>
        <p:txBody>
          <a:bodyPr/>
          <a:lstStyle/>
          <a:p>
            <a:r>
              <a:rPr lang="en-US" altLang="en-JO"/>
              <a:t>8-</a:t>
            </a:r>
            <a:fld id="{8194BE97-5F14-094B-8740-ED88A77147DE}" type="slidenum">
              <a:rPr lang="en-US" altLang="en-JO"/>
              <a:pPr/>
              <a:t>71</a:t>
            </a:fld>
            <a:endParaRPr lang="en-US" altLang="en-JO"/>
          </a:p>
        </p:txBody>
      </p:sp>
      <p:grpSp>
        <p:nvGrpSpPr>
          <p:cNvPr id="410626" name="Group 2">
            <a:extLst>
              <a:ext uri="{FF2B5EF4-FFF2-40B4-BE49-F238E27FC236}">
                <a16:creationId xmlns:a16="http://schemas.microsoft.com/office/drawing/2014/main" id="{B395B86B-0EBE-EDED-D7C1-EE90C1DAA662}"/>
              </a:ext>
            </a:extLst>
          </p:cNvPr>
          <p:cNvGrpSpPr>
            <a:grpSpLocks/>
          </p:cNvGrpSpPr>
          <p:nvPr/>
        </p:nvGrpSpPr>
        <p:grpSpPr bwMode="auto">
          <a:xfrm>
            <a:off x="4638675" y="5727700"/>
            <a:ext cx="2828925" cy="668338"/>
            <a:chOff x="567" y="1481"/>
            <a:chExt cx="1810" cy="421"/>
          </a:xfrm>
        </p:grpSpPr>
        <p:sp>
          <p:nvSpPr>
            <p:cNvPr id="410627" name="Rectangle 3">
              <a:extLst>
                <a:ext uri="{FF2B5EF4-FFF2-40B4-BE49-F238E27FC236}">
                  <a16:creationId xmlns:a16="http://schemas.microsoft.com/office/drawing/2014/main" id="{BB8D31C3-5E5F-EA86-A7E7-30869B9FFD0D}"/>
                </a:ext>
              </a:extLst>
            </p:cNvPr>
            <p:cNvSpPr>
              <a:spLocks noChangeArrowheads="1"/>
            </p:cNvSpPr>
            <p:nvPr/>
          </p:nvSpPr>
          <p:spPr bwMode="auto">
            <a:xfrm>
              <a:off x="567" y="1481"/>
              <a:ext cx="1810" cy="421"/>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10628" name="Line 4">
              <a:extLst>
                <a:ext uri="{FF2B5EF4-FFF2-40B4-BE49-F238E27FC236}">
                  <a16:creationId xmlns:a16="http://schemas.microsoft.com/office/drawing/2014/main" id="{048350BC-5AB1-F079-677F-716089F614A1}"/>
                </a:ext>
              </a:extLst>
            </p:cNvPr>
            <p:cNvSpPr>
              <a:spLocks noChangeShapeType="1"/>
            </p:cNvSpPr>
            <p:nvPr/>
          </p:nvSpPr>
          <p:spPr bwMode="auto">
            <a:xfrm>
              <a:off x="590" y="1687"/>
              <a:ext cx="176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grpSp>
        <p:nvGrpSpPr>
          <p:cNvPr id="410629" name="Group 5">
            <a:extLst>
              <a:ext uri="{FF2B5EF4-FFF2-40B4-BE49-F238E27FC236}">
                <a16:creationId xmlns:a16="http://schemas.microsoft.com/office/drawing/2014/main" id="{F9F22119-BF81-D30B-4D8C-6C2EE8736B1B}"/>
              </a:ext>
            </a:extLst>
          </p:cNvPr>
          <p:cNvGrpSpPr>
            <a:grpSpLocks/>
          </p:cNvGrpSpPr>
          <p:nvPr/>
        </p:nvGrpSpPr>
        <p:grpSpPr bwMode="auto">
          <a:xfrm>
            <a:off x="1509713" y="5734050"/>
            <a:ext cx="2873375" cy="668338"/>
            <a:chOff x="567" y="1481"/>
            <a:chExt cx="1810" cy="421"/>
          </a:xfrm>
        </p:grpSpPr>
        <p:sp>
          <p:nvSpPr>
            <p:cNvPr id="410630" name="Rectangle 6">
              <a:extLst>
                <a:ext uri="{FF2B5EF4-FFF2-40B4-BE49-F238E27FC236}">
                  <a16:creationId xmlns:a16="http://schemas.microsoft.com/office/drawing/2014/main" id="{E1E78E1A-C014-C987-4692-8D78EFF20888}"/>
                </a:ext>
              </a:extLst>
            </p:cNvPr>
            <p:cNvSpPr>
              <a:spLocks noChangeArrowheads="1"/>
            </p:cNvSpPr>
            <p:nvPr/>
          </p:nvSpPr>
          <p:spPr bwMode="auto">
            <a:xfrm>
              <a:off x="567" y="1481"/>
              <a:ext cx="1810" cy="421"/>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10631" name="Line 7">
              <a:extLst>
                <a:ext uri="{FF2B5EF4-FFF2-40B4-BE49-F238E27FC236}">
                  <a16:creationId xmlns:a16="http://schemas.microsoft.com/office/drawing/2014/main" id="{A4222572-8667-E93C-C7C7-60A439233A3B}"/>
                </a:ext>
              </a:extLst>
            </p:cNvPr>
            <p:cNvSpPr>
              <a:spLocks noChangeShapeType="1"/>
            </p:cNvSpPr>
            <p:nvPr/>
          </p:nvSpPr>
          <p:spPr bwMode="auto">
            <a:xfrm>
              <a:off x="590" y="1687"/>
              <a:ext cx="176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grpSp>
        <p:nvGrpSpPr>
          <p:cNvPr id="410632" name="Group 8">
            <a:extLst>
              <a:ext uri="{FF2B5EF4-FFF2-40B4-BE49-F238E27FC236}">
                <a16:creationId xmlns:a16="http://schemas.microsoft.com/office/drawing/2014/main" id="{57A2BEB8-1355-037C-EDB6-9C91EF784701}"/>
              </a:ext>
            </a:extLst>
          </p:cNvPr>
          <p:cNvGrpSpPr>
            <a:grpSpLocks/>
          </p:cNvGrpSpPr>
          <p:nvPr/>
        </p:nvGrpSpPr>
        <p:grpSpPr bwMode="auto">
          <a:xfrm>
            <a:off x="1308100" y="3937000"/>
            <a:ext cx="822325" cy="727075"/>
            <a:chOff x="2870" y="1518"/>
            <a:chExt cx="292" cy="320"/>
          </a:xfrm>
        </p:grpSpPr>
        <p:graphicFrame>
          <p:nvGraphicFramePr>
            <p:cNvPr id="410633" name="Object 9">
              <a:extLst>
                <a:ext uri="{FF2B5EF4-FFF2-40B4-BE49-F238E27FC236}">
                  <a16:creationId xmlns:a16="http://schemas.microsoft.com/office/drawing/2014/main" id="{328F851C-2FD4-DEB5-CB48-AB5D0CFA712A}"/>
                </a:ext>
              </a:extLst>
            </p:cNvPr>
            <p:cNvGraphicFramePr>
              <a:graphicFrameLocks noChangeAspect="1"/>
            </p:cNvGraphicFramePr>
            <p:nvPr/>
          </p:nvGraphicFramePr>
          <p:xfrm>
            <a:off x="2870" y="1518"/>
            <a:ext cx="272" cy="282"/>
          </p:xfrm>
          <a:graphic>
            <a:graphicData uri="http://schemas.openxmlformats.org/presentationml/2006/ole">
              <mc:AlternateContent xmlns:mc="http://schemas.openxmlformats.org/markup-compatibility/2006">
                <mc:Choice xmlns:v="urn:schemas-microsoft-com:vml" Requires="v">
                  <p:oleObj r:id="rId3" imgW="11137900" imgH="11315700" progId="">
                    <p:embed/>
                  </p:oleObj>
                </mc:Choice>
                <mc:Fallback>
                  <p:oleObj r:id="rId3" imgW="11137900" imgH="11315700" progId="">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0" y="1518"/>
                          <a:ext cx="272" cy="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10634" name="Object 10">
              <a:extLst>
                <a:ext uri="{FF2B5EF4-FFF2-40B4-BE49-F238E27FC236}">
                  <a16:creationId xmlns:a16="http://schemas.microsoft.com/office/drawing/2014/main" id="{D8412A9B-6C85-7943-894F-3796B0493754}"/>
                </a:ext>
              </a:extLst>
            </p:cNvPr>
            <p:cNvGraphicFramePr>
              <a:graphicFrameLocks noChangeAspect="1"/>
            </p:cNvGraphicFramePr>
            <p:nvPr/>
          </p:nvGraphicFramePr>
          <p:xfrm>
            <a:off x="2913" y="1602"/>
            <a:ext cx="249" cy="236"/>
          </p:xfrm>
          <a:graphic>
            <a:graphicData uri="http://schemas.openxmlformats.org/presentationml/2006/ole">
              <mc:AlternateContent xmlns:mc="http://schemas.openxmlformats.org/markup-compatibility/2006">
                <mc:Choice xmlns:v="urn:schemas-microsoft-com:vml" Requires="v">
                  <p:oleObj r:id="rId5" imgW="17005300" imgH="16078200" progId="">
                    <p:embed/>
                  </p:oleObj>
                </mc:Choice>
                <mc:Fallback>
                  <p:oleObj r:id="rId5" imgW="17005300" imgH="16078200" progId="">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3" y="1602"/>
                          <a:ext cx="249" cy="2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410635" name="Group 11">
            <a:extLst>
              <a:ext uri="{FF2B5EF4-FFF2-40B4-BE49-F238E27FC236}">
                <a16:creationId xmlns:a16="http://schemas.microsoft.com/office/drawing/2014/main" id="{BEF21615-D77A-8EF2-C768-ABFC698FECDA}"/>
              </a:ext>
            </a:extLst>
          </p:cNvPr>
          <p:cNvGrpSpPr>
            <a:grpSpLocks/>
          </p:cNvGrpSpPr>
          <p:nvPr/>
        </p:nvGrpSpPr>
        <p:grpSpPr bwMode="auto">
          <a:xfrm flipH="1">
            <a:off x="3984625" y="3875088"/>
            <a:ext cx="633413" cy="412750"/>
            <a:chOff x="2700" y="926"/>
            <a:chExt cx="435" cy="406"/>
          </a:xfrm>
        </p:grpSpPr>
        <p:sp>
          <p:nvSpPr>
            <p:cNvPr id="410636" name="Freeform 12">
              <a:extLst>
                <a:ext uri="{FF2B5EF4-FFF2-40B4-BE49-F238E27FC236}">
                  <a16:creationId xmlns:a16="http://schemas.microsoft.com/office/drawing/2014/main" id="{D7CFE0AC-6603-17AD-601E-4CA3B754BA4A}"/>
                </a:ext>
              </a:extLst>
            </p:cNvPr>
            <p:cNvSpPr>
              <a:spLocks noEditPoints="1"/>
            </p:cNvSpPr>
            <p:nvPr/>
          </p:nvSpPr>
          <p:spPr bwMode="auto">
            <a:xfrm>
              <a:off x="2700" y="926"/>
              <a:ext cx="435" cy="374"/>
            </a:xfrm>
            <a:custGeom>
              <a:avLst/>
              <a:gdLst>
                <a:gd name="T0" fmla="*/ 2110 w 2742"/>
                <a:gd name="T1" fmla="*/ 13 h 2869"/>
                <a:gd name="T2" fmla="*/ 2328 w 2742"/>
                <a:gd name="T3" fmla="*/ 83 h 2869"/>
                <a:gd name="T4" fmla="*/ 2506 w 2742"/>
                <a:gd name="T5" fmla="*/ 208 h 2869"/>
                <a:gd name="T6" fmla="*/ 2653 w 2742"/>
                <a:gd name="T7" fmla="*/ 402 h 2869"/>
                <a:gd name="T8" fmla="*/ 2735 w 2742"/>
                <a:gd name="T9" fmla="*/ 670 h 2869"/>
                <a:gd name="T10" fmla="*/ 2726 w 2742"/>
                <a:gd name="T11" fmla="*/ 1042 h 2869"/>
                <a:gd name="T12" fmla="*/ 2587 w 2742"/>
                <a:gd name="T13" fmla="*/ 1496 h 2869"/>
                <a:gd name="T14" fmla="*/ 2315 w 2742"/>
                <a:gd name="T15" fmla="*/ 1963 h 2869"/>
                <a:gd name="T16" fmla="*/ 1879 w 2742"/>
                <a:gd name="T17" fmla="*/ 2423 h 2869"/>
                <a:gd name="T18" fmla="*/ 1333 w 2742"/>
                <a:gd name="T19" fmla="*/ 2755 h 2869"/>
                <a:gd name="T20" fmla="*/ 761 w 2742"/>
                <a:gd name="T21" fmla="*/ 2869 h 2869"/>
                <a:gd name="T22" fmla="*/ 300 w 2742"/>
                <a:gd name="T23" fmla="*/ 2720 h 2869"/>
                <a:gd name="T24" fmla="*/ 51 w 2742"/>
                <a:gd name="T25" fmla="*/ 2368 h 2869"/>
                <a:gd name="T26" fmla="*/ 6 w 2742"/>
                <a:gd name="T27" fmla="*/ 1906 h 2869"/>
                <a:gd name="T28" fmla="*/ 122 w 2742"/>
                <a:gd name="T29" fmla="*/ 1450 h 2869"/>
                <a:gd name="T30" fmla="*/ 349 w 2742"/>
                <a:gd name="T31" fmla="*/ 1011 h 2869"/>
                <a:gd name="T32" fmla="*/ 633 w 2742"/>
                <a:gd name="T33" fmla="*/ 653 h 2869"/>
                <a:gd name="T34" fmla="*/ 922 w 2742"/>
                <a:gd name="T35" fmla="*/ 393 h 2869"/>
                <a:gd name="T36" fmla="*/ 1219 w 2742"/>
                <a:gd name="T37" fmla="*/ 206 h 2869"/>
                <a:gd name="T38" fmla="*/ 1491 w 2742"/>
                <a:gd name="T39" fmla="*/ 82 h 2869"/>
                <a:gd name="T40" fmla="*/ 1766 w 2742"/>
                <a:gd name="T41" fmla="*/ 13 h 2869"/>
                <a:gd name="T42" fmla="*/ 1928 w 2742"/>
                <a:gd name="T43" fmla="*/ 39 h 2869"/>
                <a:gd name="T44" fmla="*/ 1671 w 2742"/>
                <a:gd name="T45" fmla="*/ 67 h 2869"/>
                <a:gd name="T46" fmla="*/ 1409 w 2742"/>
                <a:gd name="T47" fmla="*/ 154 h 2869"/>
                <a:gd name="T48" fmla="*/ 1140 w 2742"/>
                <a:gd name="T49" fmla="*/ 293 h 2869"/>
                <a:gd name="T50" fmla="*/ 865 w 2742"/>
                <a:gd name="T51" fmla="*/ 495 h 2869"/>
                <a:gd name="T52" fmla="*/ 597 w 2742"/>
                <a:gd name="T53" fmla="*/ 768 h 2869"/>
                <a:gd name="T54" fmla="*/ 348 w 2742"/>
                <a:gd name="T55" fmla="*/ 1135 h 2869"/>
                <a:gd name="T56" fmla="*/ 177 w 2742"/>
                <a:gd name="T57" fmla="*/ 1551 h 2869"/>
                <a:gd name="T58" fmla="*/ 126 w 2742"/>
                <a:gd name="T59" fmla="*/ 1960 h 2869"/>
                <a:gd name="T60" fmla="*/ 237 w 2742"/>
                <a:gd name="T61" fmla="*/ 2361 h 2869"/>
                <a:gd name="T62" fmla="*/ 535 w 2742"/>
                <a:gd name="T63" fmla="*/ 2620 h 2869"/>
                <a:gd name="T64" fmla="*/ 1007 w 2742"/>
                <a:gd name="T65" fmla="*/ 2675 h 2869"/>
                <a:gd name="T66" fmla="*/ 1526 w 2742"/>
                <a:gd name="T67" fmla="*/ 2505 h 2869"/>
                <a:gd name="T68" fmla="*/ 2005 w 2742"/>
                <a:gd name="T69" fmla="*/ 2156 h 2869"/>
                <a:gd name="T70" fmla="*/ 2355 w 2742"/>
                <a:gd name="T71" fmla="*/ 1738 h 2869"/>
                <a:gd name="T72" fmla="*/ 2573 w 2742"/>
                <a:gd name="T73" fmla="*/ 1307 h 2869"/>
                <a:gd name="T74" fmla="*/ 2670 w 2742"/>
                <a:gd name="T75" fmla="*/ 907 h 2869"/>
                <a:gd name="T76" fmla="*/ 2651 w 2742"/>
                <a:gd name="T77" fmla="*/ 589 h 2869"/>
                <a:gd name="T78" fmla="*/ 2558 w 2742"/>
                <a:gd name="T79" fmla="*/ 360 h 2869"/>
                <a:gd name="T80" fmla="*/ 2409 w 2742"/>
                <a:gd name="T81" fmla="*/ 196 h 2869"/>
                <a:gd name="T82" fmla="*/ 2229 w 2742"/>
                <a:gd name="T83" fmla="*/ 93 h 2869"/>
                <a:gd name="T84" fmla="*/ 2008 w 2742"/>
                <a:gd name="T85" fmla="*/ 42 h 2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42" h="2869">
                  <a:moveTo>
                    <a:pt x="1945" y="0"/>
                  </a:moveTo>
                  <a:lnTo>
                    <a:pt x="2028" y="3"/>
                  </a:lnTo>
                  <a:lnTo>
                    <a:pt x="2110" y="13"/>
                  </a:lnTo>
                  <a:lnTo>
                    <a:pt x="2187" y="30"/>
                  </a:lnTo>
                  <a:lnTo>
                    <a:pt x="2261" y="54"/>
                  </a:lnTo>
                  <a:lnTo>
                    <a:pt x="2328" y="83"/>
                  </a:lnTo>
                  <a:lnTo>
                    <a:pt x="2393" y="119"/>
                  </a:lnTo>
                  <a:lnTo>
                    <a:pt x="2451" y="160"/>
                  </a:lnTo>
                  <a:lnTo>
                    <a:pt x="2506" y="208"/>
                  </a:lnTo>
                  <a:lnTo>
                    <a:pt x="2560" y="266"/>
                  </a:lnTo>
                  <a:lnTo>
                    <a:pt x="2611" y="331"/>
                  </a:lnTo>
                  <a:lnTo>
                    <a:pt x="2653" y="402"/>
                  </a:lnTo>
                  <a:lnTo>
                    <a:pt x="2689" y="482"/>
                  </a:lnTo>
                  <a:lnTo>
                    <a:pt x="2715" y="570"/>
                  </a:lnTo>
                  <a:lnTo>
                    <a:pt x="2735" y="670"/>
                  </a:lnTo>
                  <a:lnTo>
                    <a:pt x="2742" y="781"/>
                  </a:lnTo>
                  <a:lnTo>
                    <a:pt x="2742" y="907"/>
                  </a:lnTo>
                  <a:lnTo>
                    <a:pt x="2726" y="1042"/>
                  </a:lnTo>
                  <a:lnTo>
                    <a:pt x="2695" y="1188"/>
                  </a:lnTo>
                  <a:lnTo>
                    <a:pt x="2648" y="1339"/>
                  </a:lnTo>
                  <a:lnTo>
                    <a:pt x="2587" y="1496"/>
                  </a:lnTo>
                  <a:lnTo>
                    <a:pt x="2510" y="1653"/>
                  </a:lnTo>
                  <a:lnTo>
                    <a:pt x="2420" y="1810"/>
                  </a:lnTo>
                  <a:lnTo>
                    <a:pt x="2315" y="1963"/>
                  </a:lnTo>
                  <a:lnTo>
                    <a:pt x="2200" y="2111"/>
                  </a:lnTo>
                  <a:lnTo>
                    <a:pt x="2045" y="2274"/>
                  </a:lnTo>
                  <a:lnTo>
                    <a:pt x="1879" y="2423"/>
                  </a:lnTo>
                  <a:lnTo>
                    <a:pt x="1703" y="2554"/>
                  </a:lnTo>
                  <a:lnTo>
                    <a:pt x="1521" y="2666"/>
                  </a:lnTo>
                  <a:lnTo>
                    <a:pt x="1333" y="2755"/>
                  </a:lnTo>
                  <a:lnTo>
                    <a:pt x="1142" y="2821"/>
                  </a:lnTo>
                  <a:lnTo>
                    <a:pt x="949" y="2858"/>
                  </a:lnTo>
                  <a:lnTo>
                    <a:pt x="761" y="2869"/>
                  </a:lnTo>
                  <a:lnTo>
                    <a:pt x="583" y="2846"/>
                  </a:lnTo>
                  <a:lnTo>
                    <a:pt x="430" y="2796"/>
                  </a:lnTo>
                  <a:lnTo>
                    <a:pt x="300" y="2720"/>
                  </a:lnTo>
                  <a:lnTo>
                    <a:pt x="194" y="2623"/>
                  </a:lnTo>
                  <a:lnTo>
                    <a:pt x="110" y="2505"/>
                  </a:lnTo>
                  <a:lnTo>
                    <a:pt x="51" y="2368"/>
                  </a:lnTo>
                  <a:lnTo>
                    <a:pt x="13" y="2216"/>
                  </a:lnTo>
                  <a:lnTo>
                    <a:pt x="0" y="2052"/>
                  </a:lnTo>
                  <a:lnTo>
                    <a:pt x="6" y="1906"/>
                  </a:lnTo>
                  <a:lnTo>
                    <a:pt x="30" y="1756"/>
                  </a:lnTo>
                  <a:lnTo>
                    <a:pt x="68" y="1602"/>
                  </a:lnTo>
                  <a:lnTo>
                    <a:pt x="122" y="1450"/>
                  </a:lnTo>
                  <a:lnTo>
                    <a:pt x="186" y="1298"/>
                  </a:lnTo>
                  <a:lnTo>
                    <a:pt x="264" y="1152"/>
                  </a:lnTo>
                  <a:lnTo>
                    <a:pt x="349" y="1011"/>
                  </a:lnTo>
                  <a:lnTo>
                    <a:pt x="442" y="881"/>
                  </a:lnTo>
                  <a:lnTo>
                    <a:pt x="537" y="761"/>
                  </a:lnTo>
                  <a:lnTo>
                    <a:pt x="633" y="653"/>
                  </a:lnTo>
                  <a:lnTo>
                    <a:pt x="730" y="557"/>
                  </a:lnTo>
                  <a:lnTo>
                    <a:pt x="827" y="471"/>
                  </a:lnTo>
                  <a:lnTo>
                    <a:pt x="922" y="393"/>
                  </a:lnTo>
                  <a:lnTo>
                    <a:pt x="1020" y="324"/>
                  </a:lnTo>
                  <a:lnTo>
                    <a:pt x="1118" y="261"/>
                  </a:lnTo>
                  <a:lnTo>
                    <a:pt x="1219" y="206"/>
                  </a:lnTo>
                  <a:lnTo>
                    <a:pt x="1308" y="158"/>
                  </a:lnTo>
                  <a:lnTo>
                    <a:pt x="1400" y="118"/>
                  </a:lnTo>
                  <a:lnTo>
                    <a:pt x="1491" y="82"/>
                  </a:lnTo>
                  <a:lnTo>
                    <a:pt x="1584" y="53"/>
                  </a:lnTo>
                  <a:lnTo>
                    <a:pt x="1675" y="29"/>
                  </a:lnTo>
                  <a:lnTo>
                    <a:pt x="1766" y="13"/>
                  </a:lnTo>
                  <a:lnTo>
                    <a:pt x="1855" y="3"/>
                  </a:lnTo>
                  <a:lnTo>
                    <a:pt x="1945" y="0"/>
                  </a:lnTo>
                  <a:close/>
                  <a:moveTo>
                    <a:pt x="1928" y="39"/>
                  </a:moveTo>
                  <a:lnTo>
                    <a:pt x="1843" y="42"/>
                  </a:lnTo>
                  <a:lnTo>
                    <a:pt x="1757" y="52"/>
                  </a:lnTo>
                  <a:lnTo>
                    <a:pt x="1671" y="67"/>
                  </a:lnTo>
                  <a:lnTo>
                    <a:pt x="1584" y="91"/>
                  </a:lnTo>
                  <a:lnTo>
                    <a:pt x="1497" y="119"/>
                  </a:lnTo>
                  <a:lnTo>
                    <a:pt x="1409" y="154"/>
                  </a:lnTo>
                  <a:lnTo>
                    <a:pt x="1321" y="193"/>
                  </a:lnTo>
                  <a:lnTo>
                    <a:pt x="1236" y="239"/>
                  </a:lnTo>
                  <a:lnTo>
                    <a:pt x="1140" y="293"/>
                  </a:lnTo>
                  <a:lnTo>
                    <a:pt x="1047" y="353"/>
                  </a:lnTo>
                  <a:lnTo>
                    <a:pt x="954" y="420"/>
                  </a:lnTo>
                  <a:lnTo>
                    <a:pt x="865" y="495"/>
                  </a:lnTo>
                  <a:lnTo>
                    <a:pt x="774" y="576"/>
                  </a:lnTo>
                  <a:lnTo>
                    <a:pt x="685" y="668"/>
                  </a:lnTo>
                  <a:lnTo>
                    <a:pt x="597" y="768"/>
                  </a:lnTo>
                  <a:lnTo>
                    <a:pt x="509" y="882"/>
                  </a:lnTo>
                  <a:lnTo>
                    <a:pt x="424" y="1005"/>
                  </a:lnTo>
                  <a:lnTo>
                    <a:pt x="348" y="1135"/>
                  </a:lnTo>
                  <a:lnTo>
                    <a:pt x="279" y="1271"/>
                  </a:lnTo>
                  <a:lnTo>
                    <a:pt x="224" y="1411"/>
                  </a:lnTo>
                  <a:lnTo>
                    <a:pt x="177" y="1551"/>
                  </a:lnTo>
                  <a:lnTo>
                    <a:pt x="145" y="1691"/>
                  </a:lnTo>
                  <a:lnTo>
                    <a:pt x="127" y="1827"/>
                  </a:lnTo>
                  <a:lnTo>
                    <a:pt x="126" y="1960"/>
                  </a:lnTo>
                  <a:lnTo>
                    <a:pt x="141" y="2106"/>
                  </a:lnTo>
                  <a:lnTo>
                    <a:pt x="179" y="2241"/>
                  </a:lnTo>
                  <a:lnTo>
                    <a:pt x="237" y="2361"/>
                  </a:lnTo>
                  <a:lnTo>
                    <a:pt x="315" y="2467"/>
                  </a:lnTo>
                  <a:lnTo>
                    <a:pt x="414" y="2554"/>
                  </a:lnTo>
                  <a:lnTo>
                    <a:pt x="535" y="2620"/>
                  </a:lnTo>
                  <a:lnTo>
                    <a:pt x="674" y="2664"/>
                  </a:lnTo>
                  <a:lnTo>
                    <a:pt x="836" y="2684"/>
                  </a:lnTo>
                  <a:lnTo>
                    <a:pt x="1007" y="2675"/>
                  </a:lnTo>
                  <a:lnTo>
                    <a:pt x="1182" y="2642"/>
                  </a:lnTo>
                  <a:lnTo>
                    <a:pt x="1355" y="2583"/>
                  </a:lnTo>
                  <a:lnTo>
                    <a:pt x="1526" y="2505"/>
                  </a:lnTo>
                  <a:lnTo>
                    <a:pt x="1692" y="2405"/>
                  </a:lnTo>
                  <a:lnTo>
                    <a:pt x="1853" y="2289"/>
                  </a:lnTo>
                  <a:lnTo>
                    <a:pt x="2005" y="2156"/>
                  </a:lnTo>
                  <a:lnTo>
                    <a:pt x="2149" y="2012"/>
                  </a:lnTo>
                  <a:lnTo>
                    <a:pt x="2257" y="1877"/>
                  </a:lnTo>
                  <a:lnTo>
                    <a:pt x="2355" y="1738"/>
                  </a:lnTo>
                  <a:lnTo>
                    <a:pt x="2440" y="1595"/>
                  </a:lnTo>
                  <a:lnTo>
                    <a:pt x="2514" y="1451"/>
                  </a:lnTo>
                  <a:lnTo>
                    <a:pt x="2573" y="1307"/>
                  </a:lnTo>
                  <a:lnTo>
                    <a:pt x="2620" y="1167"/>
                  </a:lnTo>
                  <a:lnTo>
                    <a:pt x="2652" y="1033"/>
                  </a:lnTo>
                  <a:lnTo>
                    <a:pt x="2670" y="907"/>
                  </a:lnTo>
                  <a:lnTo>
                    <a:pt x="2673" y="789"/>
                  </a:lnTo>
                  <a:lnTo>
                    <a:pt x="2666" y="684"/>
                  </a:lnTo>
                  <a:lnTo>
                    <a:pt x="2651" y="589"/>
                  </a:lnTo>
                  <a:lnTo>
                    <a:pt x="2627" y="505"/>
                  </a:lnTo>
                  <a:lnTo>
                    <a:pt x="2595" y="428"/>
                  </a:lnTo>
                  <a:lnTo>
                    <a:pt x="2558" y="360"/>
                  </a:lnTo>
                  <a:lnTo>
                    <a:pt x="2511" y="298"/>
                  </a:lnTo>
                  <a:lnTo>
                    <a:pt x="2462" y="244"/>
                  </a:lnTo>
                  <a:lnTo>
                    <a:pt x="2409" y="196"/>
                  </a:lnTo>
                  <a:lnTo>
                    <a:pt x="2354" y="156"/>
                  </a:lnTo>
                  <a:lnTo>
                    <a:pt x="2293" y="122"/>
                  </a:lnTo>
                  <a:lnTo>
                    <a:pt x="2229" y="93"/>
                  </a:lnTo>
                  <a:lnTo>
                    <a:pt x="2159" y="69"/>
                  </a:lnTo>
                  <a:lnTo>
                    <a:pt x="2085" y="52"/>
                  </a:lnTo>
                  <a:lnTo>
                    <a:pt x="2008" y="42"/>
                  </a:lnTo>
                  <a:lnTo>
                    <a:pt x="1928" y="39"/>
                  </a:lnTo>
                  <a:close/>
                </a:path>
              </a:pathLst>
            </a:custGeom>
            <a:solidFill>
              <a:srgbClr val="CFC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37" name="Freeform 13">
              <a:extLst>
                <a:ext uri="{FF2B5EF4-FFF2-40B4-BE49-F238E27FC236}">
                  <a16:creationId xmlns:a16="http://schemas.microsoft.com/office/drawing/2014/main" id="{39C40807-DC66-BB4B-0C87-8627488AE363}"/>
                </a:ext>
              </a:extLst>
            </p:cNvPr>
            <p:cNvSpPr>
              <a:spLocks noEditPoints="1"/>
            </p:cNvSpPr>
            <p:nvPr/>
          </p:nvSpPr>
          <p:spPr bwMode="auto">
            <a:xfrm>
              <a:off x="2738" y="931"/>
              <a:ext cx="378" cy="325"/>
            </a:xfrm>
            <a:custGeom>
              <a:avLst/>
              <a:gdLst>
                <a:gd name="T0" fmla="*/ 1833 w 2384"/>
                <a:gd name="T1" fmla="*/ 12 h 2490"/>
                <a:gd name="T2" fmla="*/ 2025 w 2384"/>
                <a:gd name="T3" fmla="*/ 74 h 2490"/>
                <a:gd name="T4" fmla="*/ 2182 w 2384"/>
                <a:gd name="T5" fmla="*/ 185 h 2490"/>
                <a:gd name="T6" fmla="*/ 2308 w 2384"/>
                <a:gd name="T7" fmla="*/ 353 h 2490"/>
                <a:gd name="T8" fmla="*/ 2378 w 2384"/>
                <a:gd name="T9" fmla="*/ 586 h 2490"/>
                <a:gd name="T10" fmla="*/ 2369 w 2384"/>
                <a:gd name="T11" fmla="*/ 910 h 2490"/>
                <a:gd name="T12" fmla="*/ 2246 w 2384"/>
                <a:gd name="T13" fmla="*/ 1304 h 2490"/>
                <a:gd name="T14" fmla="*/ 2011 w 2384"/>
                <a:gd name="T15" fmla="*/ 1707 h 2490"/>
                <a:gd name="T16" fmla="*/ 1632 w 2384"/>
                <a:gd name="T17" fmla="*/ 2104 h 2490"/>
                <a:gd name="T18" fmla="*/ 1157 w 2384"/>
                <a:gd name="T19" fmla="*/ 2392 h 2490"/>
                <a:gd name="T20" fmla="*/ 662 w 2384"/>
                <a:gd name="T21" fmla="*/ 2490 h 2490"/>
                <a:gd name="T22" fmla="*/ 263 w 2384"/>
                <a:gd name="T23" fmla="*/ 2363 h 2490"/>
                <a:gd name="T24" fmla="*/ 45 w 2384"/>
                <a:gd name="T25" fmla="*/ 2058 h 2490"/>
                <a:gd name="T26" fmla="*/ 4 w 2384"/>
                <a:gd name="T27" fmla="*/ 1658 h 2490"/>
                <a:gd name="T28" fmla="*/ 103 w 2384"/>
                <a:gd name="T29" fmla="*/ 1265 h 2490"/>
                <a:gd name="T30" fmla="*/ 297 w 2384"/>
                <a:gd name="T31" fmla="*/ 884 h 2490"/>
                <a:gd name="T32" fmla="*/ 543 w 2384"/>
                <a:gd name="T33" fmla="*/ 572 h 2490"/>
                <a:gd name="T34" fmla="*/ 795 w 2384"/>
                <a:gd name="T35" fmla="*/ 345 h 2490"/>
                <a:gd name="T36" fmla="*/ 1055 w 2384"/>
                <a:gd name="T37" fmla="*/ 181 h 2490"/>
                <a:gd name="T38" fmla="*/ 1293 w 2384"/>
                <a:gd name="T39" fmla="*/ 71 h 2490"/>
                <a:gd name="T40" fmla="*/ 1534 w 2384"/>
                <a:gd name="T41" fmla="*/ 12 h 2490"/>
                <a:gd name="T42" fmla="*/ 1676 w 2384"/>
                <a:gd name="T43" fmla="*/ 35 h 2490"/>
                <a:gd name="T44" fmla="*/ 1450 w 2384"/>
                <a:gd name="T45" fmla="*/ 60 h 2490"/>
                <a:gd name="T46" fmla="*/ 1220 w 2384"/>
                <a:gd name="T47" fmla="*/ 136 h 2490"/>
                <a:gd name="T48" fmla="*/ 985 w 2384"/>
                <a:gd name="T49" fmla="*/ 257 h 2490"/>
                <a:gd name="T50" fmla="*/ 746 w 2384"/>
                <a:gd name="T51" fmla="*/ 433 h 2490"/>
                <a:gd name="T52" fmla="*/ 512 w 2384"/>
                <a:gd name="T53" fmla="*/ 673 h 2490"/>
                <a:gd name="T54" fmla="*/ 297 w 2384"/>
                <a:gd name="T55" fmla="*/ 992 h 2490"/>
                <a:gd name="T56" fmla="*/ 151 w 2384"/>
                <a:gd name="T57" fmla="*/ 1350 h 2490"/>
                <a:gd name="T58" fmla="*/ 108 w 2384"/>
                <a:gd name="T59" fmla="*/ 1706 h 2490"/>
                <a:gd name="T60" fmla="*/ 205 w 2384"/>
                <a:gd name="T61" fmla="*/ 2053 h 2490"/>
                <a:gd name="T62" fmla="*/ 465 w 2384"/>
                <a:gd name="T63" fmla="*/ 2276 h 2490"/>
                <a:gd name="T64" fmla="*/ 875 w 2384"/>
                <a:gd name="T65" fmla="*/ 2323 h 2490"/>
                <a:gd name="T66" fmla="*/ 1324 w 2384"/>
                <a:gd name="T67" fmla="*/ 2177 h 2490"/>
                <a:gd name="T68" fmla="*/ 1740 w 2384"/>
                <a:gd name="T69" fmla="*/ 1875 h 2490"/>
                <a:gd name="T70" fmla="*/ 2046 w 2384"/>
                <a:gd name="T71" fmla="*/ 1513 h 2490"/>
                <a:gd name="T72" fmla="*/ 2236 w 2384"/>
                <a:gd name="T73" fmla="*/ 1140 h 2490"/>
                <a:gd name="T74" fmla="*/ 2320 w 2384"/>
                <a:gd name="T75" fmla="*/ 792 h 2490"/>
                <a:gd name="T76" fmla="*/ 2304 w 2384"/>
                <a:gd name="T77" fmla="*/ 515 h 2490"/>
                <a:gd name="T78" fmla="*/ 2223 w 2384"/>
                <a:gd name="T79" fmla="*/ 315 h 2490"/>
                <a:gd name="T80" fmla="*/ 2095 w 2384"/>
                <a:gd name="T81" fmla="*/ 173 h 2490"/>
                <a:gd name="T82" fmla="*/ 1938 w 2384"/>
                <a:gd name="T83" fmla="*/ 83 h 2490"/>
                <a:gd name="T84" fmla="*/ 1745 w 2384"/>
                <a:gd name="T85" fmla="*/ 38 h 2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84" h="2490">
                  <a:moveTo>
                    <a:pt x="1689" y="0"/>
                  </a:moveTo>
                  <a:lnTo>
                    <a:pt x="1762" y="3"/>
                  </a:lnTo>
                  <a:lnTo>
                    <a:pt x="1833" y="12"/>
                  </a:lnTo>
                  <a:lnTo>
                    <a:pt x="1900" y="26"/>
                  </a:lnTo>
                  <a:lnTo>
                    <a:pt x="1966" y="48"/>
                  </a:lnTo>
                  <a:lnTo>
                    <a:pt x="2025" y="74"/>
                  </a:lnTo>
                  <a:lnTo>
                    <a:pt x="2081" y="105"/>
                  </a:lnTo>
                  <a:lnTo>
                    <a:pt x="2133" y="142"/>
                  </a:lnTo>
                  <a:lnTo>
                    <a:pt x="2182" y="185"/>
                  </a:lnTo>
                  <a:lnTo>
                    <a:pt x="2228" y="235"/>
                  </a:lnTo>
                  <a:lnTo>
                    <a:pt x="2271" y="291"/>
                  </a:lnTo>
                  <a:lnTo>
                    <a:pt x="2308" y="353"/>
                  </a:lnTo>
                  <a:lnTo>
                    <a:pt x="2339" y="422"/>
                  </a:lnTo>
                  <a:lnTo>
                    <a:pt x="2362" y="500"/>
                  </a:lnTo>
                  <a:lnTo>
                    <a:pt x="2378" y="586"/>
                  </a:lnTo>
                  <a:lnTo>
                    <a:pt x="2384" y="683"/>
                  </a:lnTo>
                  <a:lnTo>
                    <a:pt x="2384" y="793"/>
                  </a:lnTo>
                  <a:lnTo>
                    <a:pt x="2369" y="910"/>
                  </a:lnTo>
                  <a:lnTo>
                    <a:pt x="2342" y="1037"/>
                  </a:lnTo>
                  <a:lnTo>
                    <a:pt x="2299" y="1168"/>
                  </a:lnTo>
                  <a:lnTo>
                    <a:pt x="2246" y="1304"/>
                  </a:lnTo>
                  <a:lnTo>
                    <a:pt x="2179" y="1440"/>
                  </a:lnTo>
                  <a:lnTo>
                    <a:pt x="2102" y="1575"/>
                  </a:lnTo>
                  <a:lnTo>
                    <a:pt x="2011" y="1707"/>
                  </a:lnTo>
                  <a:lnTo>
                    <a:pt x="1911" y="1835"/>
                  </a:lnTo>
                  <a:lnTo>
                    <a:pt x="1775" y="1975"/>
                  </a:lnTo>
                  <a:lnTo>
                    <a:pt x="1632" y="2104"/>
                  </a:lnTo>
                  <a:lnTo>
                    <a:pt x="1478" y="2218"/>
                  </a:lnTo>
                  <a:lnTo>
                    <a:pt x="1321" y="2315"/>
                  </a:lnTo>
                  <a:lnTo>
                    <a:pt x="1157" y="2392"/>
                  </a:lnTo>
                  <a:lnTo>
                    <a:pt x="991" y="2449"/>
                  </a:lnTo>
                  <a:lnTo>
                    <a:pt x="826" y="2481"/>
                  </a:lnTo>
                  <a:lnTo>
                    <a:pt x="662" y="2490"/>
                  </a:lnTo>
                  <a:lnTo>
                    <a:pt x="507" y="2471"/>
                  </a:lnTo>
                  <a:lnTo>
                    <a:pt x="376" y="2428"/>
                  </a:lnTo>
                  <a:lnTo>
                    <a:pt x="263" y="2363"/>
                  </a:lnTo>
                  <a:lnTo>
                    <a:pt x="170" y="2279"/>
                  </a:lnTo>
                  <a:lnTo>
                    <a:pt x="97" y="2175"/>
                  </a:lnTo>
                  <a:lnTo>
                    <a:pt x="45" y="2058"/>
                  </a:lnTo>
                  <a:lnTo>
                    <a:pt x="12" y="1926"/>
                  </a:lnTo>
                  <a:lnTo>
                    <a:pt x="0" y="1784"/>
                  </a:lnTo>
                  <a:lnTo>
                    <a:pt x="4" y="1658"/>
                  </a:lnTo>
                  <a:lnTo>
                    <a:pt x="24" y="1529"/>
                  </a:lnTo>
                  <a:lnTo>
                    <a:pt x="58" y="1397"/>
                  </a:lnTo>
                  <a:lnTo>
                    <a:pt x="103" y="1265"/>
                  </a:lnTo>
                  <a:lnTo>
                    <a:pt x="159" y="1134"/>
                  </a:lnTo>
                  <a:lnTo>
                    <a:pt x="225" y="1006"/>
                  </a:lnTo>
                  <a:lnTo>
                    <a:pt x="297" y="884"/>
                  </a:lnTo>
                  <a:lnTo>
                    <a:pt x="378" y="771"/>
                  </a:lnTo>
                  <a:lnTo>
                    <a:pt x="460" y="665"/>
                  </a:lnTo>
                  <a:lnTo>
                    <a:pt x="543" y="572"/>
                  </a:lnTo>
                  <a:lnTo>
                    <a:pt x="626" y="487"/>
                  </a:lnTo>
                  <a:lnTo>
                    <a:pt x="711" y="413"/>
                  </a:lnTo>
                  <a:lnTo>
                    <a:pt x="795" y="345"/>
                  </a:lnTo>
                  <a:lnTo>
                    <a:pt x="880" y="284"/>
                  </a:lnTo>
                  <a:lnTo>
                    <a:pt x="966" y="230"/>
                  </a:lnTo>
                  <a:lnTo>
                    <a:pt x="1055" y="181"/>
                  </a:lnTo>
                  <a:lnTo>
                    <a:pt x="1132" y="138"/>
                  </a:lnTo>
                  <a:lnTo>
                    <a:pt x="1213" y="103"/>
                  </a:lnTo>
                  <a:lnTo>
                    <a:pt x="1293" y="71"/>
                  </a:lnTo>
                  <a:lnTo>
                    <a:pt x="1375" y="47"/>
                  </a:lnTo>
                  <a:lnTo>
                    <a:pt x="1454" y="26"/>
                  </a:lnTo>
                  <a:lnTo>
                    <a:pt x="1534" y="12"/>
                  </a:lnTo>
                  <a:lnTo>
                    <a:pt x="1611" y="3"/>
                  </a:lnTo>
                  <a:lnTo>
                    <a:pt x="1689" y="0"/>
                  </a:lnTo>
                  <a:close/>
                  <a:moveTo>
                    <a:pt x="1676" y="35"/>
                  </a:moveTo>
                  <a:lnTo>
                    <a:pt x="1601" y="38"/>
                  </a:lnTo>
                  <a:lnTo>
                    <a:pt x="1526" y="45"/>
                  </a:lnTo>
                  <a:lnTo>
                    <a:pt x="1450" y="60"/>
                  </a:lnTo>
                  <a:lnTo>
                    <a:pt x="1374" y="80"/>
                  </a:lnTo>
                  <a:lnTo>
                    <a:pt x="1296" y="105"/>
                  </a:lnTo>
                  <a:lnTo>
                    <a:pt x="1220" y="136"/>
                  </a:lnTo>
                  <a:lnTo>
                    <a:pt x="1142" y="171"/>
                  </a:lnTo>
                  <a:lnTo>
                    <a:pt x="1069" y="211"/>
                  </a:lnTo>
                  <a:lnTo>
                    <a:pt x="985" y="257"/>
                  </a:lnTo>
                  <a:lnTo>
                    <a:pt x="905" y="310"/>
                  </a:lnTo>
                  <a:lnTo>
                    <a:pt x="824" y="367"/>
                  </a:lnTo>
                  <a:lnTo>
                    <a:pt x="746" y="433"/>
                  </a:lnTo>
                  <a:lnTo>
                    <a:pt x="667" y="504"/>
                  </a:lnTo>
                  <a:lnTo>
                    <a:pt x="590" y="585"/>
                  </a:lnTo>
                  <a:lnTo>
                    <a:pt x="512" y="673"/>
                  </a:lnTo>
                  <a:lnTo>
                    <a:pt x="438" y="772"/>
                  </a:lnTo>
                  <a:lnTo>
                    <a:pt x="363" y="878"/>
                  </a:lnTo>
                  <a:lnTo>
                    <a:pt x="297" y="992"/>
                  </a:lnTo>
                  <a:lnTo>
                    <a:pt x="239" y="1109"/>
                  </a:lnTo>
                  <a:lnTo>
                    <a:pt x="191" y="1230"/>
                  </a:lnTo>
                  <a:lnTo>
                    <a:pt x="151" y="1350"/>
                  </a:lnTo>
                  <a:lnTo>
                    <a:pt x="124" y="1472"/>
                  </a:lnTo>
                  <a:lnTo>
                    <a:pt x="108" y="1591"/>
                  </a:lnTo>
                  <a:lnTo>
                    <a:pt x="108" y="1706"/>
                  </a:lnTo>
                  <a:lnTo>
                    <a:pt x="123" y="1832"/>
                  </a:lnTo>
                  <a:lnTo>
                    <a:pt x="155" y="1948"/>
                  </a:lnTo>
                  <a:lnTo>
                    <a:pt x="205" y="2053"/>
                  </a:lnTo>
                  <a:lnTo>
                    <a:pt x="275" y="2144"/>
                  </a:lnTo>
                  <a:lnTo>
                    <a:pt x="360" y="2218"/>
                  </a:lnTo>
                  <a:lnTo>
                    <a:pt x="465" y="2276"/>
                  </a:lnTo>
                  <a:lnTo>
                    <a:pt x="586" y="2314"/>
                  </a:lnTo>
                  <a:lnTo>
                    <a:pt x="727" y="2330"/>
                  </a:lnTo>
                  <a:lnTo>
                    <a:pt x="875" y="2323"/>
                  </a:lnTo>
                  <a:lnTo>
                    <a:pt x="1026" y="2294"/>
                  </a:lnTo>
                  <a:lnTo>
                    <a:pt x="1176" y="2245"/>
                  </a:lnTo>
                  <a:lnTo>
                    <a:pt x="1324" y="2177"/>
                  </a:lnTo>
                  <a:lnTo>
                    <a:pt x="1469" y="2090"/>
                  </a:lnTo>
                  <a:lnTo>
                    <a:pt x="1608" y="1990"/>
                  </a:lnTo>
                  <a:lnTo>
                    <a:pt x="1740" y="1875"/>
                  </a:lnTo>
                  <a:lnTo>
                    <a:pt x="1865" y="1749"/>
                  </a:lnTo>
                  <a:lnTo>
                    <a:pt x="1960" y="1633"/>
                  </a:lnTo>
                  <a:lnTo>
                    <a:pt x="2046" y="1513"/>
                  </a:lnTo>
                  <a:lnTo>
                    <a:pt x="2120" y="1389"/>
                  </a:lnTo>
                  <a:lnTo>
                    <a:pt x="2184" y="1265"/>
                  </a:lnTo>
                  <a:lnTo>
                    <a:pt x="2236" y="1140"/>
                  </a:lnTo>
                  <a:lnTo>
                    <a:pt x="2276" y="1019"/>
                  </a:lnTo>
                  <a:lnTo>
                    <a:pt x="2303" y="901"/>
                  </a:lnTo>
                  <a:lnTo>
                    <a:pt x="2320" y="792"/>
                  </a:lnTo>
                  <a:lnTo>
                    <a:pt x="2322" y="690"/>
                  </a:lnTo>
                  <a:lnTo>
                    <a:pt x="2318" y="598"/>
                  </a:lnTo>
                  <a:lnTo>
                    <a:pt x="2304" y="515"/>
                  </a:lnTo>
                  <a:lnTo>
                    <a:pt x="2285" y="442"/>
                  </a:lnTo>
                  <a:lnTo>
                    <a:pt x="2257" y="375"/>
                  </a:lnTo>
                  <a:lnTo>
                    <a:pt x="2223" y="315"/>
                  </a:lnTo>
                  <a:lnTo>
                    <a:pt x="2183" y="261"/>
                  </a:lnTo>
                  <a:lnTo>
                    <a:pt x="2140" y="213"/>
                  </a:lnTo>
                  <a:lnTo>
                    <a:pt x="2095" y="173"/>
                  </a:lnTo>
                  <a:lnTo>
                    <a:pt x="2047" y="138"/>
                  </a:lnTo>
                  <a:lnTo>
                    <a:pt x="1994" y="107"/>
                  </a:lnTo>
                  <a:lnTo>
                    <a:pt x="1938" y="83"/>
                  </a:lnTo>
                  <a:lnTo>
                    <a:pt x="1877" y="61"/>
                  </a:lnTo>
                  <a:lnTo>
                    <a:pt x="1812" y="47"/>
                  </a:lnTo>
                  <a:lnTo>
                    <a:pt x="1745" y="38"/>
                  </a:lnTo>
                  <a:lnTo>
                    <a:pt x="1676" y="35"/>
                  </a:lnTo>
                  <a:close/>
                </a:path>
              </a:pathLst>
            </a:custGeom>
            <a:solidFill>
              <a:srgbClr val="CFC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38" name="Freeform 14">
              <a:extLst>
                <a:ext uri="{FF2B5EF4-FFF2-40B4-BE49-F238E27FC236}">
                  <a16:creationId xmlns:a16="http://schemas.microsoft.com/office/drawing/2014/main" id="{9A5FEBC3-51F9-F713-347E-35699EB40D40}"/>
                </a:ext>
              </a:extLst>
            </p:cNvPr>
            <p:cNvSpPr>
              <a:spLocks noEditPoints="1"/>
            </p:cNvSpPr>
            <p:nvPr/>
          </p:nvSpPr>
          <p:spPr bwMode="auto">
            <a:xfrm>
              <a:off x="2776" y="937"/>
              <a:ext cx="321" cy="275"/>
            </a:xfrm>
            <a:custGeom>
              <a:avLst/>
              <a:gdLst>
                <a:gd name="T0" fmla="*/ 1559 w 2027"/>
                <a:gd name="T1" fmla="*/ 10 h 2112"/>
                <a:gd name="T2" fmla="*/ 1723 w 2027"/>
                <a:gd name="T3" fmla="*/ 63 h 2112"/>
                <a:gd name="T4" fmla="*/ 1857 w 2027"/>
                <a:gd name="T5" fmla="*/ 159 h 2112"/>
                <a:gd name="T6" fmla="*/ 1963 w 2027"/>
                <a:gd name="T7" fmla="*/ 302 h 2112"/>
                <a:gd name="T8" fmla="*/ 2022 w 2027"/>
                <a:gd name="T9" fmla="*/ 504 h 2112"/>
                <a:gd name="T10" fmla="*/ 2013 w 2027"/>
                <a:gd name="T11" fmla="*/ 778 h 2112"/>
                <a:gd name="T12" fmla="*/ 1908 w 2027"/>
                <a:gd name="T13" fmla="*/ 1112 h 2112"/>
                <a:gd name="T14" fmla="*/ 1706 w 2027"/>
                <a:gd name="T15" fmla="*/ 1452 h 2112"/>
                <a:gd name="T16" fmla="*/ 1384 w 2027"/>
                <a:gd name="T17" fmla="*/ 1788 h 2112"/>
                <a:gd name="T18" fmla="*/ 982 w 2027"/>
                <a:gd name="T19" fmla="*/ 2029 h 2112"/>
                <a:gd name="T20" fmla="*/ 563 w 2027"/>
                <a:gd name="T21" fmla="*/ 2112 h 2112"/>
                <a:gd name="T22" fmla="*/ 224 w 2027"/>
                <a:gd name="T23" fmla="*/ 2005 h 2112"/>
                <a:gd name="T24" fmla="*/ 39 w 2027"/>
                <a:gd name="T25" fmla="*/ 1749 h 2112"/>
                <a:gd name="T26" fmla="*/ 3 w 2027"/>
                <a:gd name="T27" fmla="*/ 1411 h 2112"/>
                <a:gd name="T28" fmla="*/ 84 w 2027"/>
                <a:gd name="T29" fmla="*/ 1079 h 2112"/>
                <a:gd name="T30" fmla="*/ 246 w 2027"/>
                <a:gd name="T31" fmla="*/ 757 h 2112"/>
                <a:gd name="T32" fmla="*/ 455 w 2027"/>
                <a:gd name="T33" fmla="*/ 491 h 2112"/>
                <a:gd name="T34" fmla="*/ 668 w 2027"/>
                <a:gd name="T35" fmla="*/ 296 h 2112"/>
                <a:gd name="T36" fmla="*/ 889 w 2027"/>
                <a:gd name="T37" fmla="*/ 156 h 2112"/>
                <a:gd name="T38" fmla="*/ 1094 w 2027"/>
                <a:gd name="T39" fmla="*/ 62 h 2112"/>
                <a:gd name="T40" fmla="*/ 1300 w 2027"/>
                <a:gd name="T41" fmla="*/ 10 h 2112"/>
                <a:gd name="T42" fmla="*/ 1422 w 2027"/>
                <a:gd name="T43" fmla="*/ 32 h 2112"/>
                <a:gd name="T44" fmla="*/ 1228 w 2027"/>
                <a:gd name="T45" fmla="*/ 53 h 2112"/>
                <a:gd name="T46" fmla="*/ 1032 w 2027"/>
                <a:gd name="T47" fmla="*/ 118 h 2112"/>
                <a:gd name="T48" fmla="*/ 832 w 2027"/>
                <a:gd name="T49" fmla="*/ 222 h 2112"/>
                <a:gd name="T50" fmla="*/ 627 w 2027"/>
                <a:gd name="T51" fmla="*/ 372 h 2112"/>
                <a:gd name="T52" fmla="*/ 428 w 2027"/>
                <a:gd name="T53" fmla="*/ 576 h 2112"/>
                <a:gd name="T54" fmla="*/ 247 w 2027"/>
                <a:gd name="T55" fmla="*/ 847 h 2112"/>
                <a:gd name="T56" fmla="*/ 124 w 2027"/>
                <a:gd name="T57" fmla="*/ 1152 h 2112"/>
                <a:gd name="T58" fmla="*/ 91 w 2027"/>
                <a:gd name="T59" fmla="*/ 1452 h 2112"/>
                <a:gd name="T60" fmla="*/ 175 w 2027"/>
                <a:gd name="T61" fmla="*/ 1745 h 2112"/>
                <a:gd name="T62" fmla="*/ 397 w 2027"/>
                <a:gd name="T63" fmla="*/ 1931 h 2112"/>
                <a:gd name="T64" fmla="*/ 744 w 2027"/>
                <a:gd name="T65" fmla="*/ 1971 h 2112"/>
                <a:gd name="T66" fmla="*/ 1125 w 2027"/>
                <a:gd name="T67" fmla="*/ 1847 h 2112"/>
                <a:gd name="T68" fmla="*/ 1477 w 2027"/>
                <a:gd name="T69" fmla="*/ 1593 h 2112"/>
                <a:gd name="T70" fmla="*/ 1736 w 2027"/>
                <a:gd name="T71" fmla="*/ 1288 h 2112"/>
                <a:gd name="T72" fmla="*/ 1898 w 2027"/>
                <a:gd name="T73" fmla="*/ 973 h 2112"/>
                <a:gd name="T74" fmla="*/ 1973 w 2027"/>
                <a:gd name="T75" fmla="*/ 679 h 2112"/>
                <a:gd name="T76" fmla="*/ 1961 w 2027"/>
                <a:gd name="T77" fmla="*/ 443 h 2112"/>
                <a:gd name="T78" fmla="*/ 1893 w 2027"/>
                <a:gd name="T79" fmla="*/ 272 h 2112"/>
                <a:gd name="T80" fmla="*/ 1783 w 2027"/>
                <a:gd name="T81" fmla="*/ 150 h 2112"/>
                <a:gd name="T82" fmla="*/ 1648 w 2027"/>
                <a:gd name="T83" fmla="*/ 71 h 2112"/>
                <a:gd name="T84" fmla="*/ 1481 w 2027"/>
                <a:gd name="T85" fmla="*/ 34 h 2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27" h="2112">
                  <a:moveTo>
                    <a:pt x="1435" y="0"/>
                  </a:moveTo>
                  <a:lnTo>
                    <a:pt x="1497" y="1"/>
                  </a:lnTo>
                  <a:lnTo>
                    <a:pt x="1559" y="10"/>
                  </a:lnTo>
                  <a:lnTo>
                    <a:pt x="1617" y="22"/>
                  </a:lnTo>
                  <a:lnTo>
                    <a:pt x="1672" y="41"/>
                  </a:lnTo>
                  <a:lnTo>
                    <a:pt x="1723" y="63"/>
                  </a:lnTo>
                  <a:lnTo>
                    <a:pt x="1772" y="90"/>
                  </a:lnTo>
                  <a:lnTo>
                    <a:pt x="1816" y="123"/>
                  </a:lnTo>
                  <a:lnTo>
                    <a:pt x="1857" y="159"/>
                  </a:lnTo>
                  <a:lnTo>
                    <a:pt x="1897" y="201"/>
                  </a:lnTo>
                  <a:lnTo>
                    <a:pt x="1933" y="249"/>
                  </a:lnTo>
                  <a:lnTo>
                    <a:pt x="1963" y="302"/>
                  </a:lnTo>
                  <a:lnTo>
                    <a:pt x="1990" y="363"/>
                  </a:lnTo>
                  <a:lnTo>
                    <a:pt x="2009" y="429"/>
                  </a:lnTo>
                  <a:lnTo>
                    <a:pt x="2022" y="504"/>
                  </a:lnTo>
                  <a:lnTo>
                    <a:pt x="2027" y="586"/>
                  </a:lnTo>
                  <a:lnTo>
                    <a:pt x="2026" y="679"/>
                  </a:lnTo>
                  <a:lnTo>
                    <a:pt x="2013" y="778"/>
                  </a:lnTo>
                  <a:lnTo>
                    <a:pt x="1989" y="886"/>
                  </a:lnTo>
                  <a:lnTo>
                    <a:pt x="1954" y="997"/>
                  </a:lnTo>
                  <a:lnTo>
                    <a:pt x="1908" y="1112"/>
                  </a:lnTo>
                  <a:lnTo>
                    <a:pt x="1850" y="1226"/>
                  </a:lnTo>
                  <a:lnTo>
                    <a:pt x="1783" y="1341"/>
                  </a:lnTo>
                  <a:lnTo>
                    <a:pt x="1706" y="1452"/>
                  </a:lnTo>
                  <a:lnTo>
                    <a:pt x="1621" y="1561"/>
                  </a:lnTo>
                  <a:lnTo>
                    <a:pt x="1506" y="1680"/>
                  </a:lnTo>
                  <a:lnTo>
                    <a:pt x="1384" y="1788"/>
                  </a:lnTo>
                  <a:lnTo>
                    <a:pt x="1254" y="1882"/>
                  </a:lnTo>
                  <a:lnTo>
                    <a:pt x="1121" y="1965"/>
                  </a:lnTo>
                  <a:lnTo>
                    <a:pt x="982" y="2029"/>
                  </a:lnTo>
                  <a:lnTo>
                    <a:pt x="842" y="2077"/>
                  </a:lnTo>
                  <a:lnTo>
                    <a:pt x="701" y="2104"/>
                  </a:lnTo>
                  <a:lnTo>
                    <a:pt x="563" y="2112"/>
                  </a:lnTo>
                  <a:lnTo>
                    <a:pt x="433" y="2095"/>
                  </a:lnTo>
                  <a:lnTo>
                    <a:pt x="321" y="2060"/>
                  </a:lnTo>
                  <a:lnTo>
                    <a:pt x="224" y="2005"/>
                  </a:lnTo>
                  <a:lnTo>
                    <a:pt x="146" y="1935"/>
                  </a:lnTo>
                  <a:lnTo>
                    <a:pt x="83" y="1847"/>
                  </a:lnTo>
                  <a:lnTo>
                    <a:pt x="39" y="1749"/>
                  </a:lnTo>
                  <a:lnTo>
                    <a:pt x="11" y="1637"/>
                  </a:lnTo>
                  <a:lnTo>
                    <a:pt x="0" y="1518"/>
                  </a:lnTo>
                  <a:lnTo>
                    <a:pt x="3" y="1411"/>
                  </a:lnTo>
                  <a:lnTo>
                    <a:pt x="19" y="1303"/>
                  </a:lnTo>
                  <a:lnTo>
                    <a:pt x="46" y="1190"/>
                  </a:lnTo>
                  <a:lnTo>
                    <a:pt x="84" y="1079"/>
                  </a:lnTo>
                  <a:lnTo>
                    <a:pt x="130" y="967"/>
                  </a:lnTo>
                  <a:lnTo>
                    <a:pt x="185" y="860"/>
                  </a:lnTo>
                  <a:lnTo>
                    <a:pt x="246" y="757"/>
                  </a:lnTo>
                  <a:lnTo>
                    <a:pt x="315" y="661"/>
                  </a:lnTo>
                  <a:lnTo>
                    <a:pt x="385" y="571"/>
                  </a:lnTo>
                  <a:lnTo>
                    <a:pt x="455" y="491"/>
                  </a:lnTo>
                  <a:lnTo>
                    <a:pt x="526" y="418"/>
                  </a:lnTo>
                  <a:lnTo>
                    <a:pt x="597" y="355"/>
                  </a:lnTo>
                  <a:lnTo>
                    <a:pt x="668" y="296"/>
                  </a:lnTo>
                  <a:lnTo>
                    <a:pt x="740" y="245"/>
                  </a:lnTo>
                  <a:lnTo>
                    <a:pt x="814" y="198"/>
                  </a:lnTo>
                  <a:lnTo>
                    <a:pt x="889" y="156"/>
                  </a:lnTo>
                  <a:lnTo>
                    <a:pt x="956" y="120"/>
                  </a:lnTo>
                  <a:lnTo>
                    <a:pt x="1025" y="89"/>
                  </a:lnTo>
                  <a:lnTo>
                    <a:pt x="1094" y="62"/>
                  </a:lnTo>
                  <a:lnTo>
                    <a:pt x="1164" y="41"/>
                  </a:lnTo>
                  <a:lnTo>
                    <a:pt x="1232" y="22"/>
                  </a:lnTo>
                  <a:lnTo>
                    <a:pt x="1300" y="10"/>
                  </a:lnTo>
                  <a:lnTo>
                    <a:pt x="1368" y="1"/>
                  </a:lnTo>
                  <a:lnTo>
                    <a:pt x="1435" y="0"/>
                  </a:lnTo>
                  <a:close/>
                  <a:moveTo>
                    <a:pt x="1422" y="32"/>
                  </a:moveTo>
                  <a:lnTo>
                    <a:pt x="1357" y="34"/>
                  </a:lnTo>
                  <a:lnTo>
                    <a:pt x="1294" y="41"/>
                  </a:lnTo>
                  <a:lnTo>
                    <a:pt x="1228" y="53"/>
                  </a:lnTo>
                  <a:lnTo>
                    <a:pt x="1164" y="70"/>
                  </a:lnTo>
                  <a:lnTo>
                    <a:pt x="1098" y="90"/>
                  </a:lnTo>
                  <a:lnTo>
                    <a:pt x="1032" y="118"/>
                  </a:lnTo>
                  <a:lnTo>
                    <a:pt x="966" y="147"/>
                  </a:lnTo>
                  <a:lnTo>
                    <a:pt x="903" y="182"/>
                  </a:lnTo>
                  <a:lnTo>
                    <a:pt x="832" y="222"/>
                  </a:lnTo>
                  <a:lnTo>
                    <a:pt x="762" y="267"/>
                  </a:lnTo>
                  <a:lnTo>
                    <a:pt x="694" y="316"/>
                  </a:lnTo>
                  <a:lnTo>
                    <a:pt x="627" y="372"/>
                  </a:lnTo>
                  <a:lnTo>
                    <a:pt x="559" y="433"/>
                  </a:lnTo>
                  <a:lnTo>
                    <a:pt x="494" y="501"/>
                  </a:lnTo>
                  <a:lnTo>
                    <a:pt x="428" y="576"/>
                  </a:lnTo>
                  <a:lnTo>
                    <a:pt x="365" y="661"/>
                  </a:lnTo>
                  <a:lnTo>
                    <a:pt x="303" y="750"/>
                  </a:lnTo>
                  <a:lnTo>
                    <a:pt x="247" y="847"/>
                  </a:lnTo>
                  <a:lnTo>
                    <a:pt x="198" y="946"/>
                  </a:lnTo>
                  <a:lnTo>
                    <a:pt x="158" y="1050"/>
                  </a:lnTo>
                  <a:lnTo>
                    <a:pt x="124" y="1152"/>
                  </a:lnTo>
                  <a:lnTo>
                    <a:pt x="102" y="1255"/>
                  </a:lnTo>
                  <a:lnTo>
                    <a:pt x="91" y="1356"/>
                  </a:lnTo>
                  <a:lnTo>
                    <a:pt x="91" y="1452"/>
                  </a:lnTo>
                  <a:lnTo>
                    <a:pt x="104" y="1558"/>
                  </a:lnTo>
                  <a:lnTo>
                    <a:pt x="132" y="1658"/>
                  </a:lnTo>
                  <a:lnTo>
                    <a:pt x="175" y="1745"/>
                  </a:lnTo>
                  <a:lnTo>
                    <a:pt x="234" y="1822"/>
                  </a:lnTo>
                  <a:lnTo>
                    <a:pt x="308" y="1884"/>
                  </a:lnTo>
                  <a:lnTo>
                    <a:pt x="397" y="1931"/>
                  </a:lnTo>
                  <a:lnTo>
                    <a:pt x="500" y="1962"/>
                  </a:lnTo>
                  <a:lnTo>
                    <a:pt x="619" y="1978"/>
                  </a:lnTo>
                  <a:lnTo>
                    <a:pt x="744" y="1971"/>
                  </a:lnTo>
                  <a:lnTo>
                    <a:pt x="872" y="1947"/>
                  </a:lnTo>
                  <a:lnTo>
                    <a:pt x="998" y="1904"/>
                  </a:lnTo>
                  <a:lnTo>
                    <a:pt x="1125" y="1847"/>
                  </a:lnTo>
                  <a:lnTo>
                    <a:pt x="1246" y="1774"/>
                  </a:lnTo>
                  <a:lnTo>
                    <a:pt x="1365" y="1690"/>
                  </a:lnTo>
                  <a:lnTo>
                    <a:pt x="1477" y="1593"/>
                  </a:lnTo>
                  <a:lnTo>
                    <a:pt x="1582" y="1489"/>
                  </a:lnTo>
                  <a:lnTo>
                    <a:pt x="1662" y="1390"/>
                  </a:lnTo>
                  <a:lnTo>
                    <a:pt x="1736" y="1288"/>
                  </a:lnTo>
                  <a:lnTo>
                    <a:pt x="1799" y="1184"/>
                  </a:lnTo>
                  <a:lnTo>
                    <a:pt x="1854" y="1079"/>
                  </a:lnTo>
                  <a:lnTo>
                    <a:pt x="1898" y="973"/>
                  </a:lnTo>
                  <a:lnTo>
                    <a:pt x="1934" y="871"/>
                  </a:lnTo>
                  <a:lnTo>
                    <a:pt x="1958" y="771"/>
                  </a:lnTo>
                  <a:lnTo>
                    <a:pt x="1973" y="679"/>
                  </a:lnTo>
                  <a:lnTo>
                    <a:pt x="1976" y="591"/>
                  </a:lnTo>
                  <a:lnTo>
                    <a:pt x="1972" y="514"/>
                  </a:lnTo>
                  <a:lnTo>
                    <a:pt x="1961" y="443"/>
                  </a:lnTo>
                  <a:lnTo>
                    <a:pt x="1945" y="381"/>
                  </a:lnTo>
                  <a:lnTo>
                    <a:pt x="1920" y="323"/>
                  </a:lnTo>
                  <a:lnTo>
                    <a:pt x="1893" y="272"/>
                  </a:lnTo>
                  <a:lnTo>
                    <a:pt x="1859" y="226"/>
                  </a:lnTo>
                  <a:lnTo>
                    <a:pt x="1822" y="185"/>
                  </a:lnTo>
                  <a:lnTo>
                    <a:pt x="1783" y="150"/>
                  </a:lnTo>
                  <a:lnTo>
                    <a:pt x="1742" y="119"/>
                  </a:lnTo>
                  <a:lnTo>
                    <a:pt x="1695" y="93"/>
                  </a:lnTo>
                  <a:lnTo>
                    <a:pt x="1648" y="71"/>
                  </a:lnTo>
                  <a:lnTo>
                    <a:pt x="1595" y="53"/>
                  </a:lnTo>
                  <a:lnTo>
                    <a:pt x="1541" y="41"/>
                  </a:lnTo>
                  <a:lnTo>
                    <a:pt x="1481" y="34"/>
                  </a:lnTo>
                  <a:lnTo>
                    <a:pt x="1422" y="32"/>
                  </a:lnTo>
                  <a:close/>
                </a:path>
              </a:pathLst>
            </a:custGeom>
            <a:solidFill>
              <a:srgbClr val="CFC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39" name="Freeform 15">
              <a:extLst>
                <a:ext uri="{FF2B5EF4-FFF2-40B4-BE49-F238E27FC236}">
                  <a16:creationId xmlns:a16="http://schemas.microsoft.com/office/drawing/2014/main" id="{59323EB2-3525-F691-3333-F4AD19C2AB52}"/>
                </a:ext>
              </a:extLst>
            </p:cNvPr>
            <p:cNvSpPr>
              <a:spLocks noEditPoints="1"/>
            </p:cNvSpPr>
            <p:nvPr/>
          </p:nvSpPr>
          <p:spPr bwMode="auto">
            <a:xfrm>
              <a:off x="2813" y="943"/>
              <a:ext cx="265" cy="226"/>
            </a:xfrm>
            <a:custGeom>
              <a:avLst/>
              <a:gdLst>
                <a:gd name="T0" fmla="*/ 1284 w 1670"/>
                <a:gd name="T1" fmla="*/ 8 h 1734"/>
                <a:gd name="T2" fmla="*/ 1421 w 1670"/>
                <a:gd name="T3" fmla="*/ 53 h 1734"/>
                <a:gd name="T4" fmla="*/ 1532 w 1670"/>
                <a:gd name="T5" fmla="*/ 132 h 1734"/>
                <a:gd name="T6" fmla="*/ 1620 w 1670"/>
                <a:gd name="T7" fmla="*/ 253 h 1734"/>
                <a:gd name="T8" fmla="*/ 1666 w 1670"/>
                <a:gd name="T9" fmla="*/ 420 h 1734"/>
                <a:gd name="T10" fmla="*/ 1657 w 1670"/>
                <a:gd name="T11" fmla="*/ 646 h 1734"/>
                <a:gd name="T12" fmla="*/ 1570 w 1670"/>
                <a:gd name="T13" fmla="*/ 919 h 1734"/>
                <a:gd name="T14" fmla="*/ 1402 w 1670"/>
                <a:gd name="T15" fmla="*/ 1198 h 1734"/>
                <a:gd name="T16" fmla="*/ 1137 w 1670"/>
                <a:gd name="T17" fmla="*/ 1469 h 1734"/>
                <a:gd name="T18" fmla="*/ 808 w 1670"/>
                <a:gd name="T19" fmla="*/ 1666 h 1734"/>
                <a:gd name="T20" fmla="*/ 466 w 1670"/>
                <a:gd name="T21" fmla="*/ 1734 h 1734"/>
                <a:gd name="T22" fmla="*/ 187 w 1670"/>
                <a:gd name="T23" fmla="*/ 1646 h 1734"/>
                <a:gd name="T24" fmla="*/ 33 w 1670"/>
                <a:gd name="T25" fmla="*/ 1437 h 1734"/>
                <a:gd name="T26" fmla="*/ 1 w 1670"/>
                <a:gd name="T27" fmla="*/ 1163 h 1734"/>
                <a:gd name="T28" fmla="*/ 66 w 1670"/>
                <a:gd name="T29" fmla="*/ 892 h 1734"/>
                <a:gd name="T30" fmla="*/ 196 w 1670"/>
                <a:gd name="T31" fmla="*/ 628 h 1734"/>
                <a:gd name="T32" fmla="*/ 366 w 1670"/>
                <a:gd name="T33" fmla="*/ 408 h 1734"/>
                <a:gd name="T34" fmla="*/ 542 w 1670"/>
                <a:gd name="T35" fmla="*/ 247 h 1734"/>
                <a:gd name="T36" fmla="*/ 725 w 1670"/>
                <a:gd name="T37" fmla="*/ 131 h 1734"/>
                <a:gd name="T38" fmla="*/ 896 w 1670"/>
                <a:gd name="T39" fmla="*/ 52 h 1734"/>
                <a:gd name="T40" fmla="*/ 1069 w 1670"/>
                <a:gd name="T41" fmla="*/ 8 h 1734"/>
                <a:gd name="T42" fmla="*/ 1169 w 1670"/>
                <a:gd name="T43" fmla="*/ 26 h 1734"/>
                <a:gd name="T44" fmla="*/ 1008 w 1670"/>
                <a:gd name="T45" fmla="*/ 44 h 1734"/>
                <a:gd name="T46" fmla="*/ 844 w 1670"/>
                <a:gd name="T47" fmla="*/ 97 h 1734"/>
                <a:gd name="T48" fmla="*/ 677 w 1670"/>
                <a:gd name="T49" fmla="*/ 185 h 1734"/>
                <a:gd name="T50" fmla="*/ 508 w 1670"/>
                <a:gd name="T51" fmla="*/ 311 h 1734"/>
                <a:gd name="T52" fmla="*/ 346 w 1670"/>
                <a:gd name="T53" fmla="*/ 479 h 1734"/>
                <a:gd name="T54" fmla="*/ 199 w 1670"/>
                <a:gd name="T55" fmla="*/ 703 h 1734"/>
                <a:gd name="T56" fmla="*/ 100 w 1670"/>
                <a:gd name="T57" fmla="*/ 953 h 1734"/>
                <a:gd name="T58" fmla="*/ 75 w 1670"/>
                <a:gd name="T59" fmla="*/ 1197 h 1734"/>
                <a:gd name="T60" fmla="*/ 146 w 1670"/>
                <a:gd name="T61" fmla="*/ 1434 h 1734"/>
                <a:gd name="T62" fmla="*/ 328 w 1670"/>
                <a:gd name="T63" fmla="*/ 1587 h 1734"/>
                <a:gd name="T64" fmla="*/ 614 w 1670"/>
                <a:gd name="T65" fmla="*/ 1618 h 1734"/>
                <a:gd name="T66" fmla="*/ 925 w 1670"/>
                <a:gd name="T67" fmla="*/ 1518 h 1734"/>
                <a:gd name="T68" fmla="*/ 1215 w 1670"/>
                <a:gd name="T69" fmla="*/ 1311 h 1734"/>
                <a:gd name="T70" fmla="*/ 1426 w 1670"/>
                <a:gd name="T71" fmla="*/ 1063 h 1734"/>
                <a:gd name="T72" fmla="*/ 1562 w 1670"/>
                <a:gd name="T73" fmla="*/ 806 h 1734"/>
                <a:gd name="T74" fmla="*/ 1625 w 1670"/>
                <a:gd name="T75" fmla="*/ 564 h 1734"/>
                <a:gd name="T76" fmla="*/ 1616 w 1670"/>
                <a:gd name="T77" fmla="*/ 368 h 1734"/>
                <a:gd name="T78" fmla="*/ 1560 w 1670"/>
                <a:gd name="T79" fmla="*/ 227 h 1734"/>
                <a:gd name="T80" fmla="*/ 1471 w 1670"/>
                <a:gd name="T81" fmla="*/ 124 h 1734"/>
                <a:gd name="T82" fmla="*/ 1358 w 1670"/>
                <a:gd name="T83" fmla="*/ 58 h 1734"/>
                <a:gd name="T84" fmla="*/ 1220 w 1670"/>
                <a:gd name="T85" fmla="*/ 27 h 1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70" h="1734">
                  <a:moveTo>
                    <a:pt x="1181" y="0"/>
                  </a:moveTo>
                  <a:lnTo>
                    <a:pt x="1234" y="2"/>
                  </a:lnTo>
                  <a:lnTo>
                    <a:pt x="1284" y="8"/>
                  </a:lnTo>
                  <a:lnTo>
                    <a:pt x="1332" y="20"/>
                  </a:lnTo>
                  <a:lnTo>
                    <a:pt x="1378" y="35"/>
                  </a:lnTo>
                  <a:lnTo>
                    <a:pt x="1421" y="53"/>
                  </a:lnTo>
                  <a:lnTo>
                    <a:pt x="1461" y="75"/>
                  </a:lnTo>
                  <a:lnTo>
                    <a:pt x="1497" y="101"/>
                  </a:lnTo>
                  <a:lnTo>
                    <a:pt x="1532" y="132"/>
                  </a:lnTo>
                  <a:lnTo>
                    <a:pt x="1564" y="168"/>
                  </a:lnTo>
                  <a:lnTo>
                    <a:pt x="1594" y="208"/>
                  </a:lnTo>
                  <a:lnTo>
                    <a:pt x="1620" y="253"/>
                  </a:lnTo>
                  <a:lnTo>
                    <a:pt x="1642" y="304"/>
                  </a:lnTo>
                  <a:lnTo>
                    <a:pt x="1656" y="358"/>
                  </a:lnTo>
                  <a:lnTo>
                    <a:pt x="1666" y="420"/>
                  </a:lnTo>
                  <a:lnTo>
                    <a:pt x="1670" y="487"/>
                  </a:lnTo>
                  <a:lnTo>
                    <a:pt x="1669" y="564"/>
                  </a:lnTo>
                  <a:lnTo>
                    <a:pt x="1657" y="646"/>
                  </a:lnTo>
                  <a:lnTo>
                    <a:pt x="1637" y="733"/>
                  </a:lnTo>
                  <a:lnTo>
                    <a:pt x="1607" y="824"/>
                  </a:lnTo>
                  <a:lnTo>
                    <a:pt x="1570" y="919"/>
                  </a:lnTo>
                  <a:lnTo>
                    <a:pt x="1520" y="1012"/>
                  </a:lnTo>
                  <a:lnTo>
                    <a:pt x="1466" y="1107"/>
                  </a:lnTo>
                  <a:lnTo>
                    <a:pt x="1402" y="1198"/>
                  </a:lnTo>
                  <a:lnTo>
                    <a:pt x="1332" y="1286"/>
                  </a:lnTo>
                  <a:lnTo>
                    <a:pt x="1238" y="1382"/>
                  </a:lnTo>
                  <a:lnTo>
                    <a:pt x="1137" y="1469"/>
                  </a:lnTo>
                  <a:lnTo>
                    <a:pt x="1031" y="1547"/>
                  </a:lnTo>
                  <a:lnTo>
                    <a:pt x="921" y="1614"/>
                  </a:lnTo>
                  <a:lnTo>
                    <a:pt x="808" y="1666"/>
                  </a:lnTo>
                  <a:lnTo>
                    <a:pt x="694" y="1704"/>
                  </a:lnTo>
                  <a:lnTo>
                    <a:pt x="579" y="1726"/>
                  </a:lnTo>
                  <a:lnTo>
                    <a:pt x="466" y="1734"/>
                  </a:lnTo>
                  <a:lnTo>
                    <a:pt x="359" y="1720"/>
                  </a:lnTo>
                  <a:lnTo>
                    <a:pt x="266" y="1690"/>
                  </a:lnTo>
                  <a:lnTo>
                    <a:pt x="187" y="1646"/>
                  </a:lnTo>
                  <a:lnTo>
                    <a:pt x="122" y="1589"/>
                  </a:lnTo>
                  <a:lnTo>
                    <a:pt x="71" y="1518"/>
                  </a:lnTo>
                  <a:lnTo>
                    <a:pt x="33" y="1437"/>
                  </a:lnTo>
                  <a:lnTo>
                    <a:pt x="9" y="1348"/>
                  </a:lnTo>
                  <a:lnTo>
                    <a:pt x="0" y="1251"/>
                  </a:lnTo>
                  <a:lnTo>
                    <a:pt x="1" y="1163"/>
                  </a:lnTo>
                  <a:lnTo>
                    <a:pt x="13" y="1074"/>
                  </a:lnTo>
                  <a:lnTo>
                    <a:pt x="35" y="983"/>
                  </a:lnTo>
                  <a:lnTo>
                    <a:pt x="66" y="892"/>
                  </a:lnTo>
                  <a:lnTo>
                    <a:pt x="102" y="801"/>
                  </a:lnTo>
                  <a:lnTo>
                    <a:pt x="147" y="713"/>
                  </a:lnTo>
                  <a:lnTo>
                    <a:pt x="196" y="628"/>
                  </a:lnTo>
                  <a:lnTo>
                    <a:pt x="251" y="549"/>
                  </a:lnTo>
                  <a:lnTo>
                    <a:pt x="308" y="474"/>
                  </a:lnTo>
                  <a:lnTo>
                    <a:pt x="366" y="408"/>
                  </a:lnTo>
                  <a:lnTo>
                    <a:pt x="424" y="349"/>
                  </a:lnTo>
                  <a:lnTo>
                    <a:pt x="484" y="296"/>
                  </a:lnTo>
                  <a:lnTo>
                    <a:pt x="542" y="247"/>
                  </a:lnTo>
                  <a:lnTo>
                    <a:pt x="603" y="204"/>
                  </a:lnTo>
                  <a:lnTo>
                    <a:pt x="663" y="165"/>
                  </a:lnTo>
                  <a:lnTo>
                    <a:pt x="725" y="131"/>
                  </a:lnTo>
                  <a:lnTo>
                    <a:pt x="781" y="100"/>
                  </a:lnTo>
                  <a:lnTo>
                    <a:pt x="839" y="74"/>
                  </a:lnTo>
                  <a:lnTo>
                    <a:pt x="896" y="52"/>
                  </a:lnTo>
                  <a:lnTo>
                    <a:pt x="954" y="34"/>
                  </a:lnTo>
                  <a:lnTo>
                    <a:pt x="1011" y="18"/>
                  </a:lnTo>
                  <a:lnTo>
                    <a:pt x="1069" y="8"/>
                  </a:lnTo>
                  <a:lnTo>
                    <a:pt x="1124" y="2"/>
                  </a:lnTo>
                  <a:lnTo>
                    <a:pt x="1181" y="0"/>
                  </a:lnTo>
                  <a:close/>
                  <a:moveTo>
                    <a:pt x="1169" y="26"/>
                  </a:moveTo>
                  <a:lnTo>
                    <a:pt x="1115" y="27"/>
                  </a:lnTo>
                  <a:lnTo>
                    <a:pt x="1062" y="34"/>
                  </a:lnTo>
                  <a:lnTo>
                    <a:pt x="1008" y="44"/>
                  </a:lnTo>
                  <a:lnTo>
                    <a:pt x="955" y="58"/>
                  </a:lnTo>
                  <a:lnTo>
                    <a:pt x="900" y="75"/>
                  </a:lnTo>
                  <a:lnTo>
                    <a:pt x="844" y="97"/>
                  </a:lnTo>
                  <a:lnTo>
                    <a:pt x="790" y="122"/>
                  </a:lnTo>
                  <a:lnTo>
                    <a:pt x="737" y="151"/>
                  </a:lnTo>
                  <a:lnTo>
                    <a:pt x="677" y="185"/>
                  </a:lnTo>
                  <a:lnTo>
                    <a:pt x="621" y="224"/>
                  </a:lnTo>
                  <a:lnTo>
                    <a:pt x="563" y="265"/>
                  </a:lnTo>
                  <a:lnTo>
                    <a:pt x="508" y="311"/>
                  </a:lnTo>
                  <a:lnTo>
                    <a:pt x="453" y="362"/>
                  </a:lnTo>
                  <a:lnTo>
                    <a:pt x="399" y="418"/>
                  </a:lnTo>
                  <a:lnTo>
                    <a:pt x="346" y="479"/>
                  </a:lnTo>
                  <a:lnTo>
                    <a:pt x="294" y="549"/>
                  </a:lnTo>
                  <a:lnTo>
                    <a:pt x="244" y="622"/>
                  </a:lnTo>
                  <a:lnTo>
                    <a:pt x="199" y="703"/>
                  </a:lnTo>
                  <a:lnTo>
                    <a:pt x="159" y="784"/>
                  </a:lnTo>
                  <a:lnTo>
                    <a:pt x="128" y="869"/>
                  </a:lnTo>
                  <a:lnTo>
                    <a:pt x="100" y="953"/>
                  </a:lnTo>
                  <a:lnTo>
                    <a:pt x="84" y="1037"/>
                  </a:lnTo>
                  <a:lnTo>
                    <a:pt x="73" y="1117"/>
                  </a:lnTo>
                  <a:lnTo>
                    <a:pt x="75" y="1197"/>
                  </a:lnTo>
                  <a:lnTo>
                    <a:pt x="86" y="1283"/>
                  </a:lnTo>
                  <a:lnTo>
                    <a:pt x="109" y="1363"/>
                  </a:lnTo>
                  <a:lnTo>
                    <a:pt x="146" y="1434"/>
                  </a:lnTo>
                  <a:lnTo>
                    <a:pt x="195" y="1498"/>
                  </a:lnTo>
                  <a:lnTo>
                    <a:pt x="255" y="1548"/>
                  </a:lnTo>
                  <a:lnTo>
                    <a:pt x="328" y="1587"/>
                  </a:lnTo>
                  <a:lnTo>
                    <a:pt x="413" y="1613"/>
                  </a:lnTo>
                  <a:lnTo>
                    <a:pt x="511" y="1624"/>
                  </a:lnTo>
                  <a:lnTo>
                    <a:pt x="614" y="1618"/>
                  </a:lnTo>
                  <a:lnTo>
                    <a:pt x="717" y="1598"/>
                  </a:lnTo>
                  <a:lnTo>
                    <a:pt x="821" y="1564"/>
                  </a:lnTo>
                  <a:lnTo>
                    <a:pt x="925" y="1518"/>
                  </a:lnTo>
                  <a:lnTo>
                    <a:pt x="1026" y="1459"/>
                  </a:lnTo>
                  <a:lnTo>
                    <a:pt x="1123" y="1389"/>
                  </a:lnTo>
                  <a:lnTo>
                    <a:pt x="1215" y="1311"/>
                  </a:lnTo>
                  <a:lnTo>
                    <a:pt x="1301" y="1225"/>
                  </a:lnTo>
                  <a:lnTo>
                    <a:pt x="1367" y="1145"/>
                  </a:lnTo>
                  <a:lnTo>
                    <a:pt x="1426" y="1063"/>
                  </a:lnTo>
                  <a:lnTo>
                    <a:pt x="1479" y="977"/>
                  </a:lnTo>
                  <a:lnTo>
                    <a:pt x="1526" y="892"/>
                  </a:lnTo>
                  <a:lnTo>
                    <a:pt x="1562" y="806"/>
                  </a:lnTo>
                  <a:lnTo>
                    <a:pt x="1591" y="722"/>
                  </a:lnTo>
                  <a:lnTo>
                    <a:pt x="1612" y="641"/>
                  </a:lnTo>
                  <a:lnTo>
                    <a:pt x="1625" y="564"/>
                  </a:lnTo>
                  <a:lnTo>
                    <a:pt x="1628" y="492"/>
                  </a:lnTo>
                  <a:lnTo>
                    <a:pt x="1625" y="428"/>
                  </a:lnTo>
                  <a:lnTo>
                    <a:pt x="1616" y="368"/>
                  </a:lnTo>
                  <a:lnTo>
                    <a:pt x="1603" y="318"/>
                  </a:lnTo>
                  <a:lnTo>
                    <a:pt x="1584" y="270"/>
                  </a:lnTo>
                  <a:lnTo>
                    <a:pt x="1560" y="227"/>
                  </a:lnTo>
                  <a:lnTo>
                    <a:pt x="1533" y="189"/>
                  </a:lnTo>
                  <a:lnTo>
                    <a:pt x="1504" y="154"/>
                  </a:lnTo>
                  <a:lnTo>
                    <a:pt x="1471" y="124"/>
                  </a:lnTo>
                  <a:lnTo>
                    <a:pt x="1437" y="98"/>
                  </a:lnTo>
                  <a:lnTo>
                    <a:pt x="1398" y="76"/>
                  </a:lnTo>
                  <a:lnTo>
                    <a:pt x="1358" y="58"/>
                  </a:lnTo>
                  <a:lnTo>
                    <a:pt x="1314" y="44"/>
                  </a:lnTo>
                  <a:lnTo>
                    <a:pt x="1269" y="34"/>
                  </a:lnTo>
                  <a:lnTo>
                    <a:pt x="1220" y="27"/>
                  </a:lnTo>
                  <a:lnTo>
                    <a:pt x="1169" y="26"/>
                  </a:lnTo>
                  <a:close/>
                </a:path>
              </a:pathLst>
            </a:custGeom>
            <a:solidFill>
              <a:srgbClr val="CFC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40" name="Freeform 16">
              <a:extLst>
                <a:ext uri="{FF2B5EF4-FFF2-40B4-BE49-F238E27FC236}">
                  <a16:creationId xmlns:a16="http://schemas.microsoft.com/office/drawing/2014/main" id="{FB752359-62E4-2FC6-0377-B488EA3DA2D7}"/>
                </a:ext>
              </a:extLst>
            </p:cNvPr>
            <p:cNvSpPr>
              <a:spLocks noEditPoints="1"/>
            </p:cNvSpPr>
            <p:nvPr/>
          </p:nvSpPr>
          <p:spPr bwMode="auto">
            <a:xfrm>
              <a:off x="2851" y="949"/>
              <a:ext cx="208" cy="176"/>
            </a:xfrm>
            <a:custGeom>
              <a:avLst/>
              <a:gdLst>
                <a:gd name="T0" fmla="*/ 1010 w 1314"/>
                <a:gd name="T1" fmla="*/ 7 h 1353"/>
                <a:gd name="T2" fmla="*/ 1120 w 1314"/>
                <a:gd name="T3" fmla="*/ 42 h 1353"/>
                <a:gd name="T4" fmla="*/ 1207 w 1314"/>
                <a:gd name="T5" fmla="*/ 106 h 1353"/>
                <a:gd name="T6" fmla="*/ 1276 w 1314"/>
                <a:gd name="T7" fmla="*/ 202 h 1353"/>
                <a:gd name="T8" fmla="*/ 1312 w 1314"/>
                <a:gd name="T9" fmla="*/ 333 h 1353"/>
                <a:gd name="T10" fmla="*/ 1303 w 1314"/>
                <a:gd name="T11" fmla="*/ 513 h 1353"/>
                <a:gd name="T12" fmla="*/ 1231 w 1314"/>
                <a:gd name="T13" fmla="*/ 726 h 1353"/>
                <a:gd name="T14" fmla="*/ 1098 w 1314"/>
                <a:gd name="T15" fmla="*/ 942 h 1353"/>
                <a:gd name="T16" fmla="*/ 891 w 1314"/>
                <a:gd name="T17" fmla="*/ 1152 h 1353"/>
                <a:gd name="T18" fmla="*/ 634 w 1314"/>
                <a:gd name="T19" fmla="*/ 1302 h 1353"/>
                <a:gd name="T20" fmla="*/ 368 w 1314"/>
                <a:gd name="T21" fmla="*/ 1353 h 1353"/>
                <a:gd name="T22" fmla="*/ 150 w 1314"/>
                <a:gd name="T23" fmla="*/ 1286 h 1353"/>
                <a:gd name="T24" fmla="*/ 29 w 1314"/>
                <a:gd name="T25" fmla="*/ 1127 h 1353"/>
                <a:gd name="T26" fmla="*/ 0 w 1314"/>
                <a:gd name="T27" fmla="*/ 917 h 1353"/>
                <a:gd name="T28" fmla="*/ 47 w 1314"/>
                <a:gd name="T29" fmla="*/ 705 h 1353"/>
                <a:gd name="T30" fmla="*/ 146 w 1314"/>
                <a:gd name="T31" fmla="*/ 500 h 1353"/>
                <a:gd name="T32" fmla="*/ 278 w 1314"/>
                <a:gd name="T33" fmla="*/ 327 h 1353"/>
                <a:gd name="T34" fmla="*/ 416 w 1314"/>
                <a:gd name="T35" fmla="*/ 198 h 1353"/>
                <a:gd name="T36" fmla="*/ 561 w 1314"/>
                <a:gd name="T37" fmla="*/ 105 h 1353"/>
                <a:gd name="T38" fmla="*/ 697 w 1314"/>
                <a:gd name="T39" fmla="*/ 42 h 1353"/>
                <a:gd name="T40" fmla="*/ 835 w 1314"/>
                <a:gd name="T41" fmla="*/ 7 h 1353"/>
                <a:gd name="T42" fmla="*/ 918 w 1314"/>
                <a:gd name="T43" fmla="*/ 21 h 1353"/>
                <a:gd name="T44" fmla="*/ 788 w 1314"/>
                <a:gd name="T45" fmla="*/ 35 h 1353"/>
                <a:gd name="T46" fmla="*/ 656 w 1314"/>
                <a:gd name="T47" fmla="*/ 78 h 1353"/>
                <a:gd name="T48" fmla="*/ 524 w 1314"/>
                <a:gd name="T49" fmla="*/ 148 h 1353"/>
                <a:gd name="T50" fmla="*/ 390 w 1314"/>
                <a:gd name="T51" fmla="*/ 248 h 1353"/>
                <a:gd name="T52" fmla="*/ 262 w 1314"/>
                <a:gd name="T53" fmla="*/ 383 h 1353"/>
                <a:gd name="T54" fmla="*/ 149 w 1314"/>
                <a:gd name="T55" fmla="*/ 558 h 1353"/>
                <a:gd name="T56" fmla="*/ 75 w 1314"/>
                <a:gd name="T57" fmla="*/ 752 h 1353"/>
                <a:gd name="T58" fmla="*/ 58 w 1314"/>
                <a:gd name="T59" fmla="*/ 942 h 1353"/>
                <a:gd name="T60" fmla="*/ 116 w 1314"/>
                <a:gd name="T61" fmla="*/ 1124 h 1353"/>
                <a:gd name="T62" fmla="*/ 258 w 1314"/>
                <a:gd name="T63" fmla="*/ 1241 h 1353"/>
                <a:gd name="T64" fmla="*/ 482 w 1314"/>
                <a:gd name="T65" fmla="*/ 1266 h 1353"/>
                <a:gd name="T66" fmla="*/ 726 w 1314"/>
                <a:gd name="T67" fmla="*/ 1189 h 1353"/>
                <a:gd name="T68" fmla="*/ 950 w 1314"/>
                <a:gd name="T69" fmla="*/ 1029 h 1353"/>
                <a:gd name="T70" fmla="*/ 1118 w 1314"/>
                <a:gd name="T71" fmla="*/ 838 h 1353"/>
                <a:gd name="T72" fmla="*/ 1225 w 1314"/>
                <a:gd name="T73" fmla="*/ 637 h 1353"/>
                <a:gd name="T74" fmla="*/ 1277 w 1314"/>
                <a:gd name="T75" fmla="*/ 448 h 1353"/>
                <a:gd name="T76" fmla="*/ 1272 w 1314"/>
                <a:gd name="T77" fmla="*/ 296 h 1353"/>
                <a:gd name="T78" fmla="*/ 1228 w 1314"/>
                <a:gd name="T79" fmla="*/ 182 h 1353"/>
                <a:gd name="T80" fmla="*/ 1158 w 1314"/>
                <a:gd name="T81" fmla="*/ 100 h 1353"/>
                <a:gd name="T82" fmla="*/ 1069 w 1314"/>
                <a:gd name="T83" fmla="*/ 47 h 1353"/>
                <a:gd name="T84" fmla="*/ 958 w 1314"/>
                <a:gd name="T85" fmla="*/ 22 h 1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14" h="1353">
                  <a:moveTo>
                    <a:pt x="926" y="0"/>
                  </a:moveTo>
                  <a:lnTo>
                    <a:pt x="967" y="2"/>
                  </a:lnTo>
                  <a:lnTo>
                    <a:pt x="1010" y="7"/>
                  </a:lnTo>
                  <a:lnTo>
                    <a:pt x="1047" y="15"/>
                  </a:lnTo>
                  <a:lnTo>
                    <a:pt x="1086" y="28"/>
                  </a:lnTo>
                  <a:lnTo>
                    <a:pt x="1120" y="42"/>
                  </a:lnTo>
                  <a:lnTo>
                    <a:pt x="1150" y="61"/>
                  </a:lnTo>
                  <a:lnTo>
                    <a:pt x="1180" y="82"/>
                  </a:lnTo>
                  <a:lnTo>
                    <a:pt x="1207" y="106"/>
                  </a:lnTo>
                  <a:lnTo>
                    <a:pt x="1232" y="135"/>
                  </a:lnTo>
                  <a:lnTo>
                    <a:pt x="1255" y="167"/>
                  </a:lnTo>
                  <a:lnTo>
                    <a:pt x="1276" y="202"/>
                  </a:lnTo>
                  <a:lnTo>
                    <a:pt x="1292" y="242"/>
                  </a:lnTo>
                  <a:lnTo>
                    <a:pt x="1304" y="284"/>
                  </a:lnTo>
                  <a:lnTo>
                    <a:pt x="1312" y="333"/>
                  </a:lnTo>
                  <a:lnTo>
                    <a:pt x="1314" y="388"/>
                  </a:lnTo>
                  <a:lnTo>
                    <a:pt x="1313" y="448"/>
                  </a:lnTo>
                  <a:lnTo>
                    <a:pt x="1303" y="513"/>
                  </a:lnTo>
                  <a:lnTo>
                    <a:pt x="1286" y="581"/>
                  </a:lnTo>
                  <a:lnTo>
                    <a:pt x="1262" y="652"/>
                  </a:lnTo>
                  <a:lnTo>
                    <a:pt x="1231" y="726"/>
                  </a:lnTo>
                  <a:lnTo>
                    <a:pt x="1192" y="798"/>
                  </a:lnTo>
                  <a:lnTo>
                    <a:pt x="1148" y="872"/>
                  </a:lnTo>
                  <a:lnTo>
                    <a:pt x="1098" y="942"/>
                  </a:lnTo>
                  <a:lnTo>
                    <a:pt x="1042" y="1010"/>
                  </a:lnTo>
                  <a:lnTo>
                    <a:pt x="968" y="1084"/>
                  </a:lnTo>
                  <a:lnTo>
                    <a:pt x="891" y="1152"/>
                  </a:lnTo>
                  <a:lnTo>
                    <a:pt x="808" y="1211"/>
                  </a:lnTo>
                  <a:lnTo>
                    <a:pt x="723" y="1263"/>
                  </a:lnTo>
                  <a:lnTo>
                    <a:pt x="634" y="1302"/>
                  </a:lnTo>
                  <a:lnTo>
                    <a:pt x="545" y="1331"/>
                  </a:lnTo>
                  <a:lnTo>
                    <a:pt x="456" y="1348"/>
                  </a:lnTo>
                  <a:lnTo>
                    <a:pt x="368" y="1353"/>
                  </a:lnTo>
                  <a:lnTo>
                    <a:pt x="284" y="1343"/>
                  </a:lnTo>
                  <a:lnTo>
                    <a:pt x="212" y="1321"/>
                  </a:lnTo>
                  <a:lnTo>
                    <a:pt x="150" y="1286"/>
                  </a:lnTo>
                  <a:lnTo>
                    <a:pt x="100" y="1244"/>
                  </a:lnTo>
                  <a:lnTo>
                    <a:pt x="58" y="1189"/>
                  </a:lnTo>
                  <a:lnTo>
                    <a:pt x="29" y="1127"/>
                  </a:lnTo>
                  <a:lnTo>
                    <a:pt x="9" y="1059"/>
                  </a:lnTo>
                  <a:lnTo>
                    <a:pt x="2" y="985"/>
                  </a:lnTo>
                  <a:lnTo>
                    <a:pt x="0" y="917"/>
                  </a:lnTo>
                  <a:lnTo>
                    <a:pt x="8" y="847"/>
                  </a:lnTo>
                  <a:lnTo>
                    <a:pt x="23" y="776"/>
                  </a:lnTo>
                  <a:lnTo>
                    <a:pt x="47" y="705"/>
                  </a:lnTo>
                  <a:lnTo>
                    <a:pt x="74" y="634"/>
                  </a:lnTo>
                  <a:lnTo>
                    <a:pt x="107" y="566"/>
                  </a:lnTo>
                  <a:lnTo>
                    <a:pt x="146" y="500"/>
                  </a:lnTo>
                  <a:lnTo>
                    <a:pt x="189" y="438"/>
                  </a:lnTo>
                  <a:lnTo>
                    <a:pt x="233" y="379"/>
                  </a:lnTo>
                  <a:lnTo>
                    <a:pt x="278" y="327"/>
                  </a:lnTo>
                  <a:lnTo>
                    <a:pt x="323" y="279"/>
                  </a:lnTo>
                  <a:lnTo>
                    <a:pt x="369" y="237"/>
                  </a:lnTo>
                  <a:lnTo>
                    <a:pt x="416" y="198"/>
                  </a:lnTo>
                  <a:lnTo>
                    <a:pt x="462" y="164"/>
                  </a:lnTo>
                  <a:lnTo>
                    <a:pt x="510" y="132"/>
                  </a:lnTo>
                  <a:lnTo>
                    <a:pt x="561" y="105"/>
                  </a:lnTo>
                  <a:lnTo>
                    <a:pt x="604" y="80"/>
                  </a:lnTo>
                  <a:lnTo>
                    <a:pt x="651" y="60"/>
                  </a:lnTo>
                  <a:lnTo>
                    <a:pt x="697" y="42"/>
                  </a:lnTo>
                  <a:lnTo>
                    <a:pt x="744" y="28"/>
                  </a:lnTo>
                  <a:lnTo>
                    <a:pt x="789" y="15"/>
                  </a:lnTo>
                  <a:lnTo>
                    <a:pt x="835" y="7"/>
                  </a:lnTo>
                  <a:lnTo>
                    <a:pt x="881" y="2"/>
                  </a:lnTo>
                  <a:lnTo>
                    <a:pt x="926" y="0"/>
                  </a:lnTo>
                  <a:close/>
                  <a:moveTo>
                    <a:pt x="918" y="21"/>
                  </a:moveTo>
                  <a:lnTo>
                    <a:pt x="874" y="22"/>
                  </a:lnTo>
                  <a:lnTo>
                    <a:pt x="832" y="28"/>
                  </a:lnTo>
                  <a:lnTo>
                    <a:pt x="788" y="35"/>
                  </a:lnTo>
                  <a:lnTo>
                    <a:pt x="744" y="47"/>
                  </a:lnTo>
                  <a:lnTo>
                    <a:pt x="700" y="60"/>
                  </a:lnTo>
                  <a:lnTo>
                    <a:pt x="656" y="78"/>
                  </a:lnTo>
                  <a:lnTo>
                    <a:pt x="613" y="97"/>
                  </a:lnTo>
                  <a:lnTo>
                    <a:pt x="571" y="122"/>
                  </a:lnTo>
                  <a:lnTo>
                    <a:pt x="524" y="148"/>
                  </a:lnTo>
                  <a:lnTo>
                    <a:pt x="478" y="179"/>
                  </a:lnTo>
                  <a:lnTo>
                    <a:pt x="433" y="211"/>
                  </a:lnTo>
                  <a:lnTo>
                    <a:pt x="390" y="248"/>
                  </a:lnTo>
                  <a:lnTo>
                    <a:pt x="346" y="288"/>
                  </a:lnTo>
                  <a:lnTo>
                    <a:pt x="305" y="333"/>
                  </a:lnTo>
                  <a:lnTo>
                    <a:pt x="262" y="383"/>
                  </a:lnTo>
                  <a:lnTo>
                    <a:pt x="224" y="438"/>
                  </a:lnTo>
                  <a:lnTo>
                    <a:pt x="184" y="496"/>
                  </a:lnTo>
                  <a:lnTo>
                    <a:pt x="149" y="558"/>
                  </a:lnTo>
                  <a:lnTo>
                    <a:pt x="119" y="621"/>
                  </a:lnTo>
                  <a:lnTo>
                    <a:pt x="94" y="687"/>
                  </a:lnTo>
                  <a:lnTo>
                    <a:pt x="75" y="752"/>
                  </a:lnTo>
                  <a:lnTo>
                    <a:pt x="62" y="816"/>
                  </a:lnTo>
                  <a:lnTo>
                    <a:pt x="56" y="880"/>
                  </a:lnTo>
                  <a:lnTo>
                    <a:pt x="58" y="942"/>
                  </a:lnTo>
                  <a:lnTo>
                    <a:pt x="67" y="1007"/>
                  </a:lnTo>
                  <a:lnTo>
                    <a:pt x="88" y="1069"/>
                  </a:lnTo>
                  <a:lnTo>
                    <a:pt x="116" y="1124"/>
                  </a:lnTo>
                  <a:lnTo>
                    <a:pt x="155" y="1173"/>
                  </a:lnTo>
                  <a:lnTo>
                    <a:pt x="202" y="1210"/>
                  </a:lnTo>
                  <a:lnTo>
                    <a:pt x="258" y="1241"/>
                  </a:lnTo>
                  <a:lnTo>
                    <a:pt x="324" y="1260"/>
                  </a:lnTo>
                  <a:lnTo>
                    <a:pt x="402" y="1271"/>
                  </a:lnTo>
                  <a:lnTo>
                    <a:pt x="482" y="1266"/>
                  </a:lnTo>
                  <a:lnTo>
                    <a:pt x="563" y="1251"/>
                  </a:lnTo>
                  <a:lnTo>
                    <a:pt x="644" y="1224"/>
                  </a:lnTo>
                  <a:lnTo>
                    <a:pt x="726" y="1189"/>
                  </a:lnTo>
                  <a:lnTo>
                    <a:pt x="803" y="1143"/>
                  </a:lnTo>
                  <a:lnTo>
                    <a:pt x="879" y="1090"/>
                  </a:lnTo>
                  <a:lnTo>
                    <a:pt x="950" y="1029"/>
                  </a:lnTo>
                  <a:lnTo>
                    <a:pt x="1019" y="965"/>
                  </a:lnTo>
                  <a:lnTo>
                    <a:pt x="1070" y="903"/>
                  </a:lnTo>
                  <a:lnTo>
                    <a:pt x="1118" y="838"/>
                  </a:lnTo>
                  <a:lnTo>
                    <a:pt x="1160" y="771"/>
                  </a:lnTo>
                  <a:lnTo>
                    <a:pt x="1196" y="704"/>
                  </a:lnTo>
                  <a:lnTo>
                    <a:pt x="1225" y="637"/>
                  </a:lnTo>
                  <a:lnTo>
                    <a:pt x="1249" y="571"/>
                  </a:lnTo>
                  <a:lnTo>
                    <a:pt x="1265" y="508"/>
                  </a:lnTo>
                  <a:lnTo>
                    <a:pt x="1277" y="448"/>
                  </a:lnTo>
                  <a:lnTo>
                    <a:pt x="1280" y="392"/>
                  </a:lnTo>
                  <a:lnTo>
                    <a:pt x="1278" y="341"/>
                  </a:lnTo>
                  <a:lnTo>
                    <a:pt x="1272" y="296"/>
                  </a:lnTo>
                  <a:lnTo>
                    <a:pt x="1262" y="255"/>
                  </a:lnTo>
                  <a:lnTo>
                    <a:pt x="1246" y="216"/>
                  </a:lnTo>
                  <a:lnTo>
                    <a:pt x="1228" y="182"/>
                  </a:lnTo>
                  <a:lnTo>
                    <a:pt x="1207" y="151"/>
                  </a:lnTo>
                  <a:lnTo>
                    <a:pt x="1184" y="124"/>
                  </a:lnTo>
                  <a:lnTo>
                    <a:pt x="1158" y="100"/>
                  </a:lnTo>
                  <a:lnTo>
                    <a:pt x="1131" y="79"/>
                  </a:lnTo>
                  <a:lnTo>
                    <a:pt x="1100" y="61"/>
                  </a:lnTo>
                  <a:lnTo>
                    <a:pt x="1069" y="47"/>
                  </a:lnTo>
                  <a:lnTo>
                    <a:pt x="1033" y="35"/>
                  </a:lnTo>
                  <a:lnTo>
                    <a:pt x="997" y="28"/>
                  </a:lnTo>
                  <a:lnTo>
                    <a:pt x="958" y="22"/>
                  </a:lnTo>
                  <a:lnTo>
                    <a:pt x="918" y="21"/>
                  </a:lnTo>
                  <a:close/>
                </a:path>
              </a:pathLst>
            </a:custGeom>
            <a:solidFill>
              <a:srgbClr val="CFC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41" name="Freeform 17">
              <a:extLst>
                <a:ext uri="{FF2B5EF4-FFF2-40B4-BE49-F238E27FC236}">
                  <a16:creationId xmlns:a16="http://schemas.microsoft.com/office/drawing/2014/main" id="{67C925C8-01A1-6B13-FC11-87C2993AF4B3}"/>
                </a:ext>
              </a:extLst>
            </p:cNvPr>
            <p:cNvSpPr>
              <a:spLocks noEditPoints="1"/>
            </p:cNvSpPr>
            <p:nvPr/>
          </p:nvSpPr>
          <p:spPr bwMode="auto">
            <a:xfrm>
              <a:off x="2888" y="955"/>
              <a:ext cx="152" cy="127"/>
            </a:xfrm>
            <a:custGeom>
              <a:avLst/>
              <a:gdLst>
                <a:gd name="T0" fmla="*/ 734 w 956"/>
                <a:gd name="T1" fmla="*/ 3 h 974"/>
                <a:gd name="T2" fmla="*/ 817 w 956"/>
                <a:gd name="T3" fmla="*/ 31 h 974"/>
                <a:gd name="T4" fmla="*/ 884 w 956"/>
                <a:gd name="T5" fmla="*/ 80 h 974"/>
                <a:gd name="T6" fmla="*/ 932 w 956"/>
                <a:gd name="T7" fmla="*/ 151 h 974"/>
                <a:gd name="T8" fmla="*/ 956 w 956"/>
                <a:gd name="T9" fmla="*/ 249 h 974"/>
                <a:gd name="T10" fmla="*/ 946 w 956"/>
                <a:gd name="T11" fmla="*/ 378 h 974"/>
                <a:gd name="T12" fmla="*/ 892 w 956"/>
                <a:gd name="T13" fmla="*/ 531 h 974"/>
                <a:gd name="T14" fmla="*/ 793 w 956"/>
                <a:gd name="T15" fmla="*/ 684 h 974"/>
                <a:gd name="T16" fmla="*/ 644 w 956"/>
                <a:gd name="T17" fmla="*/ 832 h 974"/>
                <a:gd name="T18" fmla="*/ 460 w 956"/>
                <a:gd name="T19" fmla="*/ 937 h 974"/>
                <a:gd name="T20" fmla="*/ 269 w 956"/>
                <a:gd name="T21" fmla="*/ 974 h 974"/>
                <a:gd name="T22" fmla="*/ 112 w 956"/>
                <a:gd name="T23" fmla="*/ 928 h 974"/>
                <a:gd name="T24" fmla="*/ 23 w 956"/>
                <a:gd name="T25" fmla="*/ 815 h 974"/>
                <a:gd name="T26" fmla="*/ 0 w 956"/>
                <a:gd name="T27" fmla="*/ 667 h 974"/>
                <a:gd name="T28" fmla="*/ 28 w 956"/>
                <a:gd name="T29" fmla="*/ 519 h 974"/>
                <a:gd name="T30" fmla="*/ 95 w 956"/>
                <a:gd name="T31" fmla="*/ 370 h 974"/>
                <a:gd name="T32" fmla="*/ 189 w 956"/>
                <a:gd name="T33" fmla="*/ 244 h 974"/>
                <a:gd name="T34" fmla="*/ 290 w 956"/>
                <a:gd name="T35" fmla="*/ 148 h 974"/>
                <a:gd name="T36" fmla="*/ 397 w 956"/>
                <a:gd name="T37" fmla="*/ 78 h 974"/>
                <a:gd name="T38" fmla="*/ 499 w 956"/>
                <a:gd name="T39" fmla="*/ 29 h 974"/>
                <a:gd name="T40" fmla="*/ 602 w 956"/>
                <a:gd name="T41" fmla="*/ 3 h 974"/>
                <a:gd name="T42" fmla="*/ 666 w 956"/>
                <a:gd name="T43" fmla="*/ 14 h 974"/>
                <a:gd name="T44" fmla="*/ 568 w 956"/>
                <a:gd name="T45" fmla="*/ 24 h 974"/>
                <a:gd name="T46" fmla="*/ 469 w 956"/>
                <a:gd name="T47" fmla="*/ 58 h 974"/>
                <a:gd name="T48" fmla="*/ 370 w 956"/>
                <a:gd name="T49" fmla="*/ 109 h 974"/>
                <a:gd name="T50" fmla="*/ 272 w 956"/>
                <a:gd name="T51" fmla="*/ 185 h 974"/>
                <a:gd name="T52" fmla="*/ 178 w 956"/>
                <a:gd name="T53" fmla="*/ 285 h 974"/>
                <a:gd name="T54" fmla="*/ 98 w 956"/>
                <a:gd name="T55" fmla="*/ 410 h 974"/>
                <a:gd name="T56" fmla="*/ 49 w 956"/>
                <a:gd name="T57" fmla="*/ 550 h 974"/>
                <a:gd name="T58" fmla="*/ 42 w 956"/>
                <a:gd name="T59" fmla="*/ 685 h 974"/>
                <a:gd name="T60" fmla="*/ 86 w 956"/>
                <a:gd name="T61" fmla="*/ 813 h 974"/>
                <a:gd name="T62" fmla="*/ 191 w 956"/>
                <a:gd name="T63" fmla="*/ 896 h 974"/>
                <a:gd name="T64" fmla="*/ 351 w 956"/>
                <a:gd name="T65" fmla="*/ 912 h 974"/>
                <a:gd name="T66" fmla="*/ 525 w 956"/>
                <a:gd name="T67" fmla="*/ 859 h 974"/>
                <a:gd name="T68" fmla="*/ 686 w 956"/>
                <a:gd name="T69" fmla="*/ 747 h 974"/>
                <a:gd name="T70" fmla="*/ 809 w 956"/>
                <a:gd name="T71" fmla="*/ 612 h 974"/>
                <a:gd name="T72" fmla="*/ 889 w 956"/>
                <a:gd name="T73" fmla="*/ 468 h 974"/>
                <a:gd name="T74" fmla="*/ 929 w 956"/>
                <a:gd name="T75" fmla="*/ 333 h 974"/>
                <a:gd name="T76" fmla="*/ 926 w 956"/>
                <a:gd name="T77" fmla="*/ 220 h 974"/>
                <a:gd name="T78" fmla="*/ 898 w 956"/>
                <a:gd name="T79" fmla="*/ 136 h 974"/>
                <a:gd name="T80" fmla="*/ 846 w 956"/>
                <a:gd name="T81" fmla="*/ 74 h 974"/>
                <a:gd name="T82" fmla="*/ 779 w 956"/>
                <a:gd name="T83" fmla="*/ 34 h 974"/>
                <a:gd name="T84" fmla="*/ 695 w 956"/>
                <a:gd name="T85" fmla="*/ 14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56" h="974">
                  <a:moveTo>
                    <a:pt x="672" y="0"/>
                  </a:moveTo>
                  <a:lnTo>
                    <a:pt x="703" y="0"/>
                  </a:lnTo>
                  <a:lnTo>
                    <a:pt x="734" y="3"/>
                  </a:lnTo>
                  <a:lnTo>
                    <a:pt x="764" y="10"/>
                  </a:lnTo>
                  <a:lnTo>
                    <a:pt x="792" y="20"/>
                  </a:lnTo>
                  <a:lnTo>
                    <a:pt x="817" y="31"/>
                  </a:lnTo>
                  <a:lnTo>
                    <a:pt x="841" y="45"/>
                  </a:lnTo>
                  <a:lnTo>
                    <a:pt x="863" y="60"/>
                  </a:lnTo>
                  <a:lnTo>
                    <a:pt x="884" y="80"/>
                  </a:lnTo>
                  <a:lnTo>
                    <a:pt x="902" y="100"/>
                  </a:lnTo>
                  <a:lnTo>
                    <a:pt x="917" y="125"/>
                  </a:lnTo>
                  <a:lnTo>
                    <a:pt x="932" y="151"/>
                  </a:lnTo>
                  <a:lnTo>
                    <a:pt x="943" y="180"/>
                  </a:lnTo>
                  <a:lnTo>
                    <a:pt x="951" y="213"/>
                  </a:lnTo>
                  <a:lnTo>
                    <a:pt x="956" y="249"/>
                  </a:lnTo>
                  <a:lnTo>
                    <a:pt x="956" y="289"/>
                  </a:lnTo>
                  <a:lnTo>
                    <a:pt x="955" y="333"/>
                  </a:lnTo>
                  <a:lnTo>
                    <a:pt x="946" y="378"/>
                  </a:lnTo>
                  <a:lnTo>
                    <a:pt x="933" y="428"/>
                  </a:lnTo>
                  <a:lnTo>
                    <a:pt x="913" y="479"/>
                  </a:lnTo>
                  <a:lnTo>
                    <a:pt x="892" y="531"/>
                  </a:lnTo>
                  <a:lnTo>
                    <a:pt x="862" y="583"/>
                  </a:lnTo>
                  <a:lnTo>
                    <a:pt x="830" y="635"/>
                  </a:lnTo>
                  <a:lnTo>
                    <a:pt x="793" y="684"/>
                  </a:lnTo>
                  <a:lnTo>
                    <a:pt x="753" y="733"/>
                  </a:lnTo>
                  <a:lnTo>
                    <a:pt x="700" y="784"/>
                  </a:lnTo>
                  <a:lnTo>
                    <a:pt x="644" y="832"/>
                  </a:lnTo>
                  <a:lnTo>
                    <a:pt x="584" y="874"/>
                  </a:lnTo>
                  <a:lnTo>
                    <a:pt x="524" y="910"/>
                  </a:lnTo>
                  <a:lnTo>
                    <a:pt x="460" y="937"/>
                  </a:lnTo>
                  <a:lnTo>
                    <a:pt x="396" y="959"/>
                  </a:lnTo>
                  <a:lnTo>
                    <a:pt x="331" y="970"/>
                  </a:lnTo>
                  <a:lnTo>
                    <a:pt x="269" y="974"/>
                  </a:lnTo>
                  <a:lnTo>
                    <a:pt x="209" y="967"/>
                  </a:lnTo>
                  <a:lnTo>
                    <a:pt x="157" y="951"/>
                  </a:lnTo>
                  <a:lnTo>
                    <a:pt x="112" y="928"/>
                  </a:lnTo>
                  <a:lnTo>
                    <a:pt x="76" y="897"/>
                  </a:lnTo>
                  <a:lnTo>
                    <a:pt x="45" y="858"/>
                  </a:lnTo>
                  <a:lnTo>
                    <a:pt x="23" y="815"/>
                  </a:lnTo>
                  <a:lnTo>
                    <a:pt x="7" y="768"/>
                  </a:lnTo>
                  <a:lnTo>
                    <a:pt x="1" y="716"/>
                  </a:lnTo>
                  <a:lnTo>
                    <a:pt x="0" y="667"/>
                  </a:lnTo>
                  <a:lnTo>
                    <a:pt x="3" y="619"/>
                  </a:lnTo>
                  <a:lnTo>
                    <a:pt x="12" y="569"/>
                  </a:lnTo>
                  <a:lnTo>
                    <a:pt x="28" y="519"/>
                  </a:lnTo>
                  <a:lnTo>
                    <a:pt x="46" y="468"/>
                  </a:lnTo>
                  <a:lnTo>
                    <a:pt x="69" y="418"/>
                  </a:lnTo>
                  <a:lnTo>
                    <a:pt x="95" y="370"/>
                  </a:lnTo>
                  <a:lnTo>
                    <a:pt x="126" y="325"/>
                  </a:lnTo>
                  <a:lnTo>
                    <a:pt x="157" y="282"/>
                  </a:lnTo>
                  <a:lnTo>
                    <a:pt x="189" y="244"/>
                  </a:lnTo>
                  <a:lnTo>
                    <a:pt x="222" y="209"/>
                  </a:lnTo>
                  <a:lnTo>
                    <a:pt x="256" y="178"/>
                  </a:lnTo>
                  <a:lnTo>
                    <a:pt x="290" y="148"/>
                  </a:lnTo>
                  <a:lnTo>
                    <a:pt x="325" y="122"/>
                  </a:lnTo>
                  <a:lnTo>
                    <a:pt x="360" y="99"/>
                  </a:lnTo>
                  <a:lnTo>
                    <a:pt x="397" y="78"/>
                  </a:lnTo>
                  <a:lnTo>
                    <a:pt x="431" y="59"/>
                  </a:lnTo>
                  <a:lnTo>
                    <a:pt x="466" y="43"/>
                  </a:lnTo>
                  <a:lnTo>
                    <a:pt x="499" y="29"/>
                  </a:lnTo>
                  <a:lnTo>
                    <a:pt x="534" y="19"/>
                  </a:lnTo>
                  <a:lnTo>
                    <a:pt x="568" y="10"/>
                  </a:lnTo>
                  <a:lnTo>
                    <a:pt x="602" y="3"/>
                  </a:lnTo>
                  <a:lnTo>
                    <a:pt x="637" y="0"/>
                  </a:lnTo>
                  <a:lnTo>
                    <a:pt x="672" y="0"/>
                  </a:lnTo>
                  <a:close/>
                  <a:moveTo>
                    <a:pt x="666" y="14"/>
                  </a:moveTo>
                  <a:lnTo>
                    <a:pt x="632" y="14"/>
                  </a:lnTo>
                  <a:lnTo>
                    <a:pt x="600" y="18"/>
                  </a:lnTo>
                  <a:lnTo>
                    <a:pt x="568" y="24"/>
                  </a:lnTo>
                  <a:lnTo>
                    <a:pt x="535" y="34"/>
                  </a:lnTo>
                  <a:lnTo>
                    <a:pt x="502" y="45"/>
                  </a:lnTo>
                  <a:lnTo>
                    <a:pt x="469" y="58"/>
                  </a:lnTo>
                  <a:lnTo>
                    <a:pt x="436" y="72"/>
                  </a:lnTo>
                  <a:lnTo>
                    <a:pt x="405" y="90"/>
                  </a:lnTo>
                  <a:lnTo>
                    <a:pt x="370" y="109"/>
                  </a:lnTo>
                  <a:lnTo>
                    <a:pt x="336" y="134"/>
                  </a:lnTo>
                  <a:lnTo>
                    <a:pt x="303" y="157"/>
                  </a:lnTo>
                  <a:lnTo>
                    <a:pt x="272" y="185"/>
                  </a:lnTo>
                  <a:lnTo>
                    <a:pt x="240" y="215"/>
                  </a:lnTo>
                  <a:lnTo>
                    <a:pt x="209" y="249"/>
                  </a:lnTo>
                  <a:lnTo>
                    <a:pt x="178" y="285"/>
                  </a:lnTo>
                  <a:lnTo>
                    <a:pt x="151" y="325"/>
                  </a:lnTo>
                  <a:lnTo>
                    <a:pt x="122" y="366"/>
                  </a:lnTo>
                  <a:lnTo>
                    <a:pt x="98" y="410"/>
                  </a:lnTo>
                  <a:lnTo>
                    <a:pt x="77" y="457"/>
                  </a:lnTo>
                  <a:lnTo>
                    <a:pt x="61" y="504"/>
                  </a:lnTo>
                  <a:lnTo>
                    <a:pt x="49" y="550"/>
                  </a:lnTo>
                  <a:lnTo>
                    <a:pt x="41" y="596"/>
                  </a:lnTo>
                  <a:lnTo>
                    <a:pt x="38" y="641"/>
                  </a:lnTo>
                  <a:lnTo>
                    <a:pt x="42" y="685"/>
                  </a:lnTo>
                  <a:lnTo>
                    <a:pt x="50" y="732"/>
                  </a:lnTo>
                  <a:lnTo>
                    <a:pt x="65" y="775"/>
                  </a:lnTo>
                  <a:lnTo>
                    <a:pt x="86" y="813"/>
                  </a:lnTo>
                  <a:lnTo>
                    <a:pt x="116" y="848"/>
                  </a:lnTo>
                  <a:lnTo>
                    <a:pt x="149" y="874"/>
                  </a:lnTo>
                  <a:lnTo>
                    <a:pt x="191" y="896"/>
                  </a:lnTo>
                  <a:lnTo>
                    <a:pt x="238" y="910"/>
                  </a:lnTo>
                  <a:lnTo>
                    <a:pt x="294" y="916"/>
                  </a:lnTo>
                  <a:lnTo>
                    <a:pt x="351" y="912"/>
                  </a:lnTo>
                  <a:lnTo>
                    <a:pt x="409" y="902"/>
                  </a:lnTo>
                  <a:lnTo>
                    <a:pt x="467" y="884"/>
                  </a:lnTo>
                  <a:lnTo>
                    <a:pt x="525" y="859"/>
                  </a:lnTo>
                  <a:lnTo>
                    <a:pt x="580" y="827"/>
                  </a:lnTo>
                  <a:lnTo>
                    <a:pt x="635" y="790"/>
                  </a:lnTo>
                  <a:lnTo>
                    <a:pt x="686" y="747"/>
                  </a:lnTo>
                  <a:lnTo>
                    <a:pt x="735" y="702"/>
                  </a:lnTo>
                  <a:lnTo>
                    <a:pt x="774" y="657"/>
                  </a:lnTo>
                  <a:lnTo>
                    <a:pt x="809" y="612"/>
                  </a:lnTo>
                  <a:lnTo>
                    <a:pt x="840" y="564"/>
                  </a:lnTo>
                  <a:lnTo>
                    <a:pt x="867" y="517"/>
                  </a:lnTo>
                  <a:lnTo>
                    <a:pt x="889" y="468"/>
                  </a:lnTo>
                  <a:lnTo>
                    <a:pt x="907" y="422"/>
                  </a:lnTo>
                  <a:lnTo>
                    <a:pt x="920" y="375"/>
                  </a:lnTo>
                  <a:lnTo>
                    <a:pt x="929" y="333"/>
                  </a:lnTo>
                  <a:lnTo>
                    <a:pt x="932" y="291"/>
                  </a:lnTo>
                  <a:lnTo>
                    <a:pt x="930" y="254"/>
                  </a:lnTo>
                  <a:lnTo>
                    <a:pt x="926" y="220"/>
                  </a:lnTo>
                  <a:lnTo>
                    <a:pt x="920" y="191"/>
                  </a:lnTo>
                  <a:lnTo>
                    <a:pt x="910" y="162"/>
                  </a:lnTo>
                  <a:lnTo>
                    <a:pt x="898" y="136"/>
                  </a:lnTo>
                  <a:lnTo>
                    <a:pt x="883" y="113"/>
                  </a:lnTo>
                  <a:lnTo>
                    <a:pt x="866" y="94"/>
                  </a:lnTo>
                  <a:lnTo>
                    <a:pt x="846" y="74"/>
                  </a:lnTo>
                  <a:lnTo>
                    <a:pt x="826" y="59"/>
                  </a:lnTo>
                  <a:lnTo>
                    <a:pt x="802" y="45"/>
                  </a:lnTo>
                  <a:lnTo>
                    <a:pt x="779" y="34"/>
                  </a:lnTo>
                  <a:lnTo>
                    <a:pt x="752" y="24"/>
                  </a:lnTo>
                  <a:lnTo>
                    <a:pt x="725" y="18"/>
                  </a:lnTo>
                  <a:lnTo>
                    <a:pt x="695" y="14"/>
                  </a:lnTo>
                  <a:lnTo>
                    <a:pt x="666" y="14"/>
                  </a:lnTo>
                  <a:close/>
                </a:path>
              </a:pathLst>
            </a:custGeom>
            <a:solidFill>
              <a:srgbClr val="CFC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42" name="Freeform 18">
              <a:extLst>
                <a:ext uri="{FF2B5EF4-FFF2-40B4-BE49-F238E27FC236}">
                  <a16:creationId xmlns:a16="http://schemas.microsoft.com/office/drawing/2014/main" id="{B23AD63B-43A1-8B26-7B3E-F7A3DBA844A1}"/>
                </a:ext>
              </a:extLst>
            </p:cNvPr>
            <p:cNvSpPr>
              <a:spLocks noEditPoints="1"/>
            </p:cNvSpPr>
            <p:nvPr/>
          </p:nvSpPr>
          <p:spPr bwMode="auto">
            <a:xfrm>
              <a:off x="2925" y="960"/>
              <a:ext cx="96" cy="78"/>
            </a:xfrm>
            <a:custGeom>
              <a:avLst/>
              <a:gdLst>
                <a:gd name="T0" fmla="*/ 463 w 603"/>
                <a:gd name="T1" fmla="*/ 3 h 596"/>
                <a:gd name="T2" fmla="*/ 517 w 603"/>
                <a:gd name="T3" fmla="*/ 21 h 596"/>
                <a:gd name="T4" fmla="*/ 561 w 603"/>
                <a:gd name="T5" fmla="*/ 56 h 596"/>
                <a:gd name="T6" fmla="*/ 590 w 603"/>
                <a:gd name="T7" fmla="*/ 102 h 596"/>
                <a:gd name="T8" fmla="*/ 603 w 603"/>
                <a:gd name="T9" fmla="*/ 167 h 596"/>
                <a:gd name="T10" fmla="*/ 593 w 603"/>
                <a:gd name="T11" fmla="*/ 247 h 596"/>
                <a:gd name="T12" fmla="*/ 556 w 603"/>
                <a:gd name="T13" fmla="*/ 340 h 596"/>
                <a:gd name="T14" fmla="*/ 491 w 603"/>
                <a:gd name="T15" fmla="*/ 432 h 596"/>
                <a:gd name="T16" fmla="*/ 399 w 603"/>
                <a:gd name="T17" fmla="*/ 516 h 596"/>
                <a:gd name="T18" fmla="*/ 288 w 603"/>
                <a:gd name="T19" fmla="*/ 576 h 596"/>
                <a:gd name="T20" fmla="*/ 175 w 603"/>
                <a:gd name="T21" fmla="*/ 596 h 596"/>
                <a:gd name="T22" fmla="*/ 79 w 603"/>
                <a:gd name="T23" fmla="*/ 570 h 596"/>
                <a:gd name="T24" fmla="*/ 21 w 603"/>
                <a:gd name="T25" fmla="*/ 508 h 596"/>
                <a:gd name="T26" fmla="*/ 0 w 603"/>
                <a:gd name="T27" fmla="*/ 423 h 596"/>
                <a:gd name="T28" fmla="*/ 12 w 603"/>
                <a:gd name="T29" fmla="*/ 332 h 596"/>
                <a:gd name="T30" fmla="*/ 48 w 603"/>
                <a:gd name="T31" fmla="*/ 242 h 596"/>
                <a:gd name="T32" fmla="*/ 104 w 603"/>
                <a:gd name="T33" fmla="*/ 163 h 596"/>
                <a:gd name="T34" fmla="*/ 166 w 603"/>
                <a:gd name="T35" fmla="*/ 100 h 596"/>
                <a:gd name="T36" fmla="*/ 235 w 603"/>
                <a:gd name="T37" fmla="*/ 55 h 596"/>
                <a:gd name="T38" fmla="*/ 304 w 603"/>
                <a:gd name="T39" fmla="*/ 21 h 596"/>
                <a:gd name="T40" fmla="*/ 375 w 603"/>
                <a:gd name="T41" fmla="*/ 3 h 596"/>
                <a:gd name="T42" fmla="*/ 416 w 603"/>
                <a:gd name="T43" fmla="*/ 11 h 596"/>
                <a:gd name="T44" fmla="*/ 350 w 603"/>
                <a:gd name="T45" fmla="*/ 17 h 596"/>
                <a:gd name="T46" fmla="*/ 283 w 603"/>
                <a:gd name="T47" fmla="*/ 41 h 596"/>
                <a:gd name="T48" fmla="*/ 217 w 603"/>
                <a:gd name="T49" fmla="*/ 75 h 596"/>
                <a:gd name="T50" fmla="*/ 155 w 603"/>
                <a:gd name="T51" fmla="*/ 126 h 596"/>
                <a:gd name="T52" fmla="*/ 99 w 603"/>
                <a:gd name="T53" fmla="*/ 189 h 596"/>
                <a:gd name="T54" fmla="*/ 52 w 603"/>
                <a:gd name="T55" fmla="*/ 268 h 596"/>
                <a:gd name="T56" fmla="*/ 28 w 603"/>
                <a:gd name="T57" fmla="*/ 352 h 596"/>
                <a:gd name="T58" fmla="*/ 29 w 603"/>
                <a:gd name="T59" fmla="*/ 433 h 596"/>
                <a:gd name="T60" fmla="*/ 59 w 603"/>
                <a:gd name="T61" fmla="*/ 507 h 596"/>
                <a:gd name="T62" fmla="*/ 124 w 603"/>
                <a:gd name="T63" fmla="*/ 553 h 596"/>
                <a:gd name="T64" fmla="*/ 222 w 603"/>
                <a:gd name="T65" fmla="*/ 562 h 596"/>
                <a:gd name="T66" fmla="*/ 327 w 603"/>
                <a:gd name="T67" fmla="*/ 531 h 596"/>
                <a:gd name="T68" fmla="*/ 425 w 603"/>
                <a:gd name="T69" fmla="*/ 467 h 596"/>
                <a:gd name="T70" fmla="*/ 501 w 603"/>
                <a:gd name="T71" fmla="*/ 388 h 596"/>
                <a:gd name="T72" fmla="*/ 554 w 603"/>
                <a:gd name="T73" fmla="*/ 303 h 596"/>
                <a:gd name="T74" fmla="*/ 584 w 603"/>
                <a:gd name="T75" fmla="*/ 220 h 596"/>
                <a:gd name="T76" fmla="*/ 585 w 603"/>
                <a:gd name="T77" fmla="*/ 149 h 596"/>
                <a:gd name="T78" fmla="*/ 568 w 603"/>
                <a:gd name="T79" fmla="*/ 93 h 596"/>
                <a:gd name="T80" fmla="*/ 536 w 603"/>
                <a:gd name="T81" fmla="*/ 52 h 596"/>
                <a:gd name="T82" fmla="*/ 492 w 603"/>
                <a:gd name="T83" fmla="*/ 25 h 596"/>
                <a:gd name="T84" fmla="*/ 435 w 603"/>
                <a:gd name="T85" fmla="*/ 11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03" h="596">
                  <a:moveTo>
                    <a:pt x="421" y="0"/>
                  </a:moveTo>
                  <a:lnTo>
                    <a:pt x="442" y="0"/>
                  </a:lnTo>
                  <a:lnTo>
                    <a:pt x="463" y="3"/>
                  </a:lnTo>
                  <a:lnTo>
                    <a:pt x="482" y="7"/>
                  </a:lnTo>
                  <a:lnTo>
                    <a:pt x="501" y="15"/>
                  </a:lnTo>
                  <a:lnTo>
                    <a:pt x="517" y="21"/>
                  </a:lnTo>
                  <a:lnTo>
                    <a:pt x="534" y="31"/>
                  </a:lnTo>
                  <a:lnTo>
                    <a:pt x="548" y="42"/>
                  </a:lnTo>
                  <a:lnTo>
                    <a:pt x="561" y="56"/>
                  </a:lnTo>
                  <a:lnTo>
                    <a:pt x="571" y="69"/>
                  </a:lnTo>
                  <a:lnTo>
                    <a:pt x="583" y="86"/>
                  </a:lnTo>
                  <a:lnTo>
                    <a:pt x="590" y="102"/>
                  </a:lnTo>
                  <a:lnTo>
                    <a:pt x="598" y="123"/>
                  </a:lnTo>
                  <a:lnTo>
                    <a:pt x="601" y="142"/>
                  </a:lnTo>
                  <a:lnTo>
                    <a:pt x="603" y="167"/>
                  </a:lnTo>
                  <a:lnTo>
                    <a:pt x="602" y="192"/>
                  </a:lnTo>
                  <a:lnTo>
                    <a:pt x="601" y="220"/>
                  </a:lnTo>
                  <a:lnTo>
                    <a:pt x="593" y="247"/>
                  </a:lnTo>
                  <a:lnTo>
                    <a:pt x="584" y="278"/>
                  </a:lnTo>
                  <a:lnTo>
                    <a:pt x="571" y="309"/>
                  </a:lnTo>
                  <a:lnTo>
                    <a:pt x="556" y="340"/>
                  </a:lnTo>
                  <a:lnTo>
                    <a:pt x="536" y="371"/>
                  </a:lnTo>
                  <a:lnTo>
                    <a:pt x="516" y="402"/>
                  </a:lnTo>
                  <a:lnTo>
                    <a:pt x="491" y="432"/>
                  </a:lnTo>
                  <a:lnTo>
                    <a:pt x="466" y="460"/>
                  </a:lnTo>
                  <a:lnTo>
                    <a:pt x="433" y="488"/>
                  </a:lnTo>
                  <a:lnTo>
                    <a:pt x="399" y="516"/>
                  </a:lnTo>
                  <a:lnTo>
                    <a:pt x="363" y="540"/>
                  </a:lnTo>
                  <a:lnTo>
                    <a:pt x="327" y="561"/>
                  </a:lnTo>
                  <a:lnTo>
                    <a:pt x="288" y="576"/>
                  </a:lnTo>
                  <a:lnTo>
                    <a:pt x="251" y="588"/>
                  </a:lnTo>
                  <a:lnTo>
                    <a:pt x="212" y="593"/>
                  </a:lnTo>
                  <a:lnTo>
                    <a:pt x="175" y="596"/>
                  </a:lnTo>
                  <a:lnTo>
                    <a:pt x="139" y="590"/>
                  </a:lnTo>
                  <a:lnTo>
                    <a:pt x="106" y="583"/>
                  </a:lnTo>
                  <a:lnTo>
                    <a:pt x="79" y="570"/>
                  </a:lnTo>
                  <a:lnTo>
                    <a:pt x="56" y="553"/>
                  </a:lnTo>
                  <a:lnTo>
                    <a:pt x="37" y="531"/>
                  </a:lnTo>
                  <a:lnTo>
                    <a:pt x="21" y="508"/>
                  </a:lnTo>
                  <a:lnTo>
                    <a:pt x="9" y="479"/>
                  </a:lnTo>
                  <a:lnTo>
                    <a:pt x="4" y="451"/>
                  </a:lnTo>
                  <a:lnTo>
                    <a:pt x="0" y="423"/>
                  </a:lnTo>
                  <a:lnTo>
                    <a:pt x="0" y="393"/>
                  </a:lnTo>
                  <a:lnTo>
                    <a:pt x="4" y="362"/>
                  </a:lnTo>
                  <a:lnTo>
                    <a:pt x="12" y="332"/>
                  </a:lnTo>
                  <a:lnTo>
                    <a:pt x="21" y="301"/>
                  </a:lnTo>
                  <a:lnTo>
                    <a:pt x="34" y="272"/>
                  </a:lnTo>
                  <a:lnTo>
                    <a:pt x="48" y="242"/>
                  </a:lnTo>
                  <a:lnTo>
                    <a:pt x="66" y="215"/>
                  </a:lnTo>
                  <a:lnTo>
                    <a:pt x="84" y="186"/>
                  </a:lnTo>
                  <a:lnTo>
                    <a:pt x="104" y="163"/>
                  </a:lnTo>
                  <a:lnTo>
                    <a:pt x="123" y="140"/>
                  </a:lnTo>
                  <a:lnTo>
                    <a:pt x="145" y="121"/>
                  </a:lnTo>
                  <a:lnTo>
                    <a:pt x="166" y="100"/>
                  </a:lnTo>
                  <a:lnTo>
                    <a:pt x="189" y="83"/>
                  </a:lnTo>
                  <a:lnTo>
                    <a:pt x="212" y="68"/>
                  </a:lnTo>
                  <a:lnTo>
                    <a:pt x="235" y="55"/>
                  </a:lnTo>
                  <a:lnTo>
                    <a:pt x="257" y="42"/>
                  </a:lnTo>
                  <a:lnTo>
                    <a:pt x="281" y="30"/>
                  </a:lnTo>
                  <a:lnTo>
                    <a:pt x="304" y="21"/>
                  </a:lnTo>
                  <a:lnTo>
                    <a:pt x="328" y="13"/>
                  </a:lnTo>
                  <a:lnTo>
                    <a:pt x="352" y="7"/>
                  </a:lnTo>
                  <a:lnTo>
                    <a:pt x="375" y="3"/>
                  </a:lnTo>
                  <a:lnTo>
                    <a:pt x="398" y="0"/>
                  </a:lnTo>
                  <a:lnTo>
                    <a:pt x="421" y="0"/>
                  </a:lnTo>
                  <a:close/>
                  <a:moveTo>
                    <a:pt x="416" y="11"/>
                  </a:moveTo>
                  <a:lnTo>
                    <a:pt x="394" y="11"/>
                  </a:lnTo>
                  <a:lnTo>
                    <a:pt x="372" y="13"/>
                  </a:lnTo>
                  <a:lnTo>
                    <a:pt x="350" y="17"/>
                  </a:lnTo>
                  <a:lnTo>
                    <a:pt x="328" y="25"/>
                  </a:lnTo>
                  <a:lnTo>
                    <a:pt x="305" y="31"/>
                  </a:lnTo>
                  <a:lnTo>
                    <a:pt x="283" y="41"/>
                  </a:lnTo>
                  <a:lnTo>
                    <a:pt x="261" y="51"/>
                  </a:lnTo>
                  <a:lnTo>
                    <a:pt x="241" y="64"/>
                  </a:lnTo>
                  <a:lnTo>
                    <a:pt x="217" y="75"/>
                  </a:lnTo>
                  <a:lnTo>
                    <a:pt x="197" y="91"/>
                  </a:lnTo>
                  <a:lnTo>
                    <a:pt x="175" y="106"/>
                  </a:lnTo>
                  <a:lnTo>
                    <a:pt x="155" y="126"/>
                  </a:lnTo>
                  <a:lnTo>
                    <a:pt x="136" y="144"/>
                  </a:lnTo>
                  <a:lnTo>
                    <a:pt x="117" y="166"/>
                  </a:lnTo>
                  <a:lnTo>
                    <a:pt x="99" y="189"/>
                  </a:lnTo>
                  <a:lnTo>
                    <a:pt x="83" y="215"/>
                  </a:lnTo>
                  <a:lnTo>
                    <a:pt x="66" y="241"/>
                  </a:lnTo>
                  <a:lnTo>
                    <a:pt x="52" y="268"/>
                  </a:lnTo>
                  <a:lnTo>
                    <a:pt x="40" y="296"/>
                  </a:lnTo>
                  <a:lnTo>
                    <a:pt x="34" y="325"/>
                  </a:lnTo>
                  <a:lnTo>
                    <a:pt x="28" y="352"/>
                  </a:lnTo>
                  <a:lnTo>
                    <a:pt x="25" y="380"/>
                  </a:lnTo>
                  <a:lnTo>
                    <a:pt x="25" y="406"/>
                  </a:lnTo>
                  <a:lnTo>
                    <a:pt x="29" y="433"/>
                  </a:lnTo>
                  <a:lnTo>
                    <a:pt x="34" y="459"/>
                  </a:lnTo>
                  <a:lnTo>
                    <a:pt x="44" y="485"/>
                  </a:lnTo>
                  <a:lnTo>
                    <a:pt x="59" y="507"/>
                  </a:lnTo>
                  <a:lnTo>
                    <a:pt x="78" y="526"/>
                  </a:lnTo>
                  <a:lnTo>
                    <a:pt x="99" y="541"/>
                  </a:lnTo>
                  <a:lnTo>
                    <a:pt x="124" y="553"/>
                  </a:lnTo>
                  <a:lnTo>
                    <a:pt x="154" y="561"/>
                  </a:lnTo>
                  <a:lnTo>
                    <a:pt x="188" y="565"/>
                  </a:lnTo>
                  <a:lnTo>
                    <a:pt x="222" y="562"/>
                  </a:lnTo>
                  <a:lnTo>
                    <a:pt x="257" y="556"/>
                  </a:lnTo>
                  <a:lnTo>
                    <a:pt x="292" y="545"/>
                  </a:lnTo>
                  <a:lnTo>
                    <a:pt x="327" y="531"/>
                  </a:lnTo>
                  <a:lnTo>
                    <a:pt x="361" y="512"/>
                  </a:lnTo>
                  <a:lnTo>
                    <a:pt x="394" y="491"/>
                  </a:lnTo>
                  <a:lnTo>
                    <a:pt x="425" y="467"/>
                  </a:lnTo>
                  <a:lnTo>
                    <a:pt x="456" y="441"/>
                  </a:lnTo>
                  <a:lnTo>
                    <a:pt x="479" y="415"/>
                  </a:lnTo>
                  <a:lnTo>
                    <a:pt x="501" y="388"/>
                  </a:lnTo>
                  <a:lnTo>
                    <a:pt x="521" y="359"/>
                  </a:lnTo>
                  <a:lnTo>
                    <a:pt x="540" y="332"/>
                  </a:lnTo>
                  <a:lnTo>
                    <a:pt x="554" y="303"/>
                  </a:lnTo>
                  <a:lnTo>
                    <a:pt x="567" y="274"/>
                  </a:lnTo>
                  <a:lnTo>
                    <a:pt x="576" y="246"/>
                  </a:lnTo>
                  <a:lnTo>
                    <a:pt x="584" y="220"/>
                  </a:lnTo>
                  <a:lnTo>
                    <a:pt x="587" y="194"/>
                  </a:lnTo>
                  <a:lnTo>
                    <a:pt x="588" y="171"/>
                  </a:lnTo>
                  <a:lnTo>
                    <a:pt x="585" y="149"/>
                  </a:lnTo>
                  <a:lnTo>
                    <a:pt x="583" y="130"/>
                  </a:lnTo>
                  <a:lnTo>
                    <a:pt x="576" y="110"/>
                  </a:lnTo>
                  <a:lnTo>
                    <a:pt x="568" y="93"/>
                  </a:lnTo>
                  <a:lnTo>
                    <a:pt x="559" y="78"/>
                  </a:lnTo>
                  <a:lnTo>
                    <a:pt x="549" y="65"/>
                  </a:lnTo>
                  <a:lnTo>
                    <a:pt x="536" y="52"/>
                  </a:lnTo>
                  <a:lnTo>
                    <a:pt x="523" y="42"/>
                  </a:lnTo>
                  <a:lnTo>
                    <a:pt x="508" y="31"/>
                  </a:lnTo>
                  <a:lnTo>
                    <a:pt x="492" y="25"/>
                  </a:lnTo>
                  <a:lnTo>
                    <a:pt x="474" y="17"/>
                  </a:lnTo>
                  <a:lnTo>
                    <a:pt x="456" y="13"/>
                  </a:lnTo>
                  <a:lnTo>
                    <a:pt x="435" y="11"/>
                  </a:lnTo>
                  <a:lnTo>
                    <a:pt x="416" y="11"/>
                  </a:lnTo>
                  <a:close/>
                </a:path>
              </a:pathLst>
            </a:custGeom>
            <a:solidFill>
              <a:srgbClr val="CFC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43" name="Freeform 19">
              <a:extLst>
                <a:ext uri="{FF2B5EF4-FFF2-40B4-BE49-F238E27FC236}">
                  <a16:creationId xmlns:a16="http://schemas.microsoft.com/office/drawing/2014/main" id="{5E9A3E31-4C80-4999-6BED-F4EDBAF8A348}"/>
                </a:ext>
              </a:extLst>
            </p:cNvPr>
            <p:cNvSpPr>
              <a:spLocks noEditPoints="1"/>
            </p:cNvSpPr>
            <p:nvPr/>
          </p:nvSpPr>
          <p:spPr bwMode="auto">
            <a:xfrm>
              <a:off x="2962" y="966"/>
              <a:ext cx="41" cy="28"/>
            </a:xfrm>
            <a:custGeom>
              <a:avLst/>
              <a:gdLst>
                <a:gd name="T0" fmla="*/ 194 w 256"/>
                <a:gd name="T1" fmla="*/ 2 h 219"/>
                <a:gd name="T2" fmla="*/ 230 w 256"/>
                <a:gd name="T3" fmla="*/ 16 h 219"/>
                <a:gd name="T4" fmla="*/ 251 w 256"/>
                <a:gd name="T5" fmla="*/ 44 h 219"/>
                <a:gd name="T6" fmla="*/ 255 w 256"/>
                <a:gd name="T7" fmla="*/ 83 h 219"/>
                <a:gd name="T8" fmla="*/ 238 w 256"/>
                <a:gd name="T9" fmla="*/ 127 h 219"/>
                <a:gd name="T10" fmla="*/ 204 w 256"/>
                <a:gd name="T11" fmla="*/ 167 h 219"/>
                <a:gd name="T12" fmla="*/ 159 w 256"/>
                <a:gd name="T13" fmla="*/ 198 h 219"/>
                <a:gd name="T14" fmla="*/ 109 w 256"/>
                <a:gd name="T15" fmla="*/ 216 h 219"/>
                <a:gd name="T16" fmla="*/ 58 w 256"/>
                <a:gd name="T17" fmla="*/ 215 h 219"/>
                <a:gd name="T18" fmla="*/ 22 w 256"/>
                <a:gd name="T19" fmla="*/ 197 h 219"/>
                <a:gd name="T20" fmla="*/ 3 w 256"/>
                <a:gd name="T21" fmla="*/ 166 h 219"/>
                <a:gd name="T22" fmla="*/ 2 w 256"/>
                <a:gd name="T23" fmla="*/ 127 h 219"/>
                <a:gd name="T24" fmla="*/ 22 w 256"/>
                <a:gd name="T25" fmla="*/ 83 h 219"/>
                <a:gd name="T26" fmla="*/ 56 w 256"/>
                <a:gd name="T27" fmla="*/ 44 h 219"/>
                <a:gd name="T28" fmla="*/ 100 w 256"/>
                <a:gd name="T29" fmla="*/ 16 h 219"/>
                <a:gd name="T30" fmla="*/ 147 w 256"/>
                <a:gd name="T31" fmla="*/ 2 h 219"/>
                <a:gd name="T32" fmla="*/ 172 w 256"/>
                <a:gd name="T33" fmla="*/ 8 h 219"/>
                <a:gd name="T34" fmla="*/ 124 w 256"/>
                <a:gd name="T35" fmla="*/ 13 h 219"/>
                <a:gd name="T36" fmla="*/ 82 w 256"/>
                <a:gd name="T37" fmla="*/ 34 h 219"/>
                <a:gd name="T38" fmla="*/ 44 w 256"/>
                <a:gd name="T39" fmla="*/ 65 h 219"/>
                <a:gd name="T40" fmla="*/ 18 w 256"/>
                <a:gd name="T41" fmla="*/ 106 h 219"/>
                <a:gd name="T42" fmla="*/ 8 w 256"/>
                <a:gd name="T43" fmla="*/ 145 h 219"/>
                <a:gd name="T44" fmla="*/ 18 w 256"/>
                <a:gd name="T45" fmla="*/ 180 h 219"/>
                <a:gd name="T46" fmla="*/ 44 w 256"/>
                <a:gd name="T47" fmla="*/ 203 h 219"/>
                <a:gd name="T48" fmla="*/ 87 w 256"/>
                <a:gd name="T49" fmla="*/ 212 h 219"/>
                <a:gd name="T50" fmla="*/ 133 w 256"/>
                <a:gd name="T51" fmla="*/ 203 h 219"/>
                <a:gd name="T52" fmla="*/ 180 w 256"/>
                <a:gd name="T53" fmla="*/ 180 h 219"/>
                <a:gd name="T54" fmla="*/ 218 w 256"/>
                <a:gd name="T55" fmla="*/ 146 h 219"/>
                <a:gd name="T56" fmla="*/ 243 w 256"/>
                <a:gd name="T57" fmla="*/ 106 h 219"/>
                <a:gd name="T58" fmla="*/ 248 w 256"/>
                <a:gd name="T59" fmla="*/ 66 h 219"/>
                <a:gd name="T60" fmla="*/ 236 w 256"/>
                <a:gd name="T61" fmla="*/ 35 h 219"/>
                <a:gd name="T62" fmla="*/ 209 w 256"/>
                <a:gd name="T63" fmla="*/ 15 h 219"/>
                <a:gd name="T64" fmla="*/ 172 w 256"/>
                <a:gd name="T65" fmla="*/ 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6" h="219">
                  <a:moveTo>
                    <a:pt x="173" y="0"/>
                  </a:moveTo>
                  <a:lnTo>
                    <a:pt x="194" y="2"/>
                  </a:lnTo>
                  <a:lnTo>
                    <a:pt x="213" y="7"/>
                  </a:lnTo>
                  <a:lnTo>
                    <a:pt x="230" y="16"/>
                  </a:lnTo>
                  <a:lnTo>
                    <a:pt x="243" y="30"/>
                  </a:lnTo>
                  <a:lnTo>
                    <a:pt x="251" y="44"/>
                  </a:lnTo>
                  <a:lnTo>
                    <a:pt x="256" y="64"/>
                  </a:lnTo>
                  <a:lnTo>
                    <a:pt x="255" y="83"/>
                  </a:lnTo>
                  <a:lnTo>
                    <a:pt x="249" y="106"/>
                  </a:lnTo>
                  <a:lnTo>
                    <a:pt x="238" y="127"/>
                  </a:lnTo>
                  <a:lnTo>
                    <a:pt x="222" y="149"/>
                  </a:lnTo>
                  <a:lnTo>
                    <a:pt x="204" y="167"/>
                  </a:lnTo>
                  <a:lnTo>
                    <a:pt x="184" y="185"/>
                  </a:lnTo>
                  <a:lnTo>
                    <a:pt x="159" y="198"/>
                  </a:lnTo>
                  <a:lnTo>
                    <a:pt x="134" y="210"/>
                  </a:lnTo>
                  <a:lnTo>
                    <a:pt x="109" y="216"/>
                  </a:lnTo>
                  <a:lnTo>
                    <a:pt x="83" y="219"/>
                  </a:lnTo>
                  <a:lnTo>
                    <a:pt x="58" y="215"/>
                  </a:lnTo>
                  <a:lnTo>
                    <a:pt x="39" y="208"/>
                  </a:lnTo>
                  <a:lnTo>
                    <a:pt x="22" y="197"/>
                  </a:lnTo>
                  <a:lnTo>
                    <a:pt x="11" y="184"/>
                  </a:lnTo>
                  <a:lnTo>
                    <a:pt x="3" y="166"/>
                  </a:lnTo>
                  <a:lnTo>
                    <a:pt x="0" y="148"/>
                  </a:lnTo>
                  <a:lnTo>
                    <a:pt x="2" y="127"/>
                  </a:lnTo>
                  <a:lnTo>
                    <a:pt x="11" y="106"/>
                  </a:lnTo>
                  <a:lnTo>
                    <a:pt x="22" y="83"/>
                  </a:lnTo>
                  <a:lnTo>
                    <a:pt x="38" y="62"/>
                  </a:lnTo>
                  <a:lnTo>
                    <a:pt x="56" y="44"/>
                  </a:lnTo>
                  <a:lnTo>
                    <a:pt x="78" y="30"/>
                  </a:lnTo>
                  <a:lnTo>
                    <a:pt x="100" y="16"/>
                  </a:lnTo>
                  <a:lnTo>
                    <a:pt x="124" y="7"/>
                  </a:lnTo>
                  <a:lnTo>
                    <a:pt x="147" y="2"/>
                  </a:lnTo>
                  <a:lnTo>
                    <a:pt x="173" y="0"/>
                  </a:lnTo>
                  <a:close/>
                  <a:moveTo>
                    <a:pt x="172" y="8"/>
                  </a:moveTo>
                  <a:lnTo>
                    <a:pt x="147" y="8"/>
                  </a:lnTo>
                  <a:lnTo>
                    <a:pt x="124" y="13"/>
                  </a:lnTo>
                  <a:lnTo>
                    <a:pt x="102" y="21"/>
                  </a:lnTo>
                  <a:lnTo>
                    <a:pt x="82" y="34"/>
                  </a:lnTo>
                  <a:lnTo>
                    <a:pt x="61" y="48"/>
                  </a:lnTo>
                  <a:lnTo>
                    <a:pt x="44" y="65"/>
                  </a:lnTo>
                  <a:lnTo>
                    <a:pt x="29" y="84"/>
                  </a:lnTo>
                  <a:lnTo>
                    <a:pt x="18" y="106"/>
                  </a:lnTo>
                  <a:lnTo>
                    <a:pt x="11" y="126"/>
                  </a:lnTo>
                  <a:lnTo>
                    <a:pt x="8" y="145"/>
                  </a:lnTo>
                  <a:lnTo>
                    <a:pt x="11" y="163"/>
                  </a:lnTo>
                  <a:lnTo>
                    <a:pt x="18" y="180"/>
                  </a:lnTo>
                  <a:lnTo>
                    <a:pt x="29" y="191"/>
                  </a:lnTo>
                  <a:lnTo>
                    <a:pt x="44" y="203"/>
                  </a:lnTo>
                  <a:lnTo>
                    <a:pt x="63" y="210"/>
                  </a:lnTo>
                  <a:lnTo>
                    <a:pt x="87" y="212"/>
                  </a:lnTo>
                  <a:lnTo>
                    <a:pt x="110" y="210"/>
                  </a:lnTo>
                  <a:lnTo>
                    <a:pt x="133" y="203"/>
                  </a:lnTo>
                  <a:lnTo>
                    <a:pt x="156" y="191"/>
                  </a:lnTo>
                  <a:lnTo>
                    <a:pt x="180" y="180"/>
                  </a:lnTo>
                  <a:lnTo>
                    <a:pt x="199" y="163"/>
                  </a:lnTo>
                  <a:lnTo>
                    <a:pt x="218" y="146"/>
                  </a:lnTo>
                  <a:lnTo>
                    <a:pt x="233" y="126"/>
                  </a:lnTo>
                  <a:lnTo>
                    <a:pt x="243" y="106"/>
                  </a:lnTo>
                  <a:lnTo>
                    <a:pt x="247" y="84"/>
                  </a:lnTo>
                  <a:lnTo>
                    <a:pt x="248" y="66"/>
                  </a:lnTo>
                  <a:lnTo>
                    <a:pt x="244" y="49"/>
                  </a:lnTo>
                  <a:lnTo>
                    <a:pt x="236" y="35"/>
                  </a:lnTo>
                  <a:lnTo>
                    <a:pt x="225" y="22"/>
                  </a:lnTo>
                  <a:lnTo>
                    <a:pt x="209" y="15"/>
                  </a:lnTo>
                  <a:lnTo>
                    <a:pt x="191" y="9"/>
                  </a:lnTo>
                  <a:lnTo>
                    <a:pt x="172" y="8"/>
                  </a:lnTo>
                  <a:close/>
                </a:path>
              </a:pathLst>
            </a:custGeom>
            <a:solidFill>
              <a:srgbClr val="CFC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44" name="Freeform 20">
              <a:extLst>
                <a:ext uri="{FF2B5EF4-FFF2-40B4-BE49-F238E27FC236}">
                  <a16:creationId xmlns:a16="http://schemas.microsoft.com/office/drawing/2014/main" id="{D8AE56F6-3211-FEAD-4396-A084D69B3394}"/>
                </a:ext>
              </a:extLst>
            </p:cNvPr>
            <p:cNvSpPr>
              <a:spLocks noEditPoints="1"/>
            </p:cNvSpPr>
            <p:nvPr/>
          </p:nvSpPr>
          <p:spPr bwMode="auto">
            <a:xfrm>
              <a:off x="2700" y="926"/>
              <a:ext cx="435" cy="374"/>
            </a:xfrm>
            <a:custGeom>
              <a:avLst/>
              <a:gdLst>
                <a:gd name="T0" fmla="*/ 2110 w 2742"/>
                <a:gd name="T1" fmla="*/ 13 h 2869"/>
                <a:gd name="T2" fmla="*/ 2328 w 2742"/>
                <a:gd name="T3" fmla="*/ 83 h 2869"/>
                <a:gd name="T4" fmla="*/ 2506 w 2742"/>
                <a:gd name="T5" fmla="*/ 208 h 2869"/>
                <a:gd name="T6" fmla="*/ 2653 w 2742"/>
                <a:gd name="T7" fmla="*/ 402 h 2869"/>
                <a:gd name="T8" fmla="*/ 2735 w 2742"/>
                <a:gd name="T9" fmla="*/ 670 h 2869"/>
                <a:gd name="T10" fmla="*/ 2726 w 2742"/>
                <a:gd name="T11" fmla="*/ 1042 h 2869"/>
                <a:gd name="T12" fmla="*/ 2587 w 2742"/>
                <a:gd name="T13" fmla="*/ 1496 h 2869"/>
                <a:gd name="T14" fmla="*/ 2315 w 2742"/>
                <a:gd name="T15" fmla="*/ 1963 h 2869"/>
                <a:gd name="T16" fmla="*/ 1879 w 2742"/>
                <a:gd name="T17" fmla="*/ 2423 h 2869"/>
                <a:gd name="T18" fmla="*/ 1333 w 2742"/>
                <a:gd name="T19" fmla="*/ 2755 h 2869"/>
                <a:gd name="T20" fmla="*/ 761 w 2742"/>
                <a:gd name="T21" fmla="*/ 2869 h 2869"/>
                <a:gd name="T22" fmla="*/ 300 w 2742"/>
                <a:gd name="T23" fmla="*/ 2720 h 2869"/>
                <a:gd name="T24" fmla="*/ 51 w 2742"/>
                <a:gd name="T25" fmla="*/ 2368 h 2869"/>
                <a:gd name="T26" fmla="*/ 6 w 2742"/>
                <a:gd name="T27" fmla="*/ 1906 h 2869"/>
                <a:gd name="T28" fmla="*/ 122 w 2742"/>
                <a:gd name="T29" fmla="*/ 1450 h 2869"/>
                <a:gd name="T30" fmla="*/ 349 w 2742"/>
                <a:gd name="T31" fmla="*/ 1011 h 2869"/>
                <a:gd name="T32" fmla="*/ 633 w 2742"/>
                <a:gd name="T33" fmla="*/ 653 h 2869"/>
                <a:gd name="T34" fmla="*/ 922 w 2742"/>
                <a:gd name="T35" fmla="*/ 393 h 2869"/>
                <a:gd name="T36" fmla="*/ 1219 w 2742"/>
                <a:gd name="T37" fmla="*/ 206 h 2869"/>
                <a:gd name="T38" fmla="*/ 1491 w 2742"/>
                <a:gd name="T39" fmla="*/ 82 h 2869"/>
                <a:gd name="T40" fmla="*/ 1766 w 2742"/>
                <a:gd name="T41" fmla="*/ 13 h 2869"/>
                <a:gd name="T42" fmla="*/ 1928 w 2742"/>
                <a:gd name="T43" fmla="*/ 39 h 2869"/>
                <a:gd name="T44" fmla="*/ 1671 w 2742"/>
                <a:gd name="T45" fmla="*/ 67 h 2869"/>
                <a:gd name="T46" fmla="*/ 1409 w 2742"/>
                <a:gd name="T47" fmla="*/ 154 h 2869"/>
                <a:gd name="T48" fmla="*/ 1140 w 2742"/>
                <a:gd name="T49" fmla="*/ 293 h 2869"/>
                <a:gd name="T50" fmla="*/ 865 w 2742"/>
                <a:gd name="T51" fmla="*/ 495 h 2869"/>
                <a:gd name="T52" fmla="*/ 597 w 2742"/>
                <a:gd name="T53" fmla="*/ 768 h 2869"/>
                <a:gd name="T54" fmla="*/ 348 w 2742"/>
                <a:gd name="T55" fmla="*/ 1135 h 2869"/>
                <a:gd name="T56" fmla="*/ 177 w 2742"/>
                <a:gd name="T57" fmla="*/ 1551 h 2869"/>
                <a:gd name="T58" fmla="*/ 126 w 2742"/>
                <a:gd name="T59" fmla="*/ 1960 h 2869"/>
                <a:gd name="T60" fmla="*/ 237 w 2742"/>
                <a:gd name="T61" fmla="*/ 2361 h 2869"/>
                <a:gd name="T62" fmla="*/ 535 w 2742"/>
                <a:gd name="T63" fmla="*/ 2620 h 2869"/>
                <a:gd name="T64" fmla="*/ 1007 w 2742"/>
                <a:gd name="T65" fmla="*/ 2675 h 2869"/>
                <a:gd name="T66" fmla="*/ 1526 w 2742"/>
                <a:gd name="T67" fmla="*/ 2505 h 2869"/>
                <a:gd name="T68" fmla="*/ 2005 w 2742"/>
                <a:gd name="T69" fmla="*/ 2156 h 2869"/>
                <a:gd name="T70" fmla="*/ 2355 w 2742"/>
                <a:gd name="T71" fmla="*/ 1738 h 2869"/>
                <a:gd name="T72" fmla="*/ 2573 w 2742"/>
                <a:gd name="T73" fmla="*/ 1307 h 2869"/>
                <a:gd name="T74" fmla="*/ 2670 w 2742"/>
                <a:gd name="T75" fmla="*/ 907 h 2869"/>
                <a:gd name="T76" fmla="*/ 2651 w 2742"/>
                <a:gd name="T77" fmla="*/ 589 h 2869"/>
                <a:gd name="T78" fmla="*/ 2558 w 2742"/>
                <a:gd name="T79" fmla="*/ 360 h 2869"/>
                <a:gd name="T80" fmla="*/ 2409 w 2742"/>
                <a:gd name="T81" fmla="*/ 196 h 2869"/>
                <a:gd name="T82" fmla="*/ 2229 w 2742"/>
                <a:gd name="T83" fmla="*/ 93 h 2869"/>
                <a:gd name="T84" fmla="*/ 2008 w 2742"/>
                <a:gd name="T85" fmla="*/ 42 h 2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42" h="2869">
                  <a:moveTo>
                    <a:pt x="1945" y="0"/>
                  </a:moveTo>
                  <a:lnTo>
                    <a:pt x="2028" y="3"/>
                  </a:lnTo>
                  <a:lnTo>
                    <a:pt x="2110" y="13"/>
                  </a:lnTo>
                  <a:lnTo>
                    <a:pt x="2187" y="30"/>
                  </a:lnTo>
                  <a:lnTo>
                    <a:pt x="2261" y="54"/>
                  </a:lnTo>
                  <a:lnTo>
                    <a:pt x="2328" y="83"/>
                  </a:lnTo>
                  <a:lnTo>
                    <a:pt x="2393" y="119"/>
                  </a:lnTo>
                  <a:lnTo>
                    <a:pt x="2451" y="160"/>
                  </a:lnTo>
                  <a:lnTo>
                    <a:pt x="2506" y="208"/>
                  </a:lnTo>
                  <a:lnTo>
                    <a:pt x="2560" y="266"/>
                  </a:lnTo>
                  <a:lnTo>
                    <a:pt x="2611" y="331"/>
                  </a:lnTo>
                  <a:lnTo>
                    <a:pt x="2653" y="402"/>
                  </a:lnTo>
                  <a:lnTo>
                    <a:pt x="2689" y="482"/>
                  </a:lnTo>
                  <a:lnTo>
                    <a:pt x="2715" y="570"/>
                  </a:lnTo>
                  <a:lnTo>
                    <a:pt x="2735" y="670"/>
                  </a:lnTo>
                  <a:lnTo>
                    <a:pt x="2742" y="781"/>
                  </a:lnTo>
                  <a:lnTo>
                    <a:pt x="2742" y="907"/>
                  </a:lnTo>
                  <a:lnTo>
                    <a:pt x="2726" y="1042"/>
                  </a:lnTo>
                  <a:lnTo>
                    <a:pt x="2695" y="1188"/>
                  </a:lnTo>
                  <a:lnTo>
                    <a:pt x="2648" y="1339"/>
                  </a:lnTo>
                  <a:lnTo>
                    <a:pt x="2587" y="1496"/>
                  </a:lnTo>
                  <a:lnTo>
                    <a:pt x="2510" y="1653"/>
                  </a:lnTo>
                  <a:lnTo>
                    <a:pt x="2420" y="1810"/>
                  </a:lnTo>
                  <a:lnTo>
                    <a:pt x="2315" y="1963"/>
                  </a:lnTo>
                  <a:lnTo>
                    <a:pt x="2200" y="2111"/>
                  </a:lnTo>
                  <a:lnTo>
                    <a:pt x="2045" y="2274"/>
                  </a:lnTo>
                  <a:lnTo>
                    <a:pt x="1879" y="2423"/>
                  </a:lnTo>
                  <a:lnTo>
                    <a:pt x="1703" y="2554"/>
                  </a:lnTo>
                  <a:lnTo>
                    <a:pt x="1521" y="2666"/>
                  </a:lnTo>
                  <a:lnTo>
                    <a:pt x="1333" y="2755"/>
                  </a:lnTo>
                  <a:lnTo>
                    <a:pt x="1142" y="2821"/>
                  </a:lnTo>
                  <a:lnTo>
                    <a:pt x="949" y="2858"/>
                  </a:lnTo>
                  <a:lnTo>
                    <a:pt x="761" y="2869"/>
                  </a:lnTo>
                  <a:lnTo>
                    <a:pt x="583" y="2846"/>
                  </a:lnTo>
                  <a:lnTo>
                    <a:pt x="430" y="2796"/>
                  </a:lnTo>
                  <a:lnTo>
                    <a:pt x="300" y="2720"/>
                  </a:lnTo>
                  <a:lnTo>
                    <a:pt x="194" y="2623"/>
                  </a:lnTo>
                  <a:lnTo>
                    <a:pt x="110" y="2505"/>
                  </a:lnTo>
                  <a:lnTo>
                    <a:pt x="51" y="2368"/>
                  </a:lnTo>
                  <a:lnTo>
                    <a:pt x="13" y="2216"/>
                  </a:lnTo>
                  <a:lnTo>
                    <a:pt x="0" y="2052"/>
                  </a:lnTo>
                  <a:lnTo>
                    <a:pt x="6" y="1906"/>
                  </a:lnTo>
                  <a:lnTo>
                    <a:pt x="30" y="1756"/>
                  </a:lnTo>
                  <a:lnTo>
                    <a:pt x="68" y="1602"/>
                  </a:lnTo>
                  <a:lnTo>
                    <a:pt x="122" y="1450"/>
                  </a:lnTo>
                  <a:lnTo>
                    <a:pt x="186" y="1298"/>
                  </a:lnTo>
                  <a:lnTo>
                    <a:pt x="264" y="1152"/>
                  </a:lnTo>
                  <a:lnTo>
                    <a:pt x="349" y="1011"/>
                  </a:lnTo>
                  <a:lnTo>
                    <a:pt x="442" y="881"/>
                  </a:lnTo>
                  <a:lnTo>
                    <a:pt x="537" y="761"/>
                  </a:lnTo>
                  <a:lnTo>
                    <a:pt x="633" y="653"/>
                  </a:lnTo>
                  <a:lnTo>
                    <a:pt x="730" y="557"/>
                  </a:lnTo>
                  <a:lnTo>
                    <a:pt x="827" y="471"/>
                  </a:lnTo>
                  <a:lnTo>
                    <a:pt x="922" y="393"/>
                  </a:lnTo>
                  <a:lnTo>
                    <a:pt x="1020" y="324"/>
                  </a:lnTo>
                  <a:lnTo>
                    <a:pt x="1118" y="261"/>
                  </a:lnTo>
                  <a:lnTo>
                    <a:pt x="1219" y="206"/>
                  </a:lnTo>
                  <a:lnTo>
                    <a:pt x="1308" y="158"/>
                  </a:lnTo>
                  <a:lnTo>
                    <a:pt x="1400" y="118"/>
                  </a:lnTo>
                  <a:lnTo>
                    <a:pt x="1491" y="82"/>
                  </a:lnTo>
                  <a:lnTo>
                    <a:pt x="1584" y="53"/>
                  </a:lnTo>
                  <a:lnTo>
                    <a:pt x="1675" y="29"/>
                  </a:lnTo>
                  <a:lnTo>
                    <a:pt x="1766" y="13"/>
                  </a:lnTo>
                  <a:lnTo>
                    <a:pt x="1855" y="3"/>
                  </a:lnTo>
                  <a:lnTo>
                    <a:pt x="1945" y="0"/>
                  </a:lnTo>
                  <a:close/>
                  <a:moveTo>
                    <a:pt x="1928" y="39"/>
                  </a:moveTo>
                  <a:lnTo>
                    <a:pt x="1843" y="42"/>
                  </a:lnTo>
                  <a:lnTo>
                    <a:pt x="1757" y="52"/>
                  </a:lnTo>
                  <a:lnTo>
                    <a:pt x="1671" y="67"/>
                  </a:lnTo>
                  <a:lnTo>
                    <a:pt x="1584" y="91"/>
                  </a:lnTo>
                  <a:lnTo>
                    <a:pt x="1497" y="119"/>
                  </a:lnTo>
                  <a:lnTo>
                    <a:pt x="1409" y="154"/>
                  </a:lnTo>
                  <a:lnTo>
                    <a:pt x="1321" y="193"/>
                  </a:lnTo>
                  <a:lnTo>
                    <a:pt x="1236" y="239"/>
                  </a:lnTo>
                  <a:lnTo>
                    <a:pt x="1140" y="293"/>
                  </a:lnTo>
                  <a:lnTo>
                    <a:pt x="1047" y="353"/>
                  </a:lnTo>
                  <a:lnTo>
                    <a:pt x="954" y="420"/>
                  </a:lnTo>
                  <a:lnTo>
                    <a:pt x="865" y="495"/>
                  </a:lnTo>
                  <a:lnTo>
                    <a:pt x="774" y="576"/>
                  </a:lnTo>
                  <a:lnTo>
                    <a:pt x="685" y="668"/>
                  </a:lnTo>
                  <a:lnTo>
                    <a:pt x="597" y="768"/>
                  </a:lnTo>
                  <a:lnTo>
                    <a:pt x="509" y="882"/>
                  </a:lnTo>
                  <a:lnTo>
                    <a:pt x="424" y="1005"/>
                  </a:lnTo>
                  <a:lnTo>
                    <a:pt x="348" y="1135"/>
                  </a:lnTo>
                  <a:lnTo>
                    <a:pt x="279" y="1271"/>
                  </a:lnTo>
                  <a:lnTo>
                    <a:pt x="224" y="1411"/>
                  </a:lnTo>
                  <a:lnTo>
                    <a:pt x="177" y="1551"/>
                  </a:lnTo>
                  <a:lnTo>
                    <a:pt x="145" y="1691"/>
                  </a:lnTo>
                  <a:lnTo>
                    <a:pt x="127" y="1827"/>
                  </a:lnTo>
                  <a:lnTo>
                    <a:pt x="126" y="1960"/>
                  </a:lnTo>
                  <a:lnTo>
                    <a:pt x="141" y="2106"/>
                  </a:lnTo>
                  <a:lnTo>
                    <a:pt x="179" y="2241"/>
                  </a:lnTo>
                  <a:lnTo>
                    <a:pt x="237" y="2361"/>
                  </a:lnTo>
                  <a:lnTo>
                    <a:pt x="315" y="2467"/>
                  </a:lnTo>
                  <a:lnTo>
                    <a:pt x="414" y="2554"/>
                  </a:lnTo>
                  <a:lnTo>
                    <a:pt x="535" y="2620"/>
                  </a:lnTo>
                  <a:lnTo>
                    <a:pt x="674" y="2664"/>
                  </a:lnTo>
                  <a:lnTo>
                    <a:pt x="836" y="2684"/>
                  </a:lnTo>
                  <a:lnTo>
                    <a:pt x="1007" y="2675"/>
                  </a:lnTo>
                  <a:lnTo>
                    <a:pt x="1182" y="2642"/>
                  </a:lnTo>
                  <a:lnTo>
                    <a:pt x="1355" y="2583"/>
                  </a:lnTo>
                  <a:lnTo>
                    <a:pt x="1526" y="2505"/>
                  </a:lnTo>
                  <a:lnTo>
                    <a:pt x="1692" y="2405"/>
                  </a:lnTo>
                  <a:lnTo>
                    <a:pt x="1853" y="2289"/>
                  </a:lnTo>
                  <a:lnTo>
                    <a:pt x="2005" y="2156"/>
                  </a:lnTo>
                  <a:lnTo>
                    <a:pt x="2149" y="2012"/>
                  </a:lnTo>
                  <a:lnTo>
                    <a:pt x="2257" y="1877"/>
                  </a:lnTo>
                  <a:lnTo>
                    <a:pt x="2355" y="1738"/>
                  </a:lnTo>
                  <a:lnTo>
                    <a:pt x="2440" y="1595"/>
                  </a:lnTo>
                  <a:lnTo>
                    <a:pt x="2514" y="1451"/>
                  </a:lnTo>
                  <a:lnTo>
                    <a:pt x="2573" y="1307"/>
                  </a:lnTo>
                  <a:lnTo>
                    <a:pt x="2620" y="1167"/>
                  </a:lnTo>
                  <a:lnTo>
                    <a:pt x="2652" y="1033"/>
                  </a:lnTo>
                  <a:lnTo>
                    <a:pt x="2670" y="907"/>
                  </a:lnTo>
                  <a:lnTo>
                    <a:pt x="2673" y="789"/>
                  </a:lnTo>
                  <a:lnTo>
                    <a:pt x="2666" y="684"/>
                  </a:lnTo>
                  <a:lnTo>
                    <a:pt x="2651" y="589"/>
                  </a:lnTo>
                  <a:lnTo>
                    <a:pt x="2627" y="505"/>
                  </a:lnTo>
                  <a:lnTo>
                    <a:pt x="2595" y="428"/>
                  </a:lnTo>
                  <a:lnTo>
                    <a:pt x="2558" y="360"/>
                  </a:lnTo>
                  <a:lnTo>
                    <a:pt x="2511" y="298"/>
                  </a:lnTo>
                  <a:lnTo>
                    <a:pt x="2462" y="244"/>
                  </a:lnTo>
                  <a:lnTo>
                    <a:pt x="2409" y="196"/>
                  </a:lnTo>
                  <a:lnTo>
                    <a:pt x="2354" y="156"/>
                  </a:lnTo>
                  <a:lnTo>
                    <a:pt x="2293" y="122"/>
                  </a:lnTo>
                  <a:lnTo>
                    <a:pt x="2229" y="93"/>
                  </a:lnTo>
                  <a:lnTo>
                    <a:pt x="2159" y="69"/>
                  </a:lnTo>
                  <a:lnTo>
                    <a:pt x="2085" y="52"/>
                  </a:lnTo>
                  <a:lnTo>
                    <a:pt x="2008" y="42"/>
                  </a:lnTo>
                  <a:lnTo>
                    <a:pt x="1928" y="39"/>
                  </a:lnTo>
                  <a:close/>
                </a:path>
              </a:pathLst>
            </a:custGeom>
            <a:solidFill>
              <a:srgbClr val="CFC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45" name="Freeform 21">
              <a:extLst>
                <a:ext uri="{FF2B5EF4-FFF2-40B4-BE49-F238E27FC236}">
                  <a16:creationId xmlns:a16="http://schemas.microsoft.com/office/drawing/2014/main" id="{187FD2A7-899C-71C9-AA08-6EB0B308BE24}"/>
                </a:ext>
              </a:extLst>
            </p:cNvPr>
            <p:cNvSpPr>
              <a:spLocks noEditPoints="1"/>
            </p:cNvSpPr>
            <p:nvPr/>
          </p:nvSpPr>
          <p:spPr bwMode="auto">
            <a:xfrm>
              <a:off x="2962" y="966"/>
              <a:ext cx="41" cy="28"/>
            </a:xfrm>
            <a:custGeom>
              <a:avLst/>
              <a:gdLst>
                <a:gd name="T0" fmla="*/ 194 w 256"/>
                <a:gd name="T1" fmla="*/ 2 h 219"/>
                <a:gd name="T2" fmla="*/ 230 w 256"/>
                <a:gd name="T3" fmla="*/ 16 h 219"/>
                <a:gd name="T4" fmla="*/ 251 w 256"/>
                <a:gd name="T5" fmla="*/ 44 h 219"/>
                <a:gd name="T6" fmla="*/ 255 w 256"/>
                <a:gd name="T7" fmla="*/ 83 h 219"/>
                <a:gd name="T8" fmla="*/ 238 w 256"/>
                <a:gd name="T9" fmla="*/ 127 h 219"/>
                <a:gd name="T10" fmla="*/ 204 w 256"/>
                <a:gd name="T11" fmla="*/ 167 h 219"/>
                <a:gd name="T12" fmla="*/ 159 w 256"/>
                <a:gd name="T13" fmla="*/ 198 h 219"/>
                <a:gd name="T14" fmla="*/ 109 w 256"/>
                <a:gd name="T15" fmla="*/ 216 h 219"/>
                <a:gd name="T16" fmla="*/ 58 w 256"/>
                <a:gd name="T17" fmla="*/ 215 h 219"/>
                <a:gd name="T18" fmla="*/ 22 w 256"/>
                <a:gd name="T19" fmla="*/ 197 h 219"/>
                <a:gd name="T20" fmla="*/ 3 w 256"/>
                <a:gd name="T21" fmla="*/ 166 h 219"/>
                <a:gd name="T22" fmla="*/ 2 w 256"/>
                <a:gd name="T23" fmla="*/ 127 h 219"/>
                <a:gd name="T24" fmla="*/ 22 w 256"/>
                <a:gd name="T25" fmla="*/ 83 h 219"/>
                <a:gd name="T26" fmla="*/ 56 w 256"/>
                <a:gd name="T27" fmla="*/ 44 h 219"/>
                <a:gd name="T28" fmla="*/ 100 w 256"/>
                <a:gd name="T29" fmla="*/ 16 h 219"/>
                <a:gd name="T30" fmla="*/ 147 w 256"/>
                <a:gd name="T31" fmla="*/ 2 h 219"/>
                <a:gd name="T32" fmla="*/ 172 w 256"/>
                <a:gd name="T33" fmla="*/ 8 h 219"/>
                <a:gd name="T34" fmla="*/ 124 w 256"/>
                <a:gd name="T35" fmla="*/ 13 h 219"/>
                <a:gd name="T36" fmla="*/ 82 w 256"/>
                <a:gd name="T37" fmla="*/ 34 h 219"/>
                <a:gd name="T38" fmla="*/ 44 w 256"/>
                <a:gd name="T39" fmla="*/ 65 h 219"/>
                <a:gd name="T40" fmla="*/ 18 w 256"/>
                <a:gd name="T41" fmla="*/ 106 h 219"/>
                <a:gd name="T42" fmla="*/ 8 w 256"/>
                <a:gd name="T43" fmla="*/ 145 h 219"/>
                <a:gd name="T44" fmla="*/ 18 w 256"/>
                <a:gd name="T45" fmla="*/ 180 h 219"/>
                <a:gd name="T46" fmla="*/ 44 w 256"/>
                <a:gd name="T47" fmla="*/ 203 h 219"/>
                <a:gd name="T48" fmla="*/ 87 w 256"/>
                <a:gd name="T49" fmla="*/ 212 h 219"/>
                <a:gd name="T50" fmla="*/ 133 w 256"/>
                <a:gd name="T51" fmla="*/ 203 h 219"/>
                <a:gd name="T52" fmla="*/ 180 w 256"/>
                <a:gd name="T53" fmla="*/ 180 h 219"/>
                <a:gd name="T54" fmla="*/ 218 w 256"/>
                <a:gd name="T55" fmla="*/ 146 h 219"/>
                <a:gd name="T56" fmla="*/ 243 w 256"/>
                <a:gd name="T57" fmla="*/ 106 h 219"/>
                <a:gd name="T58" fmla="*/ 248 w 256"/>
                <a:gd name="T59" fmla="*/ 66 h 219"/>
                <a:gd name="T60" fmla="*/ 236 w 256"/>
                <a:gd name="T61" fmla="*/ 35 h 219"/>
                <a:gd name="T62" fmla="*/ 209 w 256"/>
                <a:gd name="T63" fmla="*/ 15 h 219"/>
                <a:gd name="T64" fmla="*/ 172 w 256"/>
                <a:gd name="T65" fmla="*/ 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6" h="219">
                  <a:moveTo>
                    <a:pt x="173" y="0"/>
                  </a:moveTo>
                  <a:lnTo>
                    <a:pt x="194" y="2"/>
                  </a:lnTo>
                  <a:lnTo>
                    <a:pt x="213" y="7"/>
                  </a:lnTo>
                  <a:lnTo>
                    <a:pt x="230" y="16"/>
                  </a:lnTo>
                  <a:lnTo>
                    <a:pt x="243" y="30"/>
                  </a:lnTo>
                  <a:lnTo>
                    <a:pt x="251" y="44"/>
                  </a:lnTo>
                  <a:lnTo>
                    <a:pt x="256" y="64"/>
                  </a:lnTo>
                  <a:lnTo>
                    <a:pt x="255" y="83"/>
                  </a:lnTo>
                  <a:lnTo>
                    <a:pt x="249" y="106"/>
                  </a:lnTo>
                  <a:lnTo>
                    <a:pt x="238" y="127"/>
                  </a:lnTo>
                  <a:lnTo>
                    <a:pt x="222" y="149"/>
                  </a:lnTo>
                  <a:lnTo>
                    <a:pt x="204" y="167"/>
                  </a:lnTo>
                  <a:lnTo>
                    <a:pt x="184" y="185"/>
                  </a:lnTo>
                  <a:lnTo>
                    <a:pt x="159" y="198"/>
                  </a:lnTo>
                  <a:lnTo>
                    <a:pt x="134" y="210"/>
                  </a:lnTo>
                  <a:lnTo>
                    <a:pt x="109" y="216"/>
                  </a:lnTo>
                  <a:lnTo>
                    <a:pt x="83" y="219"/>
                  </a:lnTo>
                  <a:lnTo>
                    <a:pt x="58" y="215"/>
                  </a:lnTo>
                  <a:lnTo>
                    <a:pt x="39" y="208"/>
                  </a:lnTo>
                  <a:lnTo>
                    <a:pt x="22" y="197"/>
                  </a:lnTo>
                  <a:lnTo>
                    <a:pt x="11" y="184"/>
                  </a:lnTo>
                  <a:lnTo>
                    <a:pt x="3" y="166"/>
                  </a:lnTo>
                  <a:lnTo>
                    <a:pt x="0" y="148"/>
                  </a:lnTo>
                  <a:lnTo>
                    <a:pt x="2" y="127"/>
                  </a:lnTo>
                  <a:lnTo>
                    <a:pt x="11" y="106"/>
                  </a:lnTo>
                  <a:lnTo>
                    <a:pt x="22" y="83"/>
                  </a:lnTo>
                  <a:lnTo>
                    <a:pt x="38" y="62"/>
                  </a:lnTo>
                  <a:lnTo>
                    <a:pt x="56" y="44"/>
                  </a:lnTo>
                  <a:lnTo>
                    <a:pt x="78" y="30"/>
                  </a:lnTo>
                  <a:lnTo>
                    <a:pt x="100" y="16"/>
                  </a:lnTo>
                  <a:lnTo>
                    <a:pt x="124" y="7"/>
                  </a:lnTo>
                  <a:lnTo>
                    <a:pt x="147" y="2"/>
                  </a:lnTo>
                  <a:lnTo>
                    <a:pt x="173" y="0"/>
                  </a:lnTo>
                  <a:close/>
                  <a:moveTo>
                    <a:pt x="172" y="8"/>
                  </a:moveTo>
                  <a:lnTo>
                    <a:pt x="147" y="8"/>
                  </a:lnTo>
                  <a:lnTo>
                    <a:pt x="124" y="13"/>
                  </a:lnTo>
                  <a:lnTo>
                    <a:pt x="102" y="21"/>
                  </a:lnTo>
                  <a:lnTo>
                    <a:pt x="82" y="34"/>
                  </a:lnTo>
                  <a:lnTo>
                    <a:pt x="61" y="48"/>
                  </a:lnTo>
                  <a:lnTo>
                    <a:pt x="44" y="65"/>
                  </a:lnTo>
                  <a:lnTo>
                    <a:pt x="29" y="84"/>
                  </a:lnTo>
                  <a:lnTo>
                    <a:pt x="18" y="106"/>
                  </a:lnTo>
                  <a:lnTo>
                    <a:pt x="11" y="126"/>
                  </a:lnTo>
                  <a:lnTo>
                    <a:pt x="8" y="145"/>
                  </a:lnTo>
                  <a:lnTo>
                    <a:pt x="11" y="163"/>
                  </a:lnTo>
                  <a:lnTo>
                    <a:pt x="18" y="180"/>
                  </a:lnTo>
                  <a:lnTo>
                    <a:pt x="29" y="191"/>
                  </a:lnTo>
                  <a:lnTo>
                    <a:pt x="44" y="203"/>
                  </a:lnTo>
                  <a:lnTo>
                    <a:pt x="63" y="210"/>
                  </a:lnTo>
                  <a:lnTo>
                    <a:pt x="87" y="212"/>
                  </a:lnTo>
                  <a:lnTo>
                    <a:pt x="110" y="210"/>
                  </a:lnTo>
                  <a:lnTo>
                    <a:pt x="133" y="203"/>
                  </a:lnTo>
                  <a:lnTo>
                    <a:pt x="156" y="191"/>
                  </a:lnTo>
                  <a:lnTo>
                    <a:pt x="180" y="180"/>
                  </a:lnTo>
                  <a:lnTo>
                    <a:pt x="199" y="163"/>
                  </a:lnTo>
                  <a:lnTo>
                    <a:pt x="218" y="146"/>
                  </a:lnTo>
                  <a:lnTo>
                    <a:pt x="233" y="126"/>
                  </a:lnTo>
                  <a:lnTo>
                    <a:pt x="243" y="106"/>
                  </a:lnTo>
                  <a:lnTo>
                    <a:pt x="247" y="84"/>
                  </a:lnTo>
                  <a:lnTo>
                    <a:pt x="248" y="66"/>
                  </a:lnTo>
                  <a:lnTo>
                    <a:pt x="244" y="49"/>
                  </a:lnTo>
                  <a:lnTo>
                    <a:pt x="236" y="35"/>
                  </a:lnTo>
                  <a:lnTo>
                    <a:pt x="225" y="22"/>
                  </a:lnTo>
                  <a:lnTo>
                    <a:pt x="209" y="15"/>
                  </a:lnTo>
                  <a:lnTo>
                    <a:pt x="191" y="9"/>
                  </a:lnTo>
                  <a:lnTo>
                    <a:pt x="172" y="8"/>
                  </a:lnTo>
                  <a:close/>
                </a:path>
              </a:pathLst>
            </a:custGeom>
            <a:solidFill>
              <a:srgbClr val="CFC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46" name="Freeform 22">
              <a:extLst>
                <a:ext uri="{FF2B5EF4-FFF2-40B4-BE49-F238E27FC236}">
                  <a16:creationId xmlns:a16="http://schemas.microsoft.com/office/drawing/2014/main" id="{2446EF13-37C5-C698-81BC-12DA2E38C683}"/>
                </a:ext>
              </a:extLst>
            </p:cNvPr>
            <p:cNvSpPr>
              <a:spLocks/>
            </p:cNvSpPr>
            <p:nvPr/>
          </p:nvSpPr>
          <p:spPr bwMode="auto">
            <a:xfrm>
              <a:off x="2833" y="1233"/>
              <a:ext cx="64" cy="99"/>
            </a:xfrm>
            <a:custGeom>
              <a:avLst/>
              <a:gdLst>
                <a:gd name="T0" fmla="*/ 235 w 404"/>
                <a:gd name="T1" fmla="*/ 0 h 759"/>
                <a:gd name="T2" fmla="*/ 404 w 404"/>
                <a:gd name="T3" fmla="*/ 57 h 759"/>
                <a:gd name="T4" fmla="*/ 170 w 404"/>
                <a:gd name="T5" fmla="*/ 759 h 759"/>
                <a:gd name="T6" fmla="*/ 0 w 404"/>
                <a:gd name="T7" fmla="*/ 702 h 759"/>
                <a:gd name="T8" fmla="*/ 235 w 404"/>
                <a:gd name="T9" fmla="*/ 0 h 759"/>
              </a:gdLst>
              <a:ahLst/>
              <a:cxnLst>
                <a:cxn ang="0">
                  <a:pos x="T0" y="T1"/>
                </a:cxn>
                <a:cxn ang="0">
                  <a:pos x="T2" y="T3"/>
                </a:cxn>
                <a:cxn ang="0">
                  <a:pos x="T4" y="T5"/>
                </a:cxn>
                <a:cxn ang="0">
                  <a:pos x="T6" y="T7"/>
                </a:cxn>
                <a:cxn ang="0">
                  <a:pos x="T8" y="T9"/>
                </a:cxn>
              </a:cxnLst>
              <a:rect l="0" t="0" r="r" b="b"/>
              <a:pathLst>
                <a:path w="404" h="759">
                  <a:moveTo>
                    <a:pt x="235" y="0"/>
                  </a:moveTo>
                  <a:lnTo>
                    <a:pt x="404" y="57"/>
                  </a:lnTo>
                  <a:lnTo>
                    <a:pt x="170" y="759"/>
                  </a:lnTo>
                  <a:lnTo>
                    <a:pt x="0" y="702"/>
                  </a:lnTo>
                  <a:lnTo>
                    <a:pt x="235" y="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47" name="Freeform 23">
              <a:extLst>
                <a:ext uri="{FF2B5EF4-FFF2-40B4-BE49-F238E27FC236}">
                  <a16:creationId xmlns:a16="http://schemas.microsoft.com/office/drawing/2014/main" id="{FC3AB3D8-D083-6E6A-5964-8630227F5387}"/>
                </a:ext>
              </a:extLst>
            </p:cNvPr>
            <p:cNvSpPr>
              <a:spLocks/>
            </p:cNvSpPr>
            <p:nvPr/>
          </p:nvSpPr>
          <p:spPr bwMode="auto">
            <a:xfrm>
              <a:off x="2840" y="1238"/>
              <a:ext cx="49" cy="88"/>
            </a:xfrm>
            <a:custGeom>
              <a:avLst/>
              <a:gdLst>
                <a:gd name="T0" fmla="*/ 215 w 310"/>
                <a:gd name="T1" fmla="*/ 0 h 677"/>
                <a:gd name="T2" fmla="*/ 310 w 310"/>
                <a:gd name="T3" fmla="*/ 31 h 677"/>
                <a:gd name="T4" fmla="*/ 95 w 310"/>
                <a:gd name="T5" fmla="*/ 677 h 677"/>
                <a:gd name="T6" fmla="*/ 0 w 310"/>
                <a:gd name="T7" fmla="*/ 646 h 677"/>
                <a:gd name="T8" fmla="*/ 215 w 310"/>
                <a:gd name="T9" fmla="*/ 0 h 677"/>
              </a:gdLst>
              <a:ahLst/>
              <a:cxnLst>
                <a:cxn ang="0">
                  <a:pos x="T0" y="T1"/>
                </a:cxn>
                <a:cxn ang="0">
                  <a:pos x="T2" y="T3"/>
                </a:cxn>
                <a:cxn ang="0">
                  <a:pos x="T4" y="T5"/>
                </a:cxn>
                <a:cxn ang="0">
                  <a:pos x="T6" y="T7"/>
                </a:cxn>
                <a:cxn ang="0">
                  <a:pos x="T8" y="T9"/>
                </a:cxn>
              </a:cxnLst>
              <a:rect l="0" t="0" r="r" b="b"/>
              <a:pathLst>
                <a:path w="310" h="677">
                  <a:moveTo>
                    <a:pt x="215" y="0"/>
                  </a:moveTo>
                  <a:lnTo>
                    <a:pt x="310" y="31"/>
                  </a:lnTo>
                  <a:lnTo>
                    <a:pt x="95" y="677"/>
                  </a:lnTo>
                  <a:lnTo>
                    <a:pt x="0" y="646"/>
                  </a:lnTo>
                  <a:lnTo>
                    <a:pt x="215" y="0"/>
                  </a:lnTo>
                  <a:close/>
                </a:path>
              </a:pathLst>
            </a:custGeom>
            <a:solidFill>
              <a:srgbClr val="F0F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48" name="Freeform 24">
              <a:extLst>
                <a:ext uri="{FF2B5EF4-FFF2-40B4-BE49-F238E27FC236}">
                  <a16:creationId xmlns:a16="http://schemas.microsoft.com/office/drawing/2014/main" id="{5D64C75D-E8DC-6990-D1E5-228DE89FD883}"/>
                </a:ext>
              </a:extLst>
            </p:cNvPr>
            <p:cNvSpPr>
              <a:spLocks/>
            </p:cNvSpPr>
            <p:nvPr/>
          </p:nvSpPr>
          <p:spPr bwMode="auto">
            <a:xfrm>
              <a:off x="2871" y="1145"/>
              <a:ext cx="58" cy="98"/>
            </a:xfrm>
            <a:custGeom>
              <a:avLst/>
              <a:gdLst>
                <a:gd name="T0" fmla="*/ 232 w 366"/>
                <a:gd name="T1" fmla="*/ 0 h 747"/>
                <a:gd name="T2" fmla="*/ 366 w 366"/>
                <a:gd name="T3" fmla="*/ 43 h 747"/>
                <a:gd name="T4" fmla="*/ 131 w 366"/>
                <a:gd name="T5" fmla="*/ 747 h 747"/>
                <a:gd name="T6" fmla="*/ 0 w 366"/>
                <a:gd name="T7" fmla="*/ 702 h 747"/>
                <a:gd name="T8" fmla="*/ 232 w 366"/>
                <a:gd name="T9" fmla="*/ 0 h 747"/>
              </a:gdLst>
              <a:ahLst/>
              <a:cxnLst>
                <a:cxn ang="0">
                  <a:pos x="T0" y="T1"/>
                </a:cxn>
                <a:cxn ang="0">
                  <a:pos x="T2" y="T3"/>
                </a:cxn>
                <a:cxn ang="0">
                  <a:pos x="T4" y="T5"/>
                </a:cxn>
                <a:cxn ang="0">
                  <a:pos x="T6" y="T7"/>
                </a:cxn>
                <a:cxn ang="0">
                  <a:pos x="T8" y="T9"/>
                </a:cxn>
              </a:cxnLst>
              <a:rect l="0" t="0" r="r" b="b"/>
              <a:pathLst>
                <a:path w="366" h="747">
                  <a:moveTo>
                    <a:pt x="232" y="0"/>
                  </a:moveTo>
                  <a:lnTo>
                    <a:pt x="366" y="43"/>
                  </a:lnTo>
                  <a:lnTo>
                    <a:pt x="131" y="747"/>
                  </a:lnTo>
                  <a:lnTo>
                    <a:pt x="0" y="702"/>
                  </a:lnTo>
                  <a:lnTo>
                    <a:pt x="232" y="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49" name="Freeform 25">
              <a:extLst>
                <a:ext uri="{FF2B5EF4-FFF2-40B4-BE49-F238E27FC236}">
                  <a16:creationId xmlns:a16="http://schemas.microsoft.com/office/drawing/2014/main" id="{778B6EA1-6E98-C8AA-AC5E-E60D6564E8BD}"/>
                </a:ext>
              </a:extLst>
            </p:cNvPr>
            <p:cNvSpPr>
              <a:spLocks/>
            </p:cNvSpPr>
            <p:nvPr/>
          </p:nvSpPr>
          <p:spPr bwMode="auto">
            <a:xfrm>
              <a:off x="2877" y="1151"/>
              <a:ext cx="46" cy="87"/>
            </a:xfrm>
            <a:custGeom>
              <a:avLst/>
              <a:gdLst>
                <a:gd name="T0" fmla="*/ 215 w 288"/>
                <a:gd name="T1" fmla="*/ 0 h 670"/>
                <a:gd name="T2" fmla="*/ 288 w 288"/>
                <a:gd name="T3" fmla="*/ 25 h 670"/>
                <a:gd name="T4" fmla="*/ 74 w 288"/>
                <a:gd name="T5" fmla="*/ 670 h 670"/>
                <a:gd name="T6" fmla="*/ 0 w 288"/>
                <a:gd name="T7" fmla="*/ 644 h 670"/>
                <a:gd name="T8" fmla="*/ 215 w 288"/>
                <a:gd name="T9" fmla="*/ 0 h 670"/>
              </a:gdLst>
              <a:ahLst/>
              <a:cxnLst>
                <a:cxn ang="0">
                  <a:pos x="T0" y="T1"/>
                </a:cxn>
                <a:cxn ang="0">
                  <a:pos x="T2" y="T3"/>
                </a:cxn>
                <a:cxn ang="0">
                  <a:pos x="T4" y="T5"/>
                </a:cxn>
                <a:cxn ang="0">
                  <a:pos x="T6" y="T7"/>
                </a:cxn>
                <a:cxn ang="0">
                  <a:pos x="T8" y="T9"/>
                </a:cxn>
              </a:cxnLst>
              <a:rect l="0" t="0" r="r" b="b"/>
              <a:pathLst>
                <a:path w="288" h="670">
                  <a:moveTo>
                    <a:pt x="215" y="0"/>
                  </a:moveTo>
                  <a:lnTo>
                    <a:pt x="288" y="25"/>
                  </a:lnTo>
                  <a:lnTo>
                    <a:pt x="74" y="670"/>
                  </a:lnTo>
                  <a:lnTo>
                    <a:pt x="0" y="644"/>
                  </a:lnTo>
                  <a:lnTo>
                    <a:pt x="215" y="0"/>
                  </a:lnTo>
                  <a:close/>
                </a:path>
              </a:pathLst>
            </a:custGeom>
            <a:solidFill>
              <a:srgbClr val="F0F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50" name="Freeform 26">
              <a:extLst>
                <a:ext uri="{FF2B5EF4-FFF2-40B4-BE49-F238E27FC236}">
                  <a16:creationId xmlns:a16="http://schemas.microsoft.com/office/drawing/2014/main" id="{86BC9A39-588B-4EE7-5146-6E0822503A0D}"/>
                </a:ext>
              </a:extLst>
            </p:cNvPr>
            <p:cNvSpPr>
              <a:spLocks/>
            </p:cNvSpPr>
            <p:nvPr/>
          </p:nvSpPr>
          <p:spPr bwMode="auto">
            <a:xfrm>
              <a:off x="2910" y="1058"/>
              <a:ext cx="52" cy="95"/>
            </a:xfrm>
            <a:custGeom>
              <a:avLst/>
              <a:gdLst>
                <a:gd name="T0" fmla="*/ 232 w 328"/>
                <a:gd name="T1" fmla="*/ 0 h 733"/>
                <a:gd name="T2" fmla="*/ 328 w 328"/>
                <a:gd name="T3" fmla="*/ 31 h 733"/>
                <a:gd name="T4" fmla="*/ 94 w 328"/>
                <a:gd name="T5" fmla="*/ 733 h 733"/>
                <a:gd name="T6" fmla="*/ 0 w 328"/>
                <a:gd name="T7" fmla="*/ 702 h 733"/>
                <a:gd name="T8" fmla="*/ 232 w 328"/>
                <a:gd name="T9" fmla="*/ 0 h 733"/>
              </a:gdLst>
              <a:ahLst/>
              <a:cxnLst>
                <a:cxn ang="0">
                  <a:pos x="T0" y="T1"/>
                </a:cxn>
                <a:cxn ang="0">
                  <a:pos x="T2" y="T3"/>
                </a:cxn>
                <a:cxn ang="0">
                  <a:pos x="T4" y="T5"/>
                </a:cxn>
                <a:cxn ang="0">
                  <a:pos x="T6" y="T7"/>
                </a:cxn>
                <a:cxn ang="0">
                  <a:pos x="T8" y="T9"/>
                </a:cxn>
              </a:cxnLst>
              <a:rect l="0" t="0" r="r" b="b"/>
              <a:pathLst>
                <a:path w="328" h="733">
                  <a:moveTo>
                    <a:pt x="232" y="0"/>
                  </a:moveTo>
                  <a:lnTo>
                    <a:pt x="328" y="31"/>
                  </a:lnTo>
                  <a:lnTo>
                    <a:pt x="94" y="733"/>
                  </a:lnTo>
                  <a:lnTo>
                    <a:pt x="0" y="702"/>
                  </a:lnTo>
                  <a:lnTo>
                    <a:pt x="232" y="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51" name="Freeform 27">
              <a:extLst>
                <a:ext uri="{FF2B5EF4-FFF2-40B4-BE49-F238E27FC236}">
                  <a16:creationId xmlns:a16="http://schemas.microsoft.com/office/drawing/2014/main" id="{CFFD8E8A-7F0D-43C7-414F-8E13E2266E0F}"/>
                </a:ext>
              </a:extLst>
            </p:cNvPr>
            <p:cNvSpPr>
              <a:spLocks/>
            </p:cNvSpPr>
            <p:nvPr/>
          </p:nvSpPr>
          <p:spPr bwMode="auto">
            <a:xfrm>
              <a:off x="2915" y="1063"/>
              <a:ext cx="42" cy="86"/>
            </a:xfrm>
            <a:custGeom>
              <a:avLst/>
              <a:gdLst>
                <a:gd name="T0" fmla="*/ 215 w 267"/>
                <a:gd name="T1" fmla="*/ 0 h 663"/>
                <a:gd name="T2" fmla="*/ 267 w 267"/>
                <a:gd name="T3" fmla="*/ 18 h 663"/>
                <a:gd name="T4" fmla="*/ 53 w 267"/>
                <a:gd name="T5" fmla="*/ 663 h 663"/>
                <a:gd name="T6" fmla="*/ 0 w 267"/>
                <a:gd name="T7" fmla="*/ 645 h 663"/>
                <a:gd name="T8" fmla="*/ 215 w 267"/>
                <a:gd name="T9" fmla="*/ 0 h 663"/>
              </a:gdLst>
              <a:ahLst/>
              <a:cxnLst>
                <a:cxn ang="0">
                  <a:pos x="T0" y="T1"/>
                </a:cxn>
                <a:cxn ang="0">
                  <a:pos x="T2" y="T3"/>
                </a:cxn>
                <a:cxn ang="0">
                  <a:pos x="T4" y="T5"/>
                </a:cxn>
                <a:cxn ang="0">
                  <a:pos x="T6" y="T7"/>
                </a:cxn>
                <a:cxn ang="0">
                  <a:pos x="T8" y="T9"/>
                </a:cxn>
              </a:cxnLst>
              <a:rect l="0" t="0" r="r" b="b"/>
              <a:pathLst>
                <a:path w="267" h="663">
                  <a:moveTo>
                    <a:pt x="215" y="0"/>
                  </a:moveTo>
                  <a:lnTo>
                    <a:pt x="267" y="18"/>
                  </a:lnTo>
                  <a:lnTo>
                    <a:pt x="53" y="663"/>
                  </a:lnTo>
                  <a:lnTo>
                    <a:pt x="0" y="645"/>
                  </a:lnTo>
                  <a:lnTo>
                    <a:pt x="215" y="0"/>
                  </a:lnTo>
                  <a:close/>
                </a:path>
              </a:pathLst>
            </a:custGeom>
            <a:solidFill>
              <a:srgbClr val="F0F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52" name="Freeform 28">
              <a:extLst>
                <a:ext uri="{FF2B5EF4-FFF2-40B4-BE49-F238E27FC236}">
                  <a16:creationId xmlns:a16="http://schemas.microsoft.com/office/drawing/2014/main" id="{75F80DF3-23E7-283B-3ED8-F76EEB41C807}"/>
                </a:ext>
              </a:extLst>
            </p:cNvPr>
            <p:cNvSpPr>
              <a:spLocks/>
            </p:cNvSpPr>
            <p:nvPr/>
          </p:nvSpPr>
          <p:spPr bwMode="auto">
            <a:xfrm>
              <a:off x="2949" y="970"/>
              <a:ext cx="46" cy="94"/>
            </a:xfrm>
            <a:custGeom>
              <a:avLst/>
              <a:gdLst>
                <a:gd name="T0" fmla="*/ 233 w 289"/>
                <a:gd name="T1" fmla="*/ 0 h 722"/>
                <a:gd name="T2" fmla="*/ 289 w 289"/>
                <a:gd name="T3" fmla="*/ 18 h 722"/>
                <a:gd name="T4" fmla="*/ 56 w 289"/>
                <a:gd name="T5" fmla="*/ 722 h 722"/>
                <a:gd name="T6" fmla="*/ 0 w 289"/>
                <a:gd name="T7" fmla="*/ 703 h 722"/>
                <a:gd name="T8" fmla="*/ 233 w 289"/>
                <a:gd name="T9" fmla="*/ 0 h 722"/>
              </a:gdLst>
              <a:ahLst/>
              <a:cxnLst>
                <a:cxn ang="0">
                  <a:pos x="T0" y="T1"/>
                </a:cxn>
                <a:cxn ang="0">
                  <a:pos x="T2" y="T3"/>
                </a:cxn>
                <a:cxn ang="0">
                  <a:pos x="T4" y="T5"/>
                </a:cxn>
                <a:cxn ang="0">
                  <a:pos x="T6" y="T7"/>
                </a:cxn>
                <a:cxn ang="0">
                  <a:pos x="T8" y="T9"/>
                </a:cxn>
              </a:cxnLst>
              <a:rect l="0" t="0" r="r" b="b"/>
              <a:pathLst>
                <a:path w="289" h="722">
                  <a:moveTo>
                    <a:pt x="233" y="0"/>
                  </a:moveTo>
                  <a:lnTo>
                    <a:pt x="289" y="18"/>
                  </a:lnTo>
                  <a:lnTo>
                    <a:pt x="56" y="722"/>
                  </a:lnTo>
                  <a:lnTo>
                    <a:pt x="0" y="703"/>
                  </a:lnTo>
                  <a:lnTo>
                    <a:pt x="233" y="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53" name="Freeform 29">
              <a:extLst>
                <a:ext uri="{FF2B5EF4-FFF2-40B4-BE49-F238E27FC236}">
                  <a16:creationId xmlns:a16="http://schemas.microsoft.com/office/drawing/2014/main" id="{1D3EBCB5-50A2-9BAA-4C69-CF6B085579FE}"/>
                </a:ext>
              </a:extLst>
            </p:cNvPr>
            <p:cNvSpPr>
              <a:spLocks/>
            </p:cNvSpPr>
            <p:nvPr/>
          </p:nvSpPr>
          <p:spPr bwMode="auto">
            <a:xfrm>
              <a:off x="2953" y="974"/>
              <a:ext cx="39" cy="86"/>
            </a:xfrm>
            <a:custGeom>
              <a:avLst/>
              <a:gdLst>
                <a:gd name="T0" fmla="*/ 214 w 247"/>
                <a:gd name="T1" fmla="*/ 0 h 655"/>
                <a:gd name="T2" fmla="*/ 247 w 247"/>
                <a:gd name="T3" fmla="*/ 10 h 655"/>
                <a:gd name="T4" fmla="*/ 31 w 247"/>
                <a:gd name="T5" fmla="*/ 655 h 655"/>
                <a:gd name="T6" fmla="*/ 0 w 247"/>
                <a:gd name="T7" fmla="*/ 645 h 655"/>
                <a:gd name="T8" fmla="*/ 214 w 247"/>
                <a:gd name="T9" fmla="*/ 0 h 655"/>
              </a:gdLst>
              <a:ahLst/>
              <a:cxnLst>
                <a:cxn ang="0">
                  <a:pos x="T0" y="T1"/>
                </a:cxn>
                <a:cxn ang="0">
                  <a:pos x="T2" y="T3"/>
                </a:cxn>
                <a:cxn ang="0">
                  <a:pos x="T4" y="T5"/>
                </a:cxn>
                <a:cxn ang="0">
                  <a:pos x="T6" y="T7"/>
                </a:cxn>
                <a:cxn ang="0">
                  <a:pos x="T8" y="T9"/>
                </a:cxn>
              </a:cxnLst>
              <a:rect l="0" t="0" r="r" b="b"/>
              <a:pathLst>
                <a:path w="247" h="655">
                  <a:moveTo>
                    <a:pt x="214" y="0"/>
                  </a:moveTo>
                  <a:lnTo>
                    <a:pt x="247" y="10"/>
                  </a:lnTo>
                  <a:lnTo>
                    <a:pt x="31" y="655"/>
                  </a:lnTo>
                  <a:lnTo>
                    <a:pt x="0" y="645"/>
                  </a:lnTo>
                  <a:lnTo>
                    <a:pt x="214" y="0"/>
                  </a:lnTo>
                  <a:close/>
                </a:path>
              </a:pathLst>
            </a:custGeom>
            <a:solidFill>
              <a:srgbClr val="F0F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grpSp>
      <p:grpSp>
        <p:nvGrpSpPr>
          <p:cNvPr id="410654" name="Group 30">
            <a:extLst>
              <a:ext uri="{FF2B5EF4-FFF2-40B4-BE49-F238E27FC236}">
                <a16:creationId xmlns:a16="http://schemas.microsoft.com/office/drawing/2014/main" id="{95A33AA1-8C2E-ADE6-3D41-C060A55FA184}"/>
              </a:ext>
            </a:extLst>
          </p:cNvPr>
          <p:cNvGrpSpPr>
            <a:grpSpLocks/>
          </p:cNvGrpSpPr>
          <p:nvPr/>
        </p:nvGrpSpPr>
        <p:grpSpPr bwMode="auto">
          <a:xfrm>
            <a:off x="4225925" y="3446463"/>
            <a:ext cx="1336675" cy="1066800"/>
            <a:chOff x="2560" y="899"/>
            <a:chExt cx="842" cy="672"/>
          </a:xfrm>
        </p:grpSpPr>
        <p:sp>
          <p:nvSpPr>
            <p:cNvPr id="410655" name="AutoShape 31">
              <a:extLst>
                <a:ext uri="{FF2B5EF4-FFF2-40B4-BE49-F238E27FC236}">
                  <a16:creationId xmlns:a16="http://schemas.microsoft.com/office/drawing/2014/main" id="{5FD08CC8-DA19-5699-F57D-42FBB3D9B906}"/>
                </a:ext>
              </a:extLst>
            </p:cNvPr>
            <p:cNvSpPr>
              <a:spLocks noChangeAspect="1" noChangeArrowheads="1" noTextEdit="1"/>
            </p:cNvSpPr>
            <p:nvPr/>
          </p:nvSpPr>
          <p:spPr bwMode="auto">
            <a:xfrm>
              <a:off x="2780" y="899"/>
              <a:ext cx="622" cy="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10656" name="Freeform 32">
              <a:extLst>
                <a:ext uri="{FF2B5EF4-FFF2-40B4-BE49-F238E27FC236}">
                  <a16:creationId xmlns:a16="http://schemas.microsoft.com/office/drawing/2014/main" id="{EEE8DBC0-CEA0-3E4C-4C63-5370EE04A336}"/>
                </a:ext>
              </a:extLst>
            </p:cNvPr>
            <p:cNvSpPr>
              <a:spLocks/>
            </p:cNvSpPr>
            <p:nvPr/>
          </p:nvSpPr>
          <p:spPr bwMode="auto">
            <a:xfrm>
              <a:off x="2560" y="1288"/>
              <a:ext cx="424" cy="283"/>
            </a:xfrm>
            <a:custGeom>
              <a:avLst/>
              <a:gdLst>
                <a:gd name="T0" fmla="*/ 0 w 2669"/>
                <a:gd name="T1" fmla="*/ 398 h 2174"/>
                <a:gd name="T2" fmla="*/ 188 w 2669"/>
                <a:gd name="T3" fmla="*/ 1723 h 2174"/>
                <a:gd name="T4" fmla="*/ 1005 w 2669"/>
                <a:gd name="T5" fmla="*/ 2174 h 2174"/>
                <a:gd name="T6" fmla="*/ 2559 w 2669"/>
                <a:gd name="T7" fmla="*/ 1269 h 2174"/>
                <a:gd name="T8" fmla="*/ 2669 w 2669"/>
                <a:gd name="T9" fmla="*/ 167 h 2174"/>
                <a:gd name="T10" fmla="*/ 1897 w 2669"/>
                <a:gd name="T11" fmla="*/ 0 h 2174"/>
                <a:gd name="T12" fmla="*/ 0 w 2669"/>
                <a:gd name="T13" fmla="*/ 398 h 2174"/>
              </a:gdLst>
              <a:ahLst/>
              <a:cxnLst>
                <a:cxn ang="0">
                  <a:pos x="T0" y="T1"/>
                </a:cxn>
                <a:cxn ang="0">
                  <a:pos x="T2" y="T3"/>
                </a:cxn>
                <a:cxn ang="0">
                  <a:pos x="T4" y="T5"/>
                </a:cxn>
                <a:cxn ang="0">
                  <a:pos x="T6" y="T7"/>
                </a:cxn>
                <a:cxn ang="0">
                  <a:pos x="T8" y="T9"/>
                </a:cxn>
                <a:cxn ang="0">
                  <a:pos x="T10" y="T11"/>
                </a:cxn>
                <a:cxn ang="0">
                  <a:pos x="T12" y="T13"/>
                </a:cxn>
              </a:cxnLst>
              <a:rect l="0" t="0" r="r" b="b"/>
              <a:pathLst>
                <a:path w="2669" h="2174">
                  <a:moveTo>
                    <a:pt x="0" y="398"/>
                  </a:moveTo>
                  <a:lnTo>
                    <a:pt x="188" y="1723"/>
                  </a:lnTo>
                  <a:lnTo>
                    <a:pt x="1005" y="2174"/>
                  </a:lnTo>
                  <a:lnTo>
                    <a:pt x="2559" y="1269"/>
                  </a:lnTo>
                  <a:lnTo>
                    <a:pt x="2669" y="167"/>
                  </a:lnTo>
                  <a:lnTo>
                    <a:pt x="1897" y="0"/>
                  </a:lnTo>
                  <a:lnTo>
                    <a:pt x="0" y="398"/>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57" name="Freeform 33">
              <a:extLst>
                <a:ext uri="{FF2B5EF4-FFF2-40B4-BE49-F238E27FC236}">
                  <a16:creationId xmlns:a16="http://schemas.microsoft.com/office/drawing/2014/main" id="{7E55CD83-AFA3-2A3E-2BDB-4F7FB5E504EC}"/>
                </a:ext>
              </a:extLst>
            </p:cNvPr>
            <p:cNvSpPr>
              <a:spLocks/>
            </p:cNvSpPr>
            <p:nvPr/>
          </p:nvSpPr>
          <p:spPr bwMode="auto">
            <a:xfrm>
              <a:off x="2574" y="1297"/>
              <a:ext cx="396" cy="265"/>
            </a:xfrm>
            <a:custGeom>
              <a:avLst/>
              <a:gdLst>
                <a:gd name="T0" fmla="*/ 0 w 2494"/>
                <a:gd name="T1" fmla="*/ 372 h 2032"/>
                <a:gd name="T2" fmla="*/ 176 w 2494"/>
                <a:gd name="T3" fmla="*/ 1610 h 2032"/>
                <a:gd name="T4" fmla="*/ 937 w 2494"/>
                <a:gd name="T5" fmla="*/ 2032 h 2032"/>
                <a:gd name="T6" fmla="*/ 2392 w 2494"/>
                <a:gd name="T7" fmla="*/ 1187 h 2032"/>
                <a:gd name="T8" fmla="*/ 2494 w 2494"/>
                <a:gd name="T9" fmla="*/ 157 h 2032"/>
                <a:gd name="T10" fmla="*/ 1773 w 2494"/>
                <a:gd name="T11" fmla="*/ 0 h 2032"/>
                <a:gd name="T12" fmla="*/ 0 w 2494"/>
                <a:gd name="T13" fmla="*/ 372 h 2032"/>
              </a:gdLst>
              <a:ahLst/>
              <a:cxnLst>
                <a:cxn ang="0">
                  <a:pos x="T0" y="T1"/>
                </a:cxn>
                <a:cxn ang="0">
                  <a:pos x="T2" y="T3"/>
                </a:cxn>
                <a:cxn ang="0">
                  <a:pos x="T4" y="T5"/>
                </a:cxn>
                <a:cxn ang="0">
                  <a:pos x="T6" y="T7"/>
                </a:cxn>
                <a:cxn ang="0">
                  <a:pos x="T8" y="T9"/>
                </a:cxn>
                <a:cxn ang="0">
                  <a:pos x="T10" y="T11"/>
                </a:cxn>
                <a:cxn ang="0">
                  <a:pos x="T12" y="T13"/>
                </a:cxn>
              </a:cxnLst>
              <a:rect l="0" t="0" r="r" b="b"/>
              <a:pathLst>
                <a:path w="2494" h="2032">
                  <a:moveTo>
                    <a:pt x="0" y="372"/>
                  </a:moveTo>
                  <a:lnTo>
                    <a:pt x="176" y="1610"/>
                  </a:lnTo>
                  <a:lnTo>
                    <a:pt x="937" y="2032"/>
                  </a:lnTo>
                  <a:lnTo>
                    <a:pt x="2392" y="1187"/>
                  </a:lnTo>
                  <a:lnTo>
                    <a:pt x="2494" y="157"/>
                  </a:lnTo>
                  <a:lnTo>
                    <a:pt x="1773" y="0"/>
                  </a:lnTo>
                  <a:lnTo>
                    <a:pt x="0" y="372"/>
                  </a:lnTo>
                  <a:close/>
                </a:path>
              </a:pathLst>
            </a:custGeom>
            <a:solidFill>
              <a:srgbClr val="000000"/>
            </a:solidFill>
            <a:ln w="0">
              <a:solidFill>
                <a:srgbClr val="000000"/>
              </a:solidFill>
              <a:prstDash val="solid"/>
              <a:round/>
              <a:headEnd/>
              <a:tailEnd/>
            </a:ln>
          </p:spPr>
          <p:txBody>
            <a:bodyPr/>
            <a:lstStyle/>
            <a:p>
              <a:endParaRPr lang="en-JO"/>
            </a:p>
          </p:txBody>
        </p:sp>
        <p:sp>
          <p:nvSpPr>
            <p:cNvPr id="410658" name="Freeform 34">
              <a:extLst>
                <a:ext uri="{FF2B5EF4-FFF2-40B4-BE49-F238E27FC236}">
                  <a16:creationId xmlns:a16="http://schemas.microsoft.com/office/drawing/2014/main" id="{9EA8A2FC-BD0F-7F0D-931B-B3A5DAA4D786}"/>
                </a:ext>
              </a:extLst>
            </p:cNvPr>
            <p:cNvSpPr>
              <a:spLocks/>
            </p:cNvSpPr>
            <p:nvPr/>
          </p:nvSpPr>
          <p:spPr bwMode="auto">
            <a:xfrm>
              <a:off x="2585" y="1355"/>
              <a:ext cx="138" cy="195"/>
            </a:xfrm>
            <a:custGeom>
              <a:avLst/>
              <a:gdLst>
                <a:gd name="T0" fmla="*/ 866 w 866"/>
                <a:gd name="T1" fmla="*/ 329 h 1496"/>
                <a:gd name="T2" fmla="*/ 828 w 866"/>
                <a:gd name="T3" fmla="*/ 1496 h 1496"/>
                <a:gd name="T4" fmla="*/ 180 w 866"/>
                <a:gd name="T5" fmla="*/ 1108 h 1496"/>
                <a:gd name="T6" fmla="*/ 0 w 866"/>
                <a:gd name="T7" fmla="*/ 0 h 1496"/>
                <a:gd name="T8" fmla="*/ 866 w 866"/>
                <a:gd name="T9" fmla="*/ 329 h 1496"/>
              </a:gdLst>
              <a:ahLst/>
              <a:cxnLst>
                <a:cxn ang="0">
                  <a:pos x="T0" y="T1"/>
                </a:cxn>
                <a:cxn ang="0">
                  <a:pos x="T2" y="T3"/>
                </a:cxn>
                <a:cxn ang="0">
                  <a:pos x="T4" y="T5"/>
                </a:cxn>
                <a:cxn ang="0">
                  <a:pos x="T6" y="T7"/>
                </a:cxn>
                <a:cxn ang="0">
                  <a:pos x="T8" y="T9"/>
                </a:cxn>
              </a:cxnLst>
              <a:rect l="0" t="0" r="r" b="b"/>
              <a:pathLst>
                <a:path w="866" h="1496">
                  <a:moveTo>
                    <a:pt x="866" y="329"/>
                  </a:moveTo>
                  <a:lnTo>
                    <a:pt x="828" y="1496"/>
                  </a:lnTo>
                  <a:lnTo>
                    <a:pt x="180" y="1108"/>
                  </a:lnTo>
                  <a:lnTo>
                    <a:pt x="0" y="0"/>
                  </a:lnTo>
                  <a:lnTo>
                    <a:pt x="866" y="329"/>
                  </a:lnTo>
                  <a:close/>
                </a:path>
              </a:pathLst>
            </a:custGeom>
            <a:solidFill>
              <a:srgbClr val="876157"/>
            </a:solidFill>
            <a:ln w="0">
              <a:solidFill>
                <a:srgbClr val="000000"/>
              </a:solidFill>
              <a:prstDash val="solid"/>
              <a:round/>
              <a:headEnd/>
              <a:tailEnd/>
            </a:ln>
          </p:spPr>
          <p:txBody>
            <a:bodyPr/>
            <a:lstStyle/>
            <a:p>
              <a:endParaRPr lang="en-JO"/>
            </a:p>
          </p:txBody>
        </p:sp>
        <p:sp>
          <p:nvSpPr>
            <p:cNvPr id="410659" name="Freeform 35">
              <a:extLst>
                <a:ext uri="{FF2B5EF4-FFF2-40B4-BE49-F238E27FC236}">
                  <a16:creationId xmlns:a16="http://schemas.microsoft.com/office/drawing/2014/main" id="{333CC63D-2B76-B24B-93D4-2FBA8081AA9C}"/>
                </a:ext>
              </a:extLst>
            </p:cNvPr>
            <p:cNvSpPr>
              <a:spLocks/>
            </p:cNvSpPr>
            <p:nvPr/>
          </p:nvSpPr>
          <p:spPr bwMode="auto">
            <a:xfrm>
              <a:off x="2598" y="1305"/>
              <a:ext cx="353" cy="78"/>
            </a:xfrm>
            <a:custGeom>
              <a:avLst/>
              <a:gdLst>
                <a:gd name="T0" fmla="*/ 838 w 2224"/>
                <a:gd name="T1" fmla="*/ 598 h 598"/>
                <a:gd name="T2" fmla="*/ 0 w 2224"/>
                <a:gd name="T3" fmla="*/ 349 h 598"/>
                <a:gd name="T4" fmla="*/ 1606 w 2224"/>
                <a:gd name="T5" fmla="*/ 0 h 598"/>
                <a:gd name="T6" fmla="*/ 2224 w 2224"/>
                <a:gd name="T7" fmla="*/ 138 h 598"/>
                <a:gd name="T8" fmla="*/ 838 w 2224"/>
                <a:gd name="T9" fmla="*/ 598 h 598"/>
              </a:gdLst>
              <a:ahLst/>
              <a:cxnLst>
                <a:cxn ang="0">
                  <a:pos x="T0" y="T1"/>
                </a:cxn>
                <a:cxn ang="0">
                  <a:pos x="T2" y="T3"/>
                </a:cxn>
                <a:cxn ang="0">
                  <a:pos x="T4" y="T5"/>
                </a:cxn>
                <a:cxn ang="0">
                  <a:pos x="T6" y="T7"/>
                </a:cxn>
                <a:cxn ang="0">
                  <a:pos x="T8" y="T9"/>
                </a:cxn>
              </a:cxnLst>
              <a:rect l="0" t="0" r="r" b="b"/>
              <a:pathLst>
                <a:path w="2224" h="598">
                  <a:moveTo>
                    <a:pt x="838" y="598"/>
                  </a:moveTo>
                  <a:lnTo>
                    <a:pt x="0" y="349"/>
                  </a:lnTo>
                  <a:lnTo>
                    <a:pt x="1606" y="0"/>
                  </a:lnTo>
                  <a:lnTo>
                    <a:pt x="2224" y="138"/>
                  </a:lnTo>
                  <a:lnTo>
                    <a:pt x="838" y="598"/>
                  </a:lnTo>
                  <a:close/>
                </a:path>
              </a:pathLst>
            </a:custGeom>
            <a:solidFill>
              <a:srgbClr val="BFF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60" name="Freeform 36">
              <a:extLst>
                <a:ext uri="{FF2B5EF4-FFF2-40B4-BE49-F238E27FC236}">
                  <a16:creationId xmlns:a16="http://schemas.microsoft.com/office/drawing/2014/main" id="{8D8E8681-FDDF-AB9B-F848-CA29321EFBFD}"/>
                </a:ext>
              </a:extLst>
            </p:cNvPr>
            <p:cNvSpPr>
              <a:spLocks/>
            </p:cNvSpPr>
            <p:nvPr/>
          </p:nvSpPr>
          <p:spPr bwMode="auto">
            <a:xfrm>
              <a:off x="2794" y="1398"/>
              <a:ext cx="52" cy="17"/>
            </a:xfrm>
            <a:custGeom>
              <a:avLst/>
              <a:gdLst>
                <a:gd name="T0" fmla="*/ 44 w 331"/>
                <a:gd name="T1" fmla="*/ 0 h 135"/>
                <a:gd name="T2" fmla="*/ 306 w 331"/>
                <a:gd name="T3" fmla="*/ 96 h 135"/>
                <a:gd name="T4" fmla="*/ 311 w 331"/>
                <a:gd name="T5" fmla="*/ 105 h 135"/>
                <a:gd name="T6" fmla="*/ 318 w 331"/>
                <a:gd name="T7" fmla="*/ 114 h 135"/>
                <a:gd name="T8" fmla="*/ 324 w 331"/>
                <a:gd name="T9" fmla="*/ 123 h 135"/>
                <a:gd name="T10" fmla="*/ 331 w 331"/>
                <a:gd name="T11" fmla="*/ 135 h 135"/>
                <a:gd name="T12" fmla="*/ 0 w 331"/>
                <a:gd name="T13" fmla="*/ 15 h 135"/>
                <a:gd name="T14" fmla="*/ 11 w 331"/>
                <a:gd name="T15" fmla="*/ 9 h 135"/>
                <a:gd name="T16" fmla="*/ 22 w 331"/>
                <a:gd name="T17" fmla="*/ 6 h 135"/>
                <a:gd name="T18" fmla="*/ 33 w 331"/>
                <a:gd name="T19" fmla="*/ 2 h 135"/>
                <a:gd name="T20" fmla="*/ 44 w 331"/>
                <a:gd name="T2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1" h="135">
                  <a:moveTo>
                    <a:pt x="44" y="0"/>
                  </a:moveTo>
                  <a:lnTo>
                    <a:pt x="306" y="96"/>
                  </a:lnTo>
                  <a:lnTo>
                    <a:pt x="311" y="105"/>
                  </a:lnTo>
                  <a:lnTo>
                    <a:pt x="318" y="114"/>
                  </a:lnTo>
                  <a:lnTo>
                    <a:pt x="324" y="123"/>
                  </a:lnTo>
                  <a:lnTo>
                    <a:pt x="331" y="135"/>
                  </a:lnTo>
                  <a:lnTo>
                    <a:pt x="0" y="15"/>
                  </a:lnTo>
                  <a:lnTo>
                    <a:pt x="11" y="9"/>
                  </a:lnTo>
                  <a:lnTo>
                    <a:pt x="22" y="6"/>
                  </a:lnTo>
                  <a:lnTo>
                    <a:pt x="33" y="2"/>
                  </a:lnTo>
                  <a:lnTo>
                    <a:pt x="44"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61" name="Freeform 37">
              <a:extLst>
                <a:ext uri="{FF2B5EF4-FFF2-40B4-BE49-F238E27FC236}">
                  <a16:creationId xmlns:a16="http://schemas.microsoft.com/office/drawing/2014/main" id="{EED4CCDB-1F95-4B60-3A91-1661D9089702}"/>
                </a:ext>
              </a:extLst>
            </p:cNvPr>
            <p:cNvSpPr>
              <a:spLocks/>
            </p:cNvSpPr>
            <p:nvPr/>
          </p:nvSpPr>
          <p:spPr bwMode="auto">
            <a:xfrm>
              <a:off x="2777" y="1406"/>
              <a:ext cx="75" cy="26"/>
            </a:xfrm>
            <a:custGeom>
              <a:avLst/>
              <a:gdLst>
                <a:gd name="T0" fmla="*/ 24 w 479"/>
                <a:gd name="T1" fmla="*/ 0 h 197"/>
                <a:gd name="T2" fmla="*/ 80 w 479"/>
                <a:gd name="T3" fmla="*/ 19 h 197"/>
                <a:gd name="T4" fmla="*/ 136 w 479"/>
                <a:gd name="T5" fmla="*/ 40 h 197"/>
                <a:gd name="T6" fmla="*/ 192 w 479"/>
                <a:gd name="T7" fmla="*/ 60 h 197"/>
                <a:gd name="T8" fmla="*/ 249 w 479"/>
                <a:gd name="T9" fmla="*/ 81 h 197"/>
                <a:gd name="T10" fmla="*/ 304 w 479"/>
                <a:gd name="T11" fmla="*/ 102 h 197"/>
                <a:gd name="T12" fmla="*/ 361 w 479"/>
                <a:gd name="T13" fmla="*/ 122 h 197"/>
                <a:gd name="T14" fmla="*/ 417 w 479"/>
                <a:gd name="T15" fmla="*/ 143 h 197"/>
                <a:gd name="T16" fmla="*/ 473 w 479"/>
                <a:gd name="T17" fmla="*/ 164 h 197"/>
                <a:gd name="T18" fmla="*/ 473 w 479"/>
                <a:gd name="T19" fmla="*/ 171 h 197"/>
                <a:gd name="T20" fmla="*/ 476 w 479"/>
                <a:gd name="T21" fmla="*/ 180 h 197"/>
                <a:gd name="T22" fmla="*/ 476 w 479"/>
                <a:gd name="T23" fmla="*/ 188 h 197"/>
                <a:gd name="T24" fmla="*/ 479 w 479"/>
                <a:gd name="T25" fmla="*/ 197 h 197"/>
                <a:gd name="T26" fmla="*/ 418 w 479"/>
                <a:gd name="T27" fmla="*/ 174 h 197"/>
                <a:gd name="T28" fmla="*/ 359 w 479"/>
                <a:gd name="T29" fmla="*/ 152 h 197"/>
                <a:gd name="T30" fmla="*/ 298 w 479"/>
                <a:gd name="T31" fmla="*/ 130 h 197"/>
                <a:gd name="T32" fmla="*/ 238 w 479"/>
                <a:gd name="T33" fmla="*/ 108 h 197"/>
                <a:gd name="T34" fmla="*/ 178 w 479"/>
                <a:gd name="T35" fmla="*/ 86 h 197"/>
                <a:gd name="T36" fmla="*/ 118 w 479"/>
                <a:gd name="T37" fmla="*/ 64 h 197"/>
                <a:gd name="T38" fmla="*/ 58 w 479"/>
                <a:gd name="T39" fmla="*/ 42 h 197"/>
                <a:gd name="T40" fmla="*/ 0 w 479"/>
                <a:gd name="T41" fmla="*/ 22 h 197"/>
                <a:gd name="T42" fmla="*/ 11 w 479"/>
                <a:gd name="T43" fmla="*/ 9 h 197"/>
                <a:gd name="T44" fmla="*/ 24 w 479"/>
                <a:gd name="T45"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9" h="197">
                  <a:moveTo>
                    <a:pt x="24" y="0"/>
                  </a:moveTo>
                  <a:lnTo>
                    <a:pt x="80" y="19"/>
                  </a:lnTo>
                  <a:lnTo>
                    <a:pt x="136" y="40"/>
                  </a:lnTo>
                  <a:lnTo>
                    <a:pt x="192" y="60"/>
                  </a:lnTo>
                  <a:lnTo>
                    <a:pt x="249" y="81"/>
                  </a:lnTo>
                  <a:lnTo>
                    <a:pt x="304" y="102"/>
                  </a:lnTo>
                  <a:lnTo>
                    <a:pt x="361" y="122"/>
                  </a:lnTo>
                  <a:lnTo>
                    <a:pt x="417" y="143"/>
                  </a:lnTo>
                  <a:lnTo>
                    <a:pt x="473" y="164"/>
                  </a:lnTo>
                  <a:lnTo>
                    <a:pt x="473" y="171"/>
                  </a:lnTo>
                  <a:lnTo>
                    <a:pt x="476" y="180"/>
                  </a:lnTo>
                  <a:lnTo>
                    <a:pt x="476" y="188"/>
                  </a:lnTo>
                  <a:lnTo>
                    <a:pt x="479" y="197"/>
                  </a:lnTo>
                  <a:lnTo>
                    <a:pt x="418" y="174"/>
                  </a:lnTo>
                  <a:lnTo>
                    <a:pt x="359" y="152"/>
                  </a:lnTo>
                  <a:lnTo>
                    <a:pt x="298" y="130"/>
                  </a:lnTo>
                  <a:lnTo>
                    <a:pt x="238" y="108"/>
                  </a:lnTo>
                  <a:lnTo>
                    <a:pt x="178" y="86"/>
                  </a:lnTo>
                  <a:lnTo>
                    <a:pt x="118" y="64"/>
                  </a:lnTo>
                  <a:lnTo>
                    <a:pt x="58" y="42"/>
                  </a:lnTo>
                  <a:lnTo>
                    <a:pt x="0" y="22"/>
                  </a:lnTo>
                  <a:lnTo>
                    <a:pt x="11" y="9"/>
                  </a:lnTo>
                  <a:lnTo>
                    <a:pt x="24"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62" name="Freeform 38">
              <a:extLst>
                <a:ext uri="{FF2B5EF4-FFF2-40B4-BE49-F238E27FC236}">
                  <a16:creationId xmlns:a16="http://schemas.microsoft.com/office/drawing/2014/main" id="{D57CD170-EAFE-B6C7-D2FE-45E488AFDD1D}"/>
                </a:ext>
              </a:extLst>
            </p:cNvPr>
            <p:cNvSpPr>
              <a:spLocks/>
            </p:cNvSpPr>
            <p:nvPr/>
          </p:nvSpPr>
          <p:spPr bwMode="auto">
            <a:xfrm>
              <a:off x="2765" y="1416"/>
              <a:ext cx="88" cy="30"/>
            </a:xfrm>
            <a:custGeom>
              <a:avLst/>
              <a:gdLst>
                <a:gd name="T0" fmla="*/ 16 w 551"/>
                <a:gd name="T1" fmla="*/ 0 h 225"/>
                <a:gd name="T2" fmla="*/ 82 w 551"/>
                <a:gd name="T3" fmla="*/ 24 h 225"/>
                <a:gd name="T4" fmla="*/ 149 w 551"/>
                <a:gd name="T5" fmla="*/ 48 h 225"/>
                <a:gd name="T6" fmla="*/ 217 w 551"/>
                <a:gd name="T7" fmla="*/ 73 h 225"/>
                <a:gd name="T8" fmla="*/ 284 w 551"/>
                <a:gd name="T9" fmla="*/ 98 h 225"/>
                <a:gd name="T10" fmla="*/ 349 w 551"/>
                <a:gd name="T11" fmla="*/ 122 h 225"/>
                <a:gd name="T12" fmla="*/ 417 w 551"/>
                <a:gd name="T13" fmla="*/ 146 h 225"/>
                <a:gd name="T14" fmla="*/ 484 w 551"/>
                <a:gd name="T15" fmla="*/ 171 h 225"/>
                <a:gd name="T16" fmla="*/ 551 w 551"/>
                <a:gd name="T17" fmla="*/ 196 h 225"/>
                <a:gd name="T18" fmla="*/ 550 w 551"/>
                <a:gd name="T19" fmla="*/ 203 h 225"/>
                <a:gd name="T20" fmla="*/ 548 w 551"/>
                <a:gd name="T21" fmla="*/ 211 h 225"/>
                <a:gd name="T22" fmla="*/ 548 w 551"/>
                <a:gd name="T23" fmla="*/ 217 h 225"/>
                <a:gd name="T24" fmla="*/ 548 w 551"/>
                <a:gd name="T25" fmla="*/ 225 h 225"/>
                <a:gd name="T26" fmla="*/ 479 w 551"/>
                <a:gd name="T27" fmla="*/ 199 h 225"/>
                <a:gd name="T28" fmla="*/ 410 w 551"/>
                <a:gd name="T29" fmla="*/ 175 h 225"/>
                <a:gd name="T30" fmla="*/ 342 w 551"/>
                <a:gd name="T31" fmla="*/ 149 h 225"/>
                <a:gd name="T32" fmla="*/ 273 w 551"/>
                <a:gd name="T33" fmla="*/ 124 h 225"/>
                <a:gd name="T34" fmla="*/ 204 w 551"/>
                <a:gd name="T35" fmla="*/ 98 h 225"/>
                <a:gd name="T36" fmla="*/ 135 w 551"/>
                <a:gd name="T37" fmla="*/ 74 h 225"/>
                <a:gd name="T38" fmla="*/ 67 w 551"/>
                <a:gd name="T39" fmla="*/ 49 h 225"/>
                <a:gd name="T40" fmla="*/ 0 w 551"/>
                <a:gd name="T41" fmla="*/ 25 h 225"/>
                <a:gd name="T42" fmla="*/ 7 w 551"/>
                <a:gd name="T43" fmla="*/ 12 h 225"/>
                <a:gd name="T44" fmla="*/ 16 w 551"/>
                <a:gd name="T4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1" h="225">
                  <a:moveTo>
                    <a:pt x="16" y="0"/>
                  </a:moveTo>
                  <a:lnTo>
                    <a:pt x="82" y="24"/>
                  </a:lnTo>
                  <a:lnTo>
                    <a:pt x="149" y="48"/>
                  </a:lnTo>
                  <a:lnTo>
                    <a:pt x="217" y="73"/>
                  </a:lnTo>
                  <a:lnTo>
                    <a:pt x="284" y="98"/>
                  </a:lnTo>
                  <a:lnTo>
                    <a:pt x="349" y="122"/>
                  </a:lnTo>
                  <a:lnTo>
                    <a:pt x="417" y="146"/>
                  </a:lnTo>
                  <a:lnTo>
                    <a:pt x="484" y="171"/>
                  </a:lnTo>
                  <a:lnTo>
                    <a:pt x="551" y="196"/>
                  </a:lnTo>
                  <a:lnTo>
                    <a:pt x="550" y="203"/>
                  </a:lnTo>
                  <a:lnTo>
                    <a:pt x="548" y="211"/>
                  </a:lnTo>
                  <a:lnTo>
                    <a:pt x="548" y="217"/>
                  </a:lnTo>
                  <a:lnTo>
                    <a:pt x="548" y="225"/>
                  </a:lnTo>
                  <a:lnTo>
                    <a:pt x="479" y="199"/>
                  </a:lnTo>
                  <a:lnTo>
                    <a:pt x="410" y="175"/>
                  </a:lnTo>
                  <a:lnTo>
                    <a:pt x="342" y="149"/>
                  </a:lnTo>
                  <a:lnTo>
                    <a:pt x="273" y="124"/>
                  </a:lnTo>
                  <a:lnTo>
                    <a:pt x="204" y="98"/>
                  </a:lnTo>
                  <a:lnTo>
                    <a:pt x="135" y="74"/>
                  </a:lnTo>
                  <a:lnTo>
                    <a:pt x="67" y="49"/>
                  </a:lnTo>
                  <a:lnTo>
                    <a:pt x="0" y="25"/>
                  </a:lnTo>
                  <a:lnTo>
                    <a:pt x="7" y="12"/>
                  </a:lnTo>
                  <a:lnTo>
                    <a:pt x="16"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63" name="Freeform 39">
              <a:extLst>
                <a:ext uri="{FF2B5EF4-FFF2-40B4-BE49-F238E27FC236}">
                  <a16:creationId xmlns:a16="http://schemas.microsoft.com/office/drawing/2014/main" id="{FFC2B4F7-9E3D-F70B-2646-AFF33D89E1DD}"/>
                </a:ext>
              </a:extLst>
            </p:cNvPr>
            <p:cNvSpPr>
              <a:spLocks/>
            </p:cNvSpPr>
            <p:nvPr/>
          </p:nvSpPr>
          <p:spPr bwMode="auto">
            <a:xfrm>
              <a:off x="2758" y="1429"/>
              <a:ext cx="91" cy="30"/>
            </a:xfrm>
            <a:custGeom>
              <a:avLst/>
              <a:gdLst>
                <a:gd name="T0" fmla="*/ 11 w 576"/>
                <a:gd name="T1" fmla="*/ 0 h 234"/>
                <a:gd name="T2" fmla="*/ 81 w 576"/>
                <a:gd name="T3" fmla="*/ 25 h 234"/>
                <a:gd name="T4" fmla="*/ 152 w 576"/>
                <a:gd name="T5" fmla="*/ 52 h 234"/>
                <a:gd name="T6" fmla="*/ 223 w 576"/>
                <a:gd name="T7" fmla="*/ 76 h 234"/>
                <a:gd name="T8" fmla="*/ 294 w 576"/>
                <a:gd name="T9" fmla="*/ 103 h 234"/>
                <a:gd name="T10" fmla="*/ 363 w 576"/>
                <a:gd name="T11" fmla="*/ 128 h 234"/>
                <a:gd name="T12" fmla="*/ 434 w 576"/>
                <a:gd name="T13" fmla="*/ 154 h 234"/>
                <a:gd name="T14" fmla="*/ 505 w 576"/>
                <a:gd name="T15" fmla="*/ 180 h 234"/>
                <a:gd name="T16" fmla="*/ 576 w 576"/>
                <a:gd name="T17" fmla="*/ 207 h 234"/>
                <a:gd name="T18" fmla="*/ 572 w 576"/>
                <a:gd name="T19" fmla="*/ 215 h 234"/>
                <a:gd name="T20" fmla="*/ 571 w 576"/>
                <a:gd name="T21" fmla="*/ 224 h 234"/>
                <a:gd name="T22" fmla="*/ 568 w 576"/>
                <a:gd name="T23" fmla="*/ 229 h 234"/>
                <a:gd name="T24" fmla="*/ 567 w 576"/>
                <a:gd name="T25" fmla="*/ 234 h 234"/>
                <a:gd name="T26" fmla="*/ 495 w 576"/>
                <a:gd name="T27" fmla="*/ 207 h 234"/>
                <a:gd name="T28" fmla="*/ 424 w 576"/>
                <a:gd name="T29" fmla="*/ 181 h 234"/>
                <a:gd name="T30" fmla="*/ 353 w 576"/>
                <a:gd name="T31" fmla="*/ 155 h 234"/>
                <a:gd name="T32" fmla="*/ 283 w 576"/>
                <a:gd name="T33" fmla="*/ 129 h 234"/>
                <a:gd name="T34" fmla="*/ 212 w 576"/>
                <a:gd name="T35" fmla="*/ 103 h 234"/>
                <a:gd name="T36" fmla="*/ 141 w 576"/>
                <a:gd name="T37" fmla="*/ 78 h 234"/>
                <a:gd name="T38" fmla="*/ 70 w 576"/>
                <a:gd name="T39" fmla="*/ 52 h 234"/>
                <a:gd name="T40" fmla="*/ 0 w 576"/>
                <a:gd name="T41" fmla="*/ 27 h 234"/>
                <a:gd name="T42" fmla="*/ 2 w 576"/>
                <a:gd name="T43" fmla="*/ 22 h 234"/>
                <a:gd name="T44" fmla="*/ 4 w 576"/>
                <a:gd name="T45" fmla="*/ 17 h 234"/>
                <a:gd name="T46" fmla="*/ 7 w 576"/>
                <a:gd name="T47" fmla="*/ 8 h 234"/>
                <a:gd name="T48" fmla="*/ 11 w 576"/>
                <a:gd name="T49"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6" h="234">
                  <a:moveTo>
                    <a:pt x="11" y="0"/>
                  </a:moveTo>
                  <a:lnTo>
                    <a:pt x="81" y="25"/>
                  </a:lnTo>
                  <a:lnTo>
                    <a:pt x="152" y="52"/>
                  </a:lnTo>
                  <a:lnTo>
                    <a:pt x="223" y="76"/>
                  </a:lnTo>
                  <a:lnTo>
                    <a:pt x="294" y="103"/>
                  </a:lnTo>
                  <a:lnTo>
                    <a:pt x="363" y="128"/>
                  </a:lnTo>
                  <a:lnTo>
                    <a:pt x="434" y="154"/>
                  </a:lnTo>
                  <a:lnTo>
                    <a:pt x="505" y="180"/>
                  </a:lnTo>
                  <a:lnTo>
                    <a:pt x="576" y="207"/>
                  </a:lnTo>
                  <a:lnTo>
                    <a:pt x="572" y="215"/>
                  </a:lnTo>
                  <a:lnTo>
                    <a:pt x="571" y="224"/>
                  </a:lnTo>
                  <a:lnTo>
                    <a:pt x="568" y="229"/>
                  </a:lnTo>
                  <a:lnTo>
                    <a:pt x="567" y="234"/>
                  </a:lnTo>
                  <a:lnTo>
                    <a:pt x="495" y="207"/>
                  </a:lnTo>
                  <a:lnTo>
                    <a:pt x="424" y="181"/>
                  </a:lnTo>
                  <a:lnTo>
                    <a:pt x="353" y="155"/>
                  </a:lnTo>
                  <a:lnTo>
                    <a:pt x="283" y="129"/>
                  </a:lnTo>
                  <a:lnTo>
                    <a:pt x="212" y="103"/>
                  </a:lnTo>
                  <a:lnTo>
                    <a:pt x="141" y="78"/>
                  </a:lnTo>
                  <a:lnTo>
                    <a:pt x="70" y="52"/>
                  </a:lnTo>
                  <a:lnTo>
                    <a:pt x="0" y="27"/>
                  </a:lnTo>
                  <a:lnTo>
                    <a:pt x="2" y="22"/>
                  </a:lnTo>
                  <a:lnTo>
                    <a:pt x="4" y="17"/>
                  </a:lnTo>
                  <a:lnTo>
                    <a:pt x="7" y="8"/>
                  </a:lnTo>
                  <a:lnTo>
                    <a:pt x="11"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64" name="Freeform 40">
              <a:extLst>
                <a:ext uri="{FF2B5EF4-FFF2-40B4-BE49-F238E27FC236}">
                  <a16:creationId xmlns:a16="http://schemas.microsoft.com/office/drawing/2014/main" id="{FCCBB358-66D3-AAF9-37F5-0BEC5F0A42AE}"/>
                </a:ext>
              </a:extLst>
            </p:cNvPr>
            <p:cNvSpPr>
              <a:spLocks/>
            </p:cNvSpPr>
            <p:nvPr/>
          </p:nvSpPr>
          <p:spPr bwMode="auto">
            <a:xfrm>
              <a:off x="2755" y="1442"/>
              <a:ext cx="88" cy="29"/>
            </a:xfrm>
            <a:custGeom>
              <a:avLst/>
              <a:gdLst>
                <a:gd name="T0" fmla="*/ 5 w 555"/>
                <a:gd name="T1" fmla="*/ 0 h 226"/>
                <a:gd name="T2" fmla="*/ 72 w 555"/>
                <a:gd name="T3" fmla="*/ 24 h 226"/>
                <a:gd name="T4" fmla="*/ 140 w 555"/>
                <a:gd name="T5" fmla="*/ 50 h 226"/>
                <a:gd name="T6" fmla="*/ 209 w 555"/>
                <a:gd name="T7" fmla="*/ 75 h 226"/>
                <a:gd name="T8" fmla="*/ 278 w 555"/>
                <a:gd name="T9" fmla="*/ 101 h 226"/>
                <a:gd name="T10" fmla="*/ 347 w 555"/>
                <a:gd name="T11" fmla="*/ 125 h 226"/>
                <a:gd name="T12" fmla="*/ 415 w 555"/>
                <a:gd name="T13" fmla="*/ 151 h 226"/>
                <a:gd name="T14" fmla="*/ 485 w 555"/>
                <a:gd name="T15" fmla="*/ 175 h 226"/>
                <a:gd name="T16" fmla="*/ 555 w 555"/>
                <a:gd name="T17" fmla="*/ 201 h 226"/>
                <a:gd name="T18" fmla="*/ 546 w 555"/>
                <a:gd name="T19" fmla="*/ 213 h 226"/>
                <a:gd name="T20" fmla="*/ 538 w 555"/>
                <a:gd name="T21" fmla="*/ 226 h 226"/>
                <a:gd name="T22" fmla="*/ 469 w 555"/>
                <a:gd name="T23" fmla="*/ 200 h 226"/>
                <a:gd name="T24" fmla="*/ 402 w 555"/>
                <a:gd name="T25" fmla="*/ 175 h 226"/>
                <a:gd name="T26" fmla="*/ 335 w 555"/>
                <a:gd name="T27" fmla="*/ 151 h 226"/>
                <a:gd name="T28" fmla="*/ 268 w 555"/>
                <a:gd name="T29" fmla="*/ 126 h 226"/>
                <a:gd name="T30" fmla="*/ 201 w 555"/>
                <a:gd name="T31" fmla="*/ 102 h 226"/>
                <a:gd name="T32" fmla="*/ 134 w 555"/>
                <a:gd name="T33" fmla="*/ 77 h 226"/>
                <a:gd name="T34" fmla="*/ 67 w 555"/>
                <a:gd name="T35" fmla="*/ 53 h 226"/>
                <a:gd name="T36" fmla="*/ 0 w 555"/>
                <a:gd name="T37" fmla="*/ 28 h 226"/>
                <a:gd name="T38" fmla="*/ 0 w 555"/>
                <a:gd name="T39" fmla="*/ 21 h 226"/>
                <a:gd name="T40" fmla="*/ 1 w 555"/>
                <a:gd name="T41" fmla="*/ 14 h 226"/>
                <a:gd name="T42" fmla="*/ 2 w 555"/>
                <a:gd name="T43" fmla="*/ 6 h 226"/>
                <a:gd name="T44" fmla="*/ 5 w 555"/>
                <a:gd name="T45"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5" h="226">
                  <a:moveTo>
                    <a:pt x="5" y="0"/>
                  </a:moveTo>
                  <a:lnTo>
                    <a:pt x="72" y="24"/>
                  </a:lnTo>
                  <a:lnTo>
                    <a:pt x="140" y="50"/>
                  </a:lnTo>
                  <a:lnTo>
                    <a:pt x="209" y="75"/>
                  </a:lnTo>
                  <a:lnTo>
                    <a:pt x="278" y="101"/>
                  </a:lnTo>
                  <a:lnTo>
                    <a:pt x="347" y="125"/>
                  </a:lnTo>
                  <a:lnTo>
                    <a:pt x="415" y="151"/>
                  </a:lnTo>
                  <a:lnTo>
                    <a:pt x="485" y="175"/>
                  </a:lnTo>
                  <a:lnTo>
                    <a:pt x="555" y="201"/>
                  </a:lnTo>
                  <a:lnTo>
                    <a:pt x="546" y="213"/>
                  </a:lnTo>
                  <a:lnTo>
                    <a:pt x="538" y="226"/>
                  </a:lnTo>
                  <a:lnTo>
                    <a:pt x="469" y="200"/>
                  </a:lnTo>
                  <a:lnTo>
                    <a:pt x="402" y="175"/>
                  </a:lnTo>
                  <a:lnTo>
                    <a:pt x="335" y="151"/>
                  </a:lnTo>
                  <a:lnTo>
                    <a:pt x="268" y="126"/>
                  </a:lnTo>
                  <a:lnTo>
                    <a:pt x="201" y="102"/>
                  </a:lnTo>
                  <a:lnTo>
                    <a:pt x="134" y="77"/>
                  </a:lnTo>
                  <a:lnTo>
                    <a:pt x="67" y="53"/>
                  </a:lnTo>
                  <a:lnTo>
                    <a:pt x="0" y="28"/>
                  </a:lnTo>
                  <a:lnTo>
                    <a:pt x="0" y="21"/>
                  </a:lnTo>
                  <a:lnTo>
                    <a:pt x="1" y="14"/>
                  </a:lnTo>
                  <a:lnTo>
                    <a:pt x="2" y="6"/>
                  </a:lnTo>
                  <a:lnTo>
                    <a:pt x="5"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65" name="Freeform 41">
              <a:extLst>
                <a:ext uri="{FF2B5EF4-FFF2-40B4-BE49-F238E27FC236}">
                  <a16:creationId xmlns:a16="http://schemas.microsoft.com/office/drawing/2014/main" id="{169D1902-657E-5BBF-DBDE-497A5C15A768}"/>
                </a:ext>
              </a:extLst>
            </p:cNvPr>
            <p:cNvSpPr>
              <a:spLocks/>
            </p:cNvSpPr>
            <p:nvPr/>
          </p:nvSpPr>
          <p:spPr bwMode="auto">
            <a:xfrm>
              <a:off x="2755" y="1456"/>
              <a:ext cx="77" cy="26"/>
            </a:xfrm>
            <a:custGeom>
              <a:avLst/>
              <a:gdLst>
                <a:gd name="T0" fmla="*/ 0 w 486"/>
                <a:gd name="T1" fmla="*/ 0 h 200"/>
                <a:gd name="T2" fmla="*/ 59 w 486"/>
                <a:gd name="T3" fmla="*/ 22 h 200"/>
                <a:gd name="T4" fmla="*/ 121 w 486"/>
                <a:gd name="T5" fmla="*/ 44 h 200"/>
                <a:gd name="T6" fmla="*/ 180 w 486"/>
                <a:gd name="T7" fmla="*/ 65 h 200"/>
                <a:gd name="T8" fmla="*/ 242 w 486"/>
                <a:gd name="T9" fmla="*/ 89 h 200"/>
                <a:gd name="T10" fmla="*/ 303 w 486"/>
                <a:gd name="T11" fmla="*/ 111 h 200"/>
                <a:gd name="T12" fmla="*/ 364 w 486"/>
                <a:gd name="T13" fmla="*/ 133 h 200"/>
                <a:gd name="T14" fmla="*/ 424 w 486"/>
                <a:gd name="T15" fmla="*/ 156 h 200"/>
                <a:gd name="T16" fmla="*/ 486 w 486"/>
                <a:gd name="T17" fmla="*/ 179 h 200"/>
                <a:gd name="T18" fmla="*/ 473 w 486"/>
                <a:gd name="T19" fmla="*/ 189 h 200"/>
                <a:gd name="T20" fmla="*/ 462 w 486"/>
                <a:gd name="T21" fmla="*/ 200 h 200"/>
                <a:gd name="T22" fmla="*/ 404 w 486"/>
                <a:gd name="T23" fmla="*/ 178 h 200"/>
                <a:gd name="T24" fmla="*/ 347 w 486"/>
                <a:gd name="T25" fmla="*/ 157 h 200"/>
                <a:gd name="T26" fmla="*/ 290 w 486"/>
                <a:gd name="T27" fmla="*/ 135 h 200"/>
                <a:gd name="T28" fmla="*/ 233 w 486"/>
                <a:gd name="T29" fmla="*/ 115 h 200"/>
                <a:gd name="T30" fmla="*/ 175 w 486"/>
                <a:gd name="T31" fmla="*/ 94 h 200"/>
                <a:gd name="T32" fmla="*/ 118 w 486"/>
                <a:gd name="T33" fmla="*/ 73 h 200"/>
                <a:gd name="T34" fmla="*/ 61 w 486"/>
                <a:gd name="T35" fmla="*/ 53 h 200"/>
                <a:gd name="T36" fmla="*/ 5 w 486"/>
                <a:gd name="T37" fmla="*/ 33 h 200"/>
                <a:gd name="T38" fmla="*/ 3 w 486"/>
                <a:gd name="T39" fmla="*/ 24 h 200"/>
                <a:gd name="T40" fmla="*/ 2 w 486"/>
                <a:gd name="T41" fmla="*/ 16 h 200"/>
                <a:gd name="T42" fmla="*/ 1 w 486"/>
                <a:gd name="T43" fmla="*/ 7 h 200"/>
                <a:gd name="T44" fmla="*/ 0 w 486"/>
                <a:gd name="T45"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6" h="200">
                  <a:moveTo>
                    <a:pt x="0" y="0"/>
                  </a:moveTo>
                  <a:lnTo>
                    <a:pt x="59" y="22"/>
                  </a:lnTo>
                  <a:lnTo>
                    <a:pt x="121" y="44"/>
                  </a:lnTo>
                  <a:lnTo>
                    <a:pt x="180" y="65"/>
                  </a:lnTo>
                  <a:lnTo>
                    <a:pt x="242" y="89"/>
                  </a:lnTo>
                  <a:lnTo>
                    <a:pt x="303" y="111"/>
                  </a:lnTo>
                  <a:lnTo>
                    <a:pt x="364" y="133"/>
                  </a:lnTo>
                  <a:lnTo>
                    <a:pt x="424" y="156"/>
                  </a:lnTo>
                  <a:lnTo>
                    <a:pt x="486" y="179"/>
                  </a:lnTo>
                  <a:lnTo>
                    <a:pt x="473" y="189"/>
                  </a:lnTo>
                  <a:lnTo>
                    <a:pt x="462" y="200"/>
                  </a:lnTo>
                  <a:lnTo>
                    <a:pt x="404" y="178"/>
                  </a:lnTo>
                  <a:lnTo>
                    <a:pt x="347" y="157"/>
                  </a:lnTo>
                  <a:lnTo>
                    <a:pt x="290" y="135"/>
                  </a:lnTo>
                  <a:lnTo>
                    <a:pt x="233" y="115"/>
                  </a:lnTo>
                  <a:lnTo>
                    <a:pt x="175" y="94"/>
                  </a:lnTo>
                  <a:lnTo>
                    <a:pt x="118" y="73"/>
                  </a:lnTo>
                  <a:lnTo>
                    <a:pt x="61" y="53"/>
                  </a:lnTo>
                  <a:lnTo>
                    <a:pt x="5" y="33"/>
                  </a:lnTo>
                  <a:lnTo>
                    <a:pt x="3" y="24"/>
                  </a:lnTo>
                  <a:lnTo>
                    <a:pt x="2" y="16"/>
                  </a:lnTo>
                  <a:lnTo>
                    <a:pt x="1" y="7"/>
                  </a:lnTo>
                  <a:lnTo>
                    <a:pt x="0"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66" name="Freeform 42">
              <a:extLst>
                <a:ext uri="{FF2B5EF4-FFF2-40B4-BE49-F238E27FC236}">
                  <a16:creationId xmlns:a16="http://schemas.microsoft.com/office/drawing/2014/main" id="{CBA5F34B-58AA-AF2B-DE3E-86311AADC0C8}"/>
                </a:ext>
              </a:extLst>
            </p:cNvPr>
            <p:cNvSpPr>
              <a:spLocks/>
            </p:cNvSpPr>
            <p:nvPr/>
          </p:nvSpPr>
          <p:spPr bwMode="auto">
            <a:xfrm>
              <a:off x="2760" y="1472"/>
              <a:ext cx="55" cy="19"/>
            </a:xfrm>
            <a:custGeom>
              <a:avLst/>
              <a:gdLst>
                <a:gd name="T0" fmla="*/ 0 w 345"/>
                <a:gd name="T1" fmla="*/ 0 h 141"/>
                <a:gd name="T2" fmla="*/ 345 w 345"/>
                <a:gd name="T3" fmla="*/ 125 h 141"/>
                <a:gd name="T4" fmla="*/ 333 w 345"/>
                <a:gd name="T5" fmla="*/ 129 h 141"/>
                <a:gd name="T6" fmla="*/ 324 w 345"/>
                <a:gd name="T7" fmla="*/ 133 h 141"/>
                <a:gd name="T8" fmla="*/ 313 w 345"/>
                <a:gd name="T9" fmla="*/ 137 h 141"/>
                <a:gd name="T10" fmla="*/ 304 w 345"/>
                <a:gd name="T11" fmla="*/ 141 h 141"/>
                <a:gd name="T12" fmla="*/ 24 w 345"/>
                <a:gd name="T13" fmla="*/ 37 h 141"/>
                <a:gd name="T14" fmla="*/ 16 w 345"/>
                <a:gd name="T15" fmla="*/ 27 h 141"/>
                <a:gd name="T16" fmla="*/ 11 w 345"/>
                <a:gd name="T17" fmla="*/ 18 h 141"/>
                <a:gd name="T18" fmla="*/ 4 w 345"/>
                <a:gd name="T19" fmla="*/ 9 h 141"/>
                <a:gd name="T20" fmla="*/ 0 w 345"/>
                <a:gd name="T21"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5" h="141">
                  <a:moveTo>
                    <a:pt x="0" y="0"/>
                  </a:moveTo>
                  <a:lnTo>
                    <a:pt x="345" y="125"/>
                  </a:lnTo>
                  <a:lnTo>
                    <a:pt x="333" y="129"/>
                  </a:lnTo>
                  <a:lnTo>
                    <a:pt x="324" y="133"/>
                  </a:lnTo>
                  <a:lnTo>
                    <a:pt x="313" y="137"/>
                  </a:lnTo>
                  <a:lnTo>
                    <a:pt x="304" y="141"/>
                  </a:lnTo>
                  <a:lnTo>
                    <a:pt x="24" y="37"/>
                  </a:lnTo>
                  <a:lnTo>
                    <a:pt x="16" y="27"/>
                  </a:lnTo>
                  <a:lnTo>
                    <a:pt x="11" y="18"/>
                  </a:lnTo>
                  <a:lnTo>
                    <a:pt x="4" y="9"/>
                  </a:lnTo>
                  <a:lnTo>
                    <a:pt x="0"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67" name="Freeform 43">
              <a:extLst>
                <a:ext uri="{FF2B5EF4-FFF2-40B4-BE49-F238E27FC236}">
                  <a16:creationId xmlns:a16="http://schemas.microsoft.com/office/drawing/2014/main" id="{3452EB25-61BD-E226-4CE9-72620BE2D875}"/>
                </a:ext>
              </a:extLst>
            </p:cNvPr>
            <p:cNvSpPr>
              <a:spLocks/>
            </p:cNvSpPr>
            <p:nvPr/>
          </p:nvSpPr>
          <p:spPr bwMode="auto">
            <a:xfrm>
              <a:off x="2820" y="1421"/>
              <a:ext cx="31" cy="66"/>
            </a:xfrm>
            <a:custGeom>
              <a:avLst/>
              <a:gdLst>
                <a:gd name="T0" fmla="*/ 195 w 195"/>
                <a:gd name="T1" fmla="*/ 36 h 502"/>
                <a:gd name="T2" fmla="*/ 32 w 195"/>
                <a:gd name="T3" fmla="*/ 480 h 502"/>
                <a:gd name="T4" fmla="*/ 23 w 195"/>
                <a:gd name="T5" fmla="*/ 486 h 502"/>
                <a:gd name="T6" fmla="*/ 15 w 195"/>
                <a:gd name="T7" fmla="*/ 491 h 502"/>
                <a:gd name="T8" fmla="*/ 8 w 195"/>
                <a:gd name="T9" fmla="*/ 496 h 502"/>
                <a:gd name="T10" fmla="*/ 0 w 195"/>
                <a:gd name="T11" fmla="*/ 502 h 502"/>
                <a:gd name="T12" fmla="*/ 183 w 195"/>
                <a:gd name="T13" fmla="*/ 0 h 502"/>
                <a:gd name="T14" fmla="*/ 186 w 195"/>
                <a:gd name="T15" fmla="*/ 8 h 502"/>
                <a:gd name="T16" fmla="*/ 190 w 195"/>
                <a:gd name="T17" fmla="*/ 17 h 502"/>
                <a:gd name="T18" fmla="*/ 192 w 195"/>
                <a:gd name="T19" fmla="*/ 26 h 502"/>
                <a:gd name="T20" fmla="*/ 195 w 195"/>
                <a:gd name="T21" fmla="*/ 3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502">
                  <a:moveTo>
                    <a:pt x="195" y="36"/>
                  </a:moveTo>
                  <a:lnTo>
                    <a:pt x="32" y="480"/>
                  </a:lnTo>
                  <a:lnTo>
                    <a:pt x="23" y="486"/>
                  </a:lnTo>
                  <a:lnTo>
                    <a:pt x="15" y="491"/>
                  </a:lnTo>
                  <a:lnTo>
                    <a:pt x="8" y="496"/>
                  </a:lnTo>
                  <a:lnTo>
                    <a:pt x="0" y="502"/>
                  </a:lnTo>
                  <a:lnTo>
                    <a:pt x="183" y="0"/>
                  </a:lnTo>
                  <a:lnTo>
                    <a:pt x="186" y="8"/>
                  </a:lnTo>
                  <a:lnTo>
                    <a:pt x="190" y="17"/>
                  </a:lnTo>
                  <a:lnTo>
                    <a:pt x="192" y="26"/>
                  </a:lnTo>
                  <a:lnTo>
                    <a:pt x="195" y="36"/>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68" name="Freeform 44">
              <a:extLst>
                <a:ext uri="{FF2B5EF4-FFF2-40B4-BE49-F238E27FC236}">
                  <a16:creationId xmlns:a16="http://schemas.microsoft.com/office/drawing/2014/main" id="{9CFDAF6B-B1B5-5EED-22D9-229B79E6B26B}"/>
                </a:ext>
              </a:extLst>
            </p:cNvPr>
            <p:cNvSpPr>
              <a:spLocks/>
            </p:cNvSpPr>
            <p:nvPr/>
          </p:nvSpPr>
          <p:spPr bwMode="auto">
            <a:xfrm>
              <a:off x="2804" y="1409"/>
              <a:ext cx="39" cy="83"/>
            </a:xfrm>
            <a:custGeom>
              <a:avLst/>
              <a:gdLst>
                <a:gd name="T0" fmla="*/ 249 w 249"/>
                <a:gd name="T1" fmla="*/ 22 h 637"/>
                <a:gd name="T2" fmla="*/ 220 w 249"/>
                <a:gd name="T3" fmla="*/ 97 h 637"/>
                <a:gd name="T4" fmla="*/ 192 w 249"/>
                <a:gd name="T5" fmla="*/ 173 h 637"/>
                <a:gd name="T6" fmla="*/ 164 w 249"/>
                <a:gd name="T7" fmla="*/ 249 h 637"/>
                <a:gd name="T8" fmla="*/ 136 w 249"/>
                <a:gd name="T9" fmla="*/ 326 h 637"/>
                <a:gd name="T10" fmla="*/ 108 w 249"/>
                <a:gd name="T11" fmla="*/ 402 h 637"/>
                <a:gd name="T12" fmla="*/ 81 w 249"/>
                <a:gd name="T13" fmla="*/ 478 h 637"/>
                <a:gd name="T14" fmla="*/ 53 w 249"/>
                <a:gd name="T15" fmla="*/ 554 h 637"/>
                <a:gd name="T16" fmla="*/ 25 w 249"/>
                <a:gd name="T17" fmla="*/ 632 h 637"/>
                <a:gd name="T18" fmla="*/ 19 w 249"/>
                <a:gd name="T19" fmla="*/ 633 h 637"/>
                <a:gd name="T20" fmla="*/ 13 w 249"/>
                <a:gd name="T21" fmla="*/ 634 h 637"/>
                <a:gd name="T22" fmla="*/ 5 w 249"/>
                <a:gd name="T23" fmla="*/ 635 h 637"/>
                <a:gd name="T24" fmla="*/ 0 w 249"/>
                <a:gd name="T25" fmla="*/ 637 h 637"/>
                <a:gd name="T26" fmla="*/ 28 w 249"/>
                <a:gd name="T27" fmla="*/ 557 h 637"/>
                <a:gd name="T28" fmla="*/ 58 w 249"/>
                <a:gd name="T29" fmla="*/ 477 h 637"/>
                <a:gd name="T30" fmla="*/ 86 w 249"/>
                <a:gd name="T31" fmla="*/ 397 h 637"/>
                <a:gd name="T32" fmla="*/ 116 w 249"/>
                <a:gd name="T33" fmla="*/ 318 h 637"/>
                <a:gd name="T34" fmla="*/ 144 w 249"/>
                <a:gd name="T35" fmla="*/ 238 h 637"/>
                <a:gd name="T36" fmla="*/ 174 w 249"/>
                <a:gd name="T37" fmla="*/ 159 h 637"/>
                <a:gd name="T38" fmla="*/ 202 w 249"/>
                <a:gd name="T39" fmla="*/ 79 h 637"/>
                <a:gd name="T40" fmla="*/ 232 w 249"/>
                <a:gd name="T41" fmla="*/ 0 h 637"/>
                <a:gd name="T42" fmla="*/ 240 w 249"/>
                <a:gd name="T43" fmla="*/ 9 h 637"/>
                <a:gd name="T44" fmla="*/ 249 w 249"/>
                <a:gd name="T45" fmla="*/ 22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9" h="637">
                  <a:moveTo>
                    <a:pt x="249" y="22"/>
                  </a:moveTo>
                  <a:lnTo>
                    <a:pt x="220" y="97"/>
                  </a:lnTo>
                  <a:lnTo>
                    <a:pt x="192" y="173"/>
                  </a:lnTo>
                  <a:lnTo>
                    <a:pt x="164" y="249"/>
                  </a:lnTo>
                  <a:lnTo>
                    <a:pt x="136" y="326"/>
                  </a:lnTo>
                  <a:lnTo>
                    <a:pt x="108" y="402"/>
                  </a:lnTo>
                  <a:lnTo>
                    <a:pt x="81" y="478"/>
                  </a:lnTo>
                  <a:lnTo>
                    <a:pt x="53" y="554"/>
                  </a:lnTo>
                  <a:lnTo>
                    <a:pt x="25" y="632"/>
                  </a:lnTo>
                  <a:lnTo>
                    <a:pt x="19" y="633"/>
                  </a:lnTo>
                  <a:lnTo>
                    <a:pt x="13" y="634"/>
                  </a:lnTo>
                  <a:lnTo>
                    <a:pt x="5" y="635"/>
                  </a:lnTo>
                  <a:lnTo>
                    <a:pt x="0" y="637"/>
                  </a:lnTo>
                  <a:lnTo>
                    <a:pt x="28" y="557"/>
                  </a:lnTo>
                  <a:lnTo>
                    <a:pt x="58" y="477"/>
                  </a:lnTo>
                  <a:lnTo>
                    <a:pt x="86" y="397"/>
                  </a:lnTo>
                  <a:lnTo>
                    <a:pt x="116" y="318"/>
                  </a:lnTo>
                  <a:lnTo>
                    <a:pt x="144" y="238"/>
                  </a:lnTo>
                  <a:lnTo>
                    <a:pt x="174" y="159"/>
                  </a:lnTo>
                  <a:lnTo>
                    <a:pt x="202" y="79"/>
                  </a:lnTo>
                  <a:lnTo>
                    <a:pt x="232" y="0"/>
                  </a:lnTo>
                  <a:lnTo>
                    <a:pt x="240" y="9"/>
                  </a:lnTo>
                  <a:lnTo>
                    <a:pt x="249" y="22"/>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69" name="Freeform 45">
              <a:extLst>
                <a:ext uri="{FF2B5EF4-FFF2-40B4-BE49-F238E27FC236}">
                  <a16:creationId xmlns:a16="http://schemas.microsoft.com/office/drawing/2014/main" id="{F8E03195-160C-D599-78BB-EA16595CB8AD}"/>
                </a:ext>
              </a:extLst>
            </p:cNvPr>
            <p:cNvSpPr>
              <a:spLocks/>
            </p:cNvSpPr>
            <p:nvPr/>
          </p:nvSpPr>
          <p:spPr bwMode="auto">
            <a:xfrm>
              <a:off x="2789" y="1401"/>
              <a:ext cx="44" cy="91"/>
            </a:xfrm>
            <a:custGeom>
              <a:avLst/>
              <a:gdLst>
                <a:gd name="T0" fmla="*/ 274 w 274"/>
                <a:gd name="T1" fmla="*/ 13 h 699"/>
                <a:gd name="T2" fmla="*/ 242 w 274"/>
                <a:gd name="T3" fmla="*/ 98 h 699"/>
                <a:gd name="T4" fmla="*/ 211 w 274"/>
                <a:gd name="T5" fmla="*/ 184 h 699"/>
                <a:gd name="T6" fmla="*/ 180 w 274"/>
                <a:gd name="T7" fmla="*/ 269 h 699"/>
                <a:gd name="T8" fmla="*/ 149 w 274"/>
                <a:gd name="T9" fmla="*/ 355 h 699"/>
                <a:gd name="T10" fmla="*/ 116 w 274"/>
                <a:gd name="T11" fmla="*/ 440 h 699"/>
                <a:gd name="T12" fmla="*/ 85 w 274"/>
                <a:gd name="T13" fmla="*/ 526 h 699"/>
                <a:gd name="T14" fmla="*/ 54 w 274"/>
                <a:gd name="T15" fmla="*/ 612 h 699"/>
                <a:gd name="T16" fmla="*/ 24 w 274"/>
                <a:gd name="T17" fmla="*/ 699 h 699"/>
                <a:gd name="T18" fmla="*/ 12 w 274"/>
                <a:gd name="T19" fmla="*/ 696 h 699"/>
                <a:gd name="T20" fmla="*/ 0 w 274"/>
                <a:gd name="T21" fmla="*/ 695 h 699"/>
                <a:gd name="T22" fmla="*/ 31 w 274"/>
                <a:gd name="T23" fmla="*/ 607 h 699"/>
                <a:gd name="T24" fmla="*/ 64 w 274"/>
                <a:gd name="T25" fmla="*/ 520 h 699"/>
                <a:gd name="T26" fmla="*/ 95 w 274"/>
                <a:gd name="T27" fmla="*/ 434 h 699"/>
                <a:gd name="T28" fmla="*/ 127 w 274"/>
                <a:gd name="T29" fmla="*/ 347 h 699"/>
                <a:gd name="T30" fmla="*/ 158 w 274"/>
                <a:gd name="T31" fmla="*/ 260 h 699"/>
                <a:gd name="T32" fmla="*/ 190 w 274"/>
                <a:gd name="T33" fmla="*/ 173 h 699"/>
                <a:gd name="T34" fmla="*/ 222 w 274"/>
                <a:gd name="T35" fmla="*/ 87 h 699"/>
                <a:gd name="T36" fmla="*/ 256 w 274"/>
                <a:gd name="T37" fmla="*/ 0 h 699"/>
                <a:gd name="T38" fmla="*/ 265 w 274"/>
                <a:gd name="T39" fmla="*/ 5 h 699"/>
                <a:gd name="T40" fmla="*/ 274 w 274"/>
                <a:gd name="T41" fmla="*/ 13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4" h="699">
                  <a:moveTo>
                    <a:pt x="274" y="13"/>
                  </a:moveTo>
                  <a:lnTo>
                    <a:pt x="242" y="98"/>
                  </a:lnTo>
                  <a:lnTo>
                    <a:pt x="211" y="184"/>
                  </a:lnTo>
                  <a:lnTo>
                    <a:pt x="180" y="269"/>
                  </a:lnTo>
                  <a:lnTo>
                    <a:pt x="149" y="355"/>
                  </a:lnTo>
                  <a:lnTo>
                    <a:pt x="116" y="440"/>
                  </a:lnTo>
                  <a:lnTo>
                    <a:pt x="85" y="526"/>
                  </a:lnTo>
                  <a:lnTo>
                    <a:pt x="54" y="612"/>
                  </a:lnTo>
                  <a:lnTo>
                    <a:pt x="24" y="699"/>
                  </a:lnTo>
                  <a:lnTo>
                    <a:pt x="12" y="696"/>
                  </a:lnTo>
                  <a:lnTo>
                    <a:pt x="0" y="695"/>
                  </a:lnTo>
                  <a:lnTo>
                    <a:pt x="31" y="607"/>
                  </a:lnTo>
                  <a:lnTo>
                    <a:pt x="64" y="520"/>
                  </a:lnTo>
                  <a:lnTo>
                    <a:pt x="95" y="434"/>
                  </a:lnTo>
                  <a:lnTo>
                    <a:pt x="127" y="347"/>
                  </a:lnTo>
                  <a:lnTo>
                    <a:pt x="158" y="260"/>
                  </a:lnTo>
                  <a:lnTo>
                    <a:pt x="190" y="173"/>
                  </a:lnTo>
                  <a:lnTo>
                    <a:pt x="222" y="87"/>
                  </a:lnTo>
                  <a:lnTo>
                    <a:pt x="256" y="0"/>
                  </a:lnTo>
                  <a:lnTo>
                    <a:pt x="265" y="5"/>
                  </a:lnTo>
                  <a:lnTo>
                    <a:pt x="274" y="13"/>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70" name="Freeform 46">
              <a:extLst>
                <a:ext uri="{FF2B5EF4-FFF2-40B4-BE49-F238E27FC236}">
                  <a16:creationId xmlns:a16="http://schemas.microsoft.com/office/drawing/2014/main" id="{FCCF36DA-04B9-1843-4653-2A868613EF77}"/>
                </a:ext>
              </a:extLst>
            </p:cNvPr>
            <p:cNvSpPr>
              <a:spLocks/>
            </p:cNvSpPr>
            <p:nvPr/>
          </p:nvSpPr>
          <p:spPr bwMode="auto">
            <a:xfrm>
              <a:off x="2777" y="1397"/>
              <a:ext cx="44" cy="92"/>
            </a:xfrm>
            <a:custGeom>
              <a:avLst/>
              <a:gdLst>
                <a:gd name="T0" fmla="*/ 276 w 276"/>
                <a:gd name="T1" fmla="*/ 5 h 707"/>
                <a:gd name="T2" fmla="*/ 242 w 276"/>
                <a:gd name="T3" fmla="*/ 91 h 707"/>
                <a:gd name="T4" fmla="*/ 211 w 276"/>
                <a:gd name="T5" fmla="*/ 179 h 707"/>
                <a:gd name="T6" fmla="*/ 178 w 276"/>
                <a:gd name="T7" fmla="*/ 267 h 707"/>
                <a:gd name="T8" fmla="*/ 147 w 276"/>
                <a:gd name="T9" fmla="*/ 355 h 707"/>
                <a:gd name="T10" fmla="*/ 114 w 276"/>
                <a:gd name="T11" fmla="*/ 442 h 707"/>
                <a:gd name="T12" fmla="*/ 82 w 276"/>
                <a:gd name="T13" fmla="*/ 530 h 707"/>
                <a:gd name="T14" fmla="*/ 51 w 276"/>
                <a:gd name="T15" fmla="*/ 618 h 707"/>
                <a:gd name="T16" fmla="*/ 20 w 276"/>
                <a:gd name="T17" fmla="*/ 707 h 707"/>
                <a:gd name="T18" fmla="*/ 10 w 276"/>
                <a:gd name="T19" fmla="*/ 701 h 707"/>
                <a:gd name="T20" fmla="*/ 0 w 276"/>
                <a:gd name="T21" fmla="*/ 695 h 707"/>
                <a:gd name="T22" fmla="*/ 31 w 276"/>
                <a:gd name="T23" fmla="*/ 608 h 707"/>
                <a:gd name="T24" fmla="*/ 63 w 276"/>
                <a:gd name="T25" fmla="*/ 521 h 707"/>
                <a:gd name="T26" fmla="*/ 94 w 276"/>
                <a:gd name="T27" fmla="*/ 433 h 707"/>
                <a:gd name="T28" fmla="*/ 126 w 276"/>
                <a:gd name="T29" fmla="*/ 347 h 707"/>
                <a:gd name="T30" fmla="*/ 157 w 276"/>
                <a:gd name="T31" fmla="*/ 259 h 707"/>
                <a:gd name="T32" fmla="*/ 189 w 276"/>
                <a:gd name="T33" fmla="*/ 173 h 707"/>
                <a:gd name="T34" fmla="*/ 220 w 276"/>
                <a:gd name="T35" fmla="*/ 86 h 707"/>
                <a:gd name="T36" fmla="*/ 253 w 276"/>
                <a:gd name="T37" fmla="*/ 0 h 707"/>
                <a:gd name="T38" fmla="*/ 264 w 276"/>
                <a:gd name="T39" fmla="*/ 2 h 707"/>
                <a:gd name="T40" fmla="*/ 276 w 276"/>
                <a:gd name="T41" fmla="*/ 5 h 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6" h="707">
                  <a:moveTo>
                    <a:pt x="276" y="5"/>
                  </a:moveTo>
                  <a:lnTo>
                    <a:pt x="242" y="91"/>
                  </a:lnTo>
                  <a:lnTo>
                    <a:pt x="211" y="179"/>
                  </a:lnTo>
                  <a:lnTo>
                    <a:pt x="178" y="267"/>
                  </a:lnTo>
                  <a:lnTo>
                    <a:pt x="147" y="355"/>
                  </a:lnTo>
                  <a:lnTo>
                    <a:pt x="114" y="442"/>
                  </a:lnTo>
                  <a:lnTo>
                    <a:pt x="82" y="530"/>
                  </a:lnTo>
                  <a:lnTo>
                    <a:pt x="51" y="618"/>
                  </a:lnTo>
                  <a:lnTo>
                    <a:pt x="20" y="707"/>
                  </a:lnTo>
                  <a:lnTo>
                    <a:pt x="10" y="701"/>
                  </a:lnTo>
                  <a:lnTo>
                    <a:pt x="0" y="695"/>
                  </a:lnTo>
                  <a:lnTo>
                    <a:pt x="31" y="608"/>
                  </a:lnTo>
                  <a:lnTo>
                    <a:pt x="63" y="521"/>
                  </a:lnTo>
                  <a:lnTo>
                    <a:pt x="94" y="433"/>
                  </a:lnTo>
                  <a:lnTo>
                    <a:pt x="126" y="347"/>
                  </a:lnTo>
                  <a:lnTo>
                    <a:pt x="157" y="259"/>
                  </a:lnTo>
                  <a:lnTo>
                    <a:pt x="189" y="173"/>
                  </a:lnTo>
                  <a:lnTo>
                    <a:pt x="220" y="86"/>
                  </a:lnTo>
                  <a:lnTo>
                    <a:pt x="253" y="0"/>
                  </a:lnTo>
                  <a:lnTo>
                    <a:pt x="264" y="2"/>
                  </a:lnTo>
                  <a:lnTo>
                    <a:pt x="276" y="5"/>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71" name="Freeform 47">
              <a:extLst>
                <a:ext uri="{FF2B5EF4-FFF2-40B4-BE49-F238E27FC236}">
                  <a16:creationId xmlns:a16="http://schemas.microsoft.com/office/drawing/2014/main" id="{C0980F2F-B19E-5ECD-12DF-78C3D27E879B}"/>
                </a:ext>
              </a:extLst>
            </p:cNvPr>
            <p:cNvSpPr>
              <a:spLocks/>
            </p:cNvSpPr>
            <p:nvPr/>
          </p:nvSpPr>
          <p:spPr bwMode="auto">
            <a:xfrm>
              <a:off x="2766" y="1397"/>
              <a:ext cx="41" cy="86"/>
            </a:xfrm>
            <a:custGeom>
              <a:avLst/>
              <a:gdLst>
                <a:gd name="T0" fmla="*/ 258 w 258"/>
                <a:gd name="T1" fmla="*/ 0 h 658"/>
                <a:gd name="T2" fmla="*/ 227 w 258"/>
                <a:gd name="T3" fmla="*/ 81 h 658"/>
                <a:gd name="T4" fmla="*/ 198 w 258"/>
                <a:gd name="T5" fmla="*/ 164 h 658"/>
                <a:gd name="T6" fmla="*/ 167 w 258"/>
                <a:gd name="T7" fmla="*/ 247 h 658"/>
                <a:gd name="T8" fmla="*/ 137 w 258"/>
                <a:gd name="T9" fmla="*/ 329 h 658"/>
                <a:gd name="T10" fmla="*/ 106 w 258"/>
                <a:gd name="T11" fmla="*/ 410 h 658"/>
                <a:gd name="T12" fmla="*/ 76 w 258"/>
                <a:gd name="T13" fmla="*/ 493 h 658"/>
                <a:gd name="T14" fmla="*/ 47 w 258"/>
                <a:gd name="T15" fmla="*/ 576 h 658"/>
                <a:gd name="T16" fmla="*/ 17 w 258"/>
                <a:gd name="T17" fmla="*/ 658 h 658"/>
                <a:gd name="T18" fmla="*/ 8 w 258"/>
                <a:gd name="T19" fmla="*/ 649 h 658"/>
                <a:gd name="T20" fmla="*/ 0 w 258"/>
                <a:gd name="T21" fmla="*/ 640 h 658"/>
                <a:gd name="T22" fmla="*/ 29 w 258"/>
                <a:gd name="T23" fmla="*/ 559 h 658"/>
                <a:gd name="T24" fmla="*/ 58 w 258"/>
                <a:gd name="T25" fmla="*/ 480 h 658"/>
                <a:gd name="T26" fmla="*/ 87 w 258"/>
                <a:gd name="T27" fmla="*/ 400 h 658"/>
                <a:gd name="T28" fmla="*/ 116 w 258"/>
                <a:gd name="T29" fmla="*/ 321 h 658"/>
                <a:gd name="T30" fmla="*/ 145 w 258"/>
                <a:gd name="T31" fmla="*/ 241 h 658"/>
                <a:gd name="T32" fmla="*/ 174 w 258"/>
                <a:gd name="T33" fmla="*/ 163 h 658"/>
                <a:gd name="T34" fmla="*/ 203 w 258"/>
                <a:gd name="T35" fmla="*/ 83 h 658"/>
                <a:gd name="T36" fmla="*/ 232 w 258"/>
                <a:gd name="T37" fmla="*/ 4 h 658"/>
                <a:gd name="T38" fmla="*/ 244 w 258"/>
                <a:gd name="T39" fmla="*/ 1 h 658"/>
                <a:gd name="T40" fmla="*/ 258 w 258"/>
                <a:gd name="T41"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8" h="658">
                  <a:moveTo>
                    <a:pt x="258" y="0"/>
                  </a:moveTo>
                  <a:lnTo>
                    <a:pt x="227" y="81"/>
                  </a:lnTo>
                  <a:lnTo>
                    <a:pt x="198" y="164"/>
                  </a:lnTo>
                  <a:lnTo>
                    <a:pt x="167" y="247"/>
                  </a:lnTo>
                  <a:lnTo>
                    <a:pt x="137" y="329"/>
                  </a:lnTo>
                  <a:lnTo>
                    <a:pt x="106" y="410"/>
                  </a:lnTo>
                  <a:lnTo>
                    <a:pt x="76" y="493"/>
                  </a:lnTo>
                  <a:lnTo>
                    <a:pt x="47" y="576"/>
                  </a:lnTo>
                  <a:lnTo>
                    <a:pt x="17" y="658"/>
                  </a:lnTo>
                  <a:lnTo>
                    <a:pt x="8" y="649"/>
                  </a:lnTo>
                  <a:lnTo>
                    <a:pt x="0" y="640"/>
                  </a:lnTo>
                  <a:lnTo>
                    <a:pt x="29" y="559"/>
                  </a:lnTo>
                  <a:lnTo>
                    <a:pt x="58" y="480"/>
                  </a:lnTo>
                  <a:lnTo>
                    <a:pt x="87" y="400"/>
                  </a:lnTo>
                  <a:lnTo>
                    <a:pt x="116" y="321"/>
                  </a:lnTo>
                  <a:lnTo>
                    <a:pt x="145" y="241"/>
                  </a:lnTo>
                  <a:lnTo>
                    <a:pt x="174" y="163"/>
                  </a:lnTo>
                  <a:lnTo>
                    <a:pt x="203" y="83"/>
                  </a:lnTo>
                  <a:lnTo>
                    <a:pt x="232" y="4"/>
                  </a:lnTo>
                  <a:lnTo>
                    <a:pt x="244" y="1"/>
                  </a:lnTo>
                  <a:lnTo>
                    <a:pt x="258"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72" name="Freeform 48">
              <a:extLst>
                <a:ext uri="{FF2B5EF4-FFF2-40B4-BE49-F238E27FC236}">
                  <a16:creationId xmlns:a16="http://schemas.microsoft.com/office/drawing/2014/main" id="{38A73692-D35D-9CBB-3B20-192417EB5851}"/>
                </a:ext>
              </a:extLst>
            </p:cNvPr>
            <p:cNvSpPr>
              <a:spLocks/>
            </p:cNvSpPr>
            <p:nvPr/>
          </p:nvSpPr>
          <p:spPr bwMode="auto">
            <a:xfrm>
              <a:off x="2757" y="1400"/>
              <a:ext cx="34" cy="72"/>
            </a:xfrm>
            <a:custGeom>
              <a:avLst/>
              <a:gdLst>
                <a:gd name="T0" fmla="*/ 213 w 213"/>
                <a:gd name="T1" fmla="*/ 0 h 547"/>
                <a:gd name="T2" fmla="*/ 187 w 213"/>
                <a:gd name="T3" fmla="*/ 67 h 547"/>
                <a:gd name="T4" fmla="*/ 163 w 213"/>
                <a:gd name="T5" fmla="*/ 136 h 547"/>
                <a:gd name="T6" fmla="*/ 137 w 213"/>
                <a:gd name="T7" fmla="*/ 204 h 547"/>
                <a:gd name="T8" fmla="*/ 112 w 213"/>
                <a:gd name="T9" fmla="*/ 274 h 547"/>
                <a:gd name="T10" fmla="*/ 86 w 213"/>
                <a:gd name="T11" fmla="*/ 341 h 547"/>
                <a:gd name="T12" fmla="*/ 62 w 213"/>
                <a:gd name="T13" fmla="*/ 409 h 547"/>
                <a:gd name="T14" fmla="*/ 36 w 213"/>
                <a:gd name="T15" fmla="*/ 478 h 547"/>
                <a:gd name="T16" fmla="*/ 13 w 213"/>
                <a:gd name="T17" fmla="*/ 547 h 547"/>
                <a:gd name="T18" fmla="*/ 9 w 213"/>
                <a:gd name="T19" fmla="*/ 538 h 547"/>
                <a:gd name="T20" fmla="*/ 5 w 213"/>
                <a:gd name="T21" fmla="*/ 531 h 547"/>
                <a:gd name="T22" fmla="*/ 1 w 213"/>
                <a:gd name="T23" fmla="*/ 523 h 547"/>
                <a:gd name="T24" fmla="*/ 0 w 213"/>
                <a:gd name="T25" fmla="*/ 516 h 547"/>
                <a:gd name="T26" fmla="*/ 22 w 213"/>
                <a:gd name="T27" fmla="*/ 453 h 547"/>
                <a:gd name="T28" fmla="*/ 45 w 213"/>
                <a:gd name="T29" fmla="*/ 390 h 547"/>
                <a:gd name="T30" fmla="*/ 67 w 213"/>
                <a:gd name="T31" fmla="*/ 327 h 547"/>
                <a:gd name="T32" fmla="*/ 90 w 213"/>
                <a:gd name="T33" fmla="*/ 265 h 547"/>
                <a:gd name="T34" fmla="*/ 113 w 213"/>
                <a:gd name="T35" fmla="*/ 203 h 547"/>
                <a:gd name="T36" fmla="*/ 137 w 213"/>
                <a:gd name="T37" fmla="*/ 141 h 547"/>
                <a:gd name="T38" fmla="*/ 160 w 213"/>
                <a:gd name="T39" fmla="*/ 79 h 547"/>
                <a:gd name="T40" fmla="*/ 183 w 213"/>
                <a:gd name="T41" fmla="*/ 17 h 547"/>
                <a:gd name="T42" fmla="*/ 190 w 213"/>
                <a:gd name="T43" fmla="*/ 10 h 547"/>
                <a:gd name="T44" fmla="*/ 196 w 213"/>
                <a:gd name="T45" fmla="*/ 6 h 547"/>
                <a:gd name="T46" fmla="*/ 204 w 213"/>
                <a:gd name="T47" fmla="*/ 3 h 547"/>
                <a:gd name="T48" fmla="*/ 213 w 213"/>
                <a:gd name="T49"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3" h="547">
                  <a:moveTo>
                    <a:pt x="213" y="0"/>
                  </a:moveTo>
                  <a:lnTo>
                    <a:pt x="187" y="67"/>
                  </a:lnTo>
                  <a:lnTo>
                    <a:pt x="163" y="136"/>
                  </a:lnTo>
                  <a:lnTo>
                    <a:pt x="137" y="204"/>
                  </a:lnTo>
                  <a:lnTo>
                    <a:pt x="112" y="274"/>
                  </a:lnTo>
                  <a:lnTo>
                    <a:pt x="86" y="341"/>
                  </a:lnTo>
                  <a:lnTo>
                    <a:pt x="62" y="409"/>
                  </a:lnTo>
                  <a:lnTo>
                    <a:pt x="36" y="478"/>
                  </a:lnTo>
                  <a:lnTo>
                    <a:pt x="13" y="547"/>
                  </a:lnTo>
                  <a:lnTo>
                    <a:pt x="9" y="538"/>
                  </a:lnTo>
                  <a:lnTo>
                    <a:pt x="5" y="531"/>
                  </a:lnTo>
                  <a:lnTo>
                    <a:pt x="1" y="523"/>
                  </a:lnTo>
                  <a:lnTo>
                    <a:pt x="0" y="516"/>
                  </a:lnTo>
                  <a:lnTo>
                    <a:pt x="22" y="453"/>
                  </a:lnTo>
                  <a:lnTo>
                    <a:pt x="45" y="390"/>
                  </a:lnTo>
                  <a:lnTo>
                    <a:pt x="67" y="327"/>
                  </a:lnTo>
                  <a:lnTo>
                    <a:pt x="90" y="265"/>
                  </a:lnTo>
                  <a:lnTo>
                    <a:pt x="113" y="203"/>
                  </a:lnTo>
                  <a:lnTo>
                    <a:pt x="137" y="141"/>
                  </a:lnTo>
                  <a:lnTo>
                    <a:pt x="160" y="79"/>
                  </a:lnTo>
                  <a:lnTo>
                    <a:pt x="183" y="17"/>
                  </a:lnTo>
                  <a:lnTo>
                    <a:pt x="190" y="10"/>
                  </a:lnTo>
                  <a:lnTo>
                    <a:pt x="196" y="6"/>
                  </a:lnTo>
                  <a:lnTo>
                    <a:pt x="204" y="3"/>
                  </a:lnTo>
                  <a:lnTo>
                    <a:pt x="213"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73" name="Freeform 49">
              <a:extLst>
                <a:ext uri="{FF2B5EF4-FFF2-40B4-BE49-F238E27FC236}">
                  <a16:creationId xmlns:a16="http://schemas.microsoft.com/office/drawing/2014/main" id="{7921803B-6A2B-3C9A-606E-7CF211211102}"/>
                </a:ext>
              </a:extLst>
            </p:cNvPr>
            <p:cNvSpPr>
              <a:spLocks/>
            </p:cNvSpPr>
            <p:nvPr/>
          </p:nvSpPr>
          <p:spPr bwMode="auto">
            <a:xfrm>
              <a:off x="2754" y="1413"/>
              <a:ext cx="17" cy="38"/>
            </a:xfrm>
            <a:custGeom>
              <a:avLst/>
              <a:gdLst>
                <a:gd name="T0" fmla="*/ 110 w 110"/>
                <a:gd name="T1" fmla="*/ 0 h 296"/>
                <a:gd name="T2" fmla="*/ 0 w 110"/>
                <a:gd name="T3" fmla="*/ 296 h 296"/>
                <a:gd name="T4" fmla="*/ 0 w 110"/>
                <a:gd name="T5" fmla="*/ 285 h 296"/>
                <a:gd name="T6" fmla="*/ 0 w 110"/>
                <a:gd name="T7" fmla="*/ 275 h 296"/>
                <a:gd name="T8" fmla="*/ 0 w 110"/>
                <a:gd name="T9" fmla="*/ 263 h 296"/>
                <a:gd name="T10" fmla="*/ 1 w 110"/>
                <a:gd name="T11" fmla="*/ 253 h 296"/>
                <a:gd name="T12" fmla="*/ 1 w 110"/>
                <a:gd name="T13" fmla="*/ 241 h 296"/>
                <a:gd name="T14" fmla="*/ 4 w 110"/>
                <a:gd name="T15" fmla="*/ 229 h 296"/>
                <a:gd name="T16" fmla="*/ 5 w 110"/>
                <a:gd name="T17" fmla="*/ 218 h 296"/>
                <a:gd name="T18" fmla="*/ 9 w 110"/>
                <a:gd name="T19" fmla="*/ 207 h 296"/>
                <a:gd name="T20" fmla="*/ 59 w 110"/>
                <a:gd name="T21" fmla="*/ 73 h 296"/>
                <a:gd name="T22" fmla="*/ 63 w 110"/>
                <a:gd name="T23" fmla="*/ 62 h 296"/>
                <a:gd name="T24" fmla="*/ 70 w 110"/>
                <a:gd name="T25" fmla="*/ 53 h 296"/>
                <a:gd name="T26" fmla="*/ 75 w 110"/>
                <a:gd name="T27" fmla="*/ 42 h 296"/>
                <a:gd name="T28" fmla="*/ 83 w 110"/>
                <a:gd name="T29" fmla="*/ 34 h 296"/>
                <a:gd name="T30" fmla="*/ 88 w 110"/>
                <a:gd name="T31" fmla="*/ 24 h 296"/>
                <a:gd name="T32" fmla="*/ 94 w 110"/>
                <a:gd name="T33" fmla="*/ 15 h 296"/>
                <a:gd name="T34" fmla="*/ 102 w 110"/>
                <a:gd name="T35" fmla="*/ 7 h 296"/>
                <a:gd name="T36" fmla="*/ 110 w 110"/>
                <a:gd name="T37" fmla="*/ 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296">
                  <a:moveTo>
                    <a:pt x="110" y="0"/>
                  </a:moveTo>
                  <a:lnTo>
                    <a:pt x="0" y="296"/>
                  </a:lnTo>
                  <a:lnTo>
                    <a:pt x="0" y="285"/>
                  </a:lnTo>
                  <a:lnTo>
                    <a:pt x="0" y="275"/>
                  </a:lnTo>
                  <a:lnTo>
                    <a:pt x="0" y="263"/>
                  </a:lnTo>
                  <a:lnTo>
                    <a:pt x="1" y="253"/>
                  </a:lnTo>
                  <a:lnTo>
                    <a:pt x="1" y="241"/>
                  </a:lnTo>
                  <a:lnTo>
                    <a:pt x="4" y="229"/>
                  </a:lnTo>
                  <a:lnTo>
                    <a:pt x="5" y="218"/>
                  </a:lnTo>
                  <a:lnTo>
                    <a:pt x="9" y="207"/>
                  </a:lnTo>
                  <a:lnTo>
                    <a:pt x="59" y="73"/>
                  </a:lnTo>
                  <a:lnTo>
                    <a:pt x="63" y="62"/>
                  </a:lnTo>
                  <a:lnTo>
                    <a:pt x="70" y="53"/>
                  </a:lnTo>
                  <a:lnTo>
                    <a:pt x="75" y="42"/>
                  </a:lnTo>
                  <a:lnTo>
                    <a:pt x="83" y="34"/>
                  </a:lnTo>
                  <a:lnTo>
                    <a:pt x="88" y="24"/>
                  </a:lnTo>
                  <a:lnTo>
                    <a:pt x="94" y="15"/>
                  </a:lnTo>
                  <a:lnTo>
                    <a:pt x="102" y="7"/>
                  </a:lnTo>
                  <a:lnTo>
                    <a:pt x="110"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74" name="Freeform 50">
              <a:extLst>
                <a:ext uri="{FF2B5EF4-FFF2-40B4-BE49-F238E27FC236}">
                  <a16:creationId xmlns:a16="http://schemas.microsoft.com/office/drawing/2014/main" id="{E8421CED-20CA-D178-7603-428E3EDC6FE1}"/>
                </a:ext>
              </a:extLst>
            </p:cNvPr>
            <p:cNvSpPr>
              <a:spLocks/>
            </p:cNvSpPr>
            <p:nvPr/>
          </p:nvSpPr>
          <p:spPr bwMode="auto">
            <a:xfrm>
              <a:off x="2754" y="1397"/>
              <a:ext cx="99" cy="95"/>
            </a:xfrm>
            <a:custGeom>
              <a:avLst/>
              <a:gdLst>
                <a:gd name="T0" fmla="*/ 440 w 621"/>
                <a:gd name="T1" fmla="*/ 15 h 729"/>
                <a:gd name="T2" fmla="*/ 493 w 621"/>
                <a:gd name="T3" fmla="*/ 41 h 729"/>
                <a:gd name="T4" fmla="*/ 538 w 621"/>
                <a:gd name="T5" fmla="*/ 81 h 729"/>
                <a:gd name="T6" fmla="*/ 574 w 621"/>
                <a:gd name="T7" fmla="*/ 130 h 729"/>
                <a:gd name="T8" fmla="*/ 602 w 621"/>
                <a:gd name="T9" fmla="*/ 190 h 729"/>
                <a:gd name="T10" fmla="*/ 617 w 621"/>
                <a:gd name="T11" fmla="*/ 254 h 729"/>
                <a:gd name="T12" fmla="*/ 621 w 621"/>
                <a:gd name="T13" fmla="*/ 323 h 729"/>
                <a:gd name="T14" fmla="*/ 613 w 621"/>
                <a:gd name="T15" fmla="*/ 395 h 729"/>
                <a:gd name="T16" fmla="*/ 595 w 621"/>
                <a:gd name="T17" fmla="*/ 469 h 729"/>
                <a:gd name="T18" fmla="*/ 561 w 621"/>
                <a:gd name="T19" fmla="*/ 536 h 729"/>
                <a:gd name="T20" fmla="*/ 521 w 621"/>
                <a:gd name="T21" fmla="*/ 596 h 729"/>
                <a:gd name="T22" fmla="*/ 472 w 621"/>
                <a:gd name="T23" fmla="*/ 645 h 729"/>
                <a:gd name="T24" fmla="*/ 419 w 621"/>
                <a:gd name="T25" fmla="*/ 685 h 729"/>
                <a:gd name="T26" fmla="*/ 361 w 621"/>
                <a:gd name="T27" fmla="*/ 713 h 729"/>
                <a:gd name="T28" fmla="*/ 302 w 621"/>
                <a:gd name="T29" fmla="*/ 728 h 729"/>
                <a:gd name="T30" fmla="*/ 241 w 621"/>
                <a:gd name="T31" fmla="*/ 729 h 729"/>
                <a:gd name="T32" fmla="*/ 183 w 621"/>
                <a:gd name="T33" fmla="*/ 716 h 729"/>
                <a:gd name="T34" fmla="*/ 128 w 621"/>
                <a:gd name="T35" fmla="*/ 687 h 729"/>
                <a:gd name="T36" fmla="*/ 83 w 621"/>
                <a:gd name="T37" fmla="*/ 647 h 729"/>
                <a:gd name="T38" fmla="*/ 46 w 621"/>
                <a:gd name="T39" fmla="*/ 596 h 729"/>
                <a:gd name="T40" fmla="*/ 21 w 621"/>
                <a:gd name="T41" fmla="*/ 540 h 729"/>
                <a:gd name="T42" fmla="*/ 4 w 621"/>
                <a:gd name="T43" fmla="*/ 474 h 729"/>
                <a:gd name="T44" fmla="*/ 0 w 621"/>
                <a:gd name="T45" fmla="*/ 405 h 729"/>
                <a:gd name="T46" fmla="*/ 8 w 621"/>
                <a:gd name="T47" fmla="*/ 333 h 729"/>
                <a:gd name="T48" fmla="*/ 28 w 621"/>
                <a:gd name="T49" fmla="*/ 262 h 729"/>
                <a:gd name="T50" fmla="*/ 58 w 621"/>
                <a:gd name="T51" fmla="*/ 192 h 729"/>
                <a:gd name="T52" fmla="*/ 99 w 621"/>
                <a:gd name="T53" fmla="*/ 133 h 729"/>
                <a:gd name="T54" fmla="*/ 147 w 621"/>
                <a:gd name="T55" fmla="*/ 83 h 729"/>
                <a:gd name="T56" fmla="*/ 201 w 621"/>
                <a:gd name="T57" fmla="*/ 44 h 729"/>
                <a:gd name="T58" fmla="*/ 258 w 621"/>
                <a:gd name="T59" fmla="*/ 15 h 729"/>
                <a:gd name="T60" fmla="*/ 319 w 621"/>
                <a:gd name="T61" fmla="*/ 1 h 729"/>
                <a:gd name="T62" fmla="*/ 379 w 621"/>
                <a:gd name="T63" fmla="*/ 0 h 729"/>
                <a:gd name="T64" fmla="*/ 440 w 621"/>
                <a:gd name="T65" fmla="*/ 15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21" h="729">
                  <a:moveTo>
                    <a:pt x="440" y="15"/>
                  </a:moveTo>
                  <a:lnTo>
                    <a:pt x="493" y="41"/>
                  </a:lnTo>
                  <a:lnTo>
                    <a:pt x="538" y="81"/>
                  </a:lnTo>
                  <a:lnTo>
                    <a:pt x="574" y="130"/>
                  </a:lnTo>
                  <a:lnTo>
                    <a:pt x="602" y="190"/>
                  </a:lnTo>
                  <a:lnTo>
                    <a:pt x="617" y="254"/>
                  </a:lnTo>
                  <a:lnTo>
                    <a:pt x="621" y="323"/>
                  </a:lnTo>
                  <a:lnTo>
                    <a:pt x="613" y="395"/>
                  </a:lnTo>
                  <a:lnTo>
                    <a:pt x="595" y="469"/>
                  </a:lnTo>
                  <a:lnTo>
                    <a:pt x="561" y="536"/>
                  </a:lnTo>
                  <a:lnTo>
                    <a:pt x="521" y="596"/>
                  </a:lnTo>
                  <a:lnTo>
                    <a:pt x="472" y="645"/>
                  </a:lnTo>
                  <a:lnTo>
                    <a:pt x="419" y="685"/>
                  </a:lnTo>
                  <a:lnTo>
                    <a:pt x="361" y="713"/>
                  </a:lnTo>
                  <a:lnTo>
                    <a:pt x="302" y="728"/>
                  </a:lnTo>
                  <a:lnTo>
                    <a:pt x="241" y="729"/>
                  </a:lnTo>
                  <a:lnTo>
                    <a:pt x="183" y="716"/>
                  </a:lnTo>
                  <a:lnTo>
                    <a:pt x="128" y="687"/>
                  </a:lnTo>
                  <a:lnTo>
                    <a:pt x="83" y="647"/>
                  </a:lnTo>
                  <a:lnTo>
                    <a:pt x="46" y="596"/>
                  </a:lnTo>
                  <a:lnTo>
                    <a:pt x="21" y="540"/>
                  </a:lnTo>
                  <a:lnTo>
                    <a:pt x="4" y="474"/>
                  </a:lnTo>
                  <a:lnTo>
                    <a:pt x="0" y="405"/>
                  </a:lnTo>
                  <a:lnTo>
                    <a:pt x="8" y="333"/>
                  </a:lnTo>
                  <a:lnTo>
                    <a:pt x="28" y="262"/>
                  </a:lnTo>
                  <a:lnTo>
                    <a:pt x="58" y="192"/>
                  </a:lnTo>
                  <a:lnTo>
                    <a:pt x="99" y="133"/>
                  </a:lnTo>
                  <a:lnTo>
                    <a:pt x="147" y="83"/>
                  </a:lnTo>
                  <a:lnTo>
                    <a:pt x="201" y="44"/>
                  </a:lnTo>
                  <a:lnTo>
                    <a:pt x="258" y="15"/>
                  </a:lnTo>
                  <a:lnTo>
                    <a:pt x="319" y="1"/>
                  </a:lnTo>
                  <a:lnTo>
                    <a:pt x="379" y="0"/>
                  </a:lnTo>
                  <a:lnTo>
                    <a:pt x="440" y="1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410675" name="Freeform 51">
              <a:extLst>
                <a:ext uri="{FF2B5EF4-FFF2-40B4-BE49-F238E27FC236}">
                  <a16:creationId xmlns:a16="http://schemas.microsoft.com/office/drawing/2014/main" id="{40003D97-F6B5-30F0-D60A-52F4450B860A}"/>
                </a:ext>
              </a:extLst>
            </p:cNvPr>
            <p:cNvSpPr>
              <a:spLocks/>
            </p:cNvSpPr>
            <p:nvPr/>
          </p:nvSpPr>
          <p:spPr bwMode="auto">
            <a:xfrm>
              <a:off x="2892" y="1355"/>
              <a:ext cx="35" cy="40"/>
            </a:xfrm>
            <a:custGeom>
              <a:avLst/>
              <a:gdLst>
                <a:gd name="T0" fmla="*/ 141 w 220"/>
                <a:gd name="T1" fmla="*/ 1 h 304"/>
                <a:gd name="T2" fmla="*/ 160 w 220"/>
                <a:gd name="T3" fmla="*/ 8 h 304"/>
                <a:gd name="T4" fmla="*/ 178 w 220"/>
                <a:gd name="T5" fmla="*/ 20 h 304"/>
                <a:gd name="T6" fmla="*/ 194 w 220"/>
                <a:gd name="T7" fmla="*/ 39 h 304"/>
                <a:gd name="T8" fmla="*/ 207 w 220"/>
                <a:gd name="T9" fmla="*/ 60 h 304"/>
                <a:gd name="T10" fmla="*/ 215 w 220"/>
                <a:gd name="T11" fmla="*/ 85 h 304"/>
                <a:gd name="T12" fmla="*/ 220 w 220"/>
                <a:gd name="T13" fmla="*/ 113 h 304"/>
                <a:gd name="T14" fmla="*/ 220 w 220"/>
                <a:gd name="T15" fmla="*/ 143 h 304"/>
                <a:gd name="T16" fmla="*/ 217 w 220"/>
                <a:gd name="T17" fmla="*/ 174 h 304"/>
                <a:gd name="T18" fmla="*/ 208 w 220"/>
                <a:gd name="T19" fmla="*/ 204 h 304"/>
                <a:gd name="T20" fmla="*/ 197 w 220"/>
                <a:gd name="T21" fmla="*/ 231 h 304"/>
                <a:gd name="T22" fmla="*/ 181 w 220"/>
                <a:gd name="T23" fmla="*/ 254 h 304"/>
                <a:gd name="T24" fmla="*/ 164 w 220"/>
                <a:gd name="T25" fmla="*/ 275 h 304"/>
                <a:gd name="T26" fmla="*/ 144 w 220"/>
                <a:gd name="T27" fmla="*/ 289 h 304"/>
                <a:gd name="T28" fmla="*/ 124 w 220"/>
                <a:gd name="T29" fmla="*/ 299 h 304"/>
                <a:gd name="T30" fmla="*/ 102 w 220"/>
                <a:gd name="T31" fmla="*/ 304 h 304"/>
                <a:gd name="T32" fmla="*/ 82 w 220"/>
                <a:gd name="T33" fmla="*/ 304 h 304"/>
                <a:gd name="T34" fmla="*/ 60 w 220"/>
                <a:gd name="T35" fmla="*/ 297 h 304"/>
                <a:gd name="T36" fmla="*/ 42 w 220"/>
                <a:gd name="T37" fmla="*/ 284 h 304"/>
                <a:gd name="T38" fmla="*/ 26 w 220"/>
                <a:gd name="T39" fmla="*/ 266 h 304"/>
                <a:gd name="T40" fmla="*/ 15 w 220"/>
                <a:gd name="T41" fmla="*/ 245 h 304"/>
                <a:gd name="T42" fmla="*/ 5 w 220"/>
                <a:gd name="T43" fmla="*/ 219 h 304"/>
                <a:gd name="T44" fmla="*/ 0 w 220"/>
                <a:gd name="T45" fmla="*/ 192 h 304"/>
                <a:gd name="T46" fmla="*/ 0 w 220"/>
                <a:gd name="T47" fmla="*/ 161 h 304"/>
                <a:gd name="T48" fmla="*/ 5 w 220"/>
                <a:gd name="T49" fmla="*/ 131 h 304"/>
                <a:gd name="T50" fmla="*/ 13 w 220"/>
                <a:gd name="T51" fmla="*/ 100 h 304"/>
                <a:gd name="T52" fmla="*/ 25 w 220"/>
                <a:gd name="T53" fmla="*/ 73 h 304"/>
                <a:gd name="T54" fmla="*/ 39 w 220"/>
                <a:gd name="T55" fmla="*/ 50 h 304"/>
                <a:gd name="T56" fmla="*/ 57 w 220"/>
                <a:gd name="T57" fmla="*/ 31 h 304"/>
                <a:gd name="T58" fmla="*/ 75 w 220"/>
                <a:gd name="T59" fmla="*/ 15 h 304"/>
                <a:gd name="T60" fmla="*/ 97 w 220"/>
                <a:gd name="T61" fmla="*/ 5 h 304"/>
                <a:gd name="T62" fmla="*/ 118 w 220"/>
                <a:gd name="T63" fmla="*/ 0 h 304"/>
                <a:gd name="T64" fmla="*/ 141 w 220"/>
                <a:gd name="T65" fmla="*/ 1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0" h="304">
                  <a:moveTo>
                    <a:pt x="141" y="1"/>
                  </a:moveTo>
                  <a:lnTo>
                    <a:pt x="160" y="8"/>
                  </a:lnTo>
                  <a:lnTo>
                    <a:pt x="178" y="20"/>
                  </a:lnTo>
                  <a:lnTo>
                    <a:pt x="194" y="39"/>
                  </a:lnTo>
                  <a:lnTo>
                    <a:pt x="207" y="60"/>
                  </a:lnTo>
                  <a:lnTo>
                    <a:pt x="215" y="85"/>
                  </a:lnTo>
                  <a:lnTo>
                    <a:pt x="220" y="113"/>
                  </a:lnTo>
                  <a:lnTo>
                    <a:pt x="220" y="143"/>
                  </a:lnTo>
                  <a:lnTo>
                    <a:pt x="217" y="174"/>
                  </a:lnTo>
                  <a:lnTo>
                    <a:pt x="208" y="204"/>
                  </a:lnTo>
                  <a:lnTo>
                    <a:pt x="197" y="231"/>
                  </a:lnTo>
                  <a:lnTo>
                    <a:pt x="181" y="254"/>
                  </a:lnTo>
                  <a:lnTo>
                    <a:pt x="164" y="275"/>
                  </a:lnTo>
                  <a:lnTo>
                    <a:pt x="144" y="289"/>
                  </a:lnTo>
                  <a:lnTo>
                    <a:pt x="124" y="299"/>
                  </a:lnTo>
                  <a:lnTo>
                    <a:pt x="102" y="304"/>
                  </a:lnTo>
                  <a:lnTo>
                    <a:pt x="82" y="304"/>
                  </a:lnTo>
                  <a:lnTo>
                    <a:pt x="60" y="297"/>
                  </a:lnTo>
                  <a:lnTo>
                    <a:pt x="42" y="284"/>
                  </a:lnTo>
                  <a:lnTo>
                    <a:pt x="26" y="266"/>
                  </a:lnTo>
                  <a:lnTo>
                    <a:pt x="15" y="245"/>
                  </a:lnTo>
                  <a:lnTo>
                    <a:pt x="5" y="219"/>
                  </a:lnTo>
                  <a:lnTo>
                    <a:pt x="0" y="192"/>
                  </a:lnTo>
                  <a:lnTo>
                    <a:pt x="0" y="161"/>
                  </a:lnTo>
                  <a:lnTo>
                    <a:pt x="5" y="131"/>
                  </a:lnTo>
                  <a:lnTo>
                    <a:pt x="13" y="100"/>
                  </a:lnTo>
                  <a:lnTo>
                    <a:pt x="25" y="73"/>
                  </a:lnTo>
                  <a:lnTo>
                    <a:pt x="39" y="50"/>
                  </a:lnTo>
                  <a:lnTo>
                    <a:pt x="57" y="31"/>
                  </a:lnTo>
                  <a:lnTo>
                    <a:pt x="75" y="15"/>
                  </a:lnTo>
                  <a:lnTo>
                    <a:pt x="97" y="5"/>
                  </a:lnTo>
                  <a:lnTo>
                    <a:pt x="118" y="0"/>
                  </a:lnTo>
                  <a:lnTo>
                    <a:pt x="141" y="1"/>
                  </a:lnTo>
                  <a:close/>
                </a:path>
              </a:pathLst>
            </a:custGeom>
            <a:solidFill>
              <a:srgbClr val="000000"/>
            </a:solidFill>
            <a:ln w="0">
              <a:solidFill>
                <a:srgbClr val="000000"/>
              </a:solidFill>
              <a:prstDash val="solid"/>
              <a:round/>
              <a:headEnd/>
              <a:tailEnd/>
            </a:ln>
          </p:spPr>
          <p:txBody>
            <a:bodyPr/>
            <a:lstStyle/>
            <a:p>
              <a:endParaRPr lang="en-JO"/>
            </a:p>
          </p:txBody>
        </p:sp>
        <p:sp>
          <p:nvSpPr>
            <p:cNvPr id="410676" name="Freeform 52">
              <a:extLst>
                <a:ext uri="{FF2B5EF4-FFF2-40B4-BE49-F238E27FC236}">
                  <a16:creationId xmlns:a16="http://schemas.microsoft.com/office/drawing/2014/main" id="{BB92F0DC-943F-C621-907F-94FF124B9930}"/>
                </a:ext>
              </a:extLst>
            </p:cNvPr>
            <p:cNvSpPr>
              <a:spLocks/>
            </p:cNvSpPr>
            <p:nvPr/>
          </p:nvSpPr>
          <p:spPr bwMode="auto">
            <a:xfrm>
              <a:off x="2897" y="1361"/>
              <a:ext cx="25" cy="28"/>
            </a:xfrm>
            <a:custGeom>
              <a:avLst/>
              <a:gdLst>
                <a:gd name="T0" fmla="*/ 102 w 157"/>
                <a:gd name="T1" fmla="*/ 1 h 218"/>
                <a:gd name="T2" fmla="*/ 115 w 157"/>
                <a:gd name="T3" fmla="*/ 5 h 218"/>
                <a:gd name="T4" fmla="*/ 128 w 157"/>
                <a:gd name="T5" fmla="*/ 14 h 218"/>
                <a:gd name="T6" fmla="*/ 138 w 157"/>
                <a:gd name="T7" fmla="*/ 27 h 218"/>
                <a:gd name="T8" fmla="*/ 147 w 157"/>
                <a:gd name="T9" fmla="*/ 44 h 218"/>
                <a:gd name="T10" fmla="*/ 153 w 157"/>
                <a:gd name="T11" fmla="*/ 60 h 218"/>
                <a:gd name="T12" fmla="*/ 157 w 157"/>
                <a:gd name="T13" fmla="*/ 81 h 218"/>
                <a:gd name="T14" fmla="*/ 157 w 157"/>
                <a:gd name="T15" fmla="*/ 102 h 218"/>
                <a:gd name="T16" fmla="*/ 155 w 157"/>
                <a:gd name="T17" fmla="*/ 125 h 218"/>
                <a:gd name="T18" fmla="*/ 147 w 157"/>
                <a:gd name="T19" fmla="*/ 146 h 218"/>
                <a:gd name="T20" fmla="*/ 140 w 157"/>
                <a:gd name="T21" fmla="*/ 165 h 218"/>
                <a:gd name="T22" fmla="*/ 129 w 157"/>
                <a:gd name="T23" fmla="*/ 180 h 218"/>
                <a:gd name="T24" fmla="*/ 118 w 157"/>
                <a:gd name="T25" fmla="*/ 196 h 218"/>
                <a:gd name="T26" fmla="*/ 104 w 157"/>
                <a:gd name="T27" fmla="*/ 206 h 218"/>
                <a:gd name="T28" fmla="*/ 89 w 157"/>
                <a:gd name="T29" fmla="*/ 214 h 218"/>
                <a:gd name="T30" fmla="*/ 74 w 157"/>
                <a:gd name="T31" fmla="*/ 218 h 218"/>
                <a:gd name="T32" fmla="*/ 58 w 157"/>
                <a:gd name="T33" fmla="*/ 218 h 218"/>
                <a:gd name="T34" fmla="*/ 42 w 157"/>
                <a:gd name="T35" fmla="*/ 211 h 218"/>
                <a:gd name="T36" fmla="*/ 29 w 157"/>
                <a:gd name="T37" fmla="*/ 202 h 218"/>
                <a:gd name="T38" fmla="*/ 17 w 157"/>
                <a:gd name="T39" fmla="*/ 189 h 218"/>
                <a:gd name="T40" fmla="*/ 11 w 157"/>
                <a:gd name="T41" fmla="*/ 175 h 218"/>
                <a:gd name="T42" fmla="*/ 3 w 157"/>
                <a:gd name="T43" fmla="*/ 156 h 218"/>
                <a:gd name="T44" fmla="*/ 0 w 157"/>
                <a:gd name="T45" fmla="*/ 138 h 218"/>
                <a:gd name="T46" fmla="*/ 0 w 157"/>
                <a:gd name="T47" fmla="*/ 116 h 218"/>
                <a:gd name="T48" fmla="*/ 4 w 157"/>
                <a:gd name="T49" fmla="*/ 95 h 218"/>
                <a:gd name="T50" fmla="*/ 8 w 157"/>
                <a:gd name="T51" fmla="*/ 72 h 218"/>
                <a:gd name="T52" fmla="*/ 17 w 157"/>
                <a:gd name="T53" fmla="*/ 53 h 218"/>
                <a:gd name="T54" fmla="*/ 27 w 157"/>
                <a:gd name="T55" fmla="*/ 35 h 218"/>
                <a:gd name="T56" fmla="*/ 42 w 157"/>
                <a:gd name="T57" fmla="*/ 22 h 218"/>
                <a:gd name="T58" fmla="*/ 55 w 157"/>
                <a:gd name="T59" fmla="*/ 10 h 218"/>
                <a:gd name="T60" fmla="*/ 70 w 157"/>
                <a:gd name="T61" fmla="*/ 4 h 218"/>
                <a:gd name="T62" fmla="*/ 86 w 157"/>
                <a:gd name="T63" fmla="*/ 0 h 218"/>
                <a:gd name="T64" fmla="*/ 102 w 157"/>
                <a:gd name="T65" fmla="*/ 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 h="218">
                  <a:moveTo>
                    <a:pt x="102" y="1"/>
                  </a:moveTo>
                  <a:lnTo>
                    <a:pt x="115" y="5"/>
                  </a:lnTo>
                  <a:lnTo>
                    <a:pt x="128" y="14"/>
                  </a:lnTo>
                  <a:lnTo>
                    <a:pt x="138" y="27"/>
                  </a:lnTo>
                  <a:lnTo>
                    <a:pt x="147" y="44"/>
                  </a:lnTo>
                  <a:lnTo>
                    <a:pt x="153" y="60"/>
                  </a:lnTo>
                  <a:lnTo>
                    <a:pt x="157" y="81"/>
                  </a:lnTo>
                  <a:lnTo>
                    <a:pt x="157" y="102"/>
                  </a:lnTo>
                  <a:lnTo>
                    <a:pt x="155" y="125"/>
                  </a:lnTo>
                  <a:lnTo>
                    <a:pt x="147" y="146"/>
                  </a:lnTo>
                  <a:lnTo>
                    <a:pt x="140" y="165"/>
                  </a:lnTo>
                  <a:lnTo>
                    <a:pt x="129" y="180"/>
                  </a:lnTo>
                  <a:lnTo>
                    <a:pt x="118" y="196"/>
                  </a:lnTo>
                  <a:lnTo>
                    <a:pt x="104" y="206"/>
                  </a:lnTo>
                  <a:lnTo>
                    <a:pt x="89" y="214"/>
                  </a:lnTo>
                  <a:lnTo>
                    <a:pt x="74" y="218"/>
                  </a:lnTo>
                  <a:lnTo>
                    <a:pt x="58" y="218"/>
                  </a:lnTo>
                  <a:lnTo>
                    <a:pt x="42" y="211"/>
                  </a:lnTo>
                  <a:lnTo>
                    <a:pt x="29" y="202"/>
                  </a:lnTo>
                  <a:lnTo>
                    <a:pt x="17" y="189"/>
                  </a:lnTo>
                  <a:lnTo>
                    <a:pt x="11" y="175"/>
                  </a:lnTo>
                  <a:lnTo>
                    <a:pt x="3" y="156"/>
                  </a:lnTo>
                  <a:lnTo>
                    <a:pt x="0" y="138"/>
                  </a:lnTo>
                  <a:lnTo>
                    <a:pt x="0" y="116"/>
                  </a:lnTo>
                  <a:lnTo>
                    <a:pt x="4" y="95"/>
                  </a:lnTo>
                  <a:lnTo>
                    <a:pt x="8" y="72"/>
                  </a:lnTo>
                  <a:lnTo>
                    <a:pt x="17" y="53"/>
                  </a:lnTo>
                  <a:lnTo>
                    <a:pt x="27" y="35"/>
                  </a:lnTo>
                  <a:lnTo>
                    <a:pt x="42" y="22"/>
                  </a:lnTo>
                  <a:lnTo>
                    <a:pt x="55" y="10"/>
                  </a:lnTo>
                  <a:lnTo>
                    <a:pt x="70" y="4"/>
                  </a:lnTo>
                  <a:lnTo>
                    <a:pt x="86" y="0"/>
                  </a:lnTo>
                  <a:lnTo>
                    <a:pt x="102" y="1"/>
                  </a:lnTo>
                  <a:close/>
                </a:path>
              </a:pathLst>
            </a:custGeom>
            <a:solidFill>
              <a:srgbClr val="F0F0F0"/>
            </a:solidFill>
            <a:ln w="0">
              <a:solidFill>
                <a:srgbClr val="000000"/>
              </a:solidFill>
              <a:prstDash val="solid"/>
              <a:round/>
              <a:headEnd/>
              <a:tailEnd/>
            </a:ln>
          </p:spPr>
          <p:txBody>
            <a:bodyPr/>
            <a:lstStyle/>
            <a:p>
              <a:endParaRPr lang="en-JO"/>
            </a:p>
          </p:txBody>
        </p:sp>
        <p:sp>
          <p:nvSpPr>
            <p:cNvPr id="410677" name="Freeform 53">
              <a:extLst>
                <a:ext uri="{FF2B5EF4-FFF2-40B4-BE49-F238E27FC236}">
                  <a16:creationId xmlns:a16="http://schemas.microsoft.com/office/drawing/2014/main" id="{1D129563-432E-FC20-313F-A7B47E3FC5FF}"/>
                </a:ext>
              </a:extLst>
            </p:cNvPr>
            <p:cNvSpPr>
              <a:spLocks/>
            </p:cNvSpPr>
            <p:nvPr/>
          </p:nvSpPr>
          <p:spPr bwMode="auto">
            <a:xfrm>
              <a:off x="2912" y="1365"/>
              <a:ext cx="17" cy="22"/>
            </a:xfrm>
            <a:custGeom>
              <a:avLst/>
              <a:gdLst>
                <a:gd name="T0" fmla="*/ 73 w 111"/>
                <a:gd name="T1" fmla="*/ 1 h 167"/>
                <a:gd name="T2" fmla="*/ 82 w 111"/>
                <a:gd name="T3" fmla="*/ 4 h 167"/>
                <a:gd name="T4" fmla="*/ 91 w 111"/>
                <a:gd name="T5" fmla="*/ 10 h 167"/>
                <a:gd name="T6" fmla="*/ 98 w 111"/>
                <a:gd name="T7" fmla="*/ 19 h 167"/>
                <a:gd name="T8" fmla="*/ 105 w 111"/>
                <a:gd name="T9" fmla="*/ 32 h 167"/>
                <a:gd name="T10" fmla="*/ 109 w 111"/>
                <a:gd name="T11" fmla="*/ 45 h 167"/>
                <a:gd name="T12" fmla="*/ 111 w 111"/>
                <a:gd name="T13" fmla="*/ 60 h 167"/>
                <a:gd name="T14" fmla="*/ 111 w 111"/>
                <a:gd name="T15" fmla="*/ 77 h 167"/>
                <a:gd name="T16" fmla="*/ 110 w 111"/>
                <a:gd name="T17" fmla="*/ 95 h 167"/>
                <a:gd name="T18" fmla="*/ 105 w 111"/>
                <a:gd name="T19" fmla="*/ 109 h 167"/>
                <a:gd name="T20" fmla="*/ 98 w 111"/>
                <a:gd name="T21" fmla="*/ 125 h 167"/>
                <a:gd name="T22" fmla="*/ 89 w 111"/>
                <a:gd name="T23" fmla="*/ 138 h 167"/>
                <a:gd name="T24" fmla="*/ 82 w 111"/>
                <a:gd name="T25" fmla="*/ 151 h 167"/>
                <a:gd name="T26" fmla="*/ 71 w 111"/>
                <a:gd name="T27" fmla="*/ 158 h 167"/>
                <a:gd name="T28" fmla="*/ 61 w 111"/>
                <a:gd name="T29" fmla="*/ 165 h 167"/>
                <a:gd name="T30" fmla="*/ 51 w 111"/>
                <a:gd name="T31" fmla="*/ 167 h 167"/>
                <a:gd name="T32" fmla="*/ 40 w 111"/>
                <a:gd name="T33" fmla="*/ 167 h 167"/>
                <a:gd name="T34" fmla="*/ 29 w 111"/>
                <a:gd name="T35" fmla="*/ 164 h 167"/>
                <a:gd name="T36" fmla="*/ 21 w 111"/>
                <a:gd name="T37" fmla="*/ 156 h 167"/>
                <a:gd name="T38" fmla="*/ 13 w 111"/>
                <a:gd name="T39" fmla="*/ 146 h 167"/>
                <a:gd name="T40" fmla="*/ 8 w 111"/>
                <a:gd name="T41" fmla="*/ 135 h 167"/>
                <a:gd name="T42" fmla="*/ 3 w 111"/>
                <a:gd name="T43" fmla="*/ 121 h 167"/>
                <a:gd name="T44" fmla="*/ 0 w 111"/>
                <a:gd name="T45" fmla="*/ 106 h 167"/>
                <a:gd name="T46" fmla="*/ 0 w 111"/>
                <a:gd name="T47" fmla="*/ 89 h 167"/>
                <a:gd name="T48" fmla="*/ 3 w 111"/>
                <a:gd name="T49" fmla="*/ 73 h 167"/>
                <a:gd name="T50" fmla="*/ 7 w 111"/>
                <a:gd name="T51" fmla="*/ 55 h 167"/>
                <a:gd name="T52" fmla="*/ 13 w 111"/>
                <a:gd name="T53" fmla="*/ 41 h 167"/>
                <a:gd name="T54" fmla="*/ 21 w 111"/>
                <a:gd name="T55" fmla="*/ 28 h 167"/>
                <a:gd name="T56" fmla="*/ 30 w 111"/>
                <a:gd name="T57" fmla="*/ 18 h 167"/>
                <a:gd name="T58" fmla="*/ 39 w 111"/>
                <a:gd name="T59" fmla="*/ 9 h 167"/>
                <a:gd name="T60" fmla="*/ 51 w 111"/>
                <a:gd name="T61" fmla="*/ 4 h 167"/>
                <a:gd name="T62" fmla="*/ 61 w 111"/>
                <a:gd name="T63" fmla="*/ 0 h 167"/>
                <a:gd name="T64" fmla="*/ 73 w 111"/>
                <a:gd name="T65" fmla="*/ 1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 h="167">
                  <a:moveTo>
                    <a:pt x="73" y="1"/>
                  </a:moveTo>
                  <a:lnTo>
                    <a:pt x="82" y="4"/>
                  </a:lnTo>
                  <a:lnTo>
                    <a:pt x="91" y="10"/>
                  </a:lnTo>
                  <a:lnTo>
                    <a:pt x="98" y="19"/>
                  </a:lnTo>
                  <a:lnTo>
                    <a:pt x="105" y="32"/>
                  </a:lnTo>
                  <a:lnTo>
                    <a:pt x="109" y="45"/>
                  </a:lnTo>
                  <a:lnTo>
                    <a:pt x="111" y="60"/>
                  </a:lnTo>
                  <a:lnTo>
                    <a:pt x="111" y="77"/>
                  </a:lnTo>
                  <a:lnTo>
                    <a:pt x="110" y="95"/>
                  </a:lnTo>
                  <a:lnTo>
                    <a:pt x="105" y="109"/>
                  </a:lnTo>
                  <a:lnTo>
                    <a:pt x="98" y="125"/>
                  </a:lnTo>
                  <a:lnTo>
                    <a:pt x="89" y="138"/>
                  </a:lnTo>
                  <a:lnTo>
                    <a:pt x="82" y="151"/>
                  </a:lnTo>
                  <a:lnTo>
                    <a:pt x="71" y="158"/>
                  </a:lnTo>
                  <a:lnTo>
                    <a:pt x="61" y="165"/>
                  </a:lnTo>
                  <a:lnTo>
                    <a:pt x="51" y="167"/>
                  </a:lnTo>
                  <a:lnTo>
                    <a:pt x="40" y="167"/>
                  </a:lnTo>
                  <a:lnTo>
                    <a:pt x="29" y="164"/>
                  </a:lnTo>
                  <a:lnTo>
                    <a:pt x="21" y="156"/>
                  </a:lnTo>
                  <a:lnTo>
                    <a:pt x="13" y="146"/>
                  </a:lnTo>
                  <a:lnTo>
                    <a:pt x="8" y="135"/>
                  </a:lnTo>
                  <a:lnTo>
                    <a:pt x="3" y="121"/>
                  </a:lnTo>
                  <a:lnTo>
                    <a:pt x="0" y="106"/>
                  </a:lnTo>
                  <a:lnTo>
                    <a:pt x="0" y="89"/>
                  </a:lnTo>
                  <a:lnTo>
                    <a:pt x="3" y="73"/>
                  </a:lnTo>
                  <a:lnTo>
                    <a:pt x="7" y="55"/>
                  </a:lnTo>
                  <a:lnTo>
                    <a:pt x="13" y="41"/>
                  </a:lnTo>
                  <a:lnTo>
                    <a:pt x="21" y="28"/>
                  </a:lnTo>
                  <a:lnTo>
                    <a:pt x="30" y="18"/>
                  </a:lnTo>
                  <a:lnTo>
                    <a:pt x="39" y="9"/>
                  </a:lnTo>
                  <a:lnTo>
                    <a:pt x="51" y="4"/>
                  </a:lnTo>
                  <a:lnTo>
                    <a:pt x="61" y="0"/>
                  </a:lnTo>
                  <a:lnTo>
                    <a:pt x="73" y="1"/>
                  </a:lnTo>
                  <a:close/>
                </a:path>
              </a:pathLst>
            </a:custGeom>
            <a:solidFill>
              <a:srgbClr val="9E9E9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78" name="Freeform 54">
              <a:extLst>
                <a:ext uri="{FF2B5EF4-FFF2-40B4-BE49-F238E27FC236}">
                  <a16:creationId xmlns:a16="http://schemas.microsoft.com/office/drawing/2014/main" id="{B6FE3341-8688-0B43-99AE-219A7CCCBAF9}"/>
                </a:ext>
              </a:extLst>
            </p:cNvPr>
            <p:cNvSpPr>
              <a:spLocks/>
            </p:cNvSpPr>
            <p:nvPr/>
          </p:nvSpPr>
          <p:spPr bwMode="auto">
            <a:xfrm>
              <a:off x="2897" y="1406"/>
              <a:ext cx="28" cy="32"/>
            </a:xfrm>
            <a:custGeom>
              <a:avLst/>
              <a:gdLst>
                <a:gd name="T0" fmla="*/ 112 w 178"/>
                <a:gd name="T1" fmla="*/ 3 h 248"/>
                <a:gd name="T2" fmla="*/ 127 w 178"/>
                <a:gd name="T3" fmla="*/ 7 h 248"/>
                <a:gd name="T4" fmla="*/ 143 w 178"/>
                <a:gd name="T5" fmla="*/ 18 h 248"/>
                <a:gd name="T6" fmla="*/ 155 w 178"/>
                <a:gd name="T7" fmla="*/ 32 h 248"/>
                <a:gd name="T8" fmla="*/ 166 w 178"/>
                <a:gd name="T9" fmla="*/ 50 h 248"/>
                <a:gd name="T10" fmla="*/ 173 w 178"/>
                <a:gd name="T11" fmla="*/ 68 h 248"/>
                <a:gd name="T12" fmla="*/ 176 w 178"/>
                <a:gd name="T13" fmla="*/ 92 h 248"/>
                <a:gd name="T14" fmla="*/ 178 w 178"/>
                <a:gd name="T15" fmla="*/ 116 h 248"/>
                <a:gd name="T16" fmla="*/ 175 w 178"/>
                <a:gd name="T17" fmla="*/ 142 h 248"/>
                <a:gd name="T18" fmla="*/ 167 w 178"/>
                <a:gd name="T19" fmla="*/ 165 h 248"/>
                <a:gd name="T20" fmla="*/ 157 w 178"/>
                <a:gd name="T21" fmla="*/ 187 h 248"/>
                <a:gd name="T22" fmla="*/ 145 w 178"/>
                <a:gd name="T23" fmla="*/ 207 h 248"/>
                <a:gd name="T24" fmla="*/ 131 w 178"/>
                <a:gd name="T25" fmla="*/ 223 h 248"/>
                <a:gd name="T26" fmla="*/ 114 w 178"/>
                <a:gd name="T27" fmla="*/ 235 h 248"/>
                <a:gd name="T28" fmla="*/ 99 w 178"/>
                <a:gd name="T29" fmla="*/ 244 h 248"/>
                <a:gd name="T30" fmla="*/ 81 w 178"/>
                <a:gd name="T31" fmla="*/ 248 h 248"/>
                <a:gd name="T32" fmla="*/ 64 w 178"/>
                <a:gd name="T33" fmla="*/ 248 h 248"/>
                <a:gd name="T34" fmla="*/ 46 w 178"/>
                <a:gd name="T35" fmla="*/ 241 h 248"/>
                <a:gd name="T36" fmla="*/ 32 w 178"/>
                <a:gd name="T37" fmla="*/ 231 h 248"/>
                <a:gd name="T38" fmla="*/ 19 w 178"/>
                <a:gd name="T39" fmla="*/ 216 h 248"/>
                <a:gd name="T40" fmla="*/ 10 w 178"/>
                <a:gd name="T41" fmla="*/ 199 h 248"/>
                <a:gd name="T42" fmla="*/ 2 w 178"/>
                <a:gd name="T43" fmla="*/ 178 h 248"/>
                <a:gd name="T44" fmla="*/ 0 w 178"/>
                <a:gd name="T45" fmla="*/ 156 h 248"/>
                <a:gd name="T46" fmla="*/ 0 w 178"/>
                <a:gd name="T47" fmla="*/ 132 h 248"/>
                <a:gd name="T48" fmla="*/ 3 w 178"/>
                <a:gd name="T49" fmla="*/ 109 h 248"/>
                <a:gd name="T50" fmla="*/ 9 w 178"/>
                <a:gd name="T51" fmla="*/ 83 h 248"/>
                <a:gd name="T52" fmla="*/ 19 w 178"/>
                <a:gd name="T53" fmla="*/ 61 h 248"/>
                <a:gd name="T54" fmla="*/ 29 w 178"/>
                <a:gd name="T55" fmla="*/ 41 h 248"/>
                <a:gd name="T56" fmla="*/ 45 w 178"/>
                <a:gd name="T57" fmla="*/ 26 h 248"/>
                <a:gd name="T58" fmla="*/ 59 w 178"/>
                <a:gd name="T59" fmla="*/ 13 h 248"/>
                <a:gd name="T60" fmla="*/ 76 w 178"/>
                <a:gd name="T61" fmla="*/ 4 h 248"/>
                <a:gd name="T62" fmla="*/ 94 w 178"/>
                <a:gd name="T63" fmla="*/ 0 h 248"/>
                <a:gd name="T64" fmla="*/ 112 w 178"/>
                <a:gd name="T65" fmla="*/ 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8" h="248">
                  <a:moveTo>
                    <a:pt x="112" y="3"/>
                  </a:moveTo>
                  <a:lnTo>
                    <a:pt x="127" y="7"/>
                  </a:lnTo>
                  <a:lnTo>
                    <a:pt x="143" y="18"/>
                  </a:lnTo>
                  <a:lnTo>
                    <a:pt x="155" y="32"/>
                  </a:lnTo>
                  <a:lnTo>
                    <a:pt x="166" y="50"/>
                  </a:lnTo>
                  <a:lnTo>
                    <a:pt x="173" y="68"/>
                  </a:lnTo>
                  <a:lnTo>
                    <a:pt x="176" y="92"/>
                  </a:lnTo>
                  <a:lnTo>
                    <a:pt x="178" y="116"/>
                  </a:lnTo>
                  <a:lnTo>
                    <a:pt x="175" y="142"/>
                  </a:lnTo>
                  <a:lnTo>
                    <a:pt x="167" y="165"/>
                  </a:lnTo>
                  <a:lnTo>
                    <a:pt x="157" y="187"/>
                  </a:lnTo>
                  <a:lnTo>
                    <a:pt x="145" y="207"/>
                  </a:lnTo>
                  <a:lnTo>
                    <a:pt x="131" y="223"/>
                  </a:lnTo>
                  <a:lnTo>
                    <a:pt x="114" y="235"/>
                  </a:lnTo>
                  <a:lnTo>
                    <a:pt x="99" y="244"/>
                  </a:lnTo>
                  <a:lnTo>
                    <a:pt x="81" y="248"/>
                  </a:lnTo>
                  <a:lnTo>
                    <a:pt x="64" y="248"/>
                  </a:lnTo>
                  <a:lnTo>
                    <a:pt x="46" y="241"/>
                  </a:lnTo>
                  <a:lnTo>
                    <a:pt x="32" y="231"/>
                  </a:lnTo>
                  <a:lnTo>
                    <a:pt x="19" y="216"/>
                  </a:lnTo>
                  <a:lnTo>
                    <a:pt x="10" y="199"/>
                  </a:lnTo>
                  <a:lnTo>
                    <a:pt x="2" y="178"/>
                  </a:lnTo>
                  <a:lnTo>
                    <a:pt x="0" y="156"/>
                  </a:lnTo>
                  <a:lnTo>
                    <a:pt x="0" y="132"/>
                  </a:lnTo>
                  <a:lnTo>
                    <a:pt x="3" y="109"/>
                  </a:lnTo>
                  <a:lnTo>
                    <a:pt x="9" y="83"/>
                  </a:lnTo>
                  <a:lnTo>
                    <a:pt x="19" y="61"/>
                  </a:lnTo>
                  <a:lnTo>
                    <a:pt x="29" y="41"/>
                  </a:lnTo>
                  <a:lnTo>
                    <a:pt x="45" y="26"/>
                  </a:lnTo>
                  <a:lnTo>
                    <a:pt x="59" y="13"/>
                  </a:lnTo>
                  <a:lnTo>
                    <a:pt x="76" y="4"/>
                  </a:lnTo>
                  <a:lnTo>
                    <a:pt x="94" y="0"/>
                  </a:lnTo>
                  <a:lnTo>
                    <a:pt x="112" y="3"/>
                  </a:lnTo>
                  <a:close/>
                </a:path>
              </a:pathLst>
            </a:custGeom>
            <a:solidFill>
              <a:srgbClr val="000000"/>
            </a:solidFill>
            <a:ln w="0">
              <a:solidFill>
                <a:srgbClr val="000000"/>
              </a:solidFill>
              <a:prstDash val="solid"/>
              <a:round/>
              <a:headEnd/>
              <a:tailEnd/>
            </a:ln>
          </p:spPr>
          <p:txBody>
            <a:bodyPr/>
            <a:lstStyle/>
            <a:p>
              <a:endParaRPr lang="en-JO"/>
            </a:p>
          </p:txBody>
        </p:sp>
        <p:sp>
          <p:nvSpPr>
            <p:cNvPr id="410679" name="Freeform 55">
              <a:extLst>
                <a:ext uri="{FF2B5EF4-FFF2-40B4-BE49-F238E27FC236}">
                  <a16:creationId xmlns:a16="http://schemas.microsoft.com/office/drawing/2014/main" id="{B829F6EF-9EAB-493E-F3D2-F60F91EE4FF2}"/>
                </a:ext>
              </a:extLst>
            </p:cNvPr>
            <p:cNvSpPr>
              <a:spLocks/>
            </p:cNvSpPr>
            <p:nvPr/>
          </p:nvSpPr>
          <p:spPr bwMode="auto">
            <a:xfrm>
              <a:off x="2901" y="1410"/>
              <a:ext cx="20" cy="23"/>
            </a:xfrm>
            <a:custGeom>
              <a:avLst/>
              <a:gdLst>
                <a:gd name="T0" fmla="*/ 83 w 127"/>
                <a:gd name="T1" fmla="*/ 2 h 177"/>
                <a:gd name="T2" fmla="*/ 93 w 127"/>
                <a:gd name="T3" fmla="*/ 5 h 177"/>
                <a:gd name="T4" fmla="*/ 103 w 127"/>
                <a:gd name="T5" fmla="*/ 13 h 177"/>
                <a:gd name="T6" fmla="*/ 111 w 127"/>
                <a:gd name="T7" fmla="*/ 22 h 177"/>
                <a:gd name="T8" fmla="*/ 120 w 127"/>
                <a:gd name="T9" fmla="*/ 35 h 177"/>
                <a:gd name="T10" fmla="*/ 124 w 127"/>
                <a:gd name="T11" fmla="*/ 49 h 177"/>
                <a:gd name="T12" fmla="*/ 127 w 127"/>
                <a:gd name="T13" fmla="*/ 65 h 177"/>
                <a:gd name="T14" fmla="*/ 127 w 127"/>
                <a:gd name="T15" fmla="*/ 82 h 177"/>
                <a:gd name="T16" fmla="*/ 127 w 127"/>
                <a:gd name="T17" fmla="*/ 101 h 177"/>
                <a:gd name="T18" fmla="*/ 120 w 127"/>
                <a:gd name="T19" fmla="*/ 116 h 177"/>
                <a:gd name="T20" fmla="*/ 114 w 127"/>
                <a:gd name="T21" fmla="*/ 133 h 177"/>
                <a:gd name="T22" fmla="*/ 105 w 127"/>
                <a:gd name="T23" fmla="*/ 146 h 177"/>
                <a:gd name="T24" fmla="*/ 96 w 127"/>
                <a:gd name="T25" fmla="*/ 159 h 177"/>
                <a:gd name="T26" fmla="*/ 84 w 127"/>
                <a:gd name="T27" fmla="*/ 167 h 177"/>
                <a:gd name="T28" fmla="*/ 72 w 127"/>
                <a:gd name="T29" fmla="*/ 174 h 177"/>
                <a:gd name="T30" fmla="*/ 60 w 127"/>
                <a:gd name="T31" fmla="*/ 177 h 177"/>
                <a:gd name="T32" fmla="*/ 48 w 127"/>
                <a:gd name="T33" fmla="*/ 177 h 177"/>
                <a:gd name="T34" fmla="*/ 35 w 127"/>
                <a:gd name="T35" fmla="*/ 172 h 177"/>
                <a:gd name="T36" fmla="*/ 23 w 127"/>
                <a:gd name="T37" fmla="*/ 164 h 177"/>
                <a:gd name="T38" fmla="*/ 14 w 127"/>
                <a:gd name="T39" fmla="*/ 154 h 177"/>
                <a:gd name="T40" fmla="*/ 8 w 127"/>
                <a:gd name="T41" fmla="*/ 142 h 177"/>
                <a:gd name="T42" fmla="*/ 3 w 127"/>
                <a:gd name="T43" fmla="*/ 127 h 177"/>
                <a:gd name="T44" fmla="*/ 0 w 127"/>
                <a:gd name="T45" fmla="*/ 111 h 177"/>
                <a:gd name="T46" fmla="*/ 0 w 127"/>
                <a:gd name="T47" fmla="*/ 93 h 177"/>
                <a:gd name="T48" fmla="*/ 4 w 127"/>
                <a:gd name="T49" fmla="*/ 76 h 177"/>
                <a:gd name="T50" fmla="*/ 7 w 127"/>
                <a:gd name="T51" fmla="*/ 57 h 177"/>
                <a:gd name="T52" fmla="*/ 14 w 127"/>
                <a:gd name="T53" fmla="*/ 43 h 177"/>
                <a:gd name="T54" fmla="*/ 22 w 127"/>
                <a:gd name="T55" fmla="*/ 29 h 177"/>
                <a:gd name="T56" fmla="*/ 34 w 127"/>
                <a:gd name="T57" fmla="*/ 18 h 177"/>
                <a:gd name="T58" fmla="*/ 44 w 127"/>
                <a:gd name="T59" fmla="*/ 8 h 177"/>
                <a:gd name="T60" fmla="*/ 57 w 127"/>
                <a:gd name="T61" fmla="*/ 3 h 177"/>
                <a:gd name="T62" fmla="*/ 69 w 127"/>
                <a:gd name="T63" fmla="*/ 0 h 177"/>
                <a:gd name="T64" fmla="*/ 83 w 127"/>
                <a:gd name="T65" fmla="*/ 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7" h="177">
                  <a:moveTo>
                    <a:pt x="83" y="2"/>
                  </a:moveTo>
                  <a:lnTo>
                    <a:pt x="93" y="5"/>
                  </a:lnTo>
                  <a:lnTo>
                    <a:pt x="103" y="13"/>
                  </a:lnTo>
                  <a:lnTo>
                    <a:pt x="111" y="22"/>
                  </a:lnTo>
                  <a:lnTo>
                    <a:pt x="120" y="35"/>
                  </a:lnTo>
                  <a:lnTo>
                    <a:pt x="124" y="49"/>
                  </a:lnTo>
                  <a:lnTo>
                    <a:pt x="127" y="65"/>
                  </a:lnTo>
                  <a:lnTo>
                    <a:pt x="127" y="82"/>
                  </a:lnTo>
                  <a:lnTo>
                    <a:pt x="127" y="101"/>
                  </a:lnTo>
                  <a:lnTo>
                    <a:pt x="120" y="116"/>
                  </a:lnTo>
                  <a:lnTo>
                    <a:pt x="114" y="133"/>
                  </a:lnTo>
                  <a:lnTo>
                    <a:pt x="105" y="146"/>
                  </a:lnTo>
                  <a:lnTo>
                    <a:pt x="96" y="159"/>
                  </a:lnTo>
                  <a:lnTo>
                    <a:pt x="84" y="167"/>
                  </a:lnTo>
                  <a:lnTo>
                    <a:pt x="72" y="174"/>
                  </a:lnTo>
                  <a:lnTo>
                    <a:pt x="60" y="177"/>
                  </a:lnTo>
                  <a:lnTo>
                    <a:pt x="48" y="177"/>
                  </a:lnTo>
                  <a:lnTo>
                    <a:pt x="35" y="172"/>
                  </a:lnTo>
                  <a:lnTo>
                    <a:pt x="23" y="164"/>
                  </a:lnTo>
                  <a:lnTo>
                    <a:pt x="14" y="154"/>
                  </a:lnTo>
                  <a:lnTo>
                    <a:pt x="8" y="142"/>
                  </a:lnTo>
                  <a:lnTo>
                    <a:pt x="3" y="127"/>
                  </a:lnTo>
                  <a:lnTo>
                    <a:pt x="0" y="111"/>
                  </a:lnTo>
                  <a:lnTo>
                    <a:pt x="0" y="93"/>
                  </a:lnTo>
                  <a:lnTo>
                    <a:pt x="4" y="76"/>
                  </a:lnTo>
                  <a:lnTo>
                    <a:pt x="7" y="57"/>
                  </a:lnTo>
                  <a:lnTo>
                    <a:pt x="14" y="43"/>
                  </a:lnTo>
                  <a:lnTo>
                    <a:pt x="22" y="29"/>
                  </a:lnTo>
                  <a:lnTo>
                    <a:pt x="34" y="18"/>
                  </a:lnTo>
                  <a:lnTo>
                    <a:pt x="44" y="8"/>
                  </a:lnTo>
                  <a:lnTo>
                    <a:pt x="57" y="3"/>
                  </a:lnTo>
                  <a:lnTo>
                    <a:pt x="69" y="0"/>
                  </a:lnTo>
                  <a:lnTo>
                    <a:pt x="83" y="2"/>
                  </a:lnTo>
                  <a:close/>
                </a:path>
              </a:pathLst>
            </a:custGeom>
            <a:solidFill>
              <a:srgbClr val="F0F0F0"/>
            </a:solidFill>
            <a:ln w="0">
              <a:solidFill>
                <a:srgbClr val="000000"/>
              </a:solidFill>
              <a:prstDash val="solid"/>
              <a:round/>
              <a:headEnd/>
              <a:tailEnd/>
            </a:ln>
          </p:spPr>
          <p:txBody>
            <a:bodyPr/>
            <a:lstStyle/>
            <a:p>
              <a:endParaRPr lang="en-JO"/>
            </a:p>
          </p:txBody>
        </p:sp>
        <p:sp>
          <p:nvSpPr>
            <p:cNvPr id="410680" name="Freeform 56">
              <a:extLst>
                <a:ext uri="{FF2B5EF4-FFF2-40B4-BE49-F238E27FC236}">
                  <a16:creationId xmlns:a16="http://schemas.microsoft.com/office/drawing/2014/main" id="{6D7FB392-6B87-1898-D853-E6D458A67D9E}"/>
                </a:ext>
              </a:extLst>
            </p:cNvPr>
            <p:cNvSpPr>
              <a:spLocks/>
            </p:cNvSpPr>
            <p:nvPr/>
          </p:nvSpPr>
          <p:spPr bwMode="auto">
            <a:xfrm>
              <a:off x="2913" y="1413"/>
              <a:ext cx="14" cy="18"/>
            </a:xfrm>
            <a:custGeom>
              <a:avLst/>
              <a:gdLst>
                <a:gd name="T0" fmla="*/ 58 w 88"/>
                <a:gd name="T1" fmla="*/ 1 h 137"/>
                <a:gd name="T2" fmla="*/ 65 w 88"/>
                <a:gd name="T3" fmla="*/ 4 h 137"/>
                <a:gd name="T4" fmla="*/ 73 w 88"/>
                <a:gd name="T5" fmla="*/ 9 h 137"/>
                <a:gd name="T6" fmla="*/ 79 w 88"/>
                <a:gd name="T7" fmla="*/ 17 h 137"/>
                <a:gd name="T8" fmla="*/ 84 w 88"/>
                <a:gd name="T9" fmla="*/ 27 h 137"/>
                <a:gd name="T10" fmla="*/ 87 w 88"/>
                <a:gd name="T11" fmla="*/ 37 h 137"/>
                <a:gd name="T12" fmla="*/ 88 w 88"/>
                <a:gd name="T13" fmla="*/ 50 h 137"/>
                <a:gd name="T14" fmla="*/ 88 w 88"/>
                <a:gd name="T15" fmla="*/ 63 h 137"/>
                <a:gd name="T16" fmla="*/ 88 w 88"/>
                <a:gd name="T17" fmla="*/ 77 h 137"/>
                <a:gd name="T18" fmla="*/ 83 w 88"/>
                <a:gd name="T19" fmla="*/ 89 h 137"/>
                <a:gd name="T20" fmla="*/ 79 w 88"/>
                <a:gd name="T21" fmla="*/ 102 h 137"/>
                <a:gd name="T22" fmla="*/ 73 w 88"/>
                <a:gd name="T23" fmla="*/ 112 h 137"/>
                <a:gd name="T24" fmla="*/ 66 w 88"/>
                <a:gd name="T25" fmla="*/ 122 h 137"/>
                <a:gd name="T26" fmla="*/ 57 w 88"/>
                <a:gd name="T27" fmla="*/ 129 h 137"/>
                <a:gd name="T28" fmla="*/ 49 w 88"/>
                <a:gd name="T29" fmla="*/ 134 h 137"/>
                <a:gd name="T30" fmla="*/ 40 w 88"/>
                <a:gd name="T31" fmla="*/ 137 h 137"/>
                <a:gd name="T32" fmla="*/ 33 w 88"/>
                <a:gd name="T33" fmla="*/ 137 h 137"/>
                <a:gd name="T34" fmla="*/ 22 w 88"/>
                <a:gd name="T35" fmla="*/ 133 h 137"/>
                <a:gd name="T36" fmla="*/ 16 w 88"/>
                <a:gd name="T37" fmla="*/ 128 h 137"/>
                <a:gd name="T38" fmla="*/ 9 w 88"/>
                <a:gd name="T39" fmla="*/ 119 h 137"/>
                <a:gd name="T40" fmla="*/ 5 w 88"/>
                <a:gd name="T41" fmla="*/ 111 h 137"/>
                <a:gd name="T42" fmla="*/ 2 w 88"/>
                <a:gd name="T43" fmla="*/ 99 h 137"/>
                <a:gd name="T44" fmla="*/ 0 w 88"/>
                <a:gd name="T45" fmla="*/ 88 h 137"/>
                <a:gd name="T46" fmla="*/ 0 w 88"/>
                <a:gd name="T47" fmla="*/ 75 h 137"/>
                <a:gd name="T48" fmla="*/ 3 w 88"/>
                <a:gd name="T49" fmla="*/ 62 h 137"/>
                <a:gd name="T50" fmla="*/ 5 w 88"/>
                <a:gd name="T51" fmla="*/ 46 h 137"/>
                <a:gd name="T52" fmla="*/ 9 w 88"/>
                <a:gd name="T53" fmla="*/ 35 h 137"/>
                <a:gd name="T54" fmla="*/ 16 w 88"/>
                <a:gd name="T55" fmla="*/ 23 h 137"/>
                <a:gd name="T56" fmla="*/ 24 w 88"/>
                <a:gd name="T57" fmla="*/ 15 h 137"/>
                <a:gd name="T58" fmla="*/ 31 w 88"/>
                <a:gd name="T59" fmla="*/ 6 h 137"/>
                <a:gd name="T60" fmla="*/ 40 w 88"/>
                <a:gd name="T61" fmla="*/ 2 h 137"/>
                <a:gd name="T62" fmla="*/ 48 w 88"/>
                <a:gd name="T63" fmla="*/ 0 h 137"/>
                <a:gd name="T64" fmla="*/ 58 w 88"/>
                <a:gd name="T65" fmla="*/ 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8" h="137">
                  <a:moveTo>
                    <a:pt x="58" y="1"/>
                  </a:moveTo>
                  <a:lnTo>
                    <a:pt x="65" y="4"/>
                  </a:lnTo>
                  <a:lnTo>
                    <a:pt x="73" y="9"/>
                  </a:lnTo>
                  <a:lnTo>
                    <a:pt x="79" y="17"/>
                  </a:lnTo>
                  <a:lnTo>
                    <a:pt x="84" y="27"/>
                  </a:lnTo>
                  <a:lnTo>
                    <a:pt x="87" y="37"/>
                  </a:lnTo>
                  <a:lnTo>
                    <a:pt x="88" y="50"/>
                  </a:lnTo>
                  <a:lnTo>
                    <a:pt x="88" y="63"/>
                  </a:lnTo>
                  <a:lnTo>
                    <a:pt x="88" y="77"/>
                  </a:lnTo>
                  <a:lnTo>
                    <a:pt x="83" y="89"/>
                  </a:lnTo>
                  <a:lnTo>
                    <a:pt x="79" y="102"/>
                  </a:lnTo>
                  <a:lnTo>
                    <a:pt x="73" y="112"/>
                  </a:lnTo>
                  <a:lnTo>
                    <a:pt x="66" y="122"/>
                  </a:lnTo>
                  <a:lnTo>
                    <a:pt x="57" y="129"/>
                  </a:lnTo>
                  <a:lnTo>
                    <a:pt x="49" y="134"/>
                  </a:lnTo>
                  <a:lnTo>
                    <a:pt x="40" y="137"/>
                  </a:lnTo>
                  <a:lnTo>
                    <a:pt x="33" y="137"/>
                  </a:lnTo>
                  <a:lnTo>
                    <a:pt x="22" y="133"/>
                  </a:lnTo>
                  <a:lnTo>
                    <a:pt x="16" y="128"/>
                  </a:lnTo>
                  <a:lnTo>
                    <a:pt x="9" y="119"/>
                  </a:lnTo>
                  <a:lnTo>
                    <a:pt x="5" y="111"/>
                  </a:lnTo>
                  <a:lnTo>
                    <a:pt x="2" y="99"/>
                  </a:lnTo>
                  <a:lnTo>
                    <a:pt x="0" y="88"/>
                  </a:lnTo>
                  <a:lnTo>
                    <a:pt x="0" y="75"/>
                  </a:lnTo>
                  <a:lnTo>
                    <a:pt x="3" y="62"/>
                  </a:lnTo>
                  <a:lnTo>
                    <a:pt x="5" y="46"/>
                  </a:lnTo>
                  <a:lnTo>
                    <a:pt x="9" y="35"/>
                  </a:lnTo>
                  <a:lnTo>
                    <a:pt x="16" y="23"/>
                  </a:lnTo>
                  <a:lnTo>
                    <a:pt x="24" y="15"/>
                  </a:lnTo>
                  <a:lnTo>
                    <a:pt x="31" y="6"/>
                  </a:lnTo>
                  <a:lnTo>
                    <a:pt x="40" y="2"/>
                  </a:lnTo>
                  <a:lnTo>
                    <a:pt x="48" y="0"/>
                  </a:lnTo>
                  <a:lnTo>
                    <a:pt x="58" y="1"/>
                  </a:lnTo>
                  <a:close/>
                </a:path>
              </a:pathLst>
            </a:custGeom>
            <a:solidFill>
              <a:srgbClr val="9E9E9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81" name="Freeform 57">
              <a:extLst>
                <a:ext uri="{FF2B5EF4-FFF2-40B4-BE49-F238E27FC236}">
                  <a16:creationId xmlns:a16="http://schemas.microsoft.com/office/drawing/2014/main" id="{FD2E9698-5347-7DFA-BAD2-09CC679EE71E}"/>
                </a:ext>
              </a:extLst>
            </p:cNvPr>
            <p:cNvSpPr>
              <a:spLocks/>
            </p:cNvSpPr>
            <p:nvPr/>
          </p:nvSpPr>
          <p:spPr bwMode="auto">
            <a:xfrm>
              <a:off x="2601" y="1372"/>
              <a:ext cx="108" cy="165"/>
            </a:xfrm>
            <a:custGeom>
              <a:avLst/>
              <a:gdLst>
                <a:gd name="T0" fmla="*/ 686 w 686"/>
                <a:gd name="T1" fmla="*/ 245 h 1261"/>
                <a:gd name="T2" fmla="*/ 0 w 686"/>
                <a:gd name="T3" fmla="*/ 0 h 1261"/>
                <a:gd name="T4" fmla="*/ 532 w 686"/>
                <a:gd name="T5" fmla="*/ 307 h 1261"/>
                <a:gd name="T6" fmla="*/ 52 w 686"/>
                <a:gd name="T7" fmla="*/ 195 h 1261"/>
                <a:gd name="T8" fmla="*/ 491 w 686"/>
                <a:gd name="T9" fmla="*/ 452 h 1261"/>
                <a:gd name="T10" fmla="*/ 82 w 686"/>
                <a:gd name="T11" fmla="*/ 359 h 1261"/>
                <a:gd name="T12" fmla="*/ 482 w 686"/>
                <a:gd name="T13" fmla="*/ 626 h 1261"/>
                <a:gd name="T14" fmla="*/ 122 w 686"/>
                <a:gd name="T15" fmla="*/ 533 h 1261"/>
                <a:gd name="T16" fmla="*/ 451 w 686"/>
                <a:gd name="T17" fmla="*/ 780 h 1261"/>
                <a:gd name="T18" fmla="*/ 133 w 686"/>
                <a:gd name="T19" fmla="*/ 687 h 1261"/>
                <a:gd name="T20" fmla="*/ 451 w 686"/>
                <a:gd name="T21" fmla="*/ 922 h 1261"/>
                <a:gd name="T22" fmla="*/ 175 w 686"/>
                <a:gd name="T23" fmla="*/ 852 h 1261"/>
                <a:gd name="T24" fmla="*/ 420 w 686"/>
                <a:gd name="T25" fmla="*/ 1015 h 1261"/>
                <a:gd name="T26" fmla="*/ 206 w 686"/>
                <a:gd name="T27" fmla="*/ 994 h 1261"/>
                <a:gd name="T28" fmla="*/ 677 w 686"/>
                <a:gd name="T29" fmla="*/ 1261 h 1261"/>
                <a:gd name="T30" fmla="*/ 686 w 686"/>
                <a:gd name="T31" fmla="*/ 245 h 1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86" h="1261">
                  <a:moveTo>
                    <a:pt x="686" y="245"/>
                  </a:moveTo>
                  <a:lnTo>
                    <a:pt x="0" y="0"/>
                  </a:lnTo>
                  <a:lnTo>
                    <a:pt x="532" y="307"/>
                  </a:lnTo>
                  <a:lnTo>
                    <a:pt x="52" y="195"/>
                  </a:lnTo>
                  <a:lnTo>
                    <a:pt x="491" y="452"/>
                  </a:lnTo>
                  <a:lnTo>
                    <a:pt x="82" y="359"/>
                  </a:lnTo>
                  <a:lnTo>
                    <a:pt x="482" y="626"/>
                  </a:lnTo>
                  <a:lnTo>
                    <a:pt x="122" y="533"/>
                  </a:lnTo>
                  <a:lnTo>
                    <a:pt x="451" y="780"/>
                  </a:lnTo>
                  <a:lnTo>
                    <a:pt x="133" y="687"/>
                  </a:lnTo>
                  <a:lnTo>
                    <a:pt x="451" y="922"/>
                  </a:lnTo>
                  <a:lnTo>
                    <a:pt x="175" y="852"/>
                  </a:lnTo>
                  <a:lnTo>
                    <a:pt x="420" y="1015"/>
                  </a:lnTo>
                  <a:lnTo>
                    <a:pt x="206" y="994"/>
                  </a:lnTo>
                  <a:lnTo>
                    <a:pt x="677" y="1261"/>
                  </a:lnTo>
                  <a:lnTo>
                    <a:pt x="686" y="245"/>
                  </a:lnTo>
                  <a:close/>
                </a:path>
              </a:pathLst>
            </a:custGeom>
            <a:solidFill>
              <a:srgbClr val="9E8F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82" name="Freeform 58">
              <a:extLst>
                <a:ext uri="{FF2B5EF4-FFF2-40B4-BE49-F238E27FC236}">
                  <a16:creationId xmlns:a16="http://schemas.microsoft.com/office/drawing/2014/main" id="{18B17C8B-0083-FB54-93D0-6ED41025E32B}"/>
                </a:ext>
              </a:extLst>
            </p:cNvPr>
            <p:cNvSpPr>
              <a:spLocks/>
            </p:cNvSpPr>
            <p:nvPr/>
          </p:nvSpPr>
          <p:spPr bwMode="auto">
            <a:xfrm>
              <a:off x="2635" y="1318"/>
              <a:ext cx="213" cy="58"/>
            </a:xfrm>
            <a:custGeom>
              <a:avLst/>
              <a:gdLst>
                <a:gd name="T0" fmla="*/ 0 w 1342"/>
                <a:gd name="T1" fmla="*/ 257 h 451"/>
                <a:gd name="T2" fmla="*/ 1137 w 1342"/>
                <a:gd name="T3" fmla="*/ 0 h 451"/>
                <a:gd name="T4" fmla="*/ 379 w 1342"/>
                <a:gd name="T5" fmla="*/ 236 h 451"/>
                <a:gd name="T6" fmla="*/ 1168 w 1342"/>
                <a:gd name="T7" fmla="*/ 71 h 451"/>
                <a:gd name="T8" fmla="*/ 513 w 1342"/>
                <a:gd name="T9" fmla="*/ 286 h 451"/>
                <a:gd name="T10" fmla="*/ 1261 w 1342"/>
                <a:gd name="T11" fmla="*/ 103 h 451"/>
                <a:gd name="T12" fmla="*/ 645 w 1342"/>
                <a:gd name="T13" fmla="*/ 348 h 451"/>
                <a:gd name="T14" fmla="*/ 1342 w 1342"/>
                <a:gd name="T15" fmla="*/ 184 h 451"/>
                <a:gd name="T16" fmla="*/ 604 w 1342"/>
                <a:gd name="T17" fmla="*/ 451 h 451"/>
                <a:gd name="T18" fmla="*/ 0 w 1342"/>
                <a:gd name="T19" fmla="*/ 25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2" h="451">
                  <a:moveTo>
                    <a:pt x="0" y="257"/>
                  </a:moveTo>
                  <a:lnTo>
                    <a:pt x="1137" y="0"/>
                  </a:lnTo>
                  <a:lnTo>
                    <a:pt x="379" y="236"/>
                  </a:lnTo>
                  <a:lnTo>
                    <a:pt x="1168" y="71"/>
                  </a:lnTo>
                  <a:lnTo>
                    <a:pt x="513" y="286"/>
                  </a:lnTo>
                  <a:lnTo>
                    <a:pt x="1261" y="103"/>
                  </a:lnTo>
                  <a:lnTo>
                    <a:pt x="645" y="348"/>
                  </a:lnTo>
                  <a:lnTo>
                    <a:pt x="1342" y="184"/>
                  </a:lnTo>
                  <a:lnTo>
                    <a:pt x="604" y="451"/>
                  </a:lnTo>
                  <a:lnTo>
                    <a:pt x="0" y="257"/>
                  </a:lnTo>
                  <a:close/>
                </a:path>
              </a:pathLst>
            </a:custGeom>
            <a:solidFill>
              <a:srgbClr val="8FF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10683" name="Freeform 59">
              <a:extLst>
                <a:ext uri="{FF2B5EF4-FFF2-40B4-BE49-F238E27FC236}">
                  <a16:creationId xmlns:a16="http://schemas.microsoft.com/office/drawing/2014/main" id="{A5B1C57E-2EAB-A345-8BAD-1C427E8B55A1}"/>
                </a:ext>
              </a:extLst>
            </p:cNvPr>
            <p:cNvSpPr>
              <a:spLocks/>
            </p:cNvSpPr>
            <p:nvPr/>
          </p:nvSpPr>
          <p:spPr bwMode="auto">
            <a:xfrm>
              <a:off x="2737" y="1324"/>
              <a:ext cx="230" cy="220"/>
            </a:xfrm>
            <a:custGeom>
              <a:avLst/>
              <a:gdLst>
                <a:gd name="T0" fmla="*/ 0 w 1455"/>
                <a:gd name="T1" fmla="*/ 1685 h 1685"/>
                <a:gd name="T2" fmla="*/ 60 w 1455"/>
                <a:gd name="T3" fmla="*/ 549 h 1685"/>
                <a:gd name="T4" fmla="*/ 1455 w 1455"/>
                <a:gd name="T5" fmla="*/ 0 h 1685"/>
                <a:gd name="T6" fmla="*/ 1356 w 1455"/>
                <a:gd name="T7" fmla="*/ 917 h 1685"/>
                <a:gd name="T8" fmla="*/ 0 w 1455"/>
                <a:gd name="T9" fmla="*/ 1685 h 1685"/>
              </a:gdLst>
              <a:ahLst/>
              <a:cxnLst>
                <a:cxn ang="0">
                  <a:pos x="T0" y="T1"/>
                </a:cxn>
                <a:cxn ang="0">
                  <a:pos x="T2" y="T3"/>
                </a:cxn>
                <a:cxn ang="0">
                  <a:pos x="T4" y="T5"/>
                </a:cxn>
                <a:cxn ang="0">
                  <a:pos x="T6" y="T7"/>
                </a:cxn>
                <a:cxn ang="0">
                  <a:pos x="T8" y="T9"/>
                </a:cxn>
              </a:cxnLst>
              <a:rect l="0" t="0" r="r" b="b"/>
              <a:pathLst>
                <a:path w="1455" h="1685">
                  <a:moveTo>
                    <a:pt x="0" y="1685"/>
                  </a:moveTo>
                  <a:lnTo>
                    <a:pt x="60" y="549"/>
                  </a:lnTo>
                  <a:lnTo>
                    <a:pt x="1455" y="0"/>
                  </a:lnTo>
                  <a:lnTo>
                    <a:pt x="1356" y="917"/>
                  </a:lnTo>
                  <a:lnTo>
                    <a:pt x="0" y="168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grpSp>
      <p:pic>
        <p:nvPicPr>
          <p:cNvPr id="410684" name="Picture 60">
            <a:extLst>
              <a:ext uri="{FF2B5EF4-FFF2-40B4-BE49-F238E27FC236}">
                <a16:creationId xmlns:a16="http://schemas.microsoft.com/office/drawing/2014/main" id="{549EF484-11F0-E9F8-6F90-5BFF4B881E2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86613" y="3903663"/>
            <a:ext cx="590550" cy="833437"/>
          </a:xfrm>
          <a:prstGeom prst="rect">
            <a:avLst/>
          </a:prstGeom>
          <a:noFill/>
          <a:extLst>
            <a:ext uri="{909E8E84-426E-40DD-AFC4-6F175D3DCCD1}">
              <a14:hiddenFill xmlns:a14="http://schemas.microsoft.com/office/drawing/2010/main">
                <a:solidFill>
                  <a:srgbClr val="FFFFFF"/>
                </a:solidFill>
              </a14:hiddenFill>
            </a:ext>
          </a:extLst>
        </p:spPr>
      </p:pic>
      <p:sp>
        <p:nvSpPr>
          <p:cNvPr id="410685" name="Line 61">
            <a:extLst>
              <a:ext uri="{FF2B5EF4-FFF2-40B4-BE49-F238E27FC236}">
                <a16:creationId xmlns:a16="http://schemas.microsoft.com/office/drawing/2014/main" id="{4811FEF5-49A0-F812-E1D0-B96BA30DE3AA}"/>
              </a:ext>
            </a:extLst>
          </p:cNvPr>
          <p:cNvSpPr>
            <a:spLocks noChangeShapeType="1"/>
          </p:cNvSpPr>
          <p:nvPr/>
        </p:nvSpPr>
        <p:spPr bwMode="auto">
          <a:xfrm>
            <a:off x="4865688" y="4408488"/>
            <a:ext cx="233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10686" name="Cloud">
            <a:extLst>
              <a:ext uri="{FF2B5EF4-FFF2-40B4-BE49-F238E27FC236}">
                <a16:creationId xmlns:a16="http://schemas.microsoft.com/office/drawing/2014/main" id="{A63110E7-FBD6-03F2-1E7E-1C760BF9CBA4}"/>
              </a:ext>
            </a:extLst>
          </p:cNvPr>
          <p:cNvSpPr>
            <a:spLocks noChangeAspect="1" noEditPoints="1" noChangeArrowheads="1"/>
          </p:cNvSpPr>
          <p:nvPr/>
        </p:nvSpPr>
        <p:spPr bwMode="auto">
          <a:xfrm>
            <a:off x="5307013" y="4019550"/>
            <a:ext cx="1263650" cy="84613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0" y="11192"/>
                  <a:pt x="409" y="12169"/>
                  <a:pt x="1074" y="12702"/>
                </a:cubicBezTo>
                <a:lnTo>
                  <a:pt x="1063" y="12668"/>
                </a:lnTo>
                <a:cubicBezTo>
                  <a:pt x="685" y="13217"/>
                  <a:pt x="475" y="13940"/>
                  <a:pt x="475" y="14691"/>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300"/>
                  <a:pt x="7635" y="20039"/>
                  <a:pt x="8235" y="19546"/>
                </a:cubicBezTo>
                <a:lnTo>
                  <a:pt x="8229" y="19550"/>
                </a:lnTo>
                <a:cubicBezTo>
                  <a:pt x="8855" y="20829"/>
                  <a:pt x="9908" y="21597"/>
                  <a:pt x="11036" y="21597"/>
                </a:cubicBezTo>
                <a:cubicBezTo>
                  <a:pt x="12523" y="21597"/>
                  <a:pt x="13836" y="20267"/>
                  <a:pt x="14267" y="18324"/>
                </a:cubicBezTo>
                <a:lnTo>
                  <a:pt x="14270" y="18350"/>
                </a:lnTo>
                <a:cubicBezTo>
                  <a:pt x="14730" y="18740"/>
                  <a:pt x="15260" y="18947"/>
                  <a:pt x="15802" y="18947"/>
                </a:cubicBezTo>
                <a:cubicBezTo>
                  <a:pt x="17390" y="18947"/>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0"/>
                  <a:pt x="15367" y="426"/>
                  <a:pt x="14905" y="1165"/>
                </a:cubicBezTo>
                <a:lnTo>
                  <a:pt x="14909" y="1170"/>
                </a:lnTo>
                <a:cubicBezTo>
                  <a:pt x="14497" y="432"/>
                  <a:pt x="13855" y="0"/>
                  <a:pt x="13174" y="0"/>
                </a:cubicBezTo>
                <a:cubicBezTo>
                  <a:pt x="12347" y="0"/>
                  <a:pt x="11590" y="637"/>
                  <a:pt x="11221" y="1645"/>
                </a:cubicBezTo>
                <a:lnTo>
                  <a:pt x="11229" y="1694"/>
                </a:lnTo>
                <a:cubicBezTo>
                  <a:pt x="10730" y="1024"/>
                  <a:pt x="10058" y="650"/>
                  <a:pt x="9358" y="650"/>
                </a:cubicBezTo>
                <a:cubicBezTo>
                  <a:pt x="8372" y="650"/>
                  <a:pt x="7466" y="1391"/>
                  <a:pt x="7003" y="2578"/>
                </a:cubicBezTo>
                <a:lnTo>
                  <a:pt x="6995" y="2602"/>
                </a:lnTo>
                <a:cubicBezTo>
                  <a:pt x="6477" y="2189"/>
                  <a:pt x="5888" y="1972"/>
                  <a:pt x="5288" y="1972"/>
                </a:cubicBezTo>
                <a:cubicBezTo>
                  <a:pt x="3423" y="1972"/>
                  <a:pt x="1912" y="4029"/>
                  <a:pt x="1912" y="6567"/>
                </a:cubicBezTo>
                <a:cubicBezTo>
                  <a:pt x="1912" y="6774"/>
                  <a:pt x="1922" y="6981"/>
                  <a:pt x="1942" y="7186"/>
                </a:cubicBezTo>
                <a:close/>
              </a:path>
              <a:path w="21600" h="21600" fill="none" extrusionOk="0">
                <a:moveTo>
                  <a:pt x="1074" y="12702"/>
                </a:moveTo>
                <a:cubicBezTo>
                  <a:pt x="1407" y="12969"/>
                  <a:pt x="1786" y="13110"/>
                  <a:pt x="2172" y="13110"/>
                </a:cubicBezTo>
                <a:cubicBezTo>
                  <a:pt x="2228" y="13110"/>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a:lstStyle/>
          <a:p>
            <a:endParaRPr lang="en-JO"/>
          </a:p>
        </p:txBody>
      </p:sp>
      <p:sp>
        <p:nvSpPr>
          <p:cNvPr id="410687" name="Text Box 63">
            <a:extLst>
              <a:ext uri="{FF2B5EF4-FFF2-40B4-BE49-F238E27FC236}">
                <a16:creationId xmlns:a16="http://schemas.microsoft.com/office/drawing/2014/main" id="{C335F704-90AF-B155-6862-4C2FA0677590}"/>
              </a:ext>
            </a:extLst>
          </p:cNvPr>
          <p:cNvSpPr txBox="1">
            <a:spLocks noChangeArrowheads="1"/>
          </p:cNvSpPr>
          <p:nvPr/>
        </p:nvSpPr>
        <p:spPr bwMode="auto">
          <a:xfrm>
            <a:off x="5457825" y="4111625"/>
            <a:ext cx="89535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JO" sz="1600">
                <a:latin typeface="Arial" panose="020B0604020202020204" pitchFamily="34" charset="0"/>
                <a:cs typeface="Arial" panose="020B0604020202020204" pitchFamily="34" charset="0"/>
              </a:rPr>
              <a:t>wired</a:t>
            </a:r>
          </a:p>
          <a:p>
            <a:pPr eaLnBrk="1" hangingPunct="1"/>
            <a:r>
              <a:rPr lang="en-US" altLang="en-JO" sz="1600">
                <a:latin typeface="Arial" panose="020B0604020202020204" pitchFamily="34" charset="0"/>
                <a:cs typeface="Arial" panose="020B0604020202020204" pitchFamily="34" charset="0"/>
              </a:rPr>
              <a:t>network</a:t>
            </a:r>
          </a:p>
        </p:txBody>
      </p:sp>
      <p:sp>
        <p:nvSpPr>
          <p:cNvPr id="410688" name="Rectangle 64">
            <a:extLst>
              <a:ext uri="{FF2B5EF4-FFF2-40B4-BE49-F238E27FC236}">
                <a16:creationId xmlns:a16="http://schemas.microsoft.com/office/drawing/2014/main" id="{E65B8666-3C5C-4EAD-5CE4-24869ACAA41C}"/>
              </a:ext>
            </a:extLst>
          </p:cNvPr>
          <p:cNvSpPr>
            <a:spLocks noChangeArrowheads="1"/>
          </p:cNvSpPr>
          <p:nvPr/>
        </p:nvSpPr>
        <p:spPr bwMode="auto">
          <a:xfrm>
            <a:off x="1524000" y="5067300"/>
            <a:ext cx="5937250" cy="66675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10689" name="Text Box 65">
            <a:extLst>
              <a:ext uri="{FF2B5EF4-FFF2-40B4-BE49-F238E27FC236}">
                <a16:creationId xmlns:a16="http://schemas.microsoft.com/office/drawing/2014/main" id="{B6DB61D7-0F78-80D4-7811-879689F6418F}"/>
              </a:ext>
            </a:extLst>
          </p:cNvPr>
          <p:cNvSpPr txBox="1">
            <a:spLocks noChangeArrowheads="1"/>
          </p:cNvSpPr>
          <p:nvPr/>
        </p:nvSpPr>
        <p:spPr bwMode="auto">
          <a:xfrm>
            <a:off x="3957638" y="5073650"/>
            <a:ext cx="1123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r>
              <a:rPr lang="en-US" altLang="en-JO" sz="1800">
                <a:latin typeface="Arial" panose="020B0604020202020204" pitchFamily="34" charset="0"/>
                <a:cs typeface="Arial" panose="020B0604020202020204" pitchFamily="34" charset="0"/>
              </a:rPr>
              <a:t>EAP TLS</a:t>
            </a:r>
          </a:p>
        </p:txBody>
      </p:sp>
      <p:sp>
        <p:nvSpPr>
          <p:cNvPr id="410690" name="Line 66">
            <a:extLst>
              <a:ext uri="{FF2B5EF4-FFF2-40B4-BE49-F238E27FC236}">
                <a16:creationId xmlns:a16="http://schemas.microsoft.com/office/drawing/2014/main" id="{4B0460C9-895B-D7CB-3CDD-52609915B359}"/>
              </a:ext>
            </a:extLst>
          </p:cNvPr>
          <p:cNvSpPr>
            <a:spLocks noChangeShapeType="1"/>
          </p:cNvSpPr>
          <p:nvPr/>
        </p:nvSpPr>
        <p:spPr bwMode="auto">
          <a:xfrm>
            <a:off x="1538288" y="5400675"/>
            <a:ext cx="59229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10691" name="Text Box 67">
            <a:extLst>
              <a:ext uri="{FF2B5EF4-FFF2-40B4-BE49-F238E27FC236}">
                <a16:creationId xmlns:a16="http://schemas.microsoft.com/office/drawing/2014/main" id="{FEAA27C7-7385-6210-9C35-8B39C8D16572}"/>
              </a:ext>
            </a:extLst>
          </p:cNvPr>
          <p:cNvSpPr txBox="1">
            <a:spLocks noChangeArrowheads="1"/>
          </p:cNvSpPr>
          <p:nvPr/>
        </p:nvSpPr>
        <p:spPr bwMode="auto">
          <a:xfrm>
            <a:off x="4168775" y="5383213"/>
            <a:ext cx="704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r>
              <a:rPr lang="en-US" altLang="en-JO" sz="1800">
                <a:latin typeface="Arial" panose="020B0604020202020204" pitchFamily="34" charset="0"/>
                <a:cs typeface="Arial" panose="020B0604020202020204" pitchFamily="34" charset="0"/>
              </a:rPr>
              <a:t>EAP </a:t>
            </a:r>
          </a:p>
        </p:txBody>
      </p:sp>
      <p:sp>
        <p:nvSpPr>
          <p:cNvPr id="410692" name="Text Box 68">
            <a:extLst>
              <a:ext uri="{FF2B5EF4-FFF2-40B4-BE49-F238E27FC236}">
                <a16:creationId xmlns:a16="http://schemas.microsoft.com/office/drawing/2014/main" id="{14F465EF-2235-EE92-14FB-F4B738EA07C4}"/>
              </a:ext>
            </a:extLst>
          </p:cNvPr>
          <p:cNvSpPr txBox="1">
            <a:spLocks noChangeArrowheads="1"/>
          </p:cNvSpPr>
          <p:nvPr/>
        </p:nvSpPr>
        <p:spPr bwMode="auto">
          <a:xfrm>
            <a:off x="1665288" y="5737225"/>
            <a:ext cx="2647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r>
              <a:rPr lang="en-US" altLang="en-JO" sz="1800">
                <a:latin typeface="Arial" panose="020B0604020202020204" pitchFamily="34" charset="0"/>
                <a:cs typeface="Arial" panose="020B0604020202020204" pitchFamily="34" charset="0"/>
              </a:rPr>
              <a:t>EAP over LAN (EAPoL) </a:t>
            </a:r>
          </a:p>
        </p:txBody>
      </p:sp>
      <p:sp>
        <p:nvSpPr>
          <p:cNvPr id="410693" name="Text Box 69">
            <a:extLst>
              <a:ext uri="{FF2B5EF4-FFF2-40B4-BE49-F238E27FC236}">
                <a16:creationId xmlns:a16="http://schemas.microsoft.com/office/drawing/2014/main" id="{033F1E54-B3F0-C2F6-3670-AA2C3E5C40D1}"/>
              </a:ext>
            </a:extLst>
          </p:cNvPr>
          <p:cNvSpPr txBox="1">
            <a:spLocks noChangeArrowheads="1"/>
          </p:cNvSpPr>
          <p:nvPr/>
        </p:nvSpPr>
        <p:spPr bwMode="auto">
          <a:xfrm>
            <a:off x="2179638" y="6067425"/>
            <a:ext cx="1530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r>
              <a:rPr lang="en-US" altLang="en-JO" sz="1800">
                <a:latin typeface="Arial" panose="020B0604020202020204" pitchFamily="34" charset="0"/>
                <a:cs typeface="Arial" panose="020B0604020202020204" pitchFamily="34" charset="0"/>
              </a:rPr>
              <a:t>IEEE 802.11 </a:t>
            </a:r>
          </a:p>
        </p:txBody>
      </p:sp>
      <p:sp>
        <p:nvSpPr>
          <p:cNvPr id="410694" name="Text Box 70">
            <a:extLst>
              <a:ext uri="{FF2B5EF4-FFF2-40B4-BE49-F238E27FC236}">
                <a16:creationId xmlns:a16="http://schemas.microsoft.com/office/drawing/2014/main" id="{EBF43178-C897-F95A-5B05-FCC063277FCB}"/>
              </a:ext>
            </a:extLst>
          </p:cNvPr>
          <p:cNvSpPr txBox="1">
            <a:spLocks noChangeArrowheads="1"/>
          </p:cNvSpPr>
          <p:nvPr/>
        </p:nvSpPr>
        <p:spPr bwMode="auto">
          <a:xfrm>
            <a:off x="5351463" y="5724525"/>
            <a:ext cx="1047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r>
              <a:rPr lang="en-US" altLang="en-JO" sz="1800">
                <a:latin typeface="Arial" panose="020B0604020202020204" pitchFamily="34" charset="0"/>
                <a:cs typeface="Arial" panose="020B0604020202020204" pitchFamily="34" charset="0"/>
              </a:rPr>
              <a:t>RADIUS</a:t>
            </a:r>
          </a:p>
        </p:txBody>
      </p:sp>
      <p:sp>
        <p:nvSpPr>
          <p:cNvPr id="410695" name="Text Box 71">
            <a:extLst>
              <a:ext uri="{FF2B5EF4-FFF2-40B4-BE49-F238E27FC236}">
                <a16:creationId xmlns:a16="http://schemas.microsoft.com/office/drawing/2014/main" id="{95873856-A617-5A4B-AE5D-067481EAC35A}"/>
              </a:ext>
            </a:extLst>
          </p:cNvPr>
          <p:cNvSpPr txBox="1">
            <a:spLocks noChangeArrowheads="1"/>
          </p:cNvSpPr>
          <p:nvPr/>
        </p:nvSpPr>
        <p:spPr bwMode="auto">
          <a:xfrm>
            <a:off x="5430838" y="6078538"/>
            <a:ext cx="946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r>
              <a:rPr lang="en-US" altLang="en-JO" sz="1800">
                <a:latin typeface="Arial" panose="020B0604020202020204" pitchFamily="34" charset="0"/>
                <a:cs typeface="Arial" panose="020B0604020202020204" pitchFamily="34" charset="0"/>
              </a:rPr>
              <a:t>UDP/IP</a:t>
            </a:r>
          </a:p>
        </p:txBody>
      </p:sp>
      <p:sp>
        <p:nvSpPr>
          <p:cNvPr id="410696" name="Rectangle 72">
            <a:extLst>
              <a:ext uri="{FF2B5EF4-FFF2-40B4-BE49-F238E27FC236}">
                <a16:creationId xmlns:a16="http://schemas.microsoft.com/office/drawing/2014/main" id="{94E74F97-36F4-D09C-0654-BA071AD32065}"/>
              </a:ext>
            </a:extLst>
          </p:cNvPr>
          <p:cNvSpPr>
            <a:spLocks noGrp="1" noChangeArrowheads="1"/>
          </p:cNvSpPr>
          <p:nvPr>
            <p:ph type="title"/>
          </p:nvPr>
        </p:nvSpPr>
        <p:spPr>
          <a:xfrm>
            <a:off x="352425" y="201613"/>
            <a:ext cx="8337550" cy="1143000"/>
          </a:xfrm>
          <a:noFill/>
          <a:ln/>
        </p:spPr>
        <p:txBody>
          <a:bodyPr/>
          <a:lstStyle/>
          <a:p>
            <a:r>
              <a:rPr lang="en-US" altLang="en-JO" sz="3600"/>
              <a:t>EAP: </a:t>
            </a:r>
            <a:r>
              <a:rPr lang="en-US" altLang="en-JO" sz="3200"/>
              <a:t>extensible authentication protocol</a:t>
            </a:r>
          </a:p>
        </p:txBody>
      </p:sp>
      <p:sp>
        <p:nvSpPr>
          <p:cNvPr id="410697" name="Rectangle 73">
            <a:extLst>
              <a:ext uri="{FF2B5EF4-FFF2-40B4-BE49-F238E27FC236}">
                <a16:creationId xmlns:a16="http://schemas.microsoft.com/office/drawing/2014/main" id="{191719F9-E73D-9F75-DFA0-D4EFBC1CFA37}"/>
              </a:ext>
            </a:extLst>
          </p:cNvPr>
          <p:cNvSpPr>
            <a:spLocks noGrp="1" noChangeArrowheads="1"/>
          </p:cNvSpPr>
          <p:nvPr>
            <p:ph type="body" idx="1"/>
          </p:nvPr>
        </p:nvSpPr>
        <p:spPr>
          <a:xfrm>
            <a:off x="563563" y="1295400"/>
            <a:ext cx="8259762" cy="4648200"/>
          </a:xfrm>
        </p:spPr>
        <p:txBody>
          <a:bodyPr/>
          <a:lstStyle/>
          <a:p>
            <a:r>
              <a:rPr lang="en-US" altLang="en-JO"/>
              <a:t>EAP: end-end client (mobile) to authentication server protocol</a:t>
            </a:r>
          </a:p>
          <a:p>
            <a:r>
              <a:rPr lang="en-US" altLang="en-JO"/>
              <a:t>EAP sent over separate “links”</a:t>
            </a:r>
          </a:p>
          <a:p>
            <a:pPr lvl="1"/>
            <a:r>
              <a:rPr lang="en-US" altLang="en-JO"/>
              <a:t>mobile-to-AP (EAP over LAN)</a:t>
            </a:r>
          </a:p>
          <a:p>
            <a:pPr lvl="1"/>
            <a:r>
              <a:rPr lang="en-US" altLang="en-JO"/>
              <a:t>AP to authentication server (RADIUS over UDP)</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5A0AC02E-618B-19EB-CF12-BCF7B16F494B}"/>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094433F5-C988-6740-4EC7-732AAB8AA9B5}"/>
              </a:ext>
            </a:extLst>
          </p:cNvPr>
          <p:cNvSpPr>
            <a:spLocks noGrp="1"/>
          </p:cNvSpPr>
          <p:nvPr>
            <p:ph type="sldNum" sz="quarter" idx="12"/>
          </p:nvPr>
        </p:nvSpPr>
        <p:spPr/>
        <p:txBody>
          <a:bodyPr/>
          <a:lstStyle/>
          <a:p>
            <a:r>
              <a:rPr lang="en-US" altLang="en-JO"/>
              <a:t>8-</a:t>
            </a:r>
            <a:fld id="{F98F63D8-859E-AA4E-A492-E32304D96EFC}" type="slidenum">
              <a:rPr lang="en-US" altLang="en-JO"/>
              <a:pPr/>
              <a:t>72</a:t>
            </a:fld>
            <a:endParaRPr lang="en-US" altLang="en-JO"/>
          </a:p>
        </p:txBody>
      </p:sp>
      <p:sp>
        <p:nvSpPr>
          <p:cNvPr id="367618" name="Rectangle 2">
            <a:extLst>
              <a:ext uri="{FF2B5EF4-FFF2-40B4-BE49-F238E27FC236}">
                <a16:creationId xmlns:a16="http://schemas.microsoft.com/office/drawing/2014/main" id="{5641D641-001A-DA1B-8878-1A6974D3A2B4}"/>
              </a:ext>
            </a:extLst>
          </p:cNvPr>
          <p:cNvSpPr>
            <a:spLocks noGrp="1" noChangeArrowheads="1"/>
          </p:cNvSpPr>
          <p:nvPr>
            <p:ph type="title"/>
          </p:nvPr>
        </p:nvSpPr>
        <p:spPr/>
        <p:txBody>
          <a:bodyPr/>
          <a:lstStyle/>
          <a:p>
            <a:r>
              <a:rPr lang="en-US" altLang="en-JO"/>
              <a:t>Chapter 8 roadmap</a:t>
            </a:r>
          </a:p>
        </p:txBody>
      </p:sp>
      <p:sp>
        <p:nvSpPr>
          <p:cNvPr id="367619" name="Rectangle 3">
            <a:extLst>
              <a:ext uri="{FF2B5EF4-FFF2-40B4-BE49-F238E27FC236}">
                <a16:creationId xmlns:a16="http://schemas.microsoft.com/office/drawing/2014/main" id="{6A0FDE55-3843-C896-1BEA-58AC94A71668}"/>
              </a:ext>
            </a:extLst>
          </p:cNvPr>
          <p:cNvSpPr>
            <a:spLocks noGrp="1" noChangeArrowheads="1"/>
          </p:cNvSpPr>
          <p:nvPr>
            <p:ph type="body" idx="1"/>
          </p:nvPr>
        </p:nvSpPr>
        <p:spPr>
          <a:xfrm>
            <a:off x="650875" y="1668463"/>
            <a:ext cx="7772400" cy="4648200"/>
          </a:xfrm>
        </p:spPr>
        <p:txBody>
          <a:bodyPr/>
          <a:lstStyle/>
          <a:p>
            <a:pPr>
              <a:buFont typeface="ZapfDingbats" pitchFamily="82" charset="2"/>
              <a:buNone/>
            </a:pPr>
            <a:r>
              <a:rPr lang="en-US" altLang="en-JO">
                <a:solidFill>
                  <a:schemeClr val="accent2"/>
                </a:solidFill>
              </a:rPr>
              <a:t>8.1</a:t>
            </a:r>
            <a:r>
              <a:rPr lang="en-US" altLang="en-JO">
                <a:solidFill>
                  <a:srgbClr val="FF3300"/>
                </a:solidFill>
              </a:rPr>
              <a:t> </a:t>
            </a:r>
            <a:r>
              <a:rPr lang="en-US" altLang="en-JO"/>
              <a:t>What is network security?</a:t>
            </a:r>
          </a:p>
          <a:p>
            <a:pPr>
              <a:buFont typeface="ZapfDingbats" pitchFamily="82" charset="2"/>
              <a:buNone/>
            </a:pPr>
            <a:r>
              <a:rPr lang="en-US" altLang="en-JO">
                <a:solidFill>
                  <a:schemeClr val="accent2"/>
                </a:solidFill>
              </a:rPr>
              <a:t>8.2</a:t>
            </a:r>
            <a:r>
              <a:rPr lang="en-US" altLang="en-JO"/>
              <a:t> Principles of cryptography</a:t>
            </a:r>
          </a:p>
          <a:p>
            <a:pPr>
              <a:buFont typeface="ZapfDingbats" pitchFamily="82" charset="2"/>
              <a:buNone/>
            </a:pPr>
            <a:r>
              <a:rPr lang="en-US" altLang="en-JO">
                <a:solidFill>
                  <a:schemeClr val="accent2"/>
                </a:solidFill>
              </a:rPr>
              <a:t>8.3 </a:t>
            </a:r>
            <a:r>
              <a:rPr lang="en-US" altLang="en-JO"/>
              <a:t>Message integrity</a:t>
            </a:r>
          </a:p>
          <a:p>
            <a:pPr>
              <a:buFont typeface="ZapfDingbats" pitchFamily="82" charset="2"/>
              <a:buNone/>
            </a:pPr>
            <a:r>
              <a:rPr lang="en-US" altLang="en-JO">
                <a:solidFill>
                  <a:schemeClr val="accent2"/>
                </a:solidFill>
              </a:rPr>
              <a:t>8.4</a:t>
            </a:r>
            <a:r>
              <a:rPr lang="en-US" altLang="en-JO"/>
              <a:t> End point authentication</a:t>
            </a:r>
          </a:p>
          <a:p>
            <a:pPr>
              <a:buFont typeface="ZapfDingbats" pitchFamily="82" charset="2"/>
              <a:buNone/>
            </a:pPr>
            <a:r>
              <a:rPr lang="en-US" altLang="en-JO">
                <a:solidFill>
                  <a:schemeClr val="accent2"/>
                </a:solidFill>
              </a:rPr>
              <a:t>8.5</a:t>
            </a:r>
            <a:r>
              <a:rPr lang="en-US" altLang="en-JO"/>
              <a:t> Securing e-mail</a:t>
            </a:r>
          </a:p>
          <a:p>
            <a:pPr>
              <a:buFont typeface="ZapfDingbats" pitchFamily="82" charset="2"/>
              <a:buNone/>
            </a:pPr>
            <a:r>
              <a:rPr lang="en-US" altLang="en-JO">
                <a:solidFill>
                  <a:schemeClr val="accent2"/>
                </a:solidFill>
              </a:rPr>
              <a:t>8.6</a:t>
            </a:r>
            <a:r>
              <a:rPr lang="en-US" altLang="en-JO"/>
              <a:t> Securing TCP connections: SSL</a:t>
            </a:r>
          </a:p>
          <a:p>
            <a:pPr>
              <a:buFont typeface="ZapfDingbats" pitchFamily="82" charset="2"/>
              <a:buNone/>
            </a:pPr>
            <a:r>
              <a:rPr lang="en-US" altLang="en-JO">
                <a:solidFill>
                  <a:schemeClr val="accent2"/>
                </a:solidFill>
              </a:rPr>
              <a:t>8.7</a:t>
            </a:r>
            <a:r>
              <a:rPr lang="en-US" altLang="en-JO"/>
              <a:t> Network layer security: IPsec</a:t>
            </a:r>
          </a:p>
          <a:p>
            <a:pPr>
              <a:buFont typeface="ZapfDingbats" pitchFamily="82" charset="2"/>
              <a:buNone/>
            </a:pPr>
            <a:r>
              <a:rPr lang="en-US" altLang="en-JO">
                <a:solidFill>
                  <a:schemeClr val="accent2"/>
                </a:solidFill>
              </a:rPr>
              <a:t>8.8</a:t>
            </a:r>
            <a:r>
              <a:rPr lang="en-US" altLang="en-JO"/>
              <a:t> Securing wireless LANs</a:t>
            </a:r>
          </a:p>
          <a:p>
            <a:pPr>
              <a:buFont typeface="ZapfDingbats" pitchFamily="82" charset="2"/>
              <a:buNone/>
            </a:pPr>
            <a:r>
              <a:rPr lang="en-US" altLang="en-JO">
                <a:solidFill>
                  <a:srgbClr val="FF3300"/>
                </a:solidFill>
              </a:rPr>
              <a:t>8.9 Operational security: firewalls and IDS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11F39BFF-7177-2D00-9BC9-2B1F4975CA91}"/>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B6B1A258-821D-B98F-7A00-D427B7AD89EE}"/>
              </a:ext>
            </a:extLst>
          </p:cNvPr>
          <p:cNvSpPr>
            <a:spLocks noGrp="1"/>
          </p:cNvSpPr>
          <p:nvPr>
            <p:ph type="sldNum" sz="quarter" idx="12"/>
          </p:nvPr>
        </p:nvSpPr>
        <p:spPr/>
        <p:txBody>
          <a:bodyPr/>
          <a:lstStyle/>
          <a:p>
            <a:r>
              <a:rPr lang="en-US" altLang="en-JO"/>
              <a:t>8-</a:t>
            </a:r>
            <a:fld id="{142BA144-1E31-CE47-BC01-58209DB53B9C}" type="slidenum">
              <a:rPr lang="en-US" altLang="en-JO"/>
              <a:pPr/>
              <a:t>73</a:t>
            </a:fld>
            <a:endParaRPr lang="en-US" altLang="en-JO"/>
          </a:p>
        </p:txBody>
      </p:sp>
      <p:sp>
        <p:nvSpPr>
          <p:cNvPr id="133122" name="Rectangle 2">
            <a:extLst>
              <a:ext uri="{FF2B5EF4-FFF2-40B4-BE49-F238E27FC236}">
                <a16:creationId xmlns:a16="http://schemas.microsoft.com/office/drawing/2014/main" id="{0C36E03E-FE2D-1049-5886-0EC4A6AE9AE8}"/>
              </a:ext>
            </a:extLst>
          </p:cNvPr>
          <p:cNvSpPr>
            <a:spLocks noChangeArrowheads="1"/>
          </p:cNvSpPr>
          <p:nvPr/>
        </p:nvSpPr>
        <p:spPr bwMode="auto">
          <a:xfrm>
            <a:off x="496888" y="1522413"/>
            <a:ext cx="7496175" cy="1450975"/>
          </a:xfrm>
          <a:prstGeom prst="rect">
            <a:avLst/>
          </a:prstGeom>
          <a:solidFill>
            <a:srgbClr val="FFFFFF"/>
          </a:solidFill>
          <a:ln w="1905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3123" name="Rectangle 3">
            <a:extLst>
              <a:ext uri="{FF2B5EF4-FFF2-40B4-BE49-F238E27FC236}">
                <a16:creationId xmlns:a16="http://schemas.microsoft.com/office/drawing/2014/main" id="{5EF0F4B1-C0F7-4300-6EB1-E2F86B726B47}"/>
              </a:ext>
            </a:extLst>
          </p:cNvPr>
          <p:cNvSpPr>
            <a:spLocks noGrp="1" noChangeArrowheads="1"/>
          </p:cNvSpPr>
          <p:nvPr>
            <p:ph type="title"/>
          </p:nvPr>
        </p:nvSpPr>
        <p:spPr>
          <a:xfrm>
            <a:off x="474663" y="180975"/>
            <a:ext cx="7772400" cy="1143000"/>
          </a:xfrm>
        </p:spPr>
        <p:txBody>
          <a:bodyPr/>
          <a:lstStyle/>
          <a:p>
            <a:r>
              <a:rPr lang="en-US" altLang="en-JO" sz="3600"/>
              <a:t>Firewalls</a:t>
            </a:r>
            <a:endParaRPr lang="en-US" altLang="en-JO"/>
          </a:p>
        </p:txBody>
      </p:sp>
      <p:sp>
        <p:nvSpPr>
          <p:cNvPr id="133125" name="Rectangle 5">
            <a:extLst>
              <a:ext uri="{FF2B5EF4-FFF2-40B4-BE49-F238E27FC236}">
                <a16:creationId xmlns:a16="http://schemas.microsoft.com/office/drawing/2014/main" id="{63ED6CFB-4F02-4A4E-C318-126CA0DAF8CE}"/>
              </a:ext>
            </a:extLst>
          </p:cNvPr>
          <p:cNvSpPr>
            <a:spLocks noChangeArrowheads="1"/>
          </p:cNvSpPr>
          <p:nvPr/>
        </p:nvSpPr>
        <p:spPr bwMode="auto">
          <a:xfrm>
            <a:off x="501650" y="4419600"/>
            <a:ext cx="3810000" cy="181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2"/>
              </a:buClr>
              <a:buSzPct val="85000"/>
              <a:buFont typeface="ZapfDingbats" pitchFamily="82" charset="2"/>
              <a:buChar char="r"/>
              <a:defRPr sz="2400">
                <a:solidFill>
                  <a:schemeClr val="tx1"/>
                </a:solidFill>
                <a:latin typeface="Comic Sans MS" panose="030F0902030302020204" pitchFamily="66" charset="0"/>
              </a:defRPr>
            </a:lvl1pPr>
            <a:lvl2pPr marL="742950" indent="-285750" algn="l">
              <a:spcBef>
                <a:spcPct val="20000"/>
              </a:spcBef>
              <a:buClr>
                <a:schemeClr val="accent2"/>
              </a:buClr>
              <a:buSzPct val="75000"/>
              <a:buFont typeface="ZapfDingbats" pitchFamily="82" charset="2"/>
              <a:buChar char="m"/>
              <a:defRPr sz="2000">
                <a:solidFill>
                  <a:schemeClr val="tx1"/>
                </a:solidFill>
                <a:latin typeface="Comic Sans MS" panose="030F0902030302020204" pitchFamily="66" charset="0"/>
              </a:defRPr>
            </a:lvl2pPr>
            <a:lvl3pPr marL="1143000" indent="-228600" algn="l">
              <a:spcBef>
                <a:spcPct val="20000"/>
              </a:spcBef>
              <a:buChar char="•"/>
              <a:defRPr>
                <a:solidFill>
                  <a:schemeClr val="tx1"/>
                </a:solidFill>
                <a:latin typeface="Comic Sans MS" panose="030F0902030302020204" pitchFamily="66" charset="0"/>
              </a:defRPr>
            </a:lvl3pPr>
            <a:lvl4pPr marL="1600200" indent="-228600" algn="l">
              <a:spcBef>
                <a:spcPct val="20000"/>
              </a:spcBef>
              <a:buChar char="–"/>
              <a:defRPr>
                <a:solidFill>
                  <a:schemeClr val="tx1"/>
                </a:solidFill>
                <a:latin typeface="Times New Roman" panose="02020603050405020304" pitchFamily="18" charset="0"/>
              </a:defRPr>
            </a:lvl4pPr>
            <a:lvl5pPr marL="2057400" indent="-228600" algn="l">
              <a:spcBef>
                <a:spcPct val="20000"/>
              </a:spcBef>
              <a:buChar char="»"/>
              <a:defRPr>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a:solidFill>
                  <a:schemeClr val="tx1"/>
                </a:solidFill>
                <a:latin typeface="Times New Roman" panose="02020603050405020304" pitchFamily="18" charset="0"/>
              </a:defRPr>
            </a:lvl9pPr>
          </a:lstStyle>
          <a:p>
            <a:pPr>
              <a:buFont typeface="ZapfDingbats" pitchFamily="82" charset="2"/>
              <a:buNone/>
            </a:pPr>
            <a:endParaRPr lang="en-JO" altLang="en-JO" sz="2000"/>
          </a:p>
        </p:txBody>
      </p:sp>
      <p:sp>
        <p:nvSpPr>
          <p:cNvPr id="133127" name="Text Box 7">
            <a:extLst>
              <a:ext uri="{FF2B5EF4-FFF2-40B4-BE49-F238E27FC236}">
                <a16:creationId xmlns:a16="http://schemas.microsoft.com/office/drawing/2014/main" id="{D145E1C7-FEE2-3B01-5F0F-3B931D57197F}"/>
              </a:ext>
            </a:extLst>
          </p:cNvPr>
          <p:cNvSpPr txBox="1">
            <a:spLocks noChangeArrowheads="1"/>
          </p:cNvSpPr>
          <p:nvPr/>
        </p:nvSpPr>
        <p:spPr bwMode="auto">
          <a:xfrm>
            <a:off x="555625" y="1708150"/>
            <a:ext cx="7321550"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JO">
                <a:latin typeface="Comic Sans MS" panose="030F0902030302020204" pitchFamily="66" charset="0"/>
              </a:rPr>
              <a:t>isolates organization’s internal net from larger Internet, allowing some packets to pass, blocking others.</a:t>
            </a:r>
            <a:endParaRPr lang="en-US" altLang="en-JO"/>
          </a:p>
        </p:txBody>
      </p:sp>
      <p:grpSp>
        <p:nvGrpSpPr>
          <p:cNvPr id="133128" name="Group 8">
            <a:extLst>
              <a:ext uri="{FF2B5EF4-FFF2-40B4-BE49-F238E27FC236}">
                <a16:creationId xmlns:a16="http://schemas.microsoft.com/office/drawing/2014/main" id="{A9D3B8AB-59D1-D113-88BE-E1BEE1171E89}"/>
              </a:ext>
            </a:extLst>
          </p:cNvPr>
          <p:cNvGrpSpPr>
            <a:grpSpLocks/>
          </p:cNvGrpSpPr>
          <p:nvPr/>
        </p:nvGrpSpPr>
        <p:grpSpPr bwMode="auto">
          <a:xfrm>
            <a:off x="563563" y="1296988"/>
            <a:ext cx="1270000" cy="457200"/>
            <a:chOff x="1282" y="3611"/>
            <a:chExt cx="800" cy="288"/>
          </a:xfrm>
        </p:grpSpPr>
        <p:sp>
          <p:nvSpPr>
            <p:cNvPr id="133129" name="Rectangle 9">
              <a:extLst>
                <a:ext uri="{FF2B5EF4-FFF2-40B4-BE49-F238E27FC236}">
                  <a16:creationId xmlns:a16="http://schemas.microsoft.com/office/drawing/2014/main" id="{CAE862EE-EB38-45E6-D318-34D542395E59}"/>
                </a:ext>
              </a:extLst>
            </p:cNvPr>
            <p:cNvSpPr>
              <a:spLocks noChangeArrowheads="1"/>
            </p:cNvSpPr>
            <p:nvPr/>
          </p:nvSpPr>
          <p:spPr bwMode="auto">
            <a:xfrm>
              <a:off x="1356" y="3648"/>
              <a:ext cx="636" cy="23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3130" name="Text Box 10">
              <a:extLst>
                <a:ext uri="{FF2B5EF4-FFF2-40B4-BE49-F238E27FC236}">
                  <a16:creationId xmlns:a16="http://schemas.microsoft.com/office/drawing/2014/main" id="{529CED0A-984B-8561-F59B-747650C9AF4A}"/>
                </a:ext>
              </a:extLst>
            </p:cNvPr>
            <p:cNvSpPr txBox="1">
              <a:spLocks noChangeArrowheads="1"/>
            </p:cNvSpPr>
            <p:nvPr/>
          </p:nvSpPr>
          <p:spPr bwMode="auto">
            <a:xfrm>
              <a:off x="1282" y="3611"/>
              <a:ext cx="800"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firewall</a:t>
              </a:r>
            </a:p>
          </p:txBody>
        </p:sp>
      </p:grpSp>
      <p:sp>
        <p:nvSpPr>
          <p:cNvPr id="133132" name="Rectangle 12">
            <a:extLst>
              <a:ext uri="{FF2B5EF4-FFF2-40B4-BE49-F238E27FC236}">
                <a16:creationId xmlns:a16="http://schemas.microsoft.com/office/drawing/2014/main" id="{86D14712-2125-A585-32B6-21E3039A4162}"/>
              </a:ext>
            </a:extLst>
          </p:cNvPr>
          <p:cNvSpPr>
            <a:spLocks noChangeArrowheads="1"/>
          </p:cNvSpPr>
          <p:nvPr/>
        </p:nvSpPr>
        <p:spPr bwMode="auto">
          <a:xfrm>
            <a:off x="0" y="18907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JO"/>
          </a:p>
        </p:txBody>
      </p:sp>
      <p:sp>
        <p:nvSpPr>
          <p:cNvPr id="133134" name="AutoShape 14">
            <a:extLst>
              <a:ext uri="{FF2B5EF4-FFF2-40B4-BE49-F238E27FC236}">
                <a16:creationId xmlns:a16="http://schemas.microsoft.com/office/drawing/2014/main" id="{9197EA0F-E2E3-FEB5-612D-05BD267EECA3}"/>
              </a:ext>
            </a:extLst>
          </p:cNvPr>
          <p:cNvSpPr>
            <a:spLocks noChangeAspect="1" noChangeArrowheads="1" noTextEdit="1"/>
          </p:cNvSpPr>
          <p:nvPr/>
        </p:nvSpPr>
        <p:spPr bwMode="auto">
          <a:xfrm>
            <a:off x="1697038" y="3113088"/>
            <a:ext cx="5200650" cy="290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136" name="Rectangle 16">
            <a:extLst>
              <a:ext uri="{FF2B5EF4-FFF2-40B4-BE49-F238E27FC236}">
                <a16:creationId xmlns:a16="http://schemas.microsoft.com/office/drawing/2014/main" id="{16E5EE56-FA89-E943-314D-6E0BF82AD2B8}"/>
              </a:ext>
            </a:extLst>
          </p:cNvPr>
          <p:cNvSpPr>
            <a:spLocks noChangeArrowheads="1"/>
          </p:cNvSpPr>
          <p:nvPr/>
        </p:nvSpPr>
        <p:spPr bwMode="auto">
          <a:xfrm>
            <a:off x="6910388" y="5880100"/>
            <a:ext cx="476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JO" sz="1500">
                <a:solidFill>
                  <a:srgbClr val="000000"/>
                </a:solidFill>
              </a:rPr>
              <a:t> </a:t>
            </a:r>
            <a:endParaRPr lang="en-US" altLang="en-JO"/>
          </a:p>
        </p:txBody>
      </p:sp>
      <p:sp>
        <p:nvSpPr>
          <p:cNvPr id="133203" name="Freeform 83">
            <a:extLst>
              <a:ext uri="{FF2B5EF4-FFF2-40B4-BE49-F238E27FC236}">
                <a16:creationId xmlns:a16="http://schemas.microsoft.com/office/drawing/2014/main" id="{D6165925-CACB-7AA4-3204-B4B24E1BD265}"/>
              </a:ext>
            </a:extLst>
          </p:cNvPr>
          <p:cNvSpPr>
            <a:spLocks/>
          </p:cNvSpPr>
          <p:nvPr/>
        </p:nvSpPr>
        <p:spPr bwMode="auto">
          <a:xfrm>
            <a:off x="4092575" y="4703763"/>
            <a:ext cx="219075" cy="1012825"/>
          </a:xfrm>
          <a:custGeom>
            <a:avLst/>
            <a:gdLst>
              <a:gd name="T0" fmla="*/ 0 w 138"/>
              <a:gd name="T1" fmla="*/ 485 h 638"/>
              <a:gd name="T2" fmla="*/ 138 w 138"/>
              <a:gd name="T3" fmla="*/ 638 h 638"/>
              <a:gd name="T4" fmla="*/ 138 w 138"/>
              <a:gd name="T5" fmla="*/ 77 h 638"/>
              <a:gd name="T6" fmla="*/ 116 w 138"/>
              <a:gd name="T7" fmla="*/ 49 h 638"/>
              <a:gd name="T8" fmla="*/ 0 w 138"/>
              <a:gd name="T9" fmla="*/ 0 h 638"/>
              <a:gd name="T10" fmla="*/ 0 w 138"/>
              <a:gd name="T11" fmla="*/ 485 h 638"/>
            </a:gdLst>
            <a:ahLst/>
            <a:cxnLst>
              <a:cxn ang="0">
                <a:pos x="T0" y="T1"/>
              </a:cxn>
              <a:cxn ang="0">
                <a:pos x="T2" y="T3"/>
              </a:cxn>
              <a:cxn ang="0">
                <a:pos x="T4" y="T5"/>
              </a:cxn>
              <a:cxn ang="0">
                <a:pos x="T6" y="T7"/>
              </a:cxn>
              <a:cxn ang="0">
                <a:pos x="T8" y="T9"/>
              </a:cxn>
              <a:cxn ang="0">
                <a:pos x="T10" y="T11"/>
              </a:cxn>
            </a:cxnLst>
            <a:rect l="0" t="0" r="r" b="b"/>
            <a:pathLst>
              <a:path w="138" h="638">
                <a:moveTo>
                  <a:pt x="0" y="485"/>
                </a:moveTo>
                <a:lnTo>
                  <a:pt x="138" y="638"/>
                </a:lnTo>
                <a:lnTo>
                  <a:pt x="138" y="77"/>
                </a:lnTo>
                <a:lnTo>
                  <a:pt x="116" y="49"/>
                </a:lnTo>
                <a:lnTo>
                  <a:pt x="0" y="0"/>
                </a:lnTo>
                <a:lnTo>
                  <a:pt x="0" y="485"/>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44" name="Rectangle 324">
            <a:extLst>
              <a:ext uri="{FF2B5EF4-FFF2-40B4-BE49-F238E27FC236}">
                <a16:creationId xmlns:a16="http://schemas.microsoft.com/office/drawing/2014/main" id="{680820BB-7A6A-A444-C378-C90F1DE67798}"/>
              </a:ext>
            </a:extLst>
          </p:cNvPr>
          <p:cNvSpPr>
            <a:spLocks noChangeArrowheads="1"/>
          </p:cNvSpPr>
          <p:nvPr/>
        </p:nvSpPr>
        <p:spPr bwMode="auto">
          <a:xfrm>
            <a:off x="2882900" y="3454400"/>
            <a:ext cx="4763" cy="1873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482" name="Rectangle 362">
            <a:extLst>
              <a:ext uri="{FF2B5EF4-FFF2-40B4-BE49-F238E27FC236}">
                <a16:creationId xmlns:a16="http://schemas.microsoft.com/office/drawing/2014/main" id="{8DEA1645-0433-11CE-33CD-5F2079EB1B5F}"/>
              </a:ext>
            </a:extLst>
          </p:cNvPr>
          <p:cNvSpPr>
            <a:spLocks noChangeArrowheads="1"/>
          </p:cNvSpPr>
          <p:nvPr/>
        </p:nvSpPr>
        <p:spPr bwMode="auto">
          <a:xfrm>
            <a:off x="3616325" y="5730875"/>
            <a:ext cx="1449388" cy="3317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484" name="Rectangle 364">
            <a:extLst>
              <a:ext uri="{FF2B5EF4-FFF2-40B4-BE49-F238E27FC236}">
                <a16:creationId xmlns:a16="http://schemas.microsoft.com/office/drawing/2014/main" id="{2EC97C8C-466C-F4B3-9EFA-C179869C957B}"/>
              </a:ext>
            </a:extLst>
          </p:cNvPr>
          <p:cNvSpPr>
            <a:spLocks noChangeArrowheads="1"/>
          </p:cNvSpPr>
          <p:nvPr/>
        </p:nvSpPr>
        <p:spPr bwMode="auto">
          <a:xfrm>
            <a:off x="4665663" y="5792788"/>
            <a:ext cx="476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JO" sz="1500">
                <a:solidFill>
                  <a:srgbClr val="000000"/>
                </a:solidFill>
              </a:rPr>
              <a:t> </a:t>
            </a:r>
            <a:endParaRPr lang="en-US" altLang="en-JO"/>
          </a:p>
        </p:txBody>
      </p:sp>
      <p:sp>
        <p:nvSpPr>
          <p:cNvPr id="133137" name="Freeform 17">
            <a:extLst>
              <a:ext uri="{FF2B5EF4-FFF2-40B4-BE49-F238E27FC236}">
                <a16:creationId xmlns:a16="http://schemas.microsoft.com/office/drawing/2014/main" id="{454137CE-3550-5759-221D-3F6D29B84758}"/>
              </a:ext>
            </a:extLst>
          </p:cNvPr>
          <p:cNvSpPr>
            <a:spLocks/>
          </p:cNvSpPr>
          <p:nvPr/>
        </p:nvSpPr>
        <p:spPr bwMode="auto">
          <a:xfrm>
            <a:off x="1730375" y="3175000"/>
            <a:ext cx="2654300" cy="1550988"/>
          </a:xfrm>
          <a:custGeom>
            <a:avLst/>
            <a:gdLst>
              <a:gd name="T0" fmla="*/ 77 w 1672"/>
              <a:gd name="T1" fmla="*/ 3 h 977"/>
              <a:gd name="T2" fmla="*/ 127 w 1672"/>
              <a:gd name="T3" fmla="*/ 1 h 977"/>
              <a:gd name="T4" fmla="*/ 187 w 1672"/>
              <a:gd name="T5" fmla="*/ 17 h 977"/>
              <a:gd name="T6" fmla="*/ 281 w 1672"/>
              <a:gd name="T7" fmla="*/ 54 h 977"/>
              <a:gd name="T8" fmla="*/ 380 w 1672"/>
              <a:gd name="T9" fmla="*/ 90 h 977"/>
              <a:gd name="T10" fmla="*/ 451 w 1672"/>
              <a:gd name="T11" fmla="*/ 104 h 977"/>
              <a:gd name="T12" fmla="*/ 518 w 1672"/>
              <a:gd name="T13" fmla="*/ 104 h 977"/>
              <a:gd name="T14" fmla="*/ 641 w 1672"/>
              <a:gd name="T15" fmla="*/ 90 h 977"/>
              <a:gd name="T16" fmla="*/ 774 w 1672"/>
              <a:gd name="T17" fmla="*/ 76 h 977"/>
              <a:gd name="T18" fmla="*/ 853 w 1672"/>
              <a:gd name="T19" fmla="*/ 76 h 977"/>
              <a:gd name="T20" fmla="*/ 942 w 1672"/>
              <a:gd name="T21" fmla="*/ 88 h 977"/>
              <a:gd name="T22" fmla="*/ 1046 w 1672"/>
              <a:gd name="T23" fmla="*/ 106 h 977"/>
              <a:gd name="T24" fmla="*/ 1190 w 1672"/>
              <a:gd name="T25" fmla="*/ 134 h 977"/>
              <a:gd name="T26" fmla="*/ 1361 w 1672"/>
              <a:gd name="T27" fmla="*/ 180 h 977"/>
              <a:gd name="T28" fmla="*/ 1471 w 1672"/>
              <a:gd name="T29" fmla="*/ 220 h 977"/>
              <a:gd name="T30" fmla="*/ 1543 w 1672"/>
              <a:gd name="T31" fmla="*/ 258 h 977"/>
              <a:gd name="T32" fmla="*/ 1579 w 1672"/>
              <a:gd name="T33" fmla="*/ 284 h 977"/>
              <a:gd name="T34" fmla="*/ 1616 w 1672"/>
              <a:gd name="T35" fmla="*/ 326 h 977"/>
              <a:gd name="T36" fmla="*/ 1651 w 1672"/>
              <a:gd name="T37" fmla="*/ 403 h 977"/>
              <a:gd name="T38" fmla="*/ 1669 w 1672"/>
              <a:gd name="T39" fmla="*/ 493 h 977"/>
              <a:gd name="T40" fmla="*/ 1671 w 1672"/>
              <a:gd name="T41" fmla="*/ 588 h 977"/>
              <a:gd name="T42" fmla="*/ 1660 w 1672"/>
              <a:gd name="T43" fmla="*/ 680 h 977"/>
              <a:gd name="T44" fmla="*/ 1637 w 1672"/>
              <a:gd name="T45" fmla="*/ 762 h 977"/>
              <a:gd name="T46" fmla="*/ 1607 w 1672"/>
              <a:gd name="T47" fmla="*/ 825 h 977"/>
              <a:gd name="T48" fmla="*/ 1564 w 1672"/>
              <a:gd name="T49" fmla="*/ 867 h 977"/>
              <a:gd name="T50" fmla="*/ 1506 w 1672"/>
              <a:gd name="T51" fmla="*/ 895 h 977"/>
              <a:gd name="T52" fmla="*/ 1436 w 1672"/>
              <a:gd name="T53" fmla="*/ 912 h 977"/>
              <a:gd name="T54" fmla="*/ 1293 w 1672"/>
              <a:gd name="T55" fmla="*/ 930 h 977"/>
              <a:gd name="T56" fmla="*/ 1146 w 1672"/>
              <a:gd name="T57" fmla="*/ 946 h 977"/>
              <a:gd name="T58" fmla="*/ 1059 w 1672"/>
              <a:gd name="T59" fmla="*/ 956 h 977"/>
              <a:gd name="T60" fmla="*/ 907 w 1672"/>
              <a:gd name="T61" fmla="*/ 969 h 977"/>
              <a:gd name="T62" fmla="*/ 754 w 1672"/>
              <a:gd name="T63" fmla="*/ 974 h 977"/>
              <a:gd name="T64" fmla="*/ 668 w 1672"/>
              <a:gd name="T65" fmla="*/ 977 h 977"/>
              <a:gd name="T66" fmla="*/ 593 w 1672"/>
              <a:gd name="T67" fmla="*/ 977 h 977"/>
              <a:gd name="T68" fmla="*/ 532 w 1672"/>
              <a:gd name="T69" fmla="*/ 974 h 977"/>
              <a:gd name="T70" fmla="*/ 483 w 1672"/>
              <a:gd name="T71" fmla="*/ 971 h 977"/>
              <a:gd name="T72" fmla="*/ 417 w 1672"/>
              <a:gd name="T73" fmla="*/ 960 h 977"/>
              <a:gd name="T74" fmla="*/ 326 w 1672"/>
              <a:gd name="T75" fmla="*/ 937 h 977"/>
              <a:gd name="T76" fmla="*/ 236 w 1672"/>
              <a:gd name="T77" fmla="*/ 914 h 977"/>
              <a:gd name="T78" fmla="*/ 142 w 1672"/>
              <a:gd name="T79" fmla="*/ 886 h 977"/>
              <a:gd name="T80" fmla="*/ 78 w 1672"/>
              <a:gd name="T81" fmla="*/ 852 h 977"/>
              <a:gd name="T82" fmla="*/ 47 w 1672"/>
              <a:gd name="T83" fmla="*/ 822 h 977"/>
              <a:gd name="T84" fmla="*/ 26 w 1672"/>
              <a:gd name="T85" fmla="*/ 786 h 977"/>
              <a:gd name="T86" fmla="*/ 7 w 1672"/>
              <a:gd name="T87" fmla="*/ 716 h 977"/>
              <a:gd name="T88" fmla="*/ 0 w 1672"/>
              <a:gd name="T89" fmla="*/ 611 h 977"/>
              <a:gd name="T90" fmla="*/ 2 w 1672"/>
              <a:gd name="T91" fmla="*/ 491 h 977"/>
              <a:gd name="T92" fmla="*/ 1 w 1672"/>
              <a:gd name="T93" fmla="*/ 418 h 977"/>
              <a:gd name="T94" fmla="*/ 0 w 1672"/>
              <a:gd name="T95" fmla="*/ 333 h 977"/>
              <a:gd name="T96" fmla="*/ 2 w 1672"/>
              <a:gd name="T97" fmla="*/ 189 h 977"/>
              <a:gd name="T98" fmla="*/ 12 w 1672"/>
              <a:gd name="T99" fmla="*/ 110 h 977"/>
              <a:gd name="T100" fmla="*/ 29 w 1672"/>
              <a:gd name="T101" fmla="*/ 48 h 977"/>
              <a:gd name="T102" fmla="*/ 47 w 1672"/>
              <a:gd name="T103" fmla="*/ 22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72" h="977">
                <a:moveTo>
                  <a:pt x="54" y="16"/>
                </a:moveTo>
                <a:lnTo>
                  <a:pt x="57" y="14"/>
                </a:lnTo>
                <a:lnTo>
                  <a:pt x="61" y="10"/>
                </a:lnTo>
                <a:lnTo>
                  <a:pt x="69" y="7"/>
                </a:lnTo>
                <a:lnTo>
                  <a:pt x="77" y="3"/>
                </a:lnTo>
                <a:lnTo>
                  <a:pt x="86" y="1"/>
                </a:lnTo>
                <a:lnTo>
                  <a:pt x="96" y="0"/>
                </a:lnTo>
                <a:lnTo>
                  <a:pt x="105" y="0"/>
                </a:lnTo>
                <a:lnTo>
                  <a:pt x="116" y="0"/>
                </a:lnTo>
                <a:lnTo>
                  <a:pt x="127" y="1"/>
                </a:lnTo>
                <a:lnTo>
                  <a:pt x="138" y="3"/>
                </a:lnTo>
                <a:lnTo>
                  <a:pt x="149" y="6"/>
                </a:lnTo>
                <a:lnTo>
                  <a:pt x="161" y="9"/>
                </a:lnTo>
                <a:lnTo>
                  <a:pt x="174" y="13"/>
                </a:lnTo>
                <a:lnTo>
                  <a:pt x="187" y="17"/>
                </a:lnTo>
                <a:lnTo>
                  <a:pt x="200" y="22"/>
                </a:lnTo>
                <a:lnTo>
                  <a:pt x="212" y="27"/>
                </a:lnTo>
                <a:lnTo>
                  <a:pt x="225" y="31"/>
                </a:lnTo>
                <a:lnTo>
                  <a:pt x="253" y="43"/>
                </a:lnTo>
                <a:lnTo>
                  <a:pt x="281" y="54"/>
                </a:lnTo>
                <a:lnTo>
                  <a:pt x="309" y="65"/>
                </a:lnTo>
                <a:lnTo>
                  <a:pt x="338" y="76"/>
                </a:lnTo>
                <a:lnTo>
                  <a:pt x="352" y="82"/>
                </a:lnTo>
                <a:lnTo>
                  <a:pt x="366" y="86"/>
                </a:lnTo>
                <a:lnTo>
                  <a:pt x="380" y="90"/>
                </a:lnTo>
                <a:lnTo>
                  <a:pt x="394" y="95"/>
                </a:lnTo>
                <a:lnTo>
                  <a:pt x="408" y="97"/>
                </a:lnTo>
                <a:lnTo>
                  <a:pt x="422" y="100"/>
                </a:lnTo>
                <a:lnTo>
                  <a:pt x="436" y="103"/>
                </a:lnTo>
                <a:lnTo>
                  <a:pt x="451" y="104"/>
                </a:lnTo>
                <a:lnTo>
                  <a:pt x="465" y="105"/>
                </a:lnTo>
                <a:lnTo>
                  <a:pt x="477" y="105"/>
                </a:lnTo>
                <a:lnTo>
                  <a:pt x="491" y="105"/>
                </a:lnTo>
                <a:lnTo>
                  <a:pt x="504" y="105"/>
                </a:lnTo>
                <a:lnTo>
                  <a:pt x="518" y="104"/>
                </a:lnTo>
                <a:lnTo>
                  <a:pt x="532" y="104"/>
                </a:lnTo>
                <a:lnTo>
                  <a:pt x="559" y="100"/>
                </a:lnTo>
                <a:lnTo>
                  <a:pt x="586" y="98"/>
                </a:lnTo>
                <a:lnTo>
                  <a:pt x="614" y="95"/>
                </a:lnTo>
                <a:lnTo>
                  <a:pt x="641" y="90"/>
                </a:lnTo>
                <a:lnTo>
                  <a:pt x="670" y="86"/>
                </a:lnTo>
                <a:lnTo>
                  <a:pt x="698" y="83"/>
                </a:lnTo>
                <a:lnTo>
                  <a:pt x="727" y="79"/>
                </a:lnTo>
                <a:lnTo>
                  <a:pt x="757" y="77"/>
                </a:lnTo>
                <a:lnTo>
                  <a:pt x="774" y="76"/>
                </a:lnTo>
                <a:lnTo>
                  <a:pt x="789" y="75"/>
                </a:lnTo>
                <a:lnTo>
                  <a:pt x="804" y="75"/>
                </a:lnTo>
                <a:lnTo>
                  <a:pt x="820" y="75"/>
                </a:lnTo>
                <a:lnTo>
                  <a:pt x="837" y="76"/>
                </a:lnTo>
                <a:lnTo>
                  <a:pt x="853" y="76"/>
                </a:lnTo>
                <a:lnTo>
                  <a:pt x="871" y="77"/>
                </a:lnTo>
                <a:lnTo>
                  <a:pt x="888" y="79"/>
                </a:lnTo>
                <a:lnTo>
                  <a:pt x="906" y="82"/>
                </a:lnTo>
                <a:lnTo>
                  <a:pt x="923" y="84"/>
                </a:lnTo>
                <a:lnTo>
                  <a:pt x="942" y="88"/>
                </a:lnTo>
                <a:lnTo>
                  <a:pt x="961" y="91"/>
                </a:lnTo>
                <a:lnTo>
                  <a:pt x="980" y="95"/>
                </a:lnTo>
                <a:lnTo>
                  <a:pt x="1003" y="98"/>
                </a:lnTo>
                <a:lnTo>
                  <a:pt x="1024" y="102"/>
                </a:lnTo>
                <a:lnTo>
                  <a:pt x="1046" y="106"/>
                </a:lnTo>
                <a:lnTo>
                  <a:pt x="1069" y="110"/>
                </a:lnTo>
                <a:lnTo>
                  <a:pt x="1092" y="114"/>
                </a:lnTo>
                <a:lnTo>
                  <a:pt x="1117" y="119"/>
                </a:lnTo>
                <a:lnTo>
                  <a:pt x="1141" y="124"/>
                </a:lnTo>
                <a:lnTo>
                  <a:pt x="1190" y="134"/>
                </a:lnTo>
                <a:lnTo>
                  <a:pt x="1239" y="146"/>
                </a:lnTo>
                <a:lnTo>
                  <a:pt x="1288" y="159"/>
                </a:lnTo>
                <a:lnTo>
                  <a:pt x="1313" y="166"/>
                </a:lnTo>
                <a:lnTo>
                  <a:pt x="1337" y="173"/>
                </a:lnTo>
                <a:lnTo>
                  <a:pt x="1361" y="180"/>
                </a:lnTo>
                <a:lnTo>
                  <a:pt x="1384" y="187"/>
                </a:lnTo>
                <a:lnTo>
                  <a:pt x="1406" y="195"/>
                </a:lnTo>
                <a:lnTo>
                  <a:pt x="1429" y="203"/>
                </a:lnTo>
                <a:lnTo>
                  <a:pt x="1450" y="211"/>
                </a:lnTo>
                <a:lnTo>
                  <a:pt x="1471" y="220"/>
                </a:lnTo>
                <a:lnTo>
                  <a:pt x="1490" y="229"/>
                </a:lnTo>
                <a:lnTo>
                  <a:pt x="1509" y="238"/>
                </a:lnTo>
                <a:lnTo>
                  <a:pt x="1527" y="248"/>
                </a:lnTo>
                <a:lnTo>
                  <a:pt x="1535" y="252"/>
                </a:lnTo>
                <a:lnTo>
                  <a:pt x="1543" y="258"/>
                </a:lnTo>
                <a:lnTo>
                  <a:pt x="1551" y="263"/>
                </a:lnTo>
                <a:lnTo>
                  <a:pt x="1558" y="267"/>
                </a:lnTo>
                <a:lnTo>
                  <a:pt x="1565" y="273"/>
                </a:lnTo>
                <a:lnTo>
                  <a:pt x="1572" y="279"/>
                </a:lnTo>
                <a:lnTo>
                  <a:pt x="1579" y="284"/>
                </a:lnTo>
                <a:lnTo>
                  <a:pt x="1585" y="290"/>
                </a:lnTo>
                <a:lnTo>
                  <a:pt x="1591" y="296"/>
                </a:lnTo>
                <a:lnTo>
                  <a:pt x="1597" y="301"/>
                </a:lnTo>
                <a:lnTo>
                  <a:pt x="1607" y="313"/>
                </a:lnTo>
                <a:lnTo>
                  <a:pt x="1616" y="326"/>
                </a:lnTo>
                <a:lnTo>
                  <a:pt x="1625" y="340"/>
                </a:lnTo>
                <a:lnTo>
                  <a:pt x="1633" y="355"/>
                </a:lnTo>
                <a:lnTo>
                  <a:pt x="1640" y="370"/>
                </a:lnTo>
                <a:lnTo>
                  <a:pt x="1647" y="385"/>
                </a:lnTo>
                <a:lnTo>
                  <a:pt x="1651" y="403"/>
                </a:lnTo>
                <a:lnTo>
                  <a:pt x="1656" y="419"/>
                </a:lnTo>
                <a:lnTo>
                  <a:pt x="1661" y="438"/>
                </a:lnTo>
                <a:lnTo>
                  <a:pt x="1664" y="456"/>
                </a:lnTo>
                <a:lnTo>
                  <a:pt x="1667" y="474"/>
                </a:lnTo>
                <a:lnTo>
                  <a:pt x="1669" y="493"/>
                </a:lnTo>
                <a:lnTo>
                  <a:pt x="1671" y="512"/>
                </a:lnTo>
                <a:lnTo>
                  <a:pt x="1671" y="530"/>
                </a:lnTo>
                <a:lnTo>
                  <a:pt x="1672" y="550"/>
                </a:lnTo>
                <a:lnTo>
                  <a:pt x="1671" y="569"/>
                </a:lnTo>
                <a:lnTo>
                  <a:pt x="1671" y="588"/>
                </a:lnTo>
                <a:lnTo>
                  <a:pt x="1670" y="607"/>
                </a:lnTo>
                <a:lnTo>
                  <a:pt x="1668" y="626"/>
                </a:lnTo>
                <a:lnTo>
                  <a:pt x="1665" y="645"/>
                </a:lnTo>
                <a:lnTo>
                  <a:pt x="1663" y="662"/>
                </a:lnTo>
                <a:lnTo>
                  <a:pt x="1660" y="680"/>
                </a:lnTo>
                <a:lnTo>
                  <a:pt x="1656" y="697"/>
                </a:lnTo>
                <a:lnTo>
                  <a:pt x="1651" y="715"/>
                </a:lnTo>
                <a:lnTo>
                  <a:pt x="1648" y="731"/>
                </a:lnTo>
                <a:lnTo>
                  <a:pt x="1643" y="747"/>
                </a:lnTo>
                <a:lnTo>
                  <a:pt x="1637" y="762"/>
                </a:lnTo>
                <a:lnTo>
                  <a:pt x="1632" y="776"/>
                </a:lnTo>
                <a:lnTo>
                  <a:pt x="1626" y="790"/>
                </a:lnTo>
                <a:lnTo>
                  <a:pt x="1620" y="803"/>
                </a:lnTo>
                <a:lnTo>
                  <a:pt x="1614" y="814"/>
                </a:lnTo>
                <a:lnTo>
                  <a:pt x="1607" y="825"/>
                </a:lnTo>
                <a:lnTo>
                  <a:pt x="1600" y="834"/>
                </a:lnTo>
                <a:lnTo>
                  <a:pt x="1592" y="843"/>
                </a:lnTo>
                <a:lnTo>
                  <a:pt x="1584" y="852"/>
                </a:lnTo>
                <a:lnTo>
                  <a:pt x="1574" y="859"/>
                </a:lnTo>
                <a:lnTo>
                  <a:pt x="1564" y="867"/>
                </a:lnTo>
                <a:lnTo>
                  <a:pt x="1553" y="873"/>
                </a:lnTo>
                <a:lnTo>
                  <a:pt x="1543" y="879"/>
                </a:lnTo>
                <a:lnTo>
                  <a:pt x="1531" y="884"/>
                </a:lnTo>
                <a:lnTo>
                  <a:pt x="1518" y="890"/>
                </a:lnTo>
                <a:lnTo>
                  <a:pt x="1506" y="895"/>
                </a:lnTo>
                <a:lnTo>
                  <a:pt x="1493" y="898"/>
                </a:lnTo>
                <a:lnTo>
                  <a:pt x="1479" y="902"/>
                </a:lnTo>
                <a:lnTo>
                  <a:pt x="1465" y="905"/>
                </a:lnTo>
                <a:lnTo>
                  <a:pt x="1451" y="909"/>
                </a:lnTo>
                <a:lnTo>
                  <a:pt x="1436" y="912"/>
                </a:lnTo>
                <a:lnTo>
                  <a:pt x="1420" y="915"/>
                </a:lnTo>
                <a:lnTo>
                  <a:pt x="1390" y="919"/>
                </a:lnTo>
                <a:lnTo>
                  <a:pt x="1358" y="923"/>
                </a:lnTo>
                <a:lnTo>
                  <a:pt x="1326" y="926"/>
                </a:lnTo>
                <a:lnTo>
                  <a:pt x="1293" y="930"/>
                </a:lnTo>
                <a:lnTo>
                  <a:pt x="1259" y="932"/>
                </a:lnTo>
                <a:lnTo>
                  <a:pt x="1227" y="936"/>
                </a:lnTo>
                <a:lnTo>
                  <a:pt x="1194" y="939"/>
                </a:lnTo>
                <a:lnTo>
                  <a:pt x="1162" y="944"/>
                </a:lnTo>
                <a:lnTo>
                  <a:pt x="1146" y="946"/>
                </a:lnTo>
                <a:lnTo>
                  <a:pt x="1130" y="949"/>
                </a:lnTo>
                <a:lnTo>
                  <a:pt x="1112" y="950"/>
                </a:lnTo>
                <a:lnTo>
                  <a:pt x="1095" y="952"/>
                </a:lnTo>
                <a:lnTo>
                  <a:pt x="1077" y="954"/>
                </a:lnTo>
                <a:lnTo>
                  <a:pt x="1059" y="956"/>
                </a:lnTo>
                <a:lnTo>
                  <a:pt x="1041" y="958"/>
                </a:lnTo>
                <a:lnTo>
                  <a:pt x="1022" y="959"/>
                </a:lnTo>
                <a:lnTo>
                  <a:pt x="984" y="963"/>
                </a:lnTo>
                <a:lnTo>
                  <a:pt x="945" y="966"/>
                </a:lnTo>
                <a:lnTo>
                  <a:pt x="907" y="969"/>
                </a:lnTo>
                <a:lnTo>
                  <a:pt x="867" y="970"/>
                </a:lnTo>
                <a:lnTo>
                  <a:pt x="829" y="972"/>
                </a:lnTo>
                <a:lnTo>
                  <a:pt x="791" y="973"/>
                </a:lnTo>
                <a:lnTo>
                  <a:pt x="773" y="974"/>
                </a:lnTo>
                <a:lnTo>
                  <a:pt x="754" y="974"/>
                </a:lnTo>
                <a:lnTo>
                  <a:pt x="736" y="976"/>
                </a:lnTo>
                <a:lnTo>
                  <a:pt x="718" y="976"/>
                </a:lnTo>
                <a:lnTo>
                  <a:pt x="701" y="976"/>
                </a:lnTo>
                <a:lnTo>
                  <a:pt x="684" y="977"/>
                </a:lnTo>
                <a:lnTo>
                  <a:pt x="668" y="977"/>
                </a:lnTo>
                <a:lnTo>
                  <a:pt x="651" y="977"/>
                </a:lnTo>
                <a:lnTo>
                  <a:pt x="636" y="977"/>
                </a:lnTo>
                <a:lnTo>
                  <a:pt x="621" y="977"/>
                </a:lnTo>
                <a:lnTo>
                  <a:pt x="607" y="977"/>
                </a:lnTo>
                <a:lnTo>
                  <a:pt x="593" y="977"/>
                </a:lnTo>
                <a:lnTo>
                  <a:pt x="580" y="976"/>
                </a:lnTo>
                <a:lnTo>
                  <a:pt x="567" y="976"/>
                </a:lnTo>
                <a:lnTo>
                  <a:pt x="556" y="976"/>
                </a:lnTo>
                <a:lnTo>
                  <a:pt x="544" y="974"/>
                </a:lnTo>
                <a:lnTo>
                  <a:pt x="532" y="974"/>
                </a:lnTo>
                <a:lnTo>
                  <a:pt x="522" y="974"/>
                </a:lnTo>
                <a:lnTo>
                  <a:pt x="511" y="973"/>
                </a:lnTo>
                <a:lnTo>
                  <a:pt x="502" y="972"/>
                </a:lnTo>
                <a:lnTo>
                  <a:pt x="493" y="972"/>
                </a:lnTo>
                <a:lnTo>
                  <a:pt x="483" y="971"/>
                </a:lnTo>
                <a:lnTo>
                  <a:pt x="474" y="970"/>
                </a:lnTo>
                <a:lnTo>
                  <a:pt x="465" y="969"/>
                </a:lnTo>
                <a:lnTo>
                  <a:pt x="448" y="966"/>
                </a:lnTo>
                <a:lnTo>
                  <a:pt x="432" y="964"/>
                </a:lnTo>
                <a:lnTo>
                  <a:pt x="417" y="960"/>
                </a:lnTo>
                <a:lnTo>
                  <a:pt x="401" y="958"/>
                </a:lnTo>
                <a:lnTo>
                  <a:pt x="372" y="950"/>
                </a:lnTo>
                <a:lnTo>
                  <a:pt x="357" y="946"/>
                </a:lnTo>
                <a:lnTo>
                  <a:pt x="342" y="942"/>
                </a:lnTo>
                <a:lnTo>
                  <a:pt x="326" y="937"/>
                </a:lnTo>
                <a:lnTo>
                  <a:pt x="308" y="932"/>
                </a:lnTo>
                <a:lnTo>
                  <a:pt x="291" y="928"/>
                </a:lnTo>
                <a:lnTo>
                  <a:pt x="273" y="923"/>
                </a:lnTo>
                <a:lnTo>
                  <a:pt x="254" y="918"/>
                </a:lnTo>
                <a:lnTo>
                  <a:pt x="236" y="914"/>
                </a:lnTo>
                <a:lnTo>
                  <a:pt x="216" y="908"/>
                </a:lnTo>
                <a:lnTo>
                  <a:pt x="197" y="903"/>
                </a:lnTo>
                <a:lnTo>
                  <a:pt x="179" y="897"/>
                </a:lnTo>
                <a:lnTo>
                  <a:pt x="160" y="891"/>
                </a:lnTo>
                <a:lnTo>
                  <a:pt x="142" y="886"/>
                </a:lnTo>
                <a:lnTo>
                  <a:pt x="125" y="877"/>
                </a:lnTo>
                <a:lnTo>
                  <a:pt x="109" y="870"/>
                </a:lnTo>
                <a:lnTo>
                  <a:pt x="92" y="861"/>
                </a:lnTo>
                <a:lnTo>
                  <a:pt x="85" y="856"/>
                </a:lnTo>
                <a:lnTo>
                  <a:pt x="78" y="852"/>
                </a:lnTo>
                <a:lnTo>
                  <a:pt x="71" y="846"/>
                </a:lnTo>
                <a:lnTo>
                  <a:pt x="64" y="841"/>
                </a:lnTo>
                <a:lnTo>
                  <a:pt x="58" y="835"/>
                </a:lnTo>
                <a:lnTo>
                  <a:pt x="53" y="828"/>
                </a:lnTo>
                <a:lnTo>
                  <a:pt x="47" y="822"/>
                </a:lnTo>
                <a:lnTo>
                  <a:pt x="42" y="815"/>
                </a:lnTo>
                <a:lnTo>
                  <a:pt x="37" y="808"/>
                </a:lnTo>
                <a:lnTo>
                  <a:pt x="34" y="801"/>
                </a:lnTo>
                <a:lnTo>
                  <a:pt x="29" y="793"/>
                </a:lnTo>
                <a:lnTo>
                  <a:pt x="26" y="786"/>
                </a:lnTo>
                <a:lnTo>
                  <a:pt x="22" y="778"/>
                </a:lnTo>
                <a:lnTo>
                  <a:pt x="20" y="770"/>
                </a:lnTo>
                <a:lnTo>
                  <a:pt x="14" y="752"/>
                </a:lnTo>
                <a:lnTo>
                  <a:pt x="9" y="735"/>
                </a:lnTo>
                <a:lnTo>
                  <a:pt x="7" y="716"/>
                </a:lnTo>
                <a:lnTo>
                  <a:pt x="5" y="696"/>
                </a:lnTo>
                <a:lnTo>
                  <a:pt x="2" y="675"/>
                </a:lnTo>
                <a:lnTo>
                  <a:pt x="1" y="654"/>
                </a:lnTo>
                <a:lnTo>
                  <a:pt x="1" y="633"/>
                </a:lnTo>
                <a:lnTo>
                  <a:pt x="0" y="611"/>
                </a:lnTo>
                <a:lnTo>
                  <a:pt x="0" y="588"/>
                </a:lnTo>
                <a:lnTo>
                  <a:pt x="1" y="564"/>
                </a:lnTo>
                <a:lnTo>
                  <a:pt x="1" y="540"/>
                </a:lnTo>
                <a:lnTo>
                  <a:pt x="2" y="515"/>
                </a:lnTo>
                <a:lnTo>
                  <a:pt x="2" y="491"/>
                </a:lnTo>
                <a:lnTo>
                  <a:pt x="2" y="478"/>
                </a:lnTo>
                <a:lnTo>
                  <a:pt x="2" y="464"/>
                </a:lnTo>
                <a:lnTo>
                  <a:pt x="2" y="450"/>
                </a:lnTo>
                <a:lnTo>
                  <a:pt x="2" y="435"/>
                </a:lnTo>
                <a:lnTo>
                  <a:pt x="1" y="418"/>
                </a:lnTo>
                <a:lnTo>
                  <a:pt x="1" y="402"/>
                </a:lnTo>
                <a:lnTo>
                  <a:pt x="1" y="385"/>
                </a:lnTo>
                <a:lnTo>
                  <a:pt x="0" y="368"/>
                </a:lnTo>
                <a:lnTo>
                  <a:pt x="0" y="350"/>
                </a:lnTo>
                <a:lnTo>
                  <a:pt x="0" y="333"/>
                </a:lnTo>
                <a:lnTo>
                  <a:pt x="0" y="297"/>
                </a:lnTo>
                <a:lnTo>
                  <a:pt x="0" y="260"/>
                </a:lnTo>
                <a:lnTo>
                  <a:pt x="0" y="224"/>
                </a:lnTo>
                <a:lnTo>
                  <a:pt x="1" y="207"/>
                </a:lnTo>
                <a:lnTo>
                  <a:pt x="2" y="189"/>
                </a:lnTo>
                <a:lnTo>
                  <a:pt x="4" y="173"/>
                </a:lnTo>
                <a:lnTo>
                  <a:pt x="5" y="156"/>
                </a:lnTo>
                <a:lnTo>
                  <a:pt x="7" y="140"/>
                </a:lnTo>
                <a:lnTo>
                  <a:pt x="8" y="125"/>
                </a:lnTo>
                <a:lnTo>
                  <a:pt x="12" y="110"/>
                </a:lnTo>
                <a:lnTo>
                  <a:pt x="14" y="96"/>
                </a:lnTo>
                <a:lnTo>
                  <a:pt x="18" y="82"/>
                </a:lnTo>
                <a:lnTo>
                  <a:pt x="21" y="70"/>
                </a:lnTo>
                <a:lnTo>
                  <a:pt x="26" y="58"/>
                </a:lnTo>
                <a:lnTo>
                  <a:pt x="29" y="48"/>
                </a:lnTo>
                <a:lnTo>
                  <a:pt x="35" y="37"/>
                </a:lnTo>
                <a:lnTo>
                  <a:pt x="37" y="34"/>
                </a:lnTo>
                <a:lnTo>
                  <a:pt x="41" y="29"/>
                </a:lnTo>
                <a:lnTo>
                  <a:pt x="43" y="26"/>
                </a:lnTo>
                <a:lnTo>
                  <a:pt x="47" y="22"/>
                </a:lnTo>
                <a:lnTo>
                  <a:pt x="50" y="19"/>
                </a:lnTo>
                <a:lnTo>
                  <a:pt x="54" y="16"/>
                </a:lnTo>
                <a:close/>
              </a:path>
            </a:pathLst>
          </a:custGeom>
          <a:solidFill>
            <a:srgbClr val="00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38" name="Freeform 18">
            <a:extLst>
              <a:ext uri="{FF2B5EF4-FFF2-40B4-BE49-F238E27FC236}">
                <a16:creationId xmlns:a16="http://schemas.microsoft.com/office/drawing/2014/main" id="{F1BA0306-4CE9-5420-12AA-491955A7A06E}"/>
              </a:ext>
            </a:extLst>
          </p:cNvPr>
          <p:cNvSpPr>
            <a:spLocks/>
          </p:cNvSpPr>
          <p:nvPr/>
        </p:nvSpPr>
        <p:spPr bwMode="auto">
          <a:xfrm>
            <a:off x="2984500" y="4567238"/>
            <a:ext cx="177800" cy="114300"/>
          </a:xfrm>
          <a:custGeom>
            <a:avLst/>
            <a:gdLst>
              <a:gd name="T0" fmla="*/ 43 w 112"/>
              <a:gd name="T1" fmla="*/ 0 h 72"/>
              <a:gd name="T2" fmla="*/ 0 w 112"/>
              <a:gd name="T3" fmla="*/ 72 h 72"/>
              <a:gd name="T4" fmla="*/ 69 w 112"/>
              <a:gd name="T5" fmla="*/ 72 h 72"/>
              <a:gd name="T6" fmla="*/ 112 w 112"/>
              <a:gd name="T7" fmla="*/ 0 h 72"/>
              <a:gd name="T8" fmla="*/ 43 w 112"/>
              <a:gd name="T9" fmla="*/ 0 h 72"/>
            </a:gdLst>
            <a:ahLst/>
            <a:cxnLst>
              <a:cxn ang="0">
                <a:pos x="T0" y="T1"/>
              </a:cxn>
              <a:cxn ang="0">
                <a:pos x="T2" y="T3"/>
              </a:cxn>
              <a:cxn ang="0">
                <a:pos x="T4" y="T5"/>
              </a:cxn>
              <a:cxn ang="0">
                <a:pos x="T6" y="T7"/>
              </a:cxn>
              <a:cxn ang="0">
                <a:pos x="T8" y="T9"/>
              </a:cxn>
            </a:cxnLst>
            <a:rect l="0" t="0" r="r" b="b"/>
            <a:pathLst>
              <a:path w="112" h="72">
                <a:moveTo>
                  <a:pt x="43" y="0"/>
                </a:moveTo>
                <a:lnTo>
                  <a:pt x="0" y="72"/>
                </a:lnTo>
                <a:lnTo>
                  <a:pt x="69" y="72"/>
                </a:lnTo>
                <a:lnTo>
                  <a:pt x="112" y="0"/>
                </a:lnTo>
                <a:lnTo>
                  <a:pt x="43" y="0"/>
                </a:lnTo>
                <a:close/>
              </a:path>
            </a:pathLst>
          </a:custGeom>
          <a:solidFill>
            <a:srgbClr val="33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39" name="Rectangle 19">
            <a:extLst>
              <a:ext uri="{FF2B5EF4-FFF2-40B4-BE49-F238E27FC236}">
                <a16:creationId xmlns:a16="http://schemas.microsoft.com/office/drawing/2014/main" id="{0998CA69-D15D-5E67-D8DF-43B6E1D990B5}"/>
              </a:ext>
            </a:extLst>
          </p:cNvPr>
          <p:cNvSpPr>
            <a:spLocks noChangeArrowheads="1"/>
          </p:cNvSpPr>
          <p:nvPr/>
        </p:nvSpPr>
        <p:spPr bwMode="auto">
          <a:xfrm>
            <a:off x="3074988" y="4197350"/>
            <a:ext cx="82550" cy="374650"/>
          </a:xfrm>
          <a:prstGeom prst="rect">
            <a:avLst/>
          </a:prstGeom>
          <a:solidFill>
            <a:srgbClr val="33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140" name="Rectangle 20">
            <a:extLst>
              <a:ext uri="{FF2B5EF4-FFF2-40B4-BE49-F238E27FC236}">
                <a16:creationId xmlns:a16="http://schemas.microsoft.com/office/drawing/2014/main" id="{1D1A8EE2-CF0B-70C3-DFC1-217312A54182}"/>
              </a:ext>
            </a:extLst>
          </p:cNvPr>
          <p:cNvSpPr>
            <a:spLocks noChangeArrowheads="1"/>
          </p:cNvSpPr>
          <p:nvPr/>
        </p:nvSpPr>
        <p:spPr bwMode="auto">
          <a:xfrm>
            <a:off x="2986088" y="4303713"/>
            <a:ext cx="112712" cy="374650"/>
          </a:xfrm>
          <a:prstGeom prst="rect">
            <a:avLst/>
          </a:prstGeom>
          <a:solidFill>
            <a:srgbClr val="33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141" name="Rectangle 21">
            <a:extLst>
              <a:ext uri="{FF2B5EF4-FFF2-40B4-BE49-F238E27FC236}">
                <a16:creationId xmlns:a16="http://schemas.microsoft.com/office/drawing/2014/main" id="{ACF66DC7-5500-5CD6-2DF7-9485132BDC30}"/>
              </a:ext>
            </a:extLst>
          </p:cNvPr>
          <p:cNvSpPr>
            <a:spLocks noChangeArrowheads="1"/>
          </p:cNvSpPr>
          <p:nvPr/>
        </p:nvSpPr>
        <p:spPr bwMode="auto">
          <a:xfrm>
            <a:off x="2986088" y="4303713"/>
            <a:ext cx="112712" cy="374650"/>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133142" name="Freeform 22">
            <a:extLst>
              <a:ext uri="{FF2B5EF4-FFF2-40B4-BE49-F238E27FC236}">
                <a16:creationId xmlns:a16="http://schemas.microsoft.com/office/drawing/2014/main" id="{6EDF7D7C-B472-23DE-82A0-D50F52B03C8C}"/>
              </a:ext>
            </a:extLst>
          </p:cNvPr>
          <p:cNvSpPr>
            <a:spLocks/>
          </p:cNvSpPr>
          <p:nvPr/>
        </p:nvSpPr>
        <p:spPr bwMode="auto">
          <a:xfrm>
            <a:off x="2984500" y="4192588"/>
            <a:ext cx="177800" cy="114300"/>
          </a:xfrm>
          <a:custGeom>
            <a:avLst/>
            <a:gdLst>
              <a:gd name="T0" fmla="*/ 43 w 112"/>
              <a:gd name="T1" fmla="*/ 0 h 72"/>
              <a:gd name="T2" fmla="*/ 0 w 112"/>
              <a:gd name="T3" fmla="*/ 72 h 72"/>
              <a:gd name="T4" fmla="*/ 69 w 112"/>
              <a:gd name="T5" fmla="*/ 72 h 72"/>
              <a:gd name="T6" fmla="*/ 112 w 112"/>
              <a:gd name="T7" fmla="*/ 0 h 72"/>
              <a:gd name="T8" fmla="*/ 43 w 112"/>
              <a:gd name="T9" fmla="*/ 0 h 72"/>
            </a:gdLst>
            <a:ahLst/>
            <a:cxnLst>
              <a:cxn ang="0">
                <a:pos x="T0" y="T1"/>
              </a:cxn>
              <a:cxn ang="0">
                <a:pos x="T2" y="T3"/>
              </a:cxn>
              <a:cxn ang="0">
                <a:pos x="T4" y="T5"/>
              </a:cxn>
              <a:cxn ang="0">
                <a:pos x="T6" y="T7"/>
              </a:cxn>
              <a:cxn ang="0">
                <a:pos x="T8" y="T9"/>
              </a:cxn>
            </a:cxnLst>
            <a:rect l="0" t="0" r="r" b="b"/>
            <a:pathLst>
              <a:path w="112" h="72">
                <a:moveTo>
                  <a:pt x="43" y="0"/>
                </a:moveTo>
                <a:lnTo>
                  <a:pt x="0" y="72"/>
                </a:lnTo>
                <a:lnTo>
                  <a:pt x="69" y="72"/>
                </a:lnTo>
                <a:lnTo>
                  <a:pt x="112" y="0"/>
                </a:lnTo>
                <a:lnTo>
                  <a:pt x="43" y="0"/>
                </a:lnTo>
                <a:close/>
              </a:path>
            </a:pathLst>
          </a:custGeom>
          <a:solidFill>
            <a:srgbClr val="33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43" name="Freeform 23">
            <a:extLst>
              <a:ext uri="{FF2B5EF4-FFF2-40B4-BE49-F238E27FC236}">
                <a16:creationId xmlns:a16="http://schemas.microsoft.com/office/drawing/2014/main" id="{45E07D7A-22EB-BD77-0958-8D40A403A3A8}"/>
              </a:ext>
            </a:extLst>
          </p:cNvPr>
          <p:cNvSpPr>
            <a:spLocks/>
          </p:cNvSpPr>
          <p:nvPr/>
        </p:nvSpPr>
        <p:spPr bwMode="auto">
          <a:xfrm>
            <a:off x="2984500" y="4192588"/>
            <a:ext cx="177800" cy="114300"/>
          </a:xfrm>
          <a:custGeom>
            <a:avLst/>
            <a:gdLst>
              <a:gd name="T0" fmla="*/ 43 w 112"/>
              <a:gd name="T1" fmla="*/ 0 h 72"/>
              <a:gd name="T2" fmla="*/ 0 w 112"/>
              <a:gd name="T3" fmla="*/ 72 h 72"/>
              <a:gd name="T4" fmla="*/ 69 w 112"/>
              <a:gd name="T5" fmla="*/ 72 h 72"/>
              <a:gd name="T6" fmla="*/ 112 w 112"/>
              <a:gd name="T7" fmla="*/ 0 h 72"/>
              <a:gd name="T8" fmla="*/ 43 w 112"/>
              <a:gd name="T9" fmla="*/ 0 h 72"/>
            </a:gdLst>
            <a:ahLst/>
            <a:cxnLst>
              <a:cxn ang="0">
                <a:pos x="T0" y="T1"/>
              </a:cxn>
              <a:cxn ang="0">
                <a:pos x="T2" y="T3"/>
              </a:cxn>
              <a:cxn ang="0">
                <a:pos x="T4" y="T5"/>
              </a:cxn>
              <a:cxn ang="0">
                <a:pos x="T6" y="T7"/>
              </a:cxn>
              <a:cxn ang="0">
                <a:pos x="T8" y="T9"/>
              </a:cxn>
            </a:cxnLst>
            <a:rect l="0" t="0" r="r" b="b"/>
            <a:pathLst>
              <a:path w="112" h="72">
                <a:moveTo>
                  <a:pt x="43" y="0"/>
                </a:moveTo>
                <a:lnTo>
                  <a:pt x="0" y="72"/>
                </a:lnTo>
                <a:lnTo>
                  <a:pt x="69" y="72"/>
                </a:lnTo>
                <a:lnTo>
                  <a:pt x="112" y="0"/>
                </a:lnTo>
                <a:lnTo>
                  <a:pt x="43" y="0"/>
                </a:lnTo>
                <a:close/>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133144" name="Line 24">
            <a:extLst>
              <a:ext uri="{FF2B5EF4-FFF2-40B4-BE49-F238E27FC236}">
                <a16:creationId xmlns:a16="http://schemas.microsoft.com/office/drawing/2014/main" id="{89C302A6-2FDE-E965-6928-23C909DB7552}"/>
              </a:ext>
            </a:extLst>
          </p:cNvPr>
          <p:cNvSpPr>
            <a:spLocks noChangeShapeType="1"/>
          </p:cNvSpPr>
          <p:nvPr/>
        </p:nvSpPr>
        <p:spPr bwMode="auto">
          <a:xfrm>
            <a:off x="3162300" y="4202113"/>
            <a:ext cx="1588" cy="3651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145" name="Line 25">
            <a:extLst>
              <a:ext uri="{FF2B5EF4-FFF2-40B4-BE49-F238E27FC236}">
                <a16:creationId xmlns:a16="http://schemas.microsoft.com/office/drawing/2014/main" id="{6E9CEFFA-2763-8AC5-1FC4-15503A07D7A9}"/>
              </a:ext>
            </a:extLst>
          </p:cNvPr>
          <p:cNvSpPr>
            <a:spLocks noChangeShapeType="1"/>
          </p:cNvSpPr>
          <p:nvPr/>
        </p:nvSpPr>
        <p:spPr bwMode="auto">
          <a:xfrm flipH="1">
            <a:off x="3098800" y="4567238"/>
            <a:ext cx="63500" cy="1111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146" name="Rectangle 26">
            <a:extLst>
              <a:ext uri="{FF2B5EF4-FFF2-40B4-BE49-F238E27FC236}">
                <a16:creationId xmlns:a16="http://schemas.microsoft.com/office/drawing/2014/main" id="{C4649A98-A7C1-9A5A-3EA4-6C8C4EA0A3A2}"/>
              </a:ext>
            </a:extLst>
          </p:cNvPr>
          <p:cNvSpPr>
            <a:spLocks noChangeArrowheads="1"/>
          </p:cNvSpPr>
          <p:nvPr/>
        </p:nvSpPr>
        <p:spPr bwMode="auto">
          <a:xfrm>
            <a:off x="3001963" y="4352925"/>
            <a:ext cx="73025" cy="214313"/>
          </a:xfrm>
          <a:prstGeom prst="rect">
            <a:avLst/>
          </a:prstGeom>
          <a:solidFill>
            <a:srgbClr val="3333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147" name="Rectangle 27">
            <a:extLst>
              <a:ext uri="{FF2B5EF4-FFF2-40B4-BE49-F238E27FC236}">
                <a16:creationId xmlns:a16="http://schemas.microsoft.com/office/drawing/2014/main" id="{755F82CA-CCAE-FC37-E268-C2DAC03E8610}"/>
              </a:ext>
            </a:extLst>
          </p:cNvPr>
          <p:cNvSpPr>
            <a:spLocks noChangeArrowheads="1"/>
          </p:cNvSpPr>
          <p:nvPr/>
        </p:nvSpPr>
        <p:spPr bwMode="auto">
          <a:xfrm>
            <a:off x="3001963" y="4352925"/>
            <a:ext cx="73025" cy="214313"/>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133148" name="Rectangle 28">
            <a:extLst>
              <a:ext uri="{FF2B5EF4-FFF2-40B4-BE49-F238E27FC236}">
                <a16:creationId xmlns:a16="http://schemas.microsoft.com/office/drawing/2014/main" id="{223FAE1B-1B61-D61F-EF4C-4DC3B62F209A}"/>
              </a:ext>
            </a:extLst>
          </p:cNvPr>
          <p:cNvSpPr>
            <a:spLocks noChangeArrowheads="1"/>
          </p:cNvSpPr>
          <p:nvPr/>
        </p:nvSpPr>
        <p:spPr bwMode="auto">
          <a:xfrm>
            <a:off x="3013075" y="4418013"/>
            <a:ext cx="55563" cy="76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149" name="Freeform 29">
            <a:extLst>
              <a:ext uri="{FF2B5EF4-FFF2-40B4-BE49-F238E27FC236}">
                <a16:creationId xmlns:a16="http://schemas.microsoft.com/office/drawing/2014/main" id="{E813C145-933C-45D1-4413-5C2764D67524}"/>
              </a:ext>
            </a:extLst>
          </p:cNvPr>
          <p:cNvSpPr>
            <a:spLocks/>
          </p:cNvSpPr>
          <p:nvPr/>
        </p:nvSpPr>
        <p:spPr bwMode="auto">
          <a:xfrm>
            <a:off x="1866900" y="4198938"/>
            <a:ext cx="395288" cy="330200"/>
          </a:xfrm>
          <a:custGeom>
            <a:avLst/>
            <a:gdLst>
              <a:gd name="T0" fmla="*/ 70 w 249"/>
              <a:gd name="T1" fmla="*/ 14 h 208"/>
              <a:gd name="T2" fmla="*/ 70 w 249"/>
              <a:gd name="T3" fmla="*/ 14 h 208"/>
              <a:gd name="T4" fmla="*/ 73 w 249"/>
              <a:gd name="T5" fmla="*/ 14 h 208"/>
              <a:gd name="T6" fmla="*/ 75 w 249"/>
              <a:gd name="T7" fmla="*/ 13 h 208"/>
              <a:gd name="T8" fmla="*/ 79 w 249"/>
              <a:gd name="T9" fmla="*/ 12 h 208"/>
              <a:gd name="T10" fmla="*/ 83 w 249"/>
              <a:gd name="T11" fmla="*/ 10 h 208"/>
              <a:gd name="T12" fmla="*/ 88 w 249"/>
              <a:gd name="T13" fmla="*/ 9 h 208"/>
              <a:gd name="T14" fmla="*/ 95 w 249"/>
              <a:gd name="T15" fmla="*/ 8 h 208"/>
              <a:gd name="T16" fmla="*/ 103 w 249"/>
              <a:gd name="T17" fmla="*/ 6 h 208"/>
              <a:gd name="T18" fmla="*/ 111 w 249"/>
              <a:gd name="T19" fmla="*/ 5 h 208"/>
              <a:gd name="T20" fmla="*/ 121 w 249"/>
              <a:gd name="T21" fmla="*/ 3 h 208"/>
              <a:gd name="T22" fmla="*/ 132 w 249"/>
              <a:gd name="T23" fmla="*/ 2 h 208"/>
              <a:gd name="T24" fmla="*/ 144 w 249"/>
              <a:gd name="T25" fmla="*/ 1 h 208"/>
              <a:gd name="T26" fmla="*/ 157 w 249"/>
              <a:gd name="T27" fmla="*/ 0 h 208"/>
              <a:gd name="T28" fmla="*/ 170 w 249"/>
              <a:gd name="T29" fmla="*/ 0 h 208"/>
              <a:gd name="T30" fmla="*/ 185 w 249"/>
              <a:gd name="T31" fmla="*/ 0 h 208"/>
              <a:gd name="T32" fmla="*/ 201 w 249"/>
              <a:gd name="T33" fmla="*/ 0 h 208"/>
              <a:gd name="T34" fmla="*/ 208 w 249"/>
              <a:gd name="T35" fmla="*/ 28 h 208"/>
              <a:gd name="T36" fmla="*/ 210 w 249"/>
              <a:gd name="T37" fmla="*/ 29 h 208"/>
              <a:gd name="T38" fmla="*/ 216 w 249"/>
              <a:gd name="T39" fmla="*/ 33 h 208"/>
              <a:gd name="T40" fmla="*/ 222 w 249"/>
              <a:gd name="T41" fmla="*/ 40 h 208"/>
              <a:gd name="T42" fmla="*/ 226 w 249"/>
              <a:gd name="T43" fmla="*/ 50 h 208"/>
              <a:gd name="T44" fmla="*/ 240 w 249"/>
              <a:gd name="T45" fmla="*/ 116 h 208"/>
              <a:gd name="T46" fmla="*/ 247 w 249"/>
              <a:gd name="T47" fmla="*/ 144 h 208"/>
              <a:gd name="T48" fmla="*/ 247 w 249"/>
              <a:gd name="T49" fmla="*/ 146 h 208"/>
              <a:gd name="T50" fmla="*/ 248 w 249"/>
              <a:gd name="T51" fmla="*/ 151 h 208"/>
              <a:gd name="T52" fmla="*/ 248 w 249"/>
              <a:gd name="T53" fmla="*/ 159 h 208"/>
              <a:gd name="T54" fmla="*/ 244 w 249"/>
              <a:gd name="T55" fmla="*/ 169 h 208"/>
              <a:gd name="T56" fmla="*/ 0 w 249"/>
              <a:gd name="T57" fmla="*/ 162 h 208"/>
              <a:gd name="T58" fmla="*/ 25 w 249"/>
              <a:gd name="T59" fmla="*/ 149 h 208"/>
              <a:gd name="T60" fmla="*/ 25 w 249"/>
              <a:gd name="T61" fmla="*/ 28 h 208"/>
              <a:gd name="T62" fmla="*/ 26 w 249"/>
              <a:gd name="T63" fmla="*/ 27 h 208"/>
              <a:gd name="T64" fmla="*/ 28 w 249"/>
              <a:gd name="T65" fmla="*/ 26 h 208"/>
              <a:gd name="T66" fmla="*/ 32 w 249"/>
              <a:gd name="T67" fmla="*/ 24 h 208"/>
              <a:gd name="T68" fmla="*/ 37 w 249"/>
              <a:gd name="T69" fmla="*/ 22 h 208"/>
              <a:gd name="T70" fmla="*/ 42 w 249"/>
              <a:gd name="T71" fmla="*/ 22 h 208"/>
              <a:gd name="T72" fmla="*/ 49 w 249"/>
              <a:gd name="T73" fmla="*/ 22 h 208"/>
              <a:gd name="T74" fmla="*/ 58 w 249"/>
              <a:gd name="T75" fmla="*/ 23 h 208"/>
              <a:gd name="T76" fmla="*/ 68 w 249"/>
              <a:gd name="T77" fmla="*/ 2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9" h="208">
                <a:moveTo>
                  <a:pt x="68" y="27"/>
                </a:moveTo>
                <a:lnTo>
                  <a:pt x="70" y="14"/>
                </a:lnTo>
                <a:lnTo>
                  <a:pt x="70" y="14"/>
                </a:lnTo>
                <a:lnTo>
                  <a:pt x="70" y="14"/>
                </a:lnTo>
                <a:lnTo>
                  <a:pt x="72" y="14"/>
                </a:lnTo>
                <a:lnTo>
                  <a:pt x="73" y="14"/>
                </a:lnTo>
                <a:lnTo>
                  <a:pt x="74" y="13"/>
                </a:lnTo>
                <a:lnTo>
                  <a:pt x="75" y="13"/>
                </a:lnTo>
                <a:lnTo>
                  <a:pt x="76" y="13"/>
                </a:lnTo>
                <a:lnTo>
                  <a:pt x="79" y="12"/>
                </a:lnTo>
                <a:lnTo>
                  <a:pt x="81" y="12"/>
                </a:lnTo>
                <a:lnTo>
                  <a:pt x="83" y="10"/>
                </a:lnTo>
                <a:lnTo>
                  <a:pt x="86" y="9"/>
                </a:lnTo>
                <a:lnTo>
                  <a:pt x="88" y="9"/>
                </a:lnTo>
                <a:lnTo>
                  <a:pt x="91" y="8"/>
                </a:lnTo>
                <a:lnTo>
                  <a:pt x="95" y="8"/>
                </a:lnTo>
                <a:lnTo>
                  <a:pt x="98" y="7"/>
                </a:lnTo>
                <a:lnTo>
                  <a:pt x="103" y="6"/>
                </a:lnTo>
                <a:lnTo>
                  <a:pt x="107" y="6"/>
                </a:lnTo>
                <a:lnTo>
                  <a:pt x="111" y="5"/>
                </a:lnTo>
                <a:lnTo>
                  <a:pt x="116" y="5"/>
                </a:lnTo>
                <a:lnTo>
                  <a:pt x="121" y="3"/>
                </a:lnTo>
                <a:lnTo>
                  <a:pt x="126" y="2"/>
                </a:lnTo>
                <a:lnTo>
                  <a:pt x="132" y="2"/>
                </a:lnTo>
                <a:lnTo>
                  <a:pt x="137" y="1"/>
                </a:lnTo>
                <a:lnTo>
                  <a:pt x="144" y="1"/>
                </a:lnTo>
                <a:lnTo>
                  <a:pt x="150" y="1"/>
                </a:lnTo>
                <a:lnTo>
                  <a:pt x="157" y="0"/>
                </a:lnTo>
                <a:lnTo>
                  <a:pt x="163" y="0"/>
                </a:lnTo>
                <a:lnTo>
                  <a:pt x="170" y="0"/>
                </a:lnTo>
                <a:lnTo>
                  <a:pt x="178" y="0"/>
                </a:lnTo>
                <a:lnTo>
                  <a:pt x="185" y="0"/>
                </a:lnTo>
                <a:lnTo>
                  <a:pt x="193" y="0"/>
                </a:lnTo>
                <a:lnTo>
                  <a:pt x="201" y="0"/>
                </a:lnTo>
                <a:lnTo>
                  <a:pt x="210" y="5"/>
                </a:lnTo>
                <a:lnTo>
                  <a:pt x="208" y="28"/>
                </a:lnTo>
                <a:lnTo>
                  <a:pt x="208" y="28"/>
                </a:lnTo>
                <a:lnTo>
                  <a:pt x="210" y="29"/>
                </a:lnTo>
                <a:lnTo>
                  <a:pt x="213" y="31"/>
                </a:lnTo>
                <a:lnTo>
                  <a:pt x="216" y="33"/>
                </a:lnTo>
                <a:lnTo>
                  <a:pt x="220" y="36"/>
                </a:lnTo>
                <a:lnTo>
                  <a:pt x="222" y="40"/>
                </a:lnTo>
                <a:lnTo>
                  <a:pt x="224" y="44"/>
                </a:lnTo>
                <a:lnTo>
                  <a:pt x="226" y="50"/>
                </a:lnTo>
                <a:lnTo>
                  <a:pt x="245" y="68"/>
                </a:lnTo>
                <a:lnTo>
                  <a:pt x="240" y="116"/>
                </a:lnTo>
                <a:lnTo>
                  <a:pt x="208" y="132"/>
                </a:lnTo>
                <a:lnTo>
                  <a:pt x="247" y="144"/>
                </a:lnTo>
                <a:lnTo>
                  <a:pt x="247" y="144"/>
                </a:lnTo>
                <a:lnTo>
                  <a:pt x="247" y="146"/>
                </a:lnTo>
                <a:lnTo>
                  <a:pt x="248" y="148"/>
                </a:lnTo>
                <a:lnTo>
                  <a:pt x="248" y="151"/>
                </a:lnTo>
                <a:lnTo>
                  <a:pt x="249" y="154"/>
                </a:lnTo>
                <a:lnTo>
                  <a:pt x="248" y="159"/>
                </a:lnTo>
                <a:lnTo>
                  <a:pt x="247" y="163"/>
                </a:lnTo>
                <a:lnTo>
                  <a:pt x="244" y="169"/>
                </a:lnTo>
                <a:lnTo>
                  <a:pt x="144" y="208"/>
                </a:lnTo>
                <a:lnTo>
                  <a:pt x="0" y="162"/>
                </a:lnTo>
                <a:lnTo>
                  <a:pt x="3" y="158"/>
                </a:lnTo>
                <a:lnTo>
                  <a:pt x="25" y="149"/>
                </a:lnTo>
                <a:lnTo>
                  <a:pt x="25" y="28"/>
                </a:lnTo>
                <a:lnTo>
                  <a:pt x="25" y="28"/>
                </a:lnTo>
                <a:lnTo>
                  <a:pt x="25" y="28"/>
                </a:lnTo>
                <a:lnTo>
                  <a:pt x="26" y="27"/>
                </a:lnTo>
                <a:lnTo>
                  <a:pt x="27" y="27"/>
                </a:lnTo>
                <a:lnTo>
                  <a:pt x="28" y="26"/>
                </a:lnTo>
                <a:lnTo>
                  <a:pt x="31" y="24"/>
                </a:lnTo>
                <a:lnTo>
                  <a:pt x="32" y="24"/>
                </a:lnTo>
                <a:lnTo>
                  <a:pt x="34" y="23"/>
                </a:lnTo>
                <a:lnTo>
                  <a:pt x="37" y="22"/>
                </a:lnTo>
                <a:lnTo>
                  <a:pt x="40" y="22"/>
                </a:lnTo>
                <a:lnTo>
                  <a:pt x="42" y="22"/>
                </a:lnTo>
                <a:lnTo>
                  <a:pt x="46" y="22"/>
                </a:lnTo>
                <a:lnTo>
                  <a:pt x="49" y="22"/>
                </a:lnTo>
                <a:lnTo>
                  <a:pt x="53" y="22"/>
                </a:lnTo>
                <a:lnTo>
                  <a:pt x="58" y="23"/>
                </a:lnTo>
                <a:lnTo>
                  <a:pt x="61" y="24"/>
                </a:lnTo>
                <a:lnTo>
                  <a:pt x="68"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50" name="Freeform 30">
            <a:extLst>
              <a:ext uri="{FF2B5EF4-FFF2-40B4-BE49-F238E27FC236}">
                <a16:creationId xmlns:a16="http://schemas.microsoft.com/office/drawing/2014/main" id="{5A84A175-C387-BE61-A96D-305239C488F0}"/>
              </a:ext>
            </a:extLst>
          </p:cNvPr>
          <p:cNvSpPr>
            <a:spLocks/>
          </p:cNvSpPr>
          <p:nvPr/>
        </p:nvSpPr>
        <p:spPr bwMode="auto">
          <a:xfrm>
            <a:off x="2005013" y="4222750"/>
            <a:ext cx="125412" cy="144463"/>
          </a:xfrm>
          <a:custGeom>
            <a:avLst/>
            <a:gdLst>
              <a:gd name="T0" fmla="*/ 78 w 79"/>
              <a:gd name="T1" fmla="*/ 4 h 91"/>
              <a:gd name="T2" fmla="*/ 78 w 79"/>
              <a:gd name="T3" fmla="*/ 4 h 91"/>
              <a:gd name="T4" fmla="*/ 77 w 79"/>
              <a:gd name="T5" fmla="*/ 4 h 91"/>
              <a:gd name="T6" fmla="*/ 74 w 79"/>
              <a:gd name="T7" fmla="*/ 2 h 91"/>
              <a:gd name="T8" fmla="*/ 72 w 79"/>
              <a:gd name="T9" fmla="*/ 2 h 91"/>
              <a:gd name="T10" fmla="*/ 69 w 79"/>
              <a:gd name="T11" fmla="*/ 1 h 91"/>
              <a:gd name="T12" fmla="*/ 65 w 79"/>
              <a:gd name="T13" fmla="*/ 1 h 91"/>
              <a:gd name="T14" fmla="*/ 60 w 79"/>
              <a:gd name="T15" fmla="*/ 1 h 91"/>
              <a:gd name="T16" fmla="*/ 56 w 79"/>
              <a:gd name="T17" fmla="*/ 0 h 91"/>
              <a:gd name="T18" fmla="*/ 50 w 79"/>
              <a:gd name="T19" fmla="*/ 0 h 91"/>
              <a:gd name="T20" fmla="*/ 44 w 79"/>
              <a:gd name="T21" fmla="*/ 0 h 91"/>
              <a:gd name="T22" fmla="*/ 38 w 79"/>
              <a:gd name="T23" fmla="*/ 1 h 91"/>
              <a:gd name="T24" fmla="*/ 31 w 79"/>
              <a:gd name="T25" fmla="*/ 2 h 91"/>
              <a:gd name="T26" fmla="*/ 25 w 79"/>
              <a:gd name="T27" fmla="*/ 4 h 91"/>
              <a:gd name="T28" fmla="*/ 18 w 79"/>
              <a:gd name="T29" fmla="*/ 6 h 91"/>
              <a:gd name="T30" fmla="*/ 11 w 79"/>
              <a:gd name="T31" fmla="*/ 8 h 91"/>
              <a:gd name="T32" fmla="*/ 4 w 79"/>
              <a:gd name="T33" fmla="*/ 11 h 91"/>
              <a:gd name="T34" fmla="*/ 4 w 79"/>
              <a:gd name="T35" fmla="*/ 13 h 91"/>
              <a:gd name="T36" fmla="*/ 3 w 79"/>
              <a:gd name="T37" fmla="*/ 18 h 91"/>
              <a:gd name="T38" fmla="*/ 1 w 79"/>
              <a:gd name="T39" fmla="*/ 26 h 91"/>
              <a:gd name="T40" fmla="*/ 0 w 79"/>
              <a:gd name="T41" fmla="*/ 35 h 91"/>
              <a:gd name="T42" fmla="*/ 0 w 79"/>
              <a:gd name="T43" fmla="*/ 47 h 91"/>
              <a:gd name="T44" fmla="*/ 0 w 79"/>
              <a:gd name="T45" fmla="*/ 60 h 91"/>
              <a:gd name="T46" fmla="*/ 2 w 79"/>
              <a:gd name="T47" fmla="*/ 74 h 91"/>
              <a:gd name="T48" fmla="*/ 6 w 79"/>
              <a:gd name="T49" fmla="*/ 89 h 91"/>
              <a:gd name="T50" fmla="*/ 7 w 79"/>
              <a:gd name="T51" fmla="*/ 89 h 91"/>
              <a:gd name="T52" fmla="*/ 8 w 79"/>
              <a:gd name="T53" fmla="*/ 89 h 91"/>
              <a:gd name="T54" fmla="*/ 9 w 79"/>
              <a:gd name="T55" fmla="*/ 88 h 91"/>
              <a:gd name="T56" fmla="*/ 11 w 79"/>
              <a:gd name="T57" fmla="*/ 88 h 91"/>
              <a:gd name="T58" fmla="*/ 15 w 79"/>
              <a:gd name="T59" fmla="*/ 88 h 91"/>
              <a:gd name="T60" fmla="*/ 18 w 79"/>
              <a:gd name="T61" fmla="*/ 88 h 91"/>
              <a:gd name="T62" fmla="*/ 22 w 79"/>
              <a:gd name="T63" fmla="*/ 88 h 91"/>
              <a:gd name="T64" fmla="*/ 27 w 79"/>
              <a:gd name="T65" fmla="*/ 88 h 91"/>
              <a:gd name="T66" fmla="*/ 32 w 79"/>
              <a:gd name="T67" fmla="*/ 87 h 91"/>
              <a:gd name="T68" fmla="*/ 38 w 79"/>
              <a:gd name="T69" fmla="*/ 88 h 91"/>
              <a:gd name="T70" fmla="*/ 44 w 79"/>
              <a:gd name="T71" fmla="*/ 88 h 91"/>
              <a:gd name="T72" fmla="*/ 50 w 79"/>
              <a:gd name="T73" fmla="*/ 88 h 91"/>
              <a:gd name="T74" fmla="*/ 57 w 79"/>
              <a:gd name="T75" fmla="*/ 88 h 91"/>
              <a:gd name="T76" fmla="*/ 64 w 79"/>
              <a:gd name="T77" fmla="*/ 89 h 91"/>
              <a:gd name="T78" fmla="*/ 71 w 79"/>
              <a:gd name="T79" fmla="*/ 90 h 91"/>
              <a:gd name="T80" fmla="*/ 79 w 79"/>
              <a:gd name="T81" fmla="*/ 91 h 91"/>
              <a:gd name="T82" fmla="*/ 79 w 79"/>
              <a:gd name="T83" fmla="*/ 88 h 91"/>
              <a:gd name="T84" fmla="*/ 78 w 79"/>
              <a:gd name="T85" fmla="*/ 81 h 91"/>
              <a:gd name="T86" fmla="*/ 77 w 79"/>
              <a:gd name="T87" fmla="*/ 70 h 91"/>
              <a:gd name="T88" fmla="*/ 76 w 79"/>
              <a:gd name="T89" fmla="*/ 57 h 91"/>
              <a:gd name="T90" fmla="*/ 76 w 79"/>
              <a:gd name="T91" fmla="*/ 43 h 91"/>
              <a:gd name="T92" fmla="*/ 76 w 79"/>
              <a:gd name="T93" fmla="*/ 28 h 91"/>
              <a:gd name="T94" fmla="*/ 77 w 79"/>
              <a:gd name="T95" fmla="*/ 15 h 91"/>
              <a:gd name="T96" fmla="*/ 78 w 79"/>
              <a:gd name="T97" fmla="*/ 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 h="91">
                <a:moveTo>
                  <a:pt x="78" y="4"/>
                </a:moveTo>
                <a:lnTo>
                  <a:pt x="78" y="4"/>
                </a:lnTo>
                <a:lnTo>
                  <a:pt x="77" y="4"/>
                </a:lnTo>
                <a:lnTo>
                  <a:pt x="74" y="2"/>
                </a:lnTo>
                <a:lnTo>
                  <a:pt x="72" y="2"/>
                </a:lnTo>
                <a:lnTo>
                  <a:pt x="69" y="1"/>
                </a:lnTo>
                <a:lnTo>
                  <a:pt x="65" y="1"/>
                </a:lnTo>
                <a:lnTo>
                  <a:pt x="60" y="1"/>
                </a:lnTo>
                <a:lnTo>
                  <a:pt x="56" y="0"/>
                </a:lnTo>
                <a:lnTo>
                  <a:pt x="50" y="0"/>
                </a:lnTo>
                <a:lnTo>
                  <a:pt x="44" y="0"/>
                </a:lnTo>
                <a:lnTo>
                  <a:pt x="38" y="1"/>
                </a:lnTo>
                <a:lnTo>
                  <a:pt x="31" y="2"/>
                </a:lnTo>
                <a:lnTo>
                  <a:pt x="25" y="4"/>
                </a:lnTo>
                <a:lnTo>
                  <a:pt x="18" y="6"/>
                </a:lnTo>
                <a:lnTo>
                  <a:pt x="11" y="8"/>
                </a:lnTo>
                <a:lnTo>
                  <a:pt x="4" y="11"/>
                </a:lnTo>
                <a:lnTo>
                  <a:pt x="4" y="13"/>
                </a:lnTo>
                <a:lnTo>
                  <a:pt x="3" y="18"/>
                </a:lnTo>
                <a:lnTo>
                  <a:pt x="1" y="26"/>
                </a:lnTo>
                <a:lnTo>
                  <a:pt x="0" y="35"/>
                </a:lnTo>
                <a:lnTo>
                  <a:pt x="0" y="47"/>
                </a:lnTo>
                <a:lnTo>
                  <a:pt x="0" y="60"/>
                </a:lnTo>
                <a:lnTo>
                  <a:pt x="2" y="74"/>
                </a:lnTo>
                <a:lnTo>
                  <a:pt x="6" y="89"/>
                </a:lnTo>
                <a:lnTo>
                  <a:pt x="7" y="89"/>
                </a:lnTo>
                <a:lnTo>
                  <a:pt x="8" y="89"/>
                </a:lnTo>
                <a:lnTo>
                  <a:pt x="9" y="88"/>
                </a:lnTo>
                <a:lnTo>
                  <a:pt x="11" y="88"/>
                </a:lnTo>
                <a:lnTo>
                  <a:pt x="15" y="88"/>
                </a:lnTo>
                <a:lnTo>
                  <a:pt x="18" y="88"/>
                </a:lnTo>
                <a:lnTo>
                  <a:pt x="22" y="88"/>
                </a:lnTo>
                <a:lnTo>
                  <a:pt x="27" y="88"/>
                </a:lnTo>
                <a:lnTo>
                  <a:pt x="32" y="87"/>
                </a:lnTo>
                <a:lnTo>
                  <a:pt x="38" y="88"/>
                </a:lnTo>
                <a:lnTo>
                  <a:pt x="44" y="88"/>
                </a:lnTo>
                <a:lnTo>
                  <a:pt x="50" y="88"/>
                </a:lnTo>
                <a:lnTo>
                  <a:pt x="57" y="88"/>
                </a:lnTo>
                <a:lnTo>
                  <a:pt x="64" y="89"/>
                </a:lnTo>
                <a:lnTo>
                  <a:pt x="71" y="90"/>
                </a:lnTo>
                <a:lnTo>
                  <a:pt x="79" y="91"/>
                </a:lnTo>
                <a:lnTo>
                  <a:pt x="79" y="88"/>
                </a:lnTo>
                <a:lnTo>
                  <a:pt x="78" y="81"/>
                </a:lnTo>
                <a:lnTo>
                  <a:pt x="77" y="70"/>
                </a:lnTo>
                <a:lnTo>
                  <a:pt x="76" y="57"/>
                </a:lnTo>
                <a:lnTo>
                  <a:pt x="76" y="43"/>
                </a:lnTo>
                <a:lnTo>
                  <a:pt x="76" y="28"/>
                </a:lnTo>
                <a:lnTo>
                  <a:pt x="77" y="15"/>
                </a:lnTo>
                <a:lnTo>
                  <a:pt x="78" y="4"/>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51" name="Freeform 31">
            <a:extLst>
              <a:ext uri="{FF2B5EF4-FFF2-40B4-BE49-F238E27FC236}">
                <a16:creationId xmlns:a16="http://schemas.microsoft.com/office/drawing/2014/main" id="{9E5C68D0-63B6-8C1C-FE82-A942FF1DD104}"/>
              </a:ext>
            </a:extLst>
          </p:cNvPr>
          <p:cNvSpPr>
            <a:spLocks/>
          </p:cNvSpPr>
          <p:nvPr/>
        </p:nvSpPr>
        <p:spPr bwMode="auto">
          <a:xfrm>
            <a:off x="2017713" y="4262438"/>
            <a:ext cx="209550" cy="142875"/>
          </a:xfrm>
          <a:custGeom>
            <a:avLst/>
            <a:gdLst>
              <a:gd name="T0" fmla="*/ 1 w 132"/>
              <a:gd name="T1" fmla="*/ 67 h 90"/>
              <a:gd name="T2" fmla="*/ 0 w 132"/>
              <a:gd name="T3" fmla="*/ 79 h 90"/>
              <a:gd name="T4" fmla="*/ 86 w 132"/>
              <a:gd name="T5" fmla="*/ 90 h 90"/>
              <a:gd name="T6" fmla="*/ 86 w 132"/>
              <a:gd name="T7" fmla="*/ 90 h 90"/>
              <a:gd name="T8" fmla="*/ 89 w 132"/>
              <a:gd name="T9" fmla="*/ 88 h 90"/>
              <a:gd name="T10" fmla="*/ 91 w 132"/>
              <a:gd name="T11" fmla="*/ 87 h 90"/>
              <a:gd name="T12" fmla="*/ 94 w 132"/>
              <a:gd name="T13" fmla="*/ 85 h 90"/>
              <a:gd name="T14" fmla="*/ 98 w 132"/>
              <a:gd name="T15" fmla="*/ 83 h 90"/>
              <a:gd name="T16" fmla="*/ 103 w 132"/>
              <a:gd name="T17" fmla="*/ 79 h 90"/>
              <a:gd name="T18" fmla="*/ 107 w 132"/>
              <a:gd name="T19" fmla="*/ 76 h 90"/>
              <a:gd name="T20" fmla="*/ 112 w 132"/>
              <a:gd name="T21" fmla="*/ 71 h 90"/>
              <a:gd name="T22" fmla="*/ 117 w 132"/>
              <a:gd name="T23" fmla="*/ 66 h 90"/>
              <a:gd name="T24" fmla="*/ 121 w 132"/>
              <a:gd name="T25" fmla="*/ 60 h 90"/>
              <a:gd name="T26" fmla="*/ 125 w 132"/>
              <a:gd name="T27" fmla="*/ 55 h 90"/>
              <a:gd name="T28" fmla="*/ 128 w 132"/>
              <a:gd name="T29" fmla="*/ 47 h 90"/>
              <a:gd name="T30" fmla="*/ 131 w 132"/>
              <a:gd name="T31" fmla="*/ 39 h 90"/>
              <a:gd name="T32" fmla="*/ 132 w 132"/>
              <a:gd name="T33" fmla="*/ 31 h 90"/>
              <a:gd name="T34" fmla="*/ 132 w 132"/>
              <a:gd name="T35" fmla="*/ 23 h 90"/>
              <a:gd name="T36" fmla="*/ 129 w 132"/>
              <a:gd name="T37" fmla="*/ 14 h 90"/>
              <a:gd name="T38" fmla="*/ 129 w 132"/>
              <a:gd name="T39" fmla="*/ 12 h 90"/>
              <a:gd name="T40" fmla="*/ 128 w 132"/>
              <a:gd name="T41" fmla="*/ 11 h 90"/>
              <a:gd name="T42" fmla="*/ 127 w 132"/>
              <a:gd name="T43" fmla="*/ 9 h 90"/>
              <a:gd name="T44" fmla="*/ 126 w 132"/>
              <a:gd name="T45" fmla="*/ 7 h 90"/>
              <a:gd name="T46" fmla="*/ 124 w 132"/>
              <a:gd name="T47" fmla="*/ 4 h 90"/>
              <a:gd name="T48" fmla="*/ 120 w 132"/>
              <a:gd name="T49" fmla="*/ 2 h 90"/>
              <a:gd name="T50" fmla="*/ 117 w 132"/>
              <a:gd name="T51" fmla="*/ 1 h 90"/>
              <a:gd name="T52" fmla="*/ 113 w 132"/>
              <a:gd name="T53" fmla="*/ 0 h 90"/>
              <a:gd name="T54" fmla="*/ 113 w 132"/>
              <a:gd name="T55" fmla="*/ 2 h 90"/>
              <a:gd name="T56" fmla="*/ 114 w 132"/>
              <a:gd name="T57" fmla="*/ 5 h 90"/>
              <a:gd name="T58" fmla="*/ 117 w 132"/>
              <a:gd name="T59" fmla="*/ 11 h 90"/>
              <a:gd name="T60" fmla="*/ 118 w 132"/>
              <a:gd name="T61" fmla="*/ 19 h 90"/>
              <a:gd name="T62" fmla="*/ 118 w 132"/>
              <a:gd name="T63" fmla="*/ 29 h 90"/>
              <a:gd name="T64" fmla="*/ 117 w 132"/>
              <a:gd name="T65" fmla="*/ 39 h 90"/>
              <a:gd name="T66" fmla="*/ 114 w 132"/>
              <a:gd name="T67" fmla="*/ 51 h 90"/>
              <a:gd name="T68" fmla="*/ 108 w 132"/>
              <a:gd name="T69" fmla="*/ 64 h 90"/>
              <a:gd name="T70" fmla="*/ 108 w 132"/>
              <a:gd name="T71" fmla="*/ 64 h 90"/>
              <a:gd name="T72" fmla="*/ 108 w 132"/>
              <a:gd name="T73" fmla="*/ 64 h 90"/>
              <a:gd name="T74" fmla="*/ 107 w 132"/>
              <a:gd name="T75" fmla="*/ 65 h 90"/>
              <a:gd name="T76" fmla="*/ 106 w 132"/>
              <a:gd name="T77" fmla="*/ 66 h 90"/>
              <a:gd name="T78" fmla="*/ 105 w 132"/>
              <a:gd name="T79" fmla="*/ 66 h 90"/>
              <a:gd name="T80" fmla="*/ 103 w 132"/>
              <a:gd name="T81" fmla="*/ 67 h 90"/>
              <a:gd name="T82" fmla="*/ 100 w 132"/>
              <a:gd name="T83" fmla="*/ 69 h 90"/>
              <a:gd name="T84" fmla="*/ 98 w 132"/>
              <a:gd name="T85" fmla="*/ 70 h 90"/>
              <a:gd name="T86" fmla="*/ 96 w 132"/>
              <a:gd name="T87" fmla="*/ 71 h 90"/>
              <a:gd name="T88" fmla="*/ 92 w 132"/>
              <a:gd name="T89" fmla="*/ 72 h 90"/>
              <a:gd name="T90" fmla="*/ 90 w 132"/>
              <a:gd name="T91" fmla="*/ 72 h 90"/>
              <a:gd name="T92" fmla="*/ 85 w 132"/>
              <a:gd name="T93" fmla="*/ 73 h 90"/>
              <a:gd name="T94" fmla="*/ 82 w 132"/>
              <a:gd name="T95" fmla="*/ 73 h 90"/>
              <a:gd name="T96" fmla="*/ 78 w 132"/>
              <a:gd name="T97" fmla="*/ 73 h 90"/>
              <a:gd name="T98" fmla="*/ 73 w 132"/>
              <a:gd name="T99" fmla="*/ 72 h 90"/>
              <a:gd name="T100" fmla="*/ 69 w 132"/>
              <a:gd name="T101" fmla="*/ 72 h 90"/>
              <a:gd name="T102" fmla="*/ 69 w 132"/>
              <a:gd name="T103" fmla="*/ 84 h 90"/>
              <a:gd name="T104" fmla="*/ 3 w 132"/>
              <a:gd name="T105" fmla="*/ 77 h 90"/>
              <a:gd name="T106" fmla="*/ 1 w 132"/>
              <a:gd name="T107" fmla="*/ 6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90">
                <a:moveTo>
                  <a:pt x="1" y="67"/>
                </a:moveTo>
                <a:lnTo>
                  <a:pt x="0" y="79"/>
                </a:lnTo>
                <a:lnTo>
                  <a:pt x="86" y="90"/>
                </a:lnTo>
                <a:lnTo>
                  <a:pt x="86" y="90"/>
                </a:lnTo>
                <a:lnTo>
                  <a:pt x="89" y="88"/>
                </a:lnTo>
                <a:lnTo>
                  <a:pt x="91" y="87"/>
                </a:lnTo>
                <a:lnTo>
                  <a:pt x="94" y="85"/>
                </a:lnTo>
                <a:lnTo>
                  <a:pt x="98" y="83"/>
                </a:lnTo>
                <a:lnTo>
                  <a:pt x="103" y="79"/>
                </a:lnTo>
                <a:lnTo>
                  <a:pt x="107" y="76"/>
                </a:lnTo>
                <a:lnTo>
                  <a:pt x="112" y="71"/>
                </a:lnTo>
                <a:lnTo>
                  <a:pt x="117" y="66"/>
                </a:lnTo>
                <a:lnTo>
                  <a:pt x="121" y="60"/>
                </a:lnTo>
                <a:lnTo>
                  <a:pt x="125" y="55"/>
                </a:lnTo>
                <a:lnTo>
                  <a:pt x="128" y="47"/>
                </a:lnTo>
                <a:lnTo>
                  <a:pt x="131" y="39"/>
                </a:lnTo>
                <a:lnTo>
                  <a:pt x="132" y="31"/>
                </a:lnTo>
                <a:lnTo>
                  <a:pt x="132" y="23"/>
                </a:lnTo>
                <a:lnTo>
                  <a:pt x="129" y="14"/>
                </a:lnTo>
                <a:lnTo>
                  <a:pt x="129" y="12"/>
                </a:lnTo>
                <a:lnTo>
                  <a:pt x="128" y="11"/>
                </a:lnTo>
                <a:lnTo>
                  <a:pt x="127" y="9"/>
                </a:lnTo>
                <a:lnTo>
                  <a:pt x="126" y="7"/>
                </a:lnTo>
                <a:lnTo>
                  <a:pt x="124" y="4"/>
                </a:lnTo>
                <a:lnTo>
                  <a:pt x="120" y="2"/>
                </a:lnTo>
                <a:lnTo>
                  <a:pt x="117" y="1"/>
                </a:lnTo>
                <a:lnTo>
                  <a:pt x="113" y="0"/>
                </a:lnTo>
                <a:lnTo>
                  <a:pt x="113" y="2"/>
                </a:lnTo>
                <a:lnTo>
                  <a:pt x="114" y="5"/>
                </a:lnTo>
                <a:lnTo>
                  <a:pt x="117" y="11"/>
                </a:lnTo>
                <a:lnTo>
                  <a:pt x="118" y="19"/>
                </a:lnTo>
                <a:lnTo>
                  <a:pt x="118" y="29"/>
                </a:lnTo>
                <a:lnTo>
                  <a:pt x="117" y="39"/>
                </a:lnTo>
                <a:lnTo>
                  <a:pt x="114" y="51"/>
                </a:lnTo>
                <a:lnTo>
                  <a:pt x="108" y="64"/>
                </a:lnTo>
                <a:lnTo>
                  <a:pt x="108" y="64"/>
                </a:lnTo>
                <a:lnTo>
                  <a:pt x="108" y="64"/>
                </a:lnTo>
                <a:lnTo>
                  <a:pt x="107" y="65"/>
                </a:lnTo>
                <a:lnTo>
                  <a:pt x="106" y="66"/>
                </a:lnTo>
                <a:lnTo>
                  <a:pt x="105" y="66"/>
                </a:lnTo>
                <a:lnTo>
                  <a:pt x="103" y="67"/>
                </a:lnTo>
                <a:lnTo>
                  <a:pt x="100" y="69"/>
                </a:lnTo>
                <a:lnTo>
                  <a:pt x="98" y="70"/>
                </a:lnTo>
                <a:lnTo>
                  <a:pt x="96" y="71"/>
                </a:lnTo>
                <a:lnTo>
                  <a:pt x="92" y="72"/>
                </a:lnTo>
                <a:lnTo>
                  <a:pt x="90" y="72"/>
                </a:lnTo>
                <a:lnTo>
                  <a:pt x="85" y="73"/>
                </a:lnTo>
                <a:lnTo>
                  <a:pt x="82" y="73"/>
                </a:lnTo>
                <a:lnTo>
                  <a:pt x="78" y="73"/>
                </a:lnTo>
                <a:lnTo>
                  <a:pt x="73" y="72"/>
                </a:lnTo>
                <a:lnTo>
                  <a:pt x="69" y="72"/>
                </a:lnTo>
                <a:lnTo>
                  <a:pt x="69" y="84"/>
                </a:lnTo>
                <a:lnTo>
                  <a:pt x="3" y="77"/>
                </a:lnTo>
                <a:lnTo>
                  <a:pt x="1" y="67"/>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52" name="Freeform 32">
            <a:extLst>
              <a:ext uri="{FF2B5EF4-FFF2-40B4-BE49-F238E27FC236}">
                <a16:creationId xmlns:a16="http://schemas.microsoft.com/office/drawing/2014/main" id="{0A7360FF-225F-E26A-FDF5-810CEB0E2705}"/>
              </a:ext>
            </a:extLst>
          </p:cNvPr>
          <p:cNvSpPr>
            <a:spLocks/>
          </p:cNvSpPr>
          <p:nvPr/>
        </p:nvSpPr>
        <p:spPr bwMode="auto">
          <a:xfrm>
            <a:off x="1992313" y="4402138"/>
            <a:ext cx="152400" cy="50800"/>
          </a:xfrm>
          <a:custGeom>
            <a:avLst/>
            <a:gdLst>
              <a:gd name="T0" fmla="*/ 96 w 96"/>
              <a:gd name="T1" fmla="*/ 12 h 32"/>
              <a:gd name="T2" fmla="*/ 1 w 96"/>
              <a:gd name="T3" fmla="*/ 0 h 32"/>
              <a:gd name="T4" fmla="*/ 0 w 96"/>
              <a:gd name="T5" fmla="*/ 12 h 32"/>
              <a:gd name="T6" fmla="*/ 93 w 96"/>
              <a:gd name="T7" fmla="*/ 32 h 32"/>
              <a:gd name="T8" fmla="*/ 96 w 96"/>
              <a:gd name="T9" fmla="*/ 12 h 32"/>
            </a:gdLst>
            <a:ahLst/>
            <a:cxnLst>
              <a:cxn ang="0">
                <a:pos x="T0" y="T1"/>
              </a:cxn>
              <a:cxn ang="0">
                <a:pos x="T2" y="T3"/>
              </a:cxn>
              <a:cxn ang="0">
                <a:pos x="T4" y="T5"/>
              </a:cxn>
              <a:cxn ang="0">
                <a:pos x="T6" y="T7"/>
              </a:cxn>
              <a:cxn ang="0">
                <a:pos x="T8" y="T9"/>
              </a:cxn>
            </a:cxnLst>
            <a:rect l="0" t="0" r="r" b="b"/>
            <a:pathLst>
              <a:path w="96" h="32">
                <a:moveTo>
                  <a:pt x="96" y="12"/>
                </a:moveTo>
                <a:lnTo>
                  <a:pt x="1" y="0"/>
                </a:lnTo>
                <a:lnTo>
                  <a:pt x="0" y="12"/>
                </a:lnTo>
                <a:lnTo>
                  <a:pt x="93" y="32"/>
                </a:lnTo>
                <a:lnTo>
                  <a:pt x="9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53" name="Freeform 33">
            <a:extLst>
              <a:ext uri="{FF2B5EF4-FFF2-40B4-BE49-F238E27FC236}">
                <a16:creationId xmlns:a16="http://schemas.microsoft.com/office/drawing/2014/main" id="{5932E0ED-28AD-820B-FDA0-004E8BD3531C}"/>
              </a:ext>
            </a:extLst>
          </p:cNvPr>
          <p:cNvSpPr>
            <a:spLocks/>
          </p:cNvSpPr>
          <p:nvPr/>
        </p:nvSpPr>
        <p:spPr bwMode="auto">
          <a:xfrm>
            <a:off x="2066925" y="4419600"/>
            <a:ext cx="66675" cy="22225"/>
          </a:xfrm>
          <a:custGeom>
            <a:avLst/>
            <a:gdLst>
              <a:gd name="T0" fmla="*/ 42 w 42"/>
              <a:gd name="T1" fmla="*/ 6 h 14"/>
              <a:gd name="T2" fmla="*/ 2 w 42"/>
              <a:gd name="T3" fmla="*/ 0 h 14"/>
              <a:gd name="T4" fmla="*/ 0 w 42"/>
              <a:gd name="T5" fmla="*/ 6 h 14"/>
              <a:gd name="T6" fmla="*/ 40 w 42"/>
              <a:gd name="T7" fmla="*/ 14 h 14"/>
              <a:gd name="T8" fmla="*/ 42 w 42"/>
              <a:gd name="T9" fmla="*/ 6 h 14"/>
            </a:gdLst>
            <a:ahLst/>
            <a:cxnLst>
              <a:cxn ang="0">
                <a:pos x="T0" y="T1"/>
              </a:cxn>
              <a:cxn ang="0">
                <a:pos x="T2" y="T3"/>
              </a:cxn>
              <a:cxn ang="0">
                <a:pos x="T4" y="T5"/>
              </a:cxn>
              <a:cxn ang="0">
                <a:pos x="T6" y="T7"/>
              </a:cxn>
              <a:cxn ang="0">
                <a:pos x="T8" y="T9"/>
              </a:cxn>
            </a:cxnLst>
            <a:rect l="0" t="0" r="r" b="b"/>
            <a:pathLst>
              <a:path w="42" h="14">
                <a:moveTo>
                  <a:pt x="42" y="6"/>
                </a:moveTo>
                <a:lnTo>
                  <a:pt x="2" y="0"/>
                </a:lnTo>
                <a:lnTo>
                  <a:pt x="0" y="6"/>
                </a:lnTo>
                <a:lnTo>
                  <a:pt x="40" y="14"/>
                </a:lnTo>
                <a:lnTo>
                  <a:pt x="42" y="6"/>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54" name="Freeform 34">
            <a:extLst>
              <a:ext uri="{FF2B5EF4-FFF2-40B4-BE49-F238E27FC236}">
                <a16:creationId xmlns:a16="http://schemas.microsoft.com/office/drawing/2014/main" id="{D6E93FBB-66BA-FEB4-187A-CFF59DBEDB0B}"/>
              </a:ext>
            </a:extLst>
          </p:cNvPr>
          <p:cNvSpPr>
            <a:spLocks/>
          </p:cNvSpPr>
          <p:nvPr/>
        </p:nvSpPr>
        <p:spPr bwMode="auto">
          <a:xfrm>
            <a:off x="2000250" y="4408488"/>
            <a:ext cx="44450" cy="15875"/>
          </a:xfrm>
          <a:custGeom>
            <a:avLst/>
            <a:gdLst>
              <a:gd name="T0" fmla="*/ 28 w 28"/>
              <a:gd name="T1" fmla="*/ 5 h 10"/>
              <a:gd name="T2" fmla="*/ 0 w 28"/>
              <a:gd name="T3" fmla="*/ 0 h 10"/>
              <a:gd name="T4" fmla="*/ 0 w 28"/>
              <a:gd name="T5" fmla="*/ 5 h 10"/>
              <a:gd name="T6" fmla="*/ 27 w 28"/>
              <a:gd name="T7" fmla="*/ 10 h 10"/>
              <a:gd name="T8" fmla="*/ 28 w 28"/>
              <a:gd name="T9" fmla="*/ 5 h 10"/>
            </a:gdLst>
            <a:ahLst/>
            <a:cxnLst>
              <a:cxn ang="0">
                <a:pos x="T0" y="T1"/>
              </a:cxn>
              <a:cxn ang="0">
                <a:pos x="T2" y="T3"/>
              </a:cxn>
              <a:cxn ang="0">
                <a:pos x="T4" y="T5"/>
              </a:cxn>
              <a:cxn ang="0">
                <a:pos x="T6" y="T7"/>
              </a:cxn>
              <a:cxn ang="0">
                <a:pos x="T8" y="T9"/>
              </a:cxn>
            </a:cxnLst>
            <a:rect l="0" t="0" r="r" b="b"/>
            <a:pathLst>
              <a:path w="28" h="10">
                <a:moveTo>
                  <a:pt x="28" y="5"/>
                </a:moveTo>
                <a:lnTo>
                  <a:pt x="0" y="0"/>
                </a:lnTo>
                <a:lnTo>
                  <a:pt x="0" y="5"/>
                </a:lnTo>
                <a:lnTo>
                  <a:pt x="27" y="10"/>
                </a:lnTo>
                <a:lnTo>
                  <a:pt x="28" y="5"/>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55" name="Freeform 35">
            <a:extLst>
              <a:ext uri="{FF2B5EF4-FFF2-40B4-BE49-F238E27FC236}">
                <a16:creationId xmlns:a16="http://schemas.microsoft.com/office/drawing/2014/main" id="{DC62C30B-5D50-A31B-981C-4239A9AB5EE5}"/>
              </a:ext>
            </a:extLst>
          </p:cNvPr>
          <p:cNvSpPr>
            <a:spLocks/>
          </p:cNvSpPr>
          <p:nvPr/>
        </p:nvSpPr>
        <p:spPr bwMode="auto">
          <a:xfrm>
            <a:off x="1892300" y="4422775"/>
            <a:ext cx="257175" cy="87313"/>
          </a:xfrm>
          <a:custGeom>
            <a:avLst/>
            <a:gdLst>
              <a:gd name="T0" fmla="*/ 0 w 162"/>
              <a:gd name="T1" fmla="*/ 17 h 55"/>
              <a:gd name="T2" fmla="*/ 0 w 162"/>
              <a:gd name="T3" fmla="*/ 17 h 55"/>
              <a:gd name="T4" fmla="*/ 1 w 162"/>
              <a:gd name="T5" fmla="*/ 17 h 55"/>
              <a:gd name="T6" fmla="*/ 2 w 162"/>
              <a:gd name="T7" fmla="*/ 17 h 55"/>
              <a:gd name="T8" fmla="*/ 4 w 162"/>
              <a:gd name="T9" fmla="*/ 15 h 55"/>
              <a:gd name="T10" fmla="*/ 7 w 162"/>
              <a:gd name="T11" fmla="*/ 15 h 55"/>
              <a:gd name="T12" fmla="*/ 10 w 162"/>
              <a:gd name="T13" fmla="*/ 15 h 55"/>
              <a:gd name="T14" fmla="*/ 14 w 162"/>
              <a:gd name="T15" fmla="*/ 14 h 55"/>
              <a:gd name="T16" fmla="*/ 17 w 162"/>
              <a:gd name="T17" fmla="*/ 13 h 55"/>
              <a:gd name="T18" fmla="*/ 21 w 162"/>
              <a:gd name="T19" fmla="*/ 12 h 55"/>
              <a:gd name="T20" fmla="*/ 24 w 162"/>
              <a:gd name="T21" fmla="*/ 11 h 55"/>
              <a:gd name="T22" fmla="*/ 28 w 162"/>
              <a:gd name="T23" fmla="*/ 10 h 55"/>
              <a:gd name="T24" fmla="*/ 31 w 162"/>
              <a:gd name="T25" fmla="*/ 8 h 55"/>
              <a:gd name="T26" fmla="*/ 35 w 162"/>
              <a:gd name="T27" fmla="*/ 6 h 55"/>
              <a:gd name="T28" fmla="*/ 37 w 162"/>
              <a:gd name="T29" fmla="*/ 5 h 55"/>
              <a:gd name="T30" fmla="*/ 40 w 162"/>
              <a:gd name="T31" fmla="*/ 3 h 55"/>
              <a:gd name="T32" fmla="*/ 43 w 162"/>
              <a:gd name="T33" fmla="*/ 0 h 55"/>
              <a:gd name="T34" fmla="*/ 162 w 162"/>
              <a:gd name="T35" fmla="*/ 28 h 55"/>
              <a:gd name="T36" fmla="*/ 162 w 162"/>
              <a:gd name="T37" fmla="*/ 28 h 55"/>
              <a:gd name="T38" fmla="*/ 161 w 162"/>
              <a:gd name="T39" fmla="*/ 29 h 55"/>
              <a:gd name="T40" fmla="*/ 159 w 162"/>
              <a:gd name="T41" fmla="*/ 31 h 55"/>
              <a:gd name="T42" fmla="*/ 158 w 162"/>
              <a:gd name="T43" fmla="*/ 32 h 55"/>
              <a:gd name="T44" fmla="*/ 157 w 162"/>
              <a:gd name="T45" fmla="*/ 33 h 55"/>
              <a:gd name="T46" fmla="*/ 155 w 162"/>
              <a:gd name="T47" fmla="*/ 35 h 55"/>
              <a:gd name="T48" fmla="*/ 152 w 162"/>
              <a:gd name="T49" fmla="*/ 36 h 55"/>
              <a:gd name="T50" fmla="*/ 150 w 162"/>
              <a:gd name="T51" fmla="*/ 39 h 55"/>
              <a:gd name="T52" fmla="*/ 147 w 162"/>
              <a:gd name="T53" fmla="*/ 41 h 55"/>
              <a:gd name="T54" fmla="*/ 144 w 162"/>
              <a:gd name="T55" fmla="*/ 43 h 55"/>
              <a:gd name="T56" fmla="*/ 141 w 162"/>
              <a:gd name="T57" fmla="*/ 46 h 55"/>
              <a:gd name="T58" fmla="*/ 137 w 162"/>
              <a:gd name="T59" fmla="*/ 48 h 55"/>
              <a:gd name="T60" fmla="*/ 135 w 162"/>
              <a:gd name="T61" fmla="*/ 50 h 55"/>
              <a:gd name="T62" fmla="*/ 131 w 162"/>
              <a:gd name="T63" fmla="*/ 52 h 55"/>
              <a:gd name="T64" fmla="*/ 128 w 162"/>
              <a:gd name="T65" fmla="*/ 53 h 55"/>
              <a:gd name="T66" fmla="*/ 126 w 162"/>
              <a:gd name="T67" fmla="*/ 55 h 55"/>
              <a:gd name="T68" fmla="*/ 0 w 162"/>
              <a:gd name="T69"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2" h="55">
                <a:moveTo>
                  <a:pt x="0" y="17"/>
                </a:moveTo>
                <a:lnTo>
                  <a:pt x="0" y="17"/>
                </a:lnTo>
                <a:lnTo>
                  <a:pt x="1" y="17"/>
                </a:lnTo>
                <a:lnTo>
                  <a:pt x="2" y="17"/>
                </a:lnTo>
                <a:lnTo>
                  <a:pt x="4" y="15"/>
                </a:lnTo>
                <a:lnTo>
                  <a:pt x="7" y="15"/>
                </a:lnTo>
                <a:lnTo>
                  <a:pt x="10" y="15"/>
                </a:lnTo>
                <a:lnTo>
                  <a:pt x="14" y="14"/>
                </a:lnTo>
                <a:lnTo>
                  <a:pt x="17" y="13"/>
                </a:lnTo>
                <a:lnTo>
                  <a:pt x="21" y="12"/>
                </a:lnTo>
                <a:lnTo>
                  <a:pt x="24" y="11"/>
                </a:lnTo>
                <a:lnTo>
                  <a:pt x="28" y="10"/>
                </a:lnTo>
                <a:lnTo>
                  <a:pt x="31" y="8"/>
                </a:lnTo>
                <a:lnTo>
                  <a:pt x="35" y="6"/>
                </a:lnTo>
                <a:lnTo>
                  <a:pt x="37" y="5"/>
                </a:lnTo>
                <a:lnTo>
                  <a:pt x="40" y="3"/>
                </a:lnTo>
                <a:lnTo>
                  <a:pt x="43" y="0"/>
                </a:lnTo>
                <a:lnTo>
                  <a:pt x="162" y="28"/>
                </a:lnTo>
                <a:lnTo>
                  <a:pt x="162" y="28"/>
                </a:lnTo>
                <a:lnTo>
                  <a:pt x="161" y="29"/>
                </a:lnTo>
                <a:lnTo>
                  <a:pt x="159" y="31"/>
                </a:lnTo>
                <a:lnTo>
                  <a:pt x="158" y="32"/>
                </a:lnTo>
                <a:lnTo>
                  <a:pt x="157" y="33"/>
                </a:lnTo>
                <a:lnTo>
                  <a:pt x="155" y="35"/>
                </a:lnTo>
                <a:lnTo>
                  <a:pt x="152" y="36"/>
                </a:lnTo>
                <a:lnTo>
                  <a:pt x="150" y="39"/>
                </a:lnTo>
                <a:lnTo>
                  <a:pt x="147" y="41"/>
                </a:lnTo>
                <a:lnTo>
                  <a:pt x="144" y="43"/>
                </a:lnTo>
                <a:lnTo>
                  <a:pt x="141" y="46"/>
                </a:lnTo>
                <a:lnTo>
                  <a:pt x="137" y="48"/>
                </a:lnTo>
                <a:lnTo>
                  <a:pt x="135" y="50"/>
                </a:lnTo>
                <a:lnTo>
                  <a:pt x="131" y="52"/>
                </a:lnTo>
                <a:lnTo>
                  <a:pt x="128" y="53"/>
                </a:lnTo>
                <a:lnTo>
                  <a:pt x="126" y="55"/>
                </a:lnTo>
                <a:lnTo>
                  <a:pt x="0" y="17"/>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56" name="Freeform 36">
            <a:extLst>
              <a:ext uri="{FF2B5EF4-FFF2-40B4-BE49-F238E27FC236}">
                <a16:creationId xmlns:a16="http://schemas.microsoft.com/office/drawing/2014/main" id="{5A5BBEA6-7218-84A8-6C9F-695CFE7EB6E8}"/>
              </a:ext>
            </a:extLst>
          </p:cNvPr>
          <p:cNvSpPr>
            <a:spLocks/>
          </p:cNvSpPr>
          <p:nvPr/>
        </p:nvSpPr>
        <p:spPr bwMode="auto">
          <a:xfrm>
            <a:off x="2149475" y="4413250"/>
            <a:ext cx="90488" cy="41275"/>
          </a:xfrm>
          <a:custGeom>
            <a:avLst/>
            <a:gdLst>
              <a:gd name="T0" fmla="*/ 6 w 57"/>
              <a:gd name="T1" fmla="*/ 26 h 26"/>
              <a:gd name="T2" fmla="*/ 57 w 57"/>
              <a:gd name="T3" fmla="*/ 11 h 26"/>
              <a:gd name="T4" fmla="*/ 25 w 57"/>
              <a:gd name="T5" fmla="*/ 0 h 26"/>
              <a:gd name="T6" fmla="*/ 0 w 57"/>
              <a:gd name="T7" fmla="*/ 4 h 26"/>
              <a:gd name="T8" fmla="*/ 0 w 57"/>
              <a:gd name="T9" fmla="*/ 25 h 26"/>
              <a:gd name="T10" fmla="*/ 6 w 57"/>
              <a:gd name="T11" fmla="*/ 26 h 26"/>
            </a:gdLst>
            <a:ahLst/>
            <a:cxnLst>
              <a:cxn ang="0">
                <a:pos x="T0" y="T1"/>
              </a:cxn>
              <a:cxn ang="0">
                <a:pos x="T2" y="T3"/>
              </a:cxn>
              <a:cxn ang="0">
                <a:pos x="T4" y="T5"/>
              </a:cxn>
              <a:cxn ang="0">
                <a:pos x="T6" y="T7"/>
              </a:cxn>
              <a:cxn ang="0">
                <a:pos x="T8" y="T9"/>
              </a:cxn>
              <a:cxn ang="0">
                <a:pos x="T10" y="T11"/>
              </a:cxn>
            </a:cxnLst>
            <a:rect l="0" t="0" r="r" b="b"/>
            <a:pathLst>
              <a:path w="57" h="26">
                <a:moveTo>
                  <a:pt x="6" y="26"/>
                </a:moveTo>
                <a:lnTo>
                  <a:pt x="57" y="11"/>
                </a:lnTo>
                <a:lnTo>
                  <a:pt x="25" y="0"/>
                </a:lnTo>
                <a:lnTo>
                  <a:pt x="0" y="4"/>
                </a:lnTo>
                <a:lnTo>
                  <a:pt x="0" y="25"/>
                </a:lnTo>
                <a:lnTo>
                  <a:pt x="6" y="26"/>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57" name="Freeform 37">
            <a:extLst>
              <a:ext uri="{FF2B5EF4-FFF2-40B4-BE49-F238E27FC236}">
                <a16:creationId xmlns:a16="http://schemas.microsoft.com/office/drawing/2014/main" id="{419AA39A-AE4B-3DC6-BC54-886E9B7C6D31}"/>
              </a:ext>
            </a:extLst>
          </p:cNvPr>
          <p:cNvSpPr>
            <a:spLocks/>
          </p:cNvSpPr>
          <p:nvPr/>
        </p:nvSpPr>
        <p:spPr bwMode="auto">
          <a:xfrm>
            <a:off x="1909763" y="4240213"/>
            <a:ext cx="50800" cy="193675"/>
          </a:xfrm>
          <a:custGeom>
            <a:avLst/>
            <a:gdLst>
              <a:gd name="T0" fmla="*/ 32 w 32"/>
              <a:gd name="T1" fmla="*/ 2 h 122"/>
              <a:gd name="T2" fmla="*/ 32 w 32"/>
              <a:gd name="T3" fmla="*/ 2 h 122"/>
              <a:gd name="T4" fmla="*/ 31 w 32"/>
              <a:gd name="T5" fmla="*/ 2 h 122"/>
              <a:gd name="T6" fmla="*/ 31 w 32"/>
              <a:gd name="T7" fmla="*/ 2 h 122"/>
              <a:gd name="T8" fmla="*/ 29 w 32"/>
              <a:gd name="T9" fmla="*/ 1 h 122"/>
              <a:gd name="T10" fmla="*/ 27 w 32"/>
              <a:gd name="T11" fmla="*/ 1 h 122"/>
              <a:gd name="T12" fmla="*/ 26 w 32"/>
              <a:gd name="T13" fmla="*/ 1 h 122"/>
              <a:gd name="T14" fmla="*/ 24 w 32"/>
              <a:gd name="T15" fmla="*/ 0 h 122"/>
              <a:gd name="T16" fmla="*/ 22 w 32"/>
              <a:gd name="T17" fmla="*/ 0 h 122"/>
              <a:gd name="T18" fmla="*/ 20 w 32"/>
              <a:gd name="T19" fmla="*/ 0 h 122"/>
              <a:gd name="T20" fmla="*/ 18 w 32"/>
              <a:gd name="T21" fmla="*/ 0 h 122"/>
              <a:gd name="T22" fmla="*/ 14 w 32"/>
              <a:gd name="T23" fmla="*/ 0 h 122"/>
              <a:gd name="T24" fmla="*/ 12 w 32"/>
              <a:gd name="T25" fmla="*/ 0 h 122"/>
              <a:gd name="T26" fmla="*/ 10 w 32"/>
              <a:gd name="T27" fmla="*/ 1 h 122"/>
              <a:gd name="T28" fmla="*/ 6 w 32"/>
              <a:gd name="T29" fmla="*/ 2 h 122"/>
              <a:gd name="T30" fmla="*/ 4 w 32"/>
              <a:gd name="T31" fmla="*/ 3 h 122"/>
              <a:gd name="T32" fmla="*/ 0 w 32"/>
              <a:gd name="T33" fmla="*/ 5 h 122"/>
              <a:gd name="T34" fmla="*/ 0 w 32"/>
              <a:gd name="T35" fmla="*/ 122 h 122"/>
              <a:gd name="T36" fmla="*/ 1 w 32"/>
              <a:gd name="T37" fmla="*/ 122 h 122"/>
              <a:gd name="T38" fmla="*/ 1 w 32"/>
              <a:gd name="T39" fmla="*/ 122 h 122"/>
              <a:gd name="T40" fmla="*/ 3 w 32"/>
              <a:gd name="T41" fmla="*/ 122 h 122"/>
              <a:gd name="T42" fmla="*/ 4 w 32"/>
              <a:gd name="T43" fmla="*/ 122 h 122"/>
              <a:gd name="T44" fmla="*/ 5 w 32"/>
              <a:gd name="T45" fmla="*/ 122 h 122"/>
              <a:gd name="T46" fmla="*/ 7 w 32"/>
              <a:gd name="T47" fmla="*/ 121 h 122"/>
              <a:gd name="T48" fmla="*/ 8 w 32"/>
              <a:gd name="T49" fmla="*/ 121 h 122"/>
              <a:gd name="T50" fmla="*/ 11 w 32"/>
              <a:gd name="T51" fmla="*/ 121 h 122"/>
              <a:gd name="T52" fmla="*/ 13 w 32"/>
              <a:gd name="T53" fmla="*/ 120 h 122"/>
              <a:gd name="T54" fmla="*/ 15 w 32"/>
              <a:gd name="T55" fmla="*/ 119 h 122"/>
              <a:gd name="T56" fmla="*/ 18 w 32"/>
              <a:gd name="T57" fmla="*/ 119 h 122"/>
              <a:gd name="T58" fmla="*/ 21 w 32"/>
              <a:gd name="T59" fmla="*/ 118 h 122"/>
              <a:gd name="T60" fmla="*/ 24 w 32"/>
              <a:gd name="T61" fmla="*/ 115 h 122"/>
              <a:gd name="T62" fmla="*/ 26 w 32"/>
              <a:gd name="T63" fmla="*/ 114 h 122"/>
              <a:gd name="T64" fmla="*/ 29 w 32"/>
              <a:gd name="T65" fmla="*/ 113 h 122"/>
              <a:gd name="T66" fmla="*/ 32 w 32"/>
              <a:gd name="T67" fmla="*/ 111 h 122"/>
              <a:gd name="T68" fmla="*/ 32 w 32"/>
              <a:gd name="T69" fmla="*/ 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122">
                <a:moveTo>
                  <a:pt x="32" y="2"/>
                </a:moveTo>
                <a:lnTo>
                  <a:pt x="32" y="2"/>
                </a:lnTo>
                <a:lnTo>
                  <a:pt x="31" y="2"/>
                </a:lnTo>
                <a:lnTo>
                  <a:pt x="31" y="2"/>
                </a:lnTo>
                <a:lnTo>
                  <a:pt x="29" y="1"/>
                </a:lnTo>
                <a:lnTo>
                  <a:pt x="27" y="1"/>
                </a:lnTo>
                <a:lnTo>
                  <a:pt x="26" y="1"/>
                </a:lnTo>
                <a:lnTo>
                  <a:pt x="24" y="0"/>
                </a:lnTo>
                <a:lnTo>
                  <a:pt x="22" y="0"/>
                </a:lnTo>
                <a:lnTo>
                  <a:pt x="20" y="0"/>
                </a:lnTo>
                <a:lnTo>
                  <a:pt x="18" y="0"/>
                </a:lnTo>
                <a:lnTo>
                  <a:pt x="14" y="0"/>
                </a:lnTo>
                <a:lnTo>
                  <a:pt x="12" y="0"/>
                </a:lnTo>
                <a:lnTo>
                  <a:pt x="10" y="1"/>
                </a:lnTo>
                <a:lnTo>
                  <a:pt x="6" y="2"/>
                </a:lnTo>
                <a:lnTo>
                  <a:pt x="4" y="3"/>
                </a:lnTo>
                <a:lnTo>
                  <a:pt x="0" y="5"/>
                </a:lnTo>
                <a:lnTo>
                  <a:pt x="0" y="122"/>
                </a:lnTo>
                <a:lnTo>
                  <a:pt x="1" y="122"/>
                </a:lnTo>
                <a:lnTo>
                  <a:pt x="1" y="122"/>
                </a:lnTo>
                <a:lnTo>
                  <a:pt x="3" y="122"/>
                </a:lnTo>
                <a:lnTo>
                  <a:pt x="4" y="122"/>
                </a:lnTo>
                <a:lnTo>
                  <a:pt x="5" y="122"/>
                </a:lnTo>
                <a:lnTo>
                  <a:pt x="7" y="121"/>
                </a:lnTo>
                <a:lnTo>
                  <a:pt x="8" y="121"/>
                </a:lnTo>
                <a:lnTo>
                  <a:pt x="11" y="121"/>
                </a:lnTo>
                <a:lnTo>
                  <a:pt x="13" y="120"/>
                </a:lnTo>
                <a:lnTo>
                  <a:pt x="15" y="119"/>
                </a:lnTo>
                <a:lnTo>
                  <a:pt x="18" y="119"/>
                </a:lnTo>
                <a:lnTo>
                  <a:pt x="21" y="118"/>
                </a:lnTo>
                <a:lnTo>
                  <a:pt x="24" y="115"/>
                </a:lnTo>
                <a:lnTo>
                  <a:pt x="26" y="114"/>
                </a:lnTo>
                <a:lnTo>
                  <a:pt x="29" y="113"/>
                </a:lnTo>
                <a:lnTo>
                  <a:pt x="32" y="111"/>
                </a:lnTo>
                <a:lnTo>
                  <a:pt x="32" y="2"/>
                </a:lnTo>
                <a:close/>
              </a:path>
            </a:pathLst>
          </a:custGeom>
          <a:solidFill>
            <a:srgbClr val="7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58" name="Freeform 38">
            <a:extLst>
              <a:ext uri="{FF2B5EF4-FFF2-40B4-BE49-F238E27FC236}">
                <a16:creationId xmlns:a16="http://schemas.microsoft.com/office/drawing/2014/main" id="{A01FE509-9F0B-C82B-5D0D-FBFA6F265BDF}"/>
              </a:ext>
            </a:extLst>
          </p:cNvPr>
          <p:cNvSpPr>
            <a:spLocks/>
          </p:cNvSpPr>
          <p:nvPr/>
        </p:nvSpPr>
        <p:spPr bwMode="auto">
          <a:xfrm>
            <a:off x="1911350" y="4241800"/>
            <a:ext cx="42863" cy="165100"/>
          </a:xfrm>
          <a:custGeom>
            <a:avLst/>
            <a:gdLst>
              <a:gd name="T0" fmla="*/ 27 w 27"/>
              <a:gd name="T1" fmla="*/ 2 h 104"/>
              <a:gd name="T2" fmla="*/ 27 w 27"/>
              <a:gd name="T3" fmla="*/ 2 h 104"/>
              <a:gd name="T4" fmla="*/ 26 w 27"/>
              <a:gd name="T5" fmla="*/ 2 h 104"/>
              <a:gd name="T6" fmla="*/ 26 w 27"/>
              <a:gd name="T7" fmla="*/ 1 h 104"/>
              <a:gd name="T8" fmla="*/ 25 w 27"/>
              <a:gd name="T9" fmla="*/ 1 h 104"/>
              <a:gd name="T10" fmla="*/ 24 w 27"/>
              <a:gd name="T11" fmla="*/ 1 h 104"/>
              <a:gd name="T12" fmla="*/ 23 w 27"/>
              <a:gd name="T13" fmla="*/ 0 h 104"/>
              <a:gd name="T14" fmla="*/ 20 w 27"/>
              <a:gd name="T15" fmla="*/ 0 h 104"/>
              <a:gd name="T16" fmla="*/ 19 w 27"/>
              <a:gd name="T17" fmla="*/ 0 h 104"/>
              <a:gd name="T18" fmla="*/ 17 w 27"/>
              <a:gd name="T19" fmla="*/ 0 h 104"/>
              <a:gd name="T20" fmla="*/ 14 w 27"/>
              <a:gd name="T21" fmla="*/ 0 h 104"/>
              <a:gd name="T22" fmla="*/ 12 w 27"/>
              <a:gd name="T23" fmla="*/ 0 h 104"/>
              <a:gd name="T24" fmla="*/ 10 w 27"/>
              <a:gd name="T25" fmla="*/ 0 h 104"/>
              <a:gd name="T26" fmla="*/ 9 w 27"/>
              <a:gd name="T27" fmla="*/ 1 h 104"/>
              <a:gd name="T28" fmla="*/ 5 w 27"/>
              <a:gd name="T29" fmla="*/ 2 h 104"/>
              <a:gd name="T30" fmla="*/ 3 w 27"/>
              <a:gd name="T31" fmla="*/ 3 h 104"/>
              <a:gd name="T32" fmla="*/ 0 w 27"/>
              <a:gd name="T33" fmla="*/ 4 h 104"/>
              <a:gd name="T34" fmla="*/ 0 w 27"/>
              <a:gd name="T35" fmla="*/ 104 h 104"/>
              <a:gd name="T36" fmla="*/ 0 w 27"/>
              <a:gd name="T37" fmla="*/ 104 h 104"/>
              <a:gd name="T38" fmla="*/ 2 w 27"/>
              <a:gd name="T39" fmla="*/ 104 h 104"/>
              <a:gd name="T40" fmla="*/ 2 w 27"/>
              <a:gd name="T41" fmla="*/ 103 h 104"/>
              <a:gd name="T42" fmla="*/ 3 w 27"/>
              <a:gd name="T43" fmla="*/ 103 h 104"/>
              <a:gd name="T44" fmla="*/ 4 w 27"/>
              <a:gd name="T45" fmla="*/ 103 h 104"/>
              <a:gd name="T46" fmla="*/ 6 w 27"/>
              <a:gd name="T47" fmla="*/ 103 h 104"/>
              <a:gd name="T48" fmla="*/ 7 w 27"/>
              <a:gd name="T49" fmla="*/ 103 h 104"/>
              <a:gd name="T50" fmla="*/ 10 w 27"/>
              <a:gd name="T51" fmla="*/ 101 h 104"/>
              <a:gd name="T52" fmla="*/ 11 w 27"/>
              <a:gd name="T53" fmla="*/ 101 h 104"/>
              <a:gd name="T54" fmla="*/ 13 w 27"/>
              <a:gd name="T55" fmla="*/ 100 h 104"/>
              <a:gd name="T56" fmla="*/ 16 w 27"/>
              <a:gd name="T57" fmla="*/ 99 h 104"/>
              <a:gd name="T58" fmla="*/ 18 w 27"/>
              <a:gd name="T59" fmla="*/ 99 h 104"/>
              <a:gd name="T60" fmla="*/ 20 w 27"/>
              <a:gd name="T61" fmla="*/ 98 h 104"/>
              <a:gd name="T62" fmla="*/ 23 w 27"/>
              <a:gd name="T63" fmla="*/ 97 h 104"/>
              <a:gd name="T64" fmla="*/ 25 w 27"/>
              <a:gd name="T65" fmla="*/ 94 h 104"/>
              <a:gd name="T66" fmla="*/ 27 w 27"/>
              <a:gd name="T67" fmla="*/ 93 h 104"/>
              <a:gd name="T68" fmla="*/ 27 w 27"/>
              <a:gd name="T69" fmla="*/ 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 h="104">
                <a:moveTo>
                  <a:pt x="27" y="2"/>
                </a:moveTo>
                <a:lnTo>
                  <a:pt x="27" y="2"/>
                </a:lnTo>
                <a:lnTo>
                  <a:pt x="26" y="2"/>
                </a:lnTo>
                <a:lnTo>
                  <a:pt x="26" y="1"/>
                </a:lnTo>
                <a:lnTo>
                  <a:pt x="25" y="1"/>
                </a:lnTo>
                <a:lnTo>
                  <a:pt x="24" y="1"/>
                </a:lnTo>
                <a:lnTo>
                  <a:pt x="23" y="0"/>
                </a:lnTo>
                <a:lnTo>
                  <a:pt x="20" y="0"/>
                </a:lnTo>
                <a:lnTo>
                  <a:pt x="19" y="0"/>
                </a:lnTo>
                <a:lnTo>
                  <a:pt x="17" y="0"/>
                </a:lnTo>
                <a:lnTo>
                  <a:pt x="14" y="0"/>
                </a:lnTo>
                <a:lnTo>
                  <a:pt x="12" y="0"/>
                </a:lnTo>
                <a:lnTo>
                  <a:pt x="10" y="0"/>
                </a:lnTo>
                <a:lnTo>
                  <a:pt x="9" y="1"/>
                </a:lnTo>
                <a:lnTo>
                  <a:pt x="5" y="2"/>
                </a:lnTo>
                <a:lnTo>
                  <a:pt x="3" y="3"/>
                </a:lnTo>
                <a:lnTo>
                  <a:pt x="0" y="4"/>
                </a:lnTo>
                <a:lnTo>
                  <a:pt x="0" y="104"/>
                </a:lnTo>
                <a:lnTo>
                  <a:pt x="0" y="104"/>
                </a:lnTo>
                <a:lnTo>
                  <a:pt x="2" y="104"/>
                </a:lnTo>
                <a:lnTo>
                  <a:pt x="2" y="103"/>
                </a:lnTo>
                <a:lnTo>
                  <a:pt x="3" y="103"/>
                </a:lnTo>
                <a:lnTo>
                  <a:pt x="4" y="103"/>
                </a:lnTo>
                <a:lnTo>
                  <a:pt x="6" y="103"/>
                </a:lnTo>
                <a:lnTo>
                  <a:pt x="7" y="103"/>
                </a:lnTo>
                <a:lnTo>
                  <a:pt x="10" y="101"/>
                </a:lnTo>
                <a:lnTo>
                  <a:pt x="11" y="101"/>
                </a:lnTo>
                <a:lnTo>
                  <a:pt x="13" y="100"/>
                </a:lnTo>
                <a:lnTo>
                  <a:pt x="16" y="99"/>
                </a:lnTo>
                <a:lnTo>
                  <a:pt x="18" y="99"/>
                </a:lnTo>
                <a:lnTo>
                  <a:pt x="20" y="98"/>
                </a:lnTo>
                <a:lnTo>
                  <a:pt x="23" y="97"/>
                </a:lnTo>
                <a:lnTo>
                  <a:pt x="25" y="94"/>
                </a:lnTo>
                <a:lnTo>
                  <a:pt x="27" y="93"/>
                </a:lnTo>
                <a:lnTo>
                  <a:pt x="27" y="2"/>
                </a:lnTo>
                <a:close/>
              </a:path>
            </a:pathLst>
          </a:custGeom>
          <a:solidFill>
            <a:srgbClr val="93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59" name="Freeform 39">
            <a:extLst>
              <a:ext uri="{FF2B5EF4-FFF2-40B4-BE49-F238E27FC236}">
                <a16:creationId xmlns:a16="http://schemas.microsoft.com/office/drawing/2014/main" id="{8BAC1B64-EFDF-3940-F188-37D815511262}"/>
              </a:ext>
            </a:extLst>
          </p:cNvPr>
          <p:cNvSpPr>
            <a:spLocks/>
          </p:cNvSpPr>
          <p:nvPr/>
        </p:nvSpPr>
        <p:spPr bwMode="auto">
          <a:xfrm>
            <a:off x="1914525" y="4243388"/>
            <a:ext cx="34925" cy="133350"/>
          </a:xfrm>
          <a:custGeom>
            <a:avLst/>
            <a:gdLst>
              <a:gd name="T0" fmla="*/ 22 w 22"/>
              <a:gd name="T1" fmla="*/ 1 h 84"/>
              <a:gd name="T2" fmla="*/ 22 w 22"/>
              <a:gd name="T3" fmla="*/ 1 h 84"/>
              <a:gd name="T4" fmla="*/ 21 w 22"/>
              <a:gd name="T5" fmla="*/ 1 h 84"/>
              <a:gd name="T6" fmla="*/ 21 w 22"/>
              <a:gd name="T7" fmla="*/ 1 h 84"/>
              <a:gd name="T8" fmla="*/ 19 w 22"/>
              <a:gd name="T9" fmla="*/ 1 h 84"/>
              <a:gd name="T10" fmla="*/ 18 w 22"/>
              <a:gd name="T11" fmla="*/ 0 h 84"/>
              <a:gd name="T12" fmla="*/ 17 w 22"/>
              <a:gd name="T13" fmla="*/ 0 h 84"/>
              <a:gd name="T14" fmla="*/ 16 w 22"/>
              <a:gd name="T15" fmla="*/ 0 h 84"/>
              <a:gd name="T16" fmla="*/ 15 w 22"/>
              <a:gd name="T17" fmla="*/ 0 h 84"/>
              <a:gd name="T18" fmla="*/ 14 w 22"/>
              <a:gd name="T19" fmla="*/ 0 h 84"/>
              <a:gd name="T20" fmla="*/ 11 w 22"/>
              <a:gd name="T21" fmla="*/ 0 h 84"/>
              <a:gd name="T22" fmla="*/ 9 w 22"/>
              <a:gd name="T23" fmla="*/ 0 h 84"/>
              <a:gd name="T24" fmla="*/ 8 w 22"/>
              <a:gd name="T25" fmla="*/ 0 h 84"/>
              <a:gd name="T26" fmla="*/ 5 w 22"/>
              <a:gd name="T27" fmla="*/ 0 h 84"/>
              <a:gd name="T28" fmla="*/ 3 w 22"/>
              <a:gd name="T29" fmla="*/ 1 h 84"/>
              <a:gd name="T30" fmla="*/ 2 w 22"/>
              <a:gd name="T31" fmla="*/ 2 h 84"/>
              <a:gd name="T32" fmla="*/ 0 w 22"/>
              <a:gd name="T33" fmla="*/ 3 h 84"/>
              <a:gd name="T34" fmla="*/ 0 w 22"/>
              <a:gd name="T35" fmla="*/ 84 h 84"/>
              <a:gd name="T36" fmla="*/ 0 w 22"/>
              <a:gd name="T37" fmla="*/ 84 h 84"/>
              <a:gd name="T38" fmla="*/ 0 w 22"/>
              <a:gd name="T39" fmla="*/ 84 h 84"/>
              <a:gd name="T40" fmla="*/ 1 w 22"/>
              <a:gd name="T41" fmla="*/ 84 h 84"/>
              <a:gd name="T42" fmla="*/ 2 w 22"/>
              <a:gd name="T43" fmla="*/ 84 h 84"/>
              <a:gd name="T44" fmla="*/ 3 w 22"/>
              <a:gd name="T45" fmla="*/ 84 h 84"/>
              <a:gd name="T46" fmla="*/ 4 w 22"/>
              <a:gd name="T47" fmla="*/ 83 h 84"/>
              <a:gd name="T48" fmla="*/ 5 w 22"/>
              <a:gd name="T49" fmla="*/ 83 h 84"/>
              <a:gd name="T50" fmla="*/ 7 w 22"/>
              <a:gd name="T51" fmla="*/ 83 h 84"/>
              <a:gd name="T52" fmla="*/ 9 w 22"/>
              <a:gd name="T53" fmla="*/ 82 h 84"/>
              <a:gd name="T54" fmla="*/ 10 w 22"/>
              <a:gd name="T55" fmla="*/ 82 h 84"/>
              <a:gd name="T56" fmla="*/ 12 w 22"/>
              <a:gd name="T57" fmla="*/ 81 h 84"/>
              <a:gd name="T58" fmla="*/ 14 w 22"/>
              <a:gd name="T59" fmla="*/ 81 h 84"/>
              <a:gd name="T60" fmla="*/ 16 w 22"/>
              <a:gd name="T61" fmla="*/ 79 h 84"/>
              <a:gd name="T62" fmla="*/ 18 w 22"/>
              <a:gd name="T63" fmla="*/ 78 h 84"/>
              <a:gd name="T64" fmla="*/ 19 w 22"/>
              <a:gd name="T65" fmla="*/ 77 h 84"/>
              <a:gd name="T66" fmla="*/ 22 w 22"/>
              <a:gd name="T67" fmla="*/ 76 h 84"/>
              <a:gd name="T68" fmla="*/ 22 w 22"/>
              <a:gd name="T69" fmla="*/ 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84">
                <a:moveTo>
                  <a:pt x="22" y="1"/>
                </a:moveTo>
                <a:lnTo>
                  <a:pt x="22" y="1"/>
                </a:lnTo>
                <a:lnTo>
                  <a:pt x="21" y="1"/>
                </a:lnTo>
                <a:lnTo>
                  <a:pt x="21" y="1"/>
                </a:lnTo>
                <a:lnTo>
                  <a:pt x="19" y="1"/>
                </a:lnTo>
                <a:lnTo>
                  <a:pt x="18" y="0"/>
                </a:lnTo>
                <a:lnTo>
                  <a:pt x="17" y="0"/>
                </a:lnTo>
                <a:lnTo>
                  <a:pt x="16" y="0"/>
                </a:lnTo>
                <a:lnTo>
                  <a:pt x="15" y="0"/>
                </a:lnTo>
                <a:lnTo>
                  <a:pt x="14" y="0"/>
                </a:lnTo>
                <a:lnTo>
                  <a:pt x="11" y="0"/>
                </a:lnTo>
                <a:lnTo>
                  <a:pt x="9" y="0"/>
                </a:lnTo>
                <a:lnTo>
                  <a:pt x="8" y="0"/>
                </a:lnTo>
                <a:lnTo>
                  <a:pt x="5" y="0"/>
                </a:lnTo>
                <a:lnTo>
                  <a:pt x="3" y="1"/>
                </a:lnTo>
                <a:lnTo>
                  <a:pt x="2" y="2"/>
                </a:lnTo>
                <a:lnTo>
                  <a:pt x="0" y="3"/>
                </a:lnTo>
                <a:lnTo>
                  <a:pt x="0" y="84"/>
                </a:lnTo>
                <a:lnTo>
                  <a:pt x="0" y="84"/>
                </a:lnTo>
                <a:lnTo>
                  <a:pt x="0" y="84"/>
                </a:lnTo>
                <a:lnTo>
                  <a:pt x="1" y="84"/>
                </a:lnTo>
                <a:lnTo>
                  <a:pt x="2" y="84"/>
                </a:lnTo>
                <a:lnTo>
                  <a:pt x="3" y="84"/>
                </a:lnTo>
                <a:lnTo>
                  <a:pt x="4" y="83"/>
                </a:lnTo>
                <a:lnTo>
                  <a:pt x="5" y="83"/>
                </a:lnTo>
                <a:lnTo>
                  <a:pt x="7" y="83"/>
                </a:lnTo>
                <a:lnTo>
                  <a:pt x="9" y="82"/>
                </a:lnTo>
                <a:lnTo>
                  <a:pt x="10" y="82"/>
                </a:lnTo>
                <a:lnTo>
                  <a:pt x="12" y="81"/>
                </a:lnTo>
                <a:lnTo>
                  <a:pt x="14" y="81"/>
                </a:lnTo>
                <a:lnTo>
                  <a:pt x="16" y="79"/>
                </a:lnTo>
                <a:lnTo>
                  <a:pt x="18" y="78"/>
                </a:lnTo>
                <a:lnTo>
                  <a:pt x="19" y="77"/>
                </a:lnTo>
                <a:lnTo>
                  <a:pt x="22" y="76"/>
                </a:lnTo>
                <a:lnTo>
                  <a:pt x="22" y="1"/>
                </a:lnTo>
                <a:close/>
              </a:path>
            </a:pathLst>
          </a:custGeom>
          <a:solidFill>
            <a:srgbClr val="A8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60" name="Freeform 40">
            <a:extLst>
              <a:ext uri="{FF2B5EF4-FFF2-40B4-BE49-F238E27FC236}">
                <a16:creationId xmlns:a16="http://schemas.microsoft.com/office/drawing/2014/main" id="{5A988868-F8D0-4E63-ADA9-9A1CA73B35BC}"/>
              </a:ext>
            </a:extLst>
          </p:cNvPr>
          <p:cNvSpPr>
            <a:spLocks/>
          </p:cNvSpPr>
          <p:nvPr/>
        </p:nvSpPr>
        <p:spPr bwMode="auto">
          <a:xfrm>
            <a:off x="1916113" y="4243388"/>
            <a:ext cx="26987" cy="103187"/>
          </a:xfrm>
          <a:custGeom>
            <a:avLst/>
            <a:gdLst>
              <a:gd name="T0" fmla="*/ 17 w 17"/>
              <a:gd name="T1" fmla="*/ 2 h 65"/>
              <a:gd name="T2" fmla="*/ 17 w 17"/>
              <a:gd name="T3" fmla="*/ 2 h 65"/>
              <a:gd name="T4" fmla="*/ 16 w 17"/>
              <a:gd name="T5" fmla="*/ 1 h 65"/>
              <a:gd name="T6" fmla="*/ 14 w 17"/>
              <a:gd name="T7" fmla="*/ 1 h 65"/>
              <a:gd name="T8" fmla="*/ 11 w 17"/>
              <a:gd name="T9" fmla="*/ 1 h 65"/>
              <a:gd name="T10" fmla="*/ 9 w 17"/>
              <a:gd name="T11" fmla="*/ 0 h 65"/>
              <a:gd name="T12" fmla="*/ 6 w 17"/>
              <a:gd name="T13" fmla="*/ 1 h 65"/>
              <a:gd name="T14" fmla="*/ 2 w 17"/>
              <a:gd name="T15" fmla="*/ 2 h 65"/>
              <a:gd name="T16" fmla="*/ 0 w 17"/>
              <a:gd name="T17" fmla="*/ 3 h 65"/>
              <a:gd name="T18" fmla="*/ 0 w 17"/>
              <a:gd name="T19" fmla="*/ 65 h 65"/>
              <a:gd name="T20" fmla="*/ 0 w 17"/>
              <a:gd name="T21" fmla="*/ 65 h 65"/>
              <a:gd name="T22" fmla="*/ 1 w 17"/>
              <a:gd name="T23" fmla="*/ 65 h 65"/>
              <a:gd name="T24" fmla="*/ 3 w 17"/>
              <a:gd name="T25" fmla="*/ 65 h 65"/>
              <a:gd name="T26" fmla="*/ 6 w 17"/>
              <a:gd name="T27" fmla="*/ 64 h 65"/>
              <a:gd name="T28" fmla="*/ 8 w 17"/>
              <a:gd name="T29" fmla="*/ 64 h 65"/>
              <a:gd name="T30" fmla="*/ 11 w 17"/>
              <a:gd name="T31" fmla="*/ 63 h 65"/>
              <a:gd name="T32" fmla="*/ 14 w 17"/>
              <a:gd name="T33" fmla="*/ 61 h 65"/>
              <a:gd name="T34" fmla="*/ 17 w 17"/>
              <a:gd name="T35" fmla="*/ 58 h 65"/>
              <a:gd name="T36" fmla="*/ 17 w 17"/>
              <a:gd name="T37" fmla="*/ 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65">
                <a:moveTo>
                  <a:pt x="17" y="2"/>
                </a:moveTo>
                <a:lnTo>
                  <a:pt x="17" y="2"/>
                </a:lnTo>
                <a:lnTo>
                  <a:pt x="16" y="1"/>
                </a:lnTo>
                <a:lnTo>
                  <a:pt x="14" y="1"/>
                </a:lnTo>
                <a:lnTo>
                  <a:pt x="11" y="1"/>
                </a:lnTo>
                <a:lnTo>
                  <a:pt x="9" y="0"/>
                </a:lnTo>
                <a:lnTo>
                  <a:pt x="6" y="1"/>
                </a:lnTo>
                <a:lnTo>
                  <a:pt x="2" y="2"/>
                </a:lnTo>
                <a:lnTo>
                  <a:pt x="0" y="3"/>
                </a:lnTo>
                <a:lnTo>
                  <a:pt x="0" y="65"/>
                </a:lnTo>
                <a:lnTo>
                  <a:pt x="0" y="65"/>
                </a:lnTo>
                <a:lnTo>
                  <a:pt x="1" y="65"/>
                </a:lnTo>
                <a:lnTo>
                  <a:pt x="3" y="65"/>
                </a:lnTo>
                <a:lnTo>
                  <a:pt x="6" y="64"/>
                </a:lnTo>
                <a:lnTo>
                  <a:pt x="8" y="64"/>
                </a:lnTo>
                <a:lnTo>
                  <a:pt x="11" y="63"/>
                </a:lnTo>
                <a:lnTo>
                  <a:pt x="14" y="61"/>
                </a:lnTo>
                <a:lnTo>
                  <a:pt x="17" y="58"/>
                </a:lnTo>
                <a:lnTo>
                  <a:pt x="17" y="2"/>
                </a:lnTo>
                <a:close/>
              </a:path>
            </a:pathLst>
          </a:custGeom>
          <a:solidFill>
            <a:srgbClr val="BC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61" name="Freeform 41">
            <a:extLst>
              <a:ext uri="{FF2B5EF4-FFF2-40B4-BE49-F238E27FC236}">
                <a16:creationId xmlns:a16="http://schemas.microsoft.com/office/drawing/2014/main" id="{1A738F47-C4CD-8870-8668-B4D78343DB4F}"/>
              </a:ext>
            </a:extLst>
          </p:cNvPr>
          <p:cNvSpPr>
            <a:spLocks/>
          </p:cNvSpPr>
          <p:nvPr/>
        </p:nvSpPr>
        <p:spPr bwMode="auto">
          <a:xfrm>
            <a:off x="1916113" y="4244975"/>
            <a:ext cx="22225" cy="74613"/>
          </a:xfrm>
          <a:custGeom>
            <a:avLst/>
            <a:gdLst>
              <a:gd name="T0" fmla="*/ 14 w 14"/>
              <a:gd name="T1" fmla="*/ 1 h 47"/>
              <a:gd name="T2" fmla="*/ 14 w 14"/>
              <a:gd name="T3" fmla="*/ 1 h 47"/>
              <a:gd name="T4" fmla="*/ 13 w 14"/>
              <a:gd name="T5" fmla="*/ 1 h 47"/>
              <a:gd name="T6" fmla="*/ 11 w 14"/>
              <a:gd name="T7" fmla="*/ 1 h 47"/>
              <a:gd name="T8" fmla="*/ 9 w 14"/>
              <a:gd name="T9" fmla="*/ 0 h 47"/>
              <a:gd name="T10" fmla="*/ 8 w 14"/>
              <a:gd name="T11" fmla="*/ 0 h 47"/>
              <a:gd name="T12" fmla="*/ 6 w 14"/>
              <a:gd name="T13" fmla="*/ 1 h 47"/>
              <a:gd name="T14" fmla="*/ 2 w 14"/>
              <a:gd name="T15" fmla="*/ 1 h 47"/>
              <a:gd name="T16" fmla="*/ 0 w 14"/>
              <a:gd name="T17" fmla="*/ 4 h 47"/>
              <a:gd name="T18" fmla="*/ 0 w 14"/>
              <a:gd name="T19" fmla="*/ 47 h 47"/>
              <a:gd name="T20" fmla="*/ 1 w 14"/>
              <a:gd name="T21" fmla="*/ 47 h 47"/>
              <a:gd name="T22" fmla="*/ 1 w 14"/>
              <a:gd name="T23" fmla="*/ 46 h 47"/>
              <a:gd name="T24" fmla="*/ 3 w 14"/>
              <a:gd name="T25" fmla="*/ 46 h 47"/>
              <a:gd name="T26" fmla="*/ 4 w 14"/>
              <a:gd name="T27" fmla="*/ 46 h 47"/>
              <a:gd name="T28" fmla="*/ 7 w 14"/>
              <a:gd name="T29" fmla="*/ 44 h 47"/>
              <a:gd name="T30" fmla="*/ 9 w 14"/>
              <a:gd name="T31" fmla="*/ 44 h 47"/>
              <a:gd name="T32" fmla="*/ 11 w 14"/>
              <a:gd name="T33" fmla="*/ 43 h 47"/>
              <a:gd name="T34" fmla="*/ 14 w 14"/>
              <a:gd name="T35" fmla="*/ 41 h 47"/>
              <a:gd name="T36" fmla="*/ 14 w 1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 h="47">
                <a:moveTo>
                  <a:pt x="14" y="1"/>
                </a:moveTo>
                <a:lnTo>
                  <a:pt x="14" y="1"/>
                </a:lnTo>
                <a:lnTo>
                  <a:pt x="13" y="1"/>
                </a:lnTo>
                <a:lnTo>
                  <a:pt x="11" y="1"/>
                </a:lnTo>
                <a:lnTo>
                  <a:pt x="9" y="0"/>
                </a:lnTo>
                <a:lnTo>
                  <a:pt x="8" y="0"/>
                </a:lnTo>
                <a:lnTo>
                  <a:pt x="6" y="1"/>
                </a:lnTo>
                <a:lnTo>
                  <a:pt x="2" y="1"/>
                </a:lnTo>
                <a:lnTo>
                  <a:pt x="0" y="4"/>
                </a:lnTo>
                <a:lnTo>
                  <a:pt x="0" y="47"/>
                </a:lnTo>
                <a:lnTo>
                  <a:pt x="1" y="47"/>
                </a:lnTo>
                <a:lnTo>
                  <a:pt x="1" y="46"/>
                </a:lnTo>
                <a:lnTo>
                  <a:pt x="3" y="46"/>
                </a:lnTo>
                <a:lnTo>
                  <a:pt x="4" y="46"/>
                </a:lnTo>
                <a:lnTo>
                  <a:pt x="7" y="44"/>
                </a:lnTo>
                <a:lnTo>
                  <a:pt x="9" y="44"/>
                </a:lnTo>
                <a:lnTo>
                  <a:pt x="11" y="43"/>
                </a:lnTo>
                <a:lnTo>
                  <a:pt x="14" y="41"/>
                </a:lnTo>
                <a:lnTo>
                  <a:pt x="14" y="1"/>
                </a:lnTo>
                <a:close/>
              </a:path>
            </a:pathLst>
          </a:custGeom>
          <a:solidFill>
            <a:srgbClr val="D1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62" name="Freeform 42">
            <a:extLst>
              <a:ext uri="{FF2B5EF4-FFF2-40B4-BE49-F238E27FC236}">
                <a16:creationId xmlns:a16="http://schemas.microsoft.com/office/drawing/2014/main" id="{4B84B593-495E-92CF-BB6E-07A06D109387}"/>
              </a:ext>
            </a:extLst>
          </p:cNvPr>
          <p:cNvSpPr>
            <a:spLocks/>
          </p:cNvSpPr>
          <p:nvPr/>
        </p:nvSpPr>
        <p:spPr bwMode="auto">
          <a:xfrm>
            <a:off x="1917700" y="4246563"/>
            <a:ext cx="14288" cy="42862"/>
          </a:xfrm>
          <a:custGeom>
            <a:avLst/>
            <a:gdLst>
              <a:gd name="T0" fmla="*/ 9 w 9"/>
              <a:gd name="T1" fmla="*/ 1 h 27"/>
              <a:gd name="T2" fmla="*/ 9 w 9"/>
              <a:gd name="T3" fmla="*/ 1 h 27"/>
              <a:gd name="T4" fmla="*/ 8 w 9"/>
              <a:gd name="T5" fmla="*/ 1 h 27"/>
              <a:gd name="T6" fmla="*/ 7 w 9"/>
              <a:gd name="T7" fmla="*/ 1 h 27"/>
              <a:gd name="T8" fmla="*/ 6 w 9"/>
              <a:gd name="T9" fmla="*/ 0 h 27"/>
              <a:gd name="T10" fmla="*/ 5 w 9"/>
              <a:gd name="T11" fmla="*/ 0 h 27"/>
              <a:gd name="T12" fmla="*/ 3 w 9"/>
              <a:gd name="T13" fmla="*/ 0 h 27"/>
              <a:gd name="T14" fmla="*/ 1 w 9"/>
              <a:gd name="T15" fmla="*/ 1 h 27"/>
              <a:gd name="T16" fmla="*/ 0 w 9"/>
              <a:gd name="T17" fmla="*/ 3 h 27"/>
              <a:gd name="T18" fmla="*/ 0 w 9"/>
              <a:gd name="T19" fmla="*/ 27 h 27"/>
              <a:gd name="T20" fmla="*/ 0 w 9"/>
              <a:gd name="T21" fmla="*/ 27 h 27"/>
              <a:gd name="T22" fmla="*/ 1 w 9"/>
              <a:gd name="T23" fmla="*/ 27 h 27"/>
              <a:gd name="T24" fmla="*/ 2 w 9"/>
              <a:gd name="T25" fmla="*/ 27 h 27"/>
              <a:gd name="T26" fmla="*/ 3 w 9"/>
              <a:gd name="T27" fmla="*/ 27 h 27"/>
              <a:gd name="T28" fmla="*/ 5 w 9"/>
              <a:gd name="T29" fmla="*/ 26 h 27"/>
              <a:gd name="T30" fmla="*/ 6 w 9"/>
              <a:gd name="T31" fmla="*/ 26 h 27"/>
              <a:gd name="T32" fmla="*/ 8 w 9"/>
              <a:gd name="T33" fmla="*/ 25 h 27"/>
              <a:gd name="T34" fmla="*/ 9 w 9"/>
              <a:gd name="T35" fmla="*/ 24 h 27"/>
              <a:gd name="T36" fmla="*/ 9 w 9"/>
              <a:gd name="T3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27">
                <a:moveTo>
                  <a:pt x="9" y="1"/>
                </a:moveTo>
                <a:lnTo>
                  <a:pt x="9" y="1"/>
                </a:lnTo>
                <a:lnTo>
                  <a:pt x="8" y="1"/>
                </a:lnTo>
                <a:lnTo>
                  <a:pt x="7" y="1"/>
                </a:lnTo>
                <a:lnTo>
                  <a:pt x="6" y="0"/>
                </a:lnTo>
                <a:lnTo>
                  <a:pt x="5" y="0"/>
                </a:lnTo>
                <a:lnTo>
                  <a:pt x="3" y="0"/>
                </a:lnTo>
                <a:lnTo>
                  <a:pt x="1" y="1"/>
                </a:lnTo>
                <a:lnTo>
                  <a:pt x="0" y="3"/>
                </a:lnTo>
                <a:lnTo>
                  <a:pt x="0" y="27"/>
                </a:lnTo>
                <a:lnTo>
                  <a:pt x="0" y="27"/>
                </a:lnTo>
                <a:lnTo>
                  <a:pt x="1" y="27"/>
                </a:lnTo>
                <a:lnTo>
                  <a:pt x="2" y="27"/>
                </a:lnTo>
                <a:lnTo>
                  <a:pt x="3" y="27"/>
                </a:lnTo>
                <a:lnTo>
                  <a:pt x="5" y="26"/>
                </a:lnTo>
                <a:lnTo>
                  <a:pt x="6" y="26"/>
                </a:lnTo>
                <a:lnTo>
                  <a:pt x="8" y="25"/>
                </a:lnTo>
                <a:lnTo>
                  <a:pt x="9" y="24"/>
                </a:lnTo>
                <a:lnTo>
                  <a:pt x="9" y="1"/>
                </a:lnTo>
                <a:close/>
              </a:path>
            </a:pathLst>
          </a:custGeom>
          <a:solidFill>
            <a:srgbClr val="E5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63" name="Freeform 43">
            <a:extLst>
              <a:ext uri="{FF2B5EF4-FFF2-40B4-BE49-F238E27FC236}">
                <a16:creationId xmlns:a16="http://schemas.microsoft.com/office/drawing/2014/main" id="{6DD8984E-29B8-A6B2-C9AB-B0550AF5B9A6}"/>
              </a:ext>
            </a:extLst>
          </p:cNvPr>
          <p:cNvSpPr>
            <a:spLocks/>
          </p:cNvSpPr>
          <p:nvPr/>
        </p:nvSpPr>
        <p:spPr bwMode="auto">
          <a:xfrm>
            <a:off x="2093913" y="4368800"/>
            <a:ext cx="22225" cy="20638"/>
          </a:xfrm>
          <a:custGeom>
            <a:avLst/>
            <a:gdLst>
              <a:gd name="T0" fmla="*/ 7 w 14"/>
              <a:gd name="T1" fmla="*/ 13 h 13"/>
              <a:gd name="T2" fmla="*/ 8 w 14"/>
              <a:gd name="T3" fmla="*/ 13 h 13"/>
              <a:gd name="T4" fmla="*/ 9 w 14"/>
              <a:gd name="T5" fmla="*/ 13 h 13"/>
              <a:gd name="T6" fmla="*/ 10 w 14"/>
              <a:gd name="T7" fmla="*/ 12 h 13"/>
              <a:gd name="T8" fmla="*/ 11 w 14"/>
              <a:gd name="T9" fmla="*/ 11 h 13"/>
              <a:gd name="T10" fmla="*/ 13 w 14"/>
              <a:gd name="T11" fmla="*/ 11 h 13"/>
              <a:gd name="T12" fmla="*/ 13 w 14"/>
              <a:gd name="T13" fmla="*/ 10 h 13"/>
              <a:gd name="T14" fmla="*/ 14 w 14"/>
              <a:gd name="T15" fmla="*/ 7 h 13"/>
              <a:gd name="T16" fmla="*/ 14 w 14"/>
              <a:gd name="T17" fmla="*/ 6 h 13"/>
              <a:gd name="T18" fmla="*/ 14 w 14"/>
              <a:gd name="T19" fmla="*/ 5 h 13"/>
              <a:gd name="T20" fmla="*/ 13 w 14"/>
              <a:gd name="T21" fmla="*/ 4 h 13"/>
              <a:gd name="T22" fmla="*/ 13 w 14"/>
              <a:gd name="T23" fmla="*/ 3 h 13"/>
              <a:gd name="T24" fmla="*/ 11 w 14"/>
              <a:gd name="T25" fmla="*/ 2 h 13"/>
              <a:gd name="T26" fmla="*/ 10 w 14"/>
              <a:gd name="T27" fmla="*/ 0 h 13"/>
              <a:gd name="T28" fmla="*/ 9 w 14"/>
              <a:gd name="T29" fmla="*/ 0 h 13"/>
              <a:gd name="T30" fmla="*/ 8 w 14"/>
              <a:gd name="T31" fmla="*/ 0 h 13"/>
              <a:gd name="T32" fmla="*/ 7 w 14"/>
              <a:gd name="T33" fmla="*/ 0 h 13"/>
              <a:gd name="T34" fmla="*/ 6 w 14"/>
              <a:gd name="T35" fmla="*/ 0 h 13"/>
              <a:gd name="T36" fmla="*/ 4 w 14"/>
              <a:gd name="T37" fmla="*/ 0 h 13"/>
              <a:gd name="T38" fmla="*/ 3 w 14"/>
              <a:gd name="T39" fmla="*/ 0 h 13"/>
              <a:gd name="T40" fmla="*/ 2 w 14"/>
              <a:gd name="T41" fmla="*/ 2 h 13"/>
              <a:gd name="T42" fmla="*/ 1 w 14"/>
              <a:gd name="T43" fmla="*/ 3 h 13"/>
              <a:gd name="T44" fmla="*/ 1 w 14"/>
              <a:gd name="T45" fmla="*/ 4 h 13"/>
              <a:gd name="T46" fmla="*/ 0 w 14"/>
              <a:gd name="T47" fmla="*/ 5 h 13"/>
              <a:gd name="T48" fmla="*/ 0 w 14"/>
              <a:gd name="T49" fmla="*/ 6 h 13"/>
              <a:gd name="T50" fmla="*/ 0 w 14"/>
              <a:gd name="T51" fmla="*/ 7 h 13"/>
              <a:gd name="T52" fmla="*/ 1 w 14"/>
              <a:gd name="T53" fmla="*/ 10 h 13"/>
              <a:gd name="T54" fmla="*/ 1 w 14"/>
              <a:gd name="T55" fmla="*/ 11 h 13"/>
              <a:gd name="T56" fmla="*/ 2 w 14"/>
              <a:gd name="T57" fmla="*/ 11 h 13"/>
              <a:gd name="T58" fmla="*/ 3 w 14"/>
              <a:gd name="T59" fmla="*/ 12 h 13"/>
              <a:gd name="T60" fmla="*/ 4 w 14"/>
              <a:gd name="T61" fmla="*/ 13 h 13"/>
              <a:gd name="T62" fmla="*/ 6 w 14"/>
              <a:gd name="T63" fmla="*/ 13 h 13"/>
              <a:gd name="T64" fmla="*/ 7 w 14"/>
              <a:gd name="T6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3">
                <a:moveTo>
                  <a:pt x="7" y="13"/>
                </a:moveTo>
                <a:lnTo>
                  <a:pt x="8" y="13"/>
                </a:lnTo>
                <a:lnTo>
                  <a:pt x="9" y="13"/>
                </a:lnTo>
                <a:lnTo>
                  <a:pt x="10" y="12"/>
                </a:lnTo>
                <a:lnTo>
                  <a:pt x="11" y="11"/>
                </a:lnTo>
                <a:lnTo>
                  <a:pt x="13" y="11"/>
                </a:lnTo>
                <a:lnTo>
                  <a:pt x="13" y="10"/>
                </a:lnTo>
                <a:lnTo>
                  <a:pt x="14" y="7"/>
                </a:lnTo>
                <a:lnTo>
                  <a:pt x="14" y="6"/>
                </a:lnTo>
                <a:lnTo>
                  <a:pt x="14" y="5"/>
                </a:lnTo>
                <a:lnTo>
                  <a:pt x="13" y="4"/>
                </a:lnTo>
                <a:lnTo>
                  <a:pt x="13" y="3"/>
                </a:lnTo>
                <a:lnTo>
                  <a:pt x="11" y="2"/>
                </a:lnTo>
                <a:lnTo>
                  <a:pt x="10" y="0"/>
                </a:lnTo>
                <a:lnTo>
                  <a:pt x="9" y="0"/>
                </a:lnTo>
                <a:lnTo>
                  <a:pt x="8" y="0"/>
                </a:lnTo>
                <a:lnTo>
                  <a:pt x="7" y="0"/>
                </a:lnTo>
                <a:lnTo>
                  <a:pt x="6" y="0"/>
                </a:lnTo>
                <a:lnTo>
                  <a:pt x="4" y="0"/>
                </a:lnTo>
                <a:lnTo>
                  <a:pt x="3" y="0"/>
                </a:lnTo>
                <a:lnTo>
                  <a:pt x="2" y="2"/>
                </a:lnTo>
                <a:lnTo>
                  <a:pt x="1" y="3"/>
                </a:lnTo>
                <a:lnTo>
                  <a:pt x="1" y="4"/>
                </a:lnTo>
                <a:lnTo>
                  <a:pt x="0" y="5"/>
                </a:lnTo>
                <a:lnTo>
                  <a:pt x="0" y="6"/>
                </a:lnTo>
                <a:lnTo>
                  <a:pt x="0" y="7"/>
                </a:lnTo>
                <a:lnTo>
                  <a:pt x="1" y="10"/>
                </a:lnTo>
                <a:lnTo>
                  <a:pt x="1" y="11"/>
                </a:lnTo>
                <a:lnTo>
                  <a:pt x="2" y="11"/>
                </a:lnTo>
                <a:lnTo>
                  <a:pt x="3" y="12"/>
                </a:lnTo>
                <a:lnTo>
                  <a:pt x="4" y="13"/>
                </a:lnTo>
                <a:lnTo>
                  <a:pt x="6" y="13"/>
                </a:lnTo>
                <a:lnTo>
                  <a:pt x="7"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64" name="Freeform 44">
            <a:extLst>
              <a:ext uri="{FF2B5EF4-FFF2-40B4-BE49-F238E27FC236}">
                <a16:creationId xmlns:a16="http://schemas.microsoft.com/office/drawing/2014/main" id="{A67C7B10-AD21-E5C9-85AF-6F18C1B3BAEC}"/>
              </a:ext>
            </a:extLst>
          </p:cNvPr>
          <p:cNvSpPr>
            <a:spLocks/>
          </p:cNvSpPr>
          <p:nvPr/>
        </p:nvSpPr>
        <p:spPr bwMode="auto">
          <a:xfrm>
            <a:off x="2028825" y="4368800"/>
            <a:ext cx="11113" cy="11113"/>
          </a:xfrm>
          <a:custGeom>
            <a:avLst/>
            <a:gdLst>
              <a:gd name="T0" fmla="*/ 3 w 7"/>
              <a:gd name="T1" fmla="*/ 7 h 7"/>
              <a:gd name="T2" fmla="*/ 5 w 7"/>
              <a:gd name="T3" fmla="*/ 6 h 7"/>
              <a:gd name="T4" fmla="*/ 6 w 7"/>
              <a:gd name="T5" fmla="*/ 6 h 7"/>
              <a:gd name="T6" fmla="*/ 6 w 7"/>
              <a:gd name="T7" fmla="*/ 5 h 7"/>
              <a:gd name="T8" fmla="*/ 7 w 7"/>
              <a:gd name="T9" fmla="*/ 4 h 7"/>
              <a:gd name="T10" fmla="*/ 6 w 7"/>
              <a:gd name="T11" fmla="*/ 2 h 7"/>
              <a:gd name="T12" fmla="*/ 6 w 7"/>
              <a:gd name="T13" fmla="*/ 2 h 7"/>
              <a:gd name="T14" fmla="*/ 5 w 7"/>
              <a:gd name="T15" fmla="*/ 0 h 7"/>
              <a:gd name="T16" fmla="*/ 3 w 7"/>
              <a:gd name="T17" fmla="*/ 0 h 7"/>
              <a:gd name="T18" fmla="*/ 2 w 7"/>
              <a:gd name="T19" fmla="*/ 0 h 7"/>
              <a:gd name="T20" fmla="*/ 1 w 7"/>
              <a:gd name="T21" fmla="*/ 2 h 7"/>
              <a:gd name="T22" fmla="*/ 0 w 7"/>
              <a:gd name="T23" fmla="*/ 2 h 7"/>
              <a:gd name="T24" fmla="*/ 0 w 7"/>
              <a:gd name="T25" fmla="*/ 4 h 7"/>
              <a:gd name="T26" fmla="*/ 0 w 7"/>
              <a:gd name="T27" fmla="*/ 5 h 7"/>
              <a:gd name="T28" fmla="*/ 1 w 7"/>
              <a:gd name="T29" fmla="*/ 6 h 7"/>
              <a:gd name="T30" fmla="*/ 2 w 7"/>
              <a:gd name="T31" fmla="*/ 6 h 7"/>
              <a:gd name="T32" fmla="*/ 3 w 7"/>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7">
                <a:moveTo>
                  <a:pt x="3" y="7"/>
                </a:moveTo>
                <a:lnTo>
                  <a:pt x="5" y="6"/>
                </a:lnTo>
                <a:lnTo>
                  <a:pt x="6" y="6"/>
                </a:lnTo>
                <a:lnTo>
                  <a:pt x="6" y="5"/>
                </a:lnTo>
                <a:lnTo>
                  <a:pt x="7" y="4"/>
                </a:lnTo>
                <a:lnTo>
                  <a:pt x="6" y="2"/>
                </a:lnTo>
                <a:lnTo>
                  <a:pt x="6" y="2"/>
                </a:lnTo>
                <a:lnTo>
                  <a:pt x="5" y="0"/>
                </a:lnTo>
                <a:lnTo>
                  <a:pt x="3" y="0"/>
                </a:lnTo>
                <a:lnTo>
                  <a:pt x="2" y="0"/>
                </a:lnTo>
                <a:lnTo>
                  <a:pt x="1" y="2"/>
                </a:lnTo>
                <a:lnTo>
                  <a:pt x="0" y="2"/>
                </a:lnTo>
                <a:lnTo>
                  <a:pt x="0" y="4"/>
                </a:lnTo>
                <a:lnTo>
                  <a:pt x="0" y="5"/>
                </a:lnTo>
                <a:lnTo>
                  <a:pt x="1" y="6"/>
                </a:lnTo>
                <a:lnTo>
                  <a:pt x="2" y="6"/>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65" name="Freeform 45">
            <a:extLst>
              <a:ext uri="{FF2B5EF4-FFF2-40B4-BE49-F238E27FC236}">
                <a16:creationId xmlns:a16="http://schemas.microsoft.com/office/drawing/2014/main" id="{9A3C6869-08EF-7298-1A7F-BE664E612562}"/>
              </a:ext>
            </a:extLst>
          </p:cNvPr>
          <p:cNvSpPr>
            <a:spLocks/>
          </p:cNvSpPr>
          <p:nvPr/>
        </p:nvSpPr>
        <p:spPr bwMode="auto">
          <a:xfrm>
            <a:off x="2047875" y="4368800"/>
            <a:ext cx="7938" cy="11113"/>
          </a:xfrm>
          <a:custGeom>
            <a:avLst/>
            <a:gdLst>
              <a:gd name="T0" fmla="*/ 3 w 5"/>
              <a:gd name="T1" fmla="*/ 7 h 7"/>
              <a:gd name="T2" fmla="*/ 4 w 5"/>
              <a:gd name="T3" fmla="*/ 7 h 7"/>
              <a:gd name="T4" fmla="*/ 5 w 5"/>
              <a:gd name="T5" fmla="*/ 6 h 7"/>
              <a:gd name="T6" fmla="*/ 5 w 5"/>
              <a:gd name="T7" fmla="*/ 5 h 7"/>
              <a:gd name="T8" fmla="*/ 5 w 5"/>
              <a:gd name="T9" fmla="*/ 4 h 7"/>
              <a:gd name="T10" fmla="*/ 5 w 5"/>
              <a:gd name="T11" fmla="*/ 3 h 7"/>
              <a:gd name="T12" fmla="*/ 5 w 5"/>
              <a:gd name="T13" fmla="*/ 2 h 7"/>
              <a:gd name="T14" fmla="*/ 4 w 5"/>
              <a:gd name="T15" fmla="*/ 0 h 7"/>
              <a:gd name="T16" fmla="*/ 3 w 5"/>
              <a:gd name="T17" fmla="*/ 0 h 7"/>
              <a:gd name="T18" fmla="*/ 2 w 5"/>
              <a:gd name="T19" fmla="*/ 0 h 7"/>
              <a:gd name="T20" fmla="*/ 1 w 5"/>
              <a:gd name="T21" fmla="*/ 2 h 7"/>
              <a:gd name="T22" fmla="*/ 0 w 5"/>
              <a:gd name="T23" fmla="*/ 3 h 7"/>
              <a:gd name="T24" fmla="*/ 0 w 5"/>
              <a:gd name="T25" fmla="*/ 4 h 7"/>
              <a:gd name="T26" fmla="*/ 0 w 5"/>
              <a:gd name="T27" fmla="*/ 5 h 7"/>
              <a:gd name="T28" fmla="*/ 1 w 5"/>
              <a:gd name="T29" fmla="*/ 6 h 7"/>
              <a:gd name="T30" fmla="*/ 2 w 5"/>
              <a:gd name="T31" fmla="*/ 7 h 7"/>
              <a:gd name="T32" fmla="*/ 3 w 5"/>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 h="7">
                <a:moveTo>
                  <a:pt x="3" y="7"/>
                </a:moveTo>
                <a:lnTo>
                  <a:pt x="4" y="7"/>
                </a:lnTo>
                <a:lnTo>
                  <a:pt x="5" y="6"/>
                </a:lnTo>
                <a:lnTo>
                  <a:pt x="5" y="5"/>
                </a:lnTo>
                <a:lnTo>
                  <a:pt x="5" y="4"/>
                </a:lnTo>
                <a:lnTo>
                  <a:pt x="5" y="3"/>
                </a:lnTo>
                <a:lnTo>
                  <a:pt x="5" y="2"/>
                </a:lnTo>
                <a:lnTo>
                  <a:pt x="4" y="0"/>
                </a:lnTo>
                <a:lnTo>
                  <a:pt x="3" y="0"/>
                </a:lnTo>
                <a:lnTo>
                  <a:pt x="2" y="0"/>
                </a:lnTo>
                <a:lnTo>
                  <a:pt x="1" y="2"/>
                </a:lnTo>
                <a:lnTo>
                  <a:pt x="0" y="3"/>
                </a:lnTo>
                <a:lnTo>
                  <a:pt x="0" y="4"/>
                </a:lnTo>
                <a:lnTo>
                  <a:pt x="0" y="5"/>
                </a:lnTo>
                <a:lnTo>
                  <a:pt x="1" y="6"/>
                </a:lnTo>
                <a:lnTo>
                  <a:pt x="2" y="7"/>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66" name="Freeform 46">
            <a:extLst>
              <a:ext uri="{FF2B5EF4-FFF2-40B4-BE49-F238E27FC236}">
                <a16:creationId xmlns:a16="http://schemas.microsoft.com/office/drawing/2014/main" id="{40DB3122-5401-06CF-876B-B041F944E98A}"/>
              </a:ext>
            </a:extLst>
          </p:cNvPr>
          <p:cNvSpPr>
            <a:spLocks/>
          </p:cNvSpPr>
          <p:nvPr/>
        </p:nvSpPr>
        <p:spPr bwMode="auto">
          <a:xfrm>
            <a:off x="1974850" y="4222750"/>
            <a:ext cx="30163" cy="146050"/>
          </a:xfrm>
          <a:custGeom>
            <a:avLst/>
            <a:gdLst>
              <a:gd name="T0" fmla="*/ 6 w 19"/>
              <a:gd name="T1" fmla="*/ 1 h 92"/>
              <a:gd name="T2" fmla="*/ 6 w 19"/>
              <a:gd name="T3" fmla="*/ 4 h 92"/>
              <a:gd name="T4" fmla="*/ 4 w 19"/>
              <a:gd name="T5" fmla="*/ 8 h 92"/>
              <a:gd name="T6" fmla="*/ 2 w 19"/>
              <a:gd name="T7" fmla="*/ 16 h 92"/>
              <a:gd name="T8" fmla="*/ 1 w 19"/>
              <a:gd name="T9" fmla="*/ 28 h 92"/>
              <a:gd name="T10" fmla="*/ 0 w 19"/>
              <a:gd name="T11" fmla="*/ 41 h 92"/>
              <a:gd name="T12" fmla="*/ 0 w 19"/>
              <a:gd name="T13" fmla="*/ 56 h 92"/>
              <a:gd name="T14" fmla="*/ 1 w 19"/>
              <a:gd name="T15" fmla="*/ 74 h 92"/>
              <a:gd name="T16" fmla="*/ 5 w 19"/>
              <a:gd name="T17" fmla="*/ 92 h 92"/>
              <a:gd name="T18" fmla="*/ 19 w 19"/>
              <a:gd name="T19" fmla="*/ 91 h 92"/>
              <a:gd name="T20" fmla="*/ 18 w 19"/>
              <a:gd name="T21" fmla="*/ 89 h 92"/>
              <a:gd name="T22" fmla="*/ 16 w 19"/>
              <a:gd name="T23" fmla="*/ 81 h 92"/>
              <a:gd name="T24" fmla="*/ 15 w 19"/>
              <a:gd name="T25" fmla="*/ 70 h 92"/>
              <a:gd name="T26" fmla="*/ 14 w 19"/>
              <a:gd name="T27" fmla="*/ 56 h 92"/>
              <a:gd name="T28" fmla="*/ 13 w 19"/>
              <a:gd name="T29" fmla="*/ 42 h 92"/>
              <a:gd name="T30" fmla="*/ 13 w 19"/>
              <a:gd name="T31" fmla="*/ 27 h 92"/>
              <a:gd name="T32" fmla="*/ 15 w 19"/>
              <a:gd name="T33" fmla="*/ 13 h 92"/>
              <a:gd name="T34" fmla="*/ 19 w 19"/>
              <a:gd name="T35" fmla="*/ 1 h 92"/>
              <a:gd name="T36" fmla="*/ 19 w 19"/>
              <a:gd name="T37" fmla="*/ 0 h 92"/>
              <a:gd name="T38" fmla="*/ 19 w 19"/>
              <a:gd name="T39" fmla="*/ 0 h 92"/>
              <a:gd name="T40" fmla="*/ 19 w 19"/>
              <a:gd name="T41" fmla="*/ 0 h 92"/>
              <a:gd name="T42" fmla="*/ 18 w 19"/>
              <a:gd name="T43" fmla="*/ 0 h 92"/>
              <a:gd name="T44" fmla="*/ 16 w 19"/>
              <a:gd name="T45" fmla="*/ 0 h 92"/>
              <a:gd name="T46" fmla="*/ 14 w 19"/>
              <a:gd name="T47" fmla="*/ 0 h 92"/>
              <a:gd name="T48" fmla="*/ 11 w 19"/>
              <a:gd name="T49" fmla="*/ 0 h 92"/>
              <a:gd name="T50" fmla="*/ 6 w 19"/>
              <a:gd name="T51" fmla="*/ 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92">
                <a:moveTo>
                  <a:pt x="6" y="1"/>
                </a:moveTo>
                <a:lnTo>
                  <a:pt x="6" y="4"/>
                </a:lnTo>
                <a:lnTo>
                  <a:pt x="4" y="8"/>
                </a:lnTo>
                <a:lnTo>
                  <a:pt x="2" y="16"/>
                </a:lnTo>
                <a:lnTo>
                  <a:pt x="1" y="28"/>
                </a:lnTo>
                <a:lnTo>
                  <a:pt x="0" y="41"/>
                </a:lnTo>
                <a:lnTo>
                  <a:pt x="0" y="56"/>
                </a:lnTo>
                <a:lnTo>
                  <a:pt x="1" y="74"/>
                </a:lnTo>
                <a:lnTo>
                  <a:pt x="5" y="92"/>
                </a:lnTo>
                <a:lnTo>
                  <a:pt x="19" y="91"/>
                </a:lnTo>
                <a:lnTo>
                  <a:pt x="18" y="89"/>
                </a:lnTo>
                <a:lnTo>
                  <a:pt x="16" y="81"/>
                </a:lnTo>
                <a:lnTo>
                  <a:pt x="15" y="70"/>
                </a:lnTo>
                <a:lnTo>
                  <a:pt x="14" y="56"/>
                </a:lnTo>
                <a:lnTo>
                  <a:pt x="13" y="42"/>
                </a:lnTo>
                <a:lnTo>
                  <a:pt x="13" y="27"/>
                </a:lnTo>
                <a:lnTo>
                  <a:pt x="15" y="13"/>
                </a:lnTo>
                <a:lnTo>
                  <a:pt x="19" y="1"/>
                </a:lnTo>
                <a:lnTo>
                  <a:pt x="19" y="0"/>
                </a:lnTo>
                <a:lnTo>
                  <a:pt x="19" y="0"/>
                </a:lnTo>
                <a:lnTo>
                  <a:pt x="19" y="0"/>
                </a:lnTo>
                <a:lnTo>
                  <a:pt x="18" y="0"/>
                </a:lnTo>
                <a:lnTo>
                  <a:pt x="16" y="0"/>
                </a:lnTo>
                <a:lnTo>
                  <a:pt x="14" y="0"/>
                </a:lnTo>
                <a:lnTo>
                  <a:pt x="11" y="0"/>
                </a:lnTo>
                <a:lnTo>
                  <a:pt x="6" y="1"/>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67" name="Freeform 47">
            <a:extLst>
              <a:ext uri="{FF2B5EF4-FFF2-40B4-BE49-F238E27FC236}">
                <a16:creationId xmlns:a16="http://schemas.microsoft.com/office/drawing/2014/main" id="{BC46A1C1-7ED0-D9AE-B742-BCAED3714F11}"/>
              </a:ext>
            </a:extLst>
          </p:cNvPr>
          <p:cNvSpPr>
            <a:spLocks/>
          </p:cNvSpPr>
          <p:nvPr/>
        </p:nvSpPr>
        <p:spPr bwMode="auto">
          <a:xfrm>
            <a:off x="2130425" y="4203700"/>
            <a:ext cx="42863" cy="163513"/>
          </a:xfrm>
          <a:custGeom>
            <a:avLst/>
            <a:gdLst>
              <a:gd name="T0" fmla="*/ 27 w 27"/>
              <a:gd name="T1" fmla="*/ 0 h 103"/>
              <a:gd name="T2" fmla="*/ 26 w 27"/>
              <a:gd name="T3" fmla="*/ 2 h 103"/>
              <a:gd name="T4" fmla="*/ 25 w 27"/>
              <a:gd name="T5" fmla="*/ 4 h 103"/>
              <a:gd name="T6" fmla="*/ 22 w 27"/>
              <a:gd name="T7" fmla="*/ 10 h 103"/>
              <a:gd name="T8" fmla="*/ 20 w 27"/>
              <a:gd name="T9" fmla="*/ 18 h 103"/>
              <a:gd name="T10" fmla="*/ 18 w 27"/>
              <a:gd name="T11" fmla="*/ 32 h 103"/>
              <a:gd name="T12" fmla="*/ 16 w 27"/>
              <a:gd name="T13" fmla="*/ 49 h 103"/>
              <a:gd name="T14" fmla="*/ 18 w 27"/>
              <a:gd name="T15" fmla="*/ 73 h 103"/>
              <a:gd name="T16" fmla="*/ 20 w 27"/>
              <a:gd name="T17" fmla="*/ 103 h 103"/>
              <a:gd name="T18" fmla="*/ 5 w 27"/>
              <a:gd name="T19" fmla="*/ 103 h 103"/>
              <a:gd name="T20" fmla="*/ 5 w 27"/>
              <a:gd name="T21" fmla="*/ 101 h 103"/>
              <a:gd name="T22" fmla="*/ 4 w 27"/>
              <a:gd name="T23" fmla="*/ 92 h 103"/>
              <a:gd name="T24" fmla="*/ 2 w 27"/>
              <a:gd name="T25" fmla="*/ 80 h 103"/>
              <a:gd name="T26" fmla="*/ 1 w 27"/>
              <a:gd name="T27" fmla="*/ 65 h 103"/>
              <a:gd name="T28" fmla="*/ 0 w 27"/>
              <a:gd name="T29" fmla="*/ 47 h 103"/>
              <a:gd name="T30" fmla="*/ 1 w 27"/>
              <a:gd name="T31" fmla="*/ 31 h 103"/>
              <a:gd name="T32" fmla="*/ 4 w 27"/>
              <a:gd name="T33" fmla="*/ 14 h 103"/>
              <a:gd name="T34" fmla="*/ 9 w 27"/>
              <a:gd name="T35" fmla="*/ 0 h 103"/>
              <a:gd name="T36" fmla="*/ 27 w 27"/>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103">
                <a:moveTo>
                  <a:pt x="27" y="0"/>
                </a:moveTo>
                <a:lnTo>
                  <a:pt x="26" y="2"/>
                </a:lnTo>
                <a:lnTo>
                  <a:pt x="25" y="4"/>
                </a:lnTo>
                <a:lnTo>
                  <a:pt x="22" y="10"/>
                </a:lnTo>
                <a:lnTo>
                  <a:pt x="20" y="18"/>
                </a:lnTo>
                <a:lnTo>
                  <a:pt x="18" y="32"/>
                </a:lnTo>
                <a:lnTo>
                  <a:pt x="16" y="49"/>
                </a:lnTo>
                <a:lnTo>
                  <a:pt x="18" y="73"/>
                </a:lnTo>
                <a:lnTo>
                  <a:pt x="20" y="103"/>
                </a:lnTo>
                <a:lnTo>
                  <a:pt x="5" y="103"/>
                </a:lnTo>
                <a:lnTo>
                  <a:pt x="5" y="101"/>
                </a:lnTo>
                <a:lnTo>
                  <a:pt x="4" y="92"/>
                </a:lnTo>
                <a:lnTo>
                  <a:pt x="2" y="80"/>
                </a:lnTo>
                <a:lnTo>
                  <a:pt x="1" y="65"/>
                </a:lnTo>
                <a:lnTo>
                  <a:pt x="0" y="47"/>
                </a:lnTo>
                <a:lnTo>
                  <a:pt x="1" y="31"/>
                </a:lnTo>
                <a:lnTo>
                  <a:pt x="4" y="14"/>
                </a:lnTo>
                <a:lnTo>
                  <a:pt x="9" y="0"/>
                </a:lnTo>
                <a:lnTo>
                  <a:pt x="27" y="0"/>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68" name="Freeform 48">
            <a:extLst>
              <a:ext uri="{FF2B5EF4-FFF2-40B4-BE49-F238E27FC236}">
                <a16:creationId xmlns:a16="http://schemas.microsoft.com/office/drawing/2014/main" id="{22FA1614-0B66-6403-F251-4C125D9A2E7D}"/>
              </a:ext>
            </a:extLst>
          </p:cNvPr>
          <p:cNvSpPr>
            <a:spLocks/>
          </p:cNvSpPr>
          <p:nvPr/>
        </p:nvSpPr>
        <p:spPr bwMode="auto">
          <a:xfrm>
            <a:off x="1974850" y="4230688"/>
            <a:ext cx="28575" cy="127000"/>
          </a:xfrm>
          <a:custGeom>
            <a:avLst/>
            <a:gdLst>
              <a:gd name="T0" fmla="*/ 6 w 18"/>
              <a:gd name="T1" fmla="*/ 2 h 80"/>
              <a:gd name="T2" fmla="*/ 6 w 18"/>
              <a:gd name="T3" fmla="*/ 3 h 80"/>
              <a:gd name="T4" fmla="*/ 5 w 18"/>
              <a:gd name="T5" fmla="*/ 8 h 80"/>
              <a:gd name="T6" fmla="*/ 2 w 18"/>
              <a:gd name="T7" fmla="*/ 15 h 80"/>
              <a:gd name="T8" fmla="*/ 1 w 18"/>
              <a:gd name="T9" fmla="*/ 24 h 80"/>
              <a:gd name="T10" fmla="*/ 0 w 18"/>
              <a:gd name="T11" fmla="*/ 36 h 80"/>
              <a:gd name="T12" fmla="*/ 1 w 18"/>
              <a:gd name="T13" fmla="*/ 50 h 80"/>
              <a:gd name="T14" fmla="*/ 2 w 18"/>
              <a:gd name="T15" fmla="*/ 65 h 80"/>
              <a:gd name="T16" fmla="*/ 5 w 18"/>
              <a:gd name="T17" fmla="*/ 80 h 80"/>
              <a:gd name="T18" fmla="*/ 16 w 18"/>
              <a:gd name="T19" fmla="*/ 80 h 80"/>
              <a:gd name="T20" fmla="*/ 16 w 18"/>
              <a:gd name="T21" fmla="*/ 78 h 80"/>
              <a:gd name="T22" fmla="*/ 15 w 18"/>
              <a:gd name="T23" fmla="*/ 71 h 80"/>
              <a:gd name="T24" fmla="*/ 14 w 18"/>
              <a:gd name="T25" fmla="*/ 62 h 80"/>
              <a:gd name="T26" fmla="*/ 13 w 18"/>
              <a:gd name="T27" fmla="*/ 50 h 80"/>
              <a:gd name="T28" fmla="*/ 12 w 18"/>
              <a:gd name="T29" fmla="*/ 37 h 80"/>
              <a:gd name="T30" fmla="*/ 12 w 18"/>
              <a:gd name="T31" fmla="*/ 24 h 80"/>
              <a:gd name="T32" fmla="*/ 14 w 18"/>
              <a:gd name="T33" fmla="*/ 11 h 80"/>
              <a:gd name="T34" fmla="*/ 18 w 18"/>
              <a:gd name="T35" fmla="*/ 1 h 80"/>
              <a:gd name="T36" fmla="*/ 18 w 18"/>
              <a:gd name="T37" fmla="*/ 1 h 80"/>
              <a:gd name="T38" fmla="*/ 18 w 18"/>
              <a:gd name="T39" fmla="*/ 1 h 80"/>
              <a:gd name="T40" fmla="*/ 18 w 18"/>
              <a:gd name="T41" fmla="*/ 1 h 80"/>
              <a:gd name="T42" fmla="*/ 16 w 18"/>
              <a:gd name="T43" fmla="*/ 0 h 80"/>
              <a:gd name="T44" fmla="*/ 15 w 18"/>
              <a:gd name="T45" fmla="*/ 0 h 80"/>
              <a:gd name="T46" fmla="*/ 13 w 18"/>
              <a:gd name="T47" fmla="*/ 0 h 80"/>
              <a:gd name="T48" fmla="*/ 9 w 18"/>
              <a:gd name="T49" fmla="*/ 1 h 80"/>
              <a:gd name="T50" fmla="*/ 6 w 18"/>
              <a:gd name="T51" fmla="*/ 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 h="80">
                <a:moveTo>
                  <a:pt x="6" y="2"/>
                </a:moveTo>
                <a:lnTo>
                  <a:pt x="6" y="3"/>
                </a:lnTo>
                <a:lnTo>
                  <a:pt x="5" y="8"/>
                </a:lnTo>
                <a:lnTo>
                  <a:pt x="2" y="15"/>
                </a:lnTo>
                <a:lnTo>
                  <a:pt x="1" y="24"/>
                </a:lnTo>
                <a:lnTo>
                  <a:pt x="0" y="36"/>
                </a:lnTo>
                <a:lnTo>
                  <a:pt x="1" y="50"/>
                </a:lnTo>
                <a:lnTo>
                  <a:pt x="2" y="65"/>
                </a:lnTo>
                <a:lnTo>
                  <a:pt x="5" y="80"/>
                </a:lnTo>
                <a:lnTo>
                  <a:pt x="16" y="80"/>
                </a:lnTo>
                <a:lnTo>
                  <a:pt x="16" y="78"/>
                </a:lnTo>
                <a:lnTo>
                  <a:pt x="15" y="71"/>
                </a:lnTo>
                <a:lnTo>
                  <a:pt x="14" y="62"/>
                </a:lnTo>
                <a:lnTo>
                  <a:pt x="13" y="50"/>
                </a:lnTo>
                <a:lnTo>
                  <a:pt x="12" y="37"/>
                </a:lnTo>
                <a:lnTo>
                  <a:pt x="12" y="24"/>
                </a:lnTo>
                <a:lnTo>
                  <a:pt x="14" y="11"/>
                </a:lnTo>
                <a:lnTo>
                  <a:pt x="18" y="1"/>
                </a:lnTo>
                <a:lnTo>
                  <a:pt x="18" y="1"/>
                </a:lnTo>
                <a:lnTo>
                  <a:pt x="18" y="1"/>
                </a:lnTo>
                <a:lnTo>
                  <a:pt x="18" y="1"/>
                </a:lnTo>
                <a:lnTo>
                  <a:pt x="16" y="0"/>
                </a:lnTo>
                <a:lnTo>
                  <a:pt x="15" y="0"/>
                </a:lnTo>
                <a:lnTo>
                  <a:pt x="13" y="0"/>
                </a:lnTo>
                <a:lnTo>
                  <a:pt x="9" y="1"/>
                </a:lnTo>
                <a:lnTo>
                  <a:pt x="6" y="2"/>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69" name="Freeform 49">
            <a:extLst>
              <a:ext uri="{FF2B5EF4-FFF2-40B4-BE49-F238E27FC236}">
                <a16:creationId xmlns:a16="http://schemas.microsoft.com/office/drawing/2014/main" id="{16F9795B-4F64-DF66-97E4-E15666C7135B}"/>
              </a:ext>
            </a:extLst>
          </p:cNvPr>
          <p:cNvSpPr>
            <a:spLocks/>
          </p:cNvSpPr>
          <p:nvPr/>
        </p:nvSpPr>
        <p:spPr bwMode="auto">
          <a:xfrm>
            <a:off x="1976438" y="4240213"/>
            <a:ext cx="22225" cy="109537"/>
          </a:xfrm>
          <a:custGeom>
            <a:avLst/>
            <a:gdLst>
              <a:gd name="T0" fmla="*/ 5 w 14"/>
              <a:gd name="T1" fmla="*/ 1 h 69"/>
              <a:gd name="T2" fmla="*/ 5 w 14"/>
              <a:gd name="T3" fmla="*/ 2 h 69"/>
              <a:gd name="T4" fmla="*/ 4 w 14"/>
              <a:gd name="T5" fmla="*/ 7 h 69"/>
              <a:gd name="T6" fmla="*/ 3 w 14"/>
              <a:gd name="T7" fmla="*/ 12 h 69"/>
              <a:gd name="T8" fmla="*/ 1 w 14"/>
              <a:gd name="T9" fmla="*/ 21 h 69"/>
              <a:gd name="T10" fmla="*/ 0 w 14"/>
              <a:gd name="T11" fmla="*/ 30 h 69"/>
              <a:gd name="T12" fmla="*/ 0 w 14"/>
              <a:gd name="T13" fmla="*/ 42 h 69"/>
              <a:gd name="T14" fmla="*/ 1 w 14"/>
              <a:gd name="T15" fmla="*/ 54 h 69"/>
              <a:gd name="T16" fmla="*/ 4 w 14"/>
              <a:gd name="T17" fmla="*/ 69 h 69"/>
              <a:gd name="T18" fmla="*/ 14 w 14"/>
              <a:gd name="T19" fmla="*/ 67 h 69"/>
              <a:gd name="T20" fmla="*/ 13 w 14"/>
              <a:gd name="T21" fmla="*/ 66 h 69"/>
              <a:gd name="T22" fmla="*/ 13 w 14"/>
              <a:gd name="T23" fmla="*/ 60 h 69"/>
              <a:gd name="T24" fmla="*/ 12 w 14"/>
              <a:gd name="T25" fmla="*/ 52 h 69"/>
              <a:gd name="T26" fmla="*/ 11 w 14"/>
              <a:gd name="T27" fmla="*/ 42 h 69"/>
              <a:gd name="T28" fmla="*/ 10 w 14"/>
              <a:gd name="T29" fmla="*/ 31 h 69"/>
              <a:gd name="T30" fmla="*/ 10 w 14"/>
              <a:gd name="T31" fmla="*/ 19 h 69"/>
              <a:gd name="T32" fmla="*/ 12 w 14"/>
              <a:gd name="T33" fmla="*/ 9 h 69"/>
              <a:gd name="T34" fmla="*/ 14 w 14"/>
              <a:gd name="T35" fmla="*/ 1 h 69"/>
              <a:gd name="T36" fmla="*/ 14 w 14"/>
              <a:gd name="T37" fmla="*/ 1 h 69"/>
              <a:gd name="T38" fmla="*/ 14 w 14"/>
              <a:gd name="T39" fmla="*/ 0 h 69"/>
              <a:gd name="T40" fmla="*/ 14 w 14"/>
              <a:gd name="T41" fmla="*/ 0 h 69"/>
              <a:gd name="T42" fmla="*/ 14 w 14"/>
              <a:gd name="T43" fmla="*/ 0 h 69"/>
              <a:gd name="T44" fmla="*/ 13 w 14"/>
              <a:gd name="T45" fmla="*/ 0 h 69"/>
              <a:gd name="T46" fmla="*/ 11 w 14"/>
              <a:gd name="T47" fmla="*/ 0 h 69"/>
              <a:gd name="T48" fmla="*/ 8 w 14"/>
              <a:gd name="T49" fmla="*/ 0 h 69"/>
              <a:gd name="T50" fmla="*/ 5 w 14"/>
              <a:gd name="T51" fmla="*/ 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 h="69">
                <a:moveTo>
                  <a:pt x="5" y="1"/>
                </a:moveTo>
                <a:lnTo>
                  <a:pt x="5" y="2"/>
                </a:lnTo>
                <a:lnTo>
                  <a:pt x="4" y="7"/>
                </a:lnTo>
                <a:lnTo>
                  <a:pt x="3" y="12"/>
                </a:lnTo>
                <a:lnTo>
                  <a:pt x="1" y="21"/>
                </a:lnTo>
                <a:lnTo>
                  <a:pt x="0" y="30"/>
                </a:lnTo>
                <a:lnTo>
                  <a:pt x="0" y="42"/>
                </a:lnTo>
                <a:lnTo>
                  <a:pt x="1" y="54"/>
                </a:lnTo>
                <a:lnTo>
                  <a:pt x="4" y="69"/>
                </a:lnTo>
                <a:lnTo>
                  <a:pt x="14" y="67"/>
                </a:lnTo>
                <a:lnTo>
                  <a:pt x="13" y="66"/>
                </a:lnTo>
                <a:lnTo>
                  <a:pt x="13" y="60"/>
                </a:lnTo>
                <a:lnTo>
                  <a:pt x="12" y="52"/>
                </a:lnTo>
                <a:lnTo>
                  <a:pt x="11" y="42"/>
                </a:lnTo>
                <a:lnTo>
                  <a:pt x="10" y="31"/>
                </a:lnTo>
                <a:lnTo>
                  <a:pt x="10" y="19"/>
                </a:lnTo>
                <a:lnTo>
                  <a:pt x="12" y="9"/>
                </a:lnTo>
                <a:lnTo>
                  <a:pt x="14" y="1"/>
                </a:lnTo>
                <a:lnTo>
                  <a:pt x="14" y="1"/>
                </a:lnTo>
                <a:lnTo>
                  <a:pt x="14" y="0"/>
                </a:lnTo>
                <a:lnTo>
                  <a:pt x="14" y="0"/>
                </a:lnTo>
                <a:lnTo>
                  <a:pt x="14" y="0"/>
                </a:lnTo>
                <a:lnTo>
                  <a:pt x="13" y="0"/>
                </a:lnTo>
                <a:lnTo>
                  <a:pt x="11" y="0"/>
                </a:lnTo>
                <a:lnTo>
                  <a:pt x="8" y="0"/>
                </a:lnTo>
                <a:lnTo>
                  <a:pt x="5" y="1"/>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70" name="Freeform 50">
            <a:extLst>
              <a:ext uri="{FF2B5EF4-FFF2-40B4-BE49-F238E27FC236}">
                <a16:creationId xmlns:a16="http://schemas.microsoft.com/office/drawing/2014/main" id="{650862B4-D83B-6247-9FB2-A6CFF9DB9912}"/>
              </a:ext>
            </a:extLst>
          </p:cNvPr>
          <p:cNvSpPr>
            <a:spLocks/>
          </p:cNvSpPr>
          <p:nvPr/>
        </p:nvSpPr>
        <p:spPr bwMode="auto">
          <a:xfrm>
            <a:off x="1978025" y="4248150"/>
            <a:ext cx="19050" cy="88900"/>
          </a:xfrm>
          <a:custGeom>
            <a:avLst/>
            <a:gdLst>
              <a:gd name="T0" fmla="*/ 4 w 12"/>
              <a:gd name="T1" fmla="*/ 2 h 56"/>
              <a:gd name="T2" fmla="*/ 3 w 12"/>
              <a:gd name="T3" fmla="*/ 2 h 56"/>
              <a:gd name="T4" fmla="*/ 3 w 12"/>
              <a:gd name="T5" fmla="*/ 5 h 56"/>
              <a:gd name="T6" fmla="*/ 2 w 12"/>
              <a:gd name="T7" fmla="*/ 11 h 56"/>
              <a:gd name="T8" fmla="*/ 0 w 12"/>
              <a:gd name="T9" fmla="*/ 17 h 56"/>
              <a:gd name="T10" fmla="*/ 0 w 12"/>
              <a:gd name="T11" fmla="*/ 25 h 56"/>
              <a:gd name="T12" fmla="*/ 0 w 12"/>
              <a:gd name="T13" fmla="*/ 35 h 56"/>
              <a:gd name="T14" fmla="*/ 2 w 12"/>
              <a:gd name="T15" fmla="*/ 46 h 56"/>
              <a:gd name="T16" fmla="*/ 3 w 12"/>
              <a:gd name="T17" fmla="*/ 56 h 56"/>
              <a:gd name="T18" fmla="*/ 11 w 12"/>
              <a:gd name="T19" fmla="*/ 56 h 56"/>
              <a:gd name="T20" fmla="*/ 11 w 12"/>
              <a:gd name="T21" fmla="*/ 55 h 56"/>
              <a:gd name="T22" fmla="*/ 10 w 12"/>
              <a:gd name="T23" fmla="*/ 51 h 56"/>
              <a:gd name="T24" fmla="*/ 10 w 12"/>
              <a:gd name="T25" fmla="*/ 44 h 56"/>
              <a:gd name="T26" fmla="*/ 9 w 12"/>
              <a:gd name="T27" fmla="*/ 35 h 56"/>
              <a:gd name="T28" fmla="*/ 7 w 12"/>
              <a:gd name="T29" fmla="*/ 26 h 56"/>
              <a:gd name="T30" fmla="*/ 9 w 12"/>
              <a:gd name="T31" fmla="*/ 17 h 56"/>
              <a:gd name="T32" fmla="*/ 10 w 12"/>
              <a:gd name="T33" fmla="*/ 7 h 56"/>
              <a:gd name="T34" fmla="*/ 12 w 12"/>
              <a:gd name="T35" fmla="*/ 0 h 56"/>
              <a:gd name="T36" fmla="*/ 12 w 12"/>
              <a:gd name="T37" fmla="*/ 0 h 56"/>
              <a:gd name="T38" fmla="*/ 12 w 12"/>
              <a:gd name="T39" fmla="*/ 0 h 56"/>
              <a:gd name="T40" fmla="*/ 12 w 12"/>
              <a:gd name="T41" fmla="*/ 0 h 56"/>
              <a:gd name="T42" fmla="*/ 11 w 12"/>
              <a:gd name="T43" fmla="*/ 0 h 56"/>
              <a:gd name="T44" fmla="*/ 10 w 12"/>
              <a:gd name="T45" fmla="*/ 0 h 56"/>
              <a:gd name="T46" fmla="*/ 9 w 12"/>
              <a:gd name="T47" fmla="*/ 0 h 56"/>
              <a:gd name="T48" fmla="*/ 6 w 12"/>
              <a:gd name="T49" fmla="*/ 0 h 56"/>
              <a:gd name="T50" fmla="*/ 4 w 12"/>
              <a:gd name="T51"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56">
                <a:moveTo>
                  <a:pt x="4" y="2"/>
                </a:moveTo>
                <a:lnTo>
                  <a:pt x="3" y="2"/>
                </a:lnTo>
                <a:lnTo>
                  <a:pt x="3" y="5"/>
                </a:lnTo>
                <a:lnTo>
                  <a:pt x="2" y="11"/>
                </a:lnTo>
                <a:lnTo>
                  <a:pt x="0" y="17"/>
                </a:lnTo>
                <a:lnTo>
                  <a:pt x="0" y="25"/>
                </a:lnTo>
                <a:lnTo>
                  <a:pt x="0" y="35"/>
                </a:lnTo>
                <a:lnTo>
                  <a:pt x="2" y="46"/>
                </a:lnTo>
                <a:lnTo>
                  <a:pt x="3" y="56"/>
                </a:lnTo>
                <a:lnTo>
                  <a:pt x="11" y="56"/>
                </a:lnTo>
                <a:lnTo>
                  <a:pt x="11" y="55"/>
                </a:lnTo>
                <a:lnTo>
                  <a:pt x="10" y="51"/>
                </a:lnTo>
                <a:lnTo>
                  <a:pt x="10" y="44"/>
                </a:lnTo>
                <a:lnTo>
                  <a:pt x="9" y="35"/>
                </a:lnTo>
                <a:lnTo>
                  <a:pt x="7" y="26"/>
                </a:lnTo>
                <a:lnTo>
                  <a:pt x="9" y="17"/>
                </a:lnTo>
                <a:lnTo>
                  <a:pt x="10" y="7"/>
                </a:lnTo>
                <a:lnTo>
                  <a:pt x="12" y="0"/>
                </a:lnTo>
                <a:lnTo>
                  <a:pt x="12" y="0"/>
                </a:lnTo>
                <a:lnTo>
                  <a:pt x="12" y="0"/>
                </a:lnTo>
                <a:lnTo>
                  <a:pt x="12" y="0"/>
                </a:lnTo>
                <a:lnTo>
                  <a:pt x="11" y="0"/>
                </a:lnTo>
                <a:lnTo>
                  <a:pt x="10" y="0"/>
                </a:lnTo>
                <a:lnTo>
                  <a:pt x="9" y="0"/>
                </a:lnTo>
                <a:lnTo>
                  <a:pt x="6" y="0"/>
                </a:lnTo>
                <a:lnTo>
                  <a:pt x="4" y="2"/>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71" name="Freeform 51">
            <a:extLst>
              <a:ext uri="{FF2B5EF4-FFF2-40B4-BE49-F238E27FC236}">
                <a16:creationId xmlns:a16="http://schemas.microsoft.com/office/drawing/2014/main" id="{DBE26A5F-22DE-CD57-2647-492558D96709}"/>
              </a:ext>
            </a:extLst>
          </p:cNvPr>
          <p:cNvSpPr>
            <a:spLocks/>
          </p:cNvSpPr>
          <p:nvPr/>
        </p:nvSpPr>
        <p:spPr bwMode="auto">
          <a:xfrm>
            <a:off x="1978025" y="4256088"/>
            <a:ext cx="15875" cy="73025"/>
          </a:xfrm>
          <a:custGeom>
            <a:avLst/>
            <a:gdLst>
              <a:gd name="T0" fmla="*/ 4 w 10"/>
              <a:gd name="T1" fmla="*/ 1 h 46"/>
              <a:gd name="T2" fmla="*/ 3 w 10"/>
              <a:gd name="T3" fmla="*/ 2 h 46"/>
              <a:gd name="T4" fmla="*/ 3 w 10"/>
              <a:gd name="T5" fmla="*/ 5 h 46"/>
              <a:gd name="T6" fmla="*/ 2 w 10"/>
              <a:gd name="T7" fmla="*/ 8 h 46"/>
              <a:gd name="T8" fmla="*/ 2 w 10"/>
              <a:gd name="T9" fmla="*/ 14 h 46"/>
              <a:gd name="T10" fmla="*/ 0 w 10"/>
              <a:gd name="T11" fmla="*/ 21 h 46"/>
              <a:gd name="T12" fmla="*/ 0 w 10"/>
              <a:gd name="T13" fmla="*/ 28 h 46"/>
              <a:gd name="T14" fmla="*/ 2 w 10"/>
              <a:gd name="T15" fmla="*/ 36 h 46"/>
              <a:gd name="T16" fmla="*/ 3 w 10"/>
              <a:gd name="T17" fmla="*/ 46 h 46"/>
              <a:gd name="T18" fmla="*/ 10 w 10"/>
              <a:gd name="T19" fmla="*/ 46 h 46"/>
              <a:gd name="T20" fmla="*/ 10 w 10"/>
              <a:gd name="T21" fmla="*/ 43 h 46"/>
              <a:gd name="T22" fmla="*/ 9 w 10"/>
              <a:gd name="T23" fmla="*/ 40 h 46"/>
              <a:gd name="T24" fmla="*/ 7 w 10"/>
              <a:gd name="T25" fmla="*/ 35 h 46"/>
              <a:gd name="T26" fmla="*/ 7 w 10"/>
              <a:gd name="T27" fmla="*/ 28 h 46"/>
              <a:gd name="T28" fmla="*/ 6 w 10"/>
              <a:gd name="T29" fmla="*/ 21 h 46"/>
              <a:gd name="T30" fmla="*/ 7 w 10"/>
              <a:gd name="T31" fmla="*/ 14 h 46"/>
              <a:gd name="T32" fmla="*/ 7 w 10"/>
              <a:gd name="T33" fmla="*/ 7 h 46"/>
              <a:gd name="T34" fmla="*/ 10 w 10"/>
              <a:gd name="T35" fmla="*/ 1 h 46"/>
              <a:gd name="T36" fmla="*/ 10 w 10"/>
              <a:gd name="T37" fmla="*/ 1 h 46"/>
              <a:gd name="T38" fmla="*/ 10 w 10"/>
              <a:gd name="T39" fmla="*/ 1 h 46"/>
              <a:gd name="T40" fmla="*/ 10 w 10"/>
              <a:gd name="T41" fmla="*/ 0 h 46"/>
              <a:gd name="T42" fmla="*/ 10 w 10"/>
              <a:gd name="T43" fmla="*/ 0 h 46"/>
              <a:gd name="T44" fmla="*/ 9 w 10"/>
              <a:gd name="T45" fmla="*/ 0 h 46"/>
              <a:gd name="T46" fmla="*/ 7 w 10"/>
              <a:gd name="T47" fmla="*/ 0 h 46"/>
              <a:gd name="T48" fmla="*/ 6 w 10"/>
              <a:gd name="T49" fmla="*/ 1 h 46"/>
              <a:gd name="T50" fmla="*/ 4 w 10"/>
              <a:gd name="T51"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46">
                <a:moveTo>
                  <a:pt x="4" y="1"/>
                </a:moveTo>
                <a:lnTo>
                  <a:pt x="3" y="2"/>
                </a:lnTo>
                <a:lnTo>
                  <a:pt x="3" y="5"/>
                </a:lnTo>
                <a:lnTo>
                  <a:pt x="2" y="8"/>
                </a:lnTo>
                <a:lnTo>
                  <a:pt x="2" y="14"/>
                </a:lnTo>
                <a:lnTo>
                  <a:pt x="0" y="21"/>
                </a:lnTo>
                <a:lnTo>
                  <a:pt x="0" y="28"/>
                </a:lnTo>
                <a:lnTo>
                  <a:pt x="2" y="36"/>
                </a:lnTo>
                <a:lnTo>
                  <a:pt x="3" y="46"/>
                </a:lnTo>
                <a:lnTo>
                  <a:pt x="10" y="46"/>
                </a:lnTo>
                <a:lnTo>
                  <a:pt x="10" y="43"/>
                </a:lnTo>
                <a:lnTo>
                  <a:pt x="9" y="40"/>
                </a:lnTo>
                <a:lnTo>
                  <a:pt x="7" y="35"/>
                </a:lnTo>
                <a:lnTo>
                  <a:pt x="7" y="28"/>
                </a:lnTo>
                <a:lnTo>
                  <a:pt x="6" y="21"/>
                </a:lnTo>
                <a:lnTo>
                  <a:pt x="7" y="14"/>
                </a:lnTo>
                <a:lnTo>
                  <a:pt x="7" y="7"/>
                </a:lnTo>
                <a:lnTo>
                  <a:pt x="10" y="1"/>
                </a:lnTo>
                <a:lnTo>
                  <a:pt x="10" y="1"/>
                </a:lnTo>
                <a:lnTo>
                  <a:pt x="10" y="1"/>
                </a:lnTo>
                <a:lnTo>
                  <a:pt x="10" y="0"/>
                </a:lnTo>
                <a:lnTo>
                  <a:pt x="10" y="0"/>
                </a:lnTo>
                <a:lnTo>
                  <a:pt x="9" y="0"/>
                </a:lnTo>
                <a:lnTo>
                  <a:pt x="7" y="0"/>
                </a:lnTo>
                <a:lnTo>
                  <a:pt x="6" y="1"/>
                </a:lnTo>
                <a:lnTo>
                  <a:pt x="4"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72" name="Freeform 52">
            <a:extLst>
              <a:ext uri="{FF2B5EF4-FFF2-40B4-BE49-F238E27FC236}">
                <a16:creationId xmlns:a16="http://schemas.microsoft.com/office/drawing/2014/main" id="{CAC3FEF3-2D00-AE6F-19B6-E5E8442BD33D}"/>
              </a:ext>
            </a:extLst>
          </p:cNvPr>
          <p:cNvSpPr>
            <a:spLocks/>
          </p:cNvSpPr>
          <p:nvPr/>
        </p:nvSpPr>
        <p:spPr bwMode="auto">
          <a:xfrm>
            <a:off x="1981200" y="4265613"/>
            <a:ext cx="11113" cy="52387"/>
          </a:xfrm>
          <a:custGeom>
            <a:avLst/>
            <a:gdLst>
              <a:gd name="T0" fmla="*/ 2 w 7"/>
              <a:gd name="T1" fmla="*/ 1 h 33"/>
              <a:gd name="T2" fmla="*/ 1 w 7"/>
              <a:gd name="T3" fmla="*/ 1 h 33"/>
              <a:gd name="T4" fmla="*/ 1 w 7"/>
              <a:gd name="T5" fmla="*/ 3 h 33"/>
              <a:gd name="T6" fmla="*/ 0 w 7"/>
              <a:gd name="T7" fmla="*/ 6 h 33"/>
              <a:gd name="T8" fmla="*/ 0 w 7"/>
              <a:gd name="T9" fmla="*/ 10 h 33"/>
              <a:gd name="T10" fmla="*/ 0 w 7"/>
              <a:gd name="T11" fmla="*/ 15 h 33"/>
              <a:gd name="T12" fmla="*/ 0 w 7"/>
              <a:gd name="T13" fmla="*/ 20 h 33"/>
              <a:gd name="T14" fmla="*/ 0 w 7"/>
              <a:gd name="T15" fmla="*/ 27 h 33"/>
              <a:gd name="T16" fmla="*/ 1 w 7"/>
              <a:gd name="T17" fmla="*/ 33 h 33"/>
              <a:gd name="T18" fmla="*/ 5 w 7"/>
              <a:gd name="T19" fmla="*/ 33 h 33"/>
              <a:gd name="T20" fmla="*/ 5 w 7"/>
              <a:gd name="T21" fmla="*/ 31 h 33"/>
              <a:gd name="T22" fmla="*/ 5 w 7"/>
              <a:gd name="T23" fmla="*/ 29 h 33"/>
              <a:gd name="T24" fmla="*/ 4 w 7"/>
              <a:gd name="T25" fmla="*/ 26 h 33"/>
              <a:gd name="T26" fmla="*/ 4 w 7"/>
              <a:gd name="T27" fmla="*/ 20 h 33"/>
              <a:gd name="T28" fmla="*/ 4 w 7"/>
              <a:gd name="T29" fmla="*/ 15 h 33"/>
              <a:gd name="T30" fmla="*/ 4 w 7"/>
              <a:gd name="T31" fmla="*/ 9 h 33"/>
              <a:gd name="T32" fmla="*/ 4 w 7"/>
              <a:gd name="T33" fmla="*/ 5 h 33"/>
              <a:gd name="T34" fmla="*/ 7 w 7"/>
              <a:gd name="T35" fmla="*/ 0 h 33"/>
              <a:gd name="T36" fmla="*/ 7 w 7"/>
              <a:gd name="T37" fmla="*/ 0 h 33"/>
              <a:gd name="T38" fmla="*/ 7 w 7"/>
              <a:gd name="T39" fmla="*/ 0 h 33"/>
              <a:gd name="T40" fmla="*/ 5 w 7"/>
              <a:gd name="T41" fmla="*/ 0 h 33"/>
              <a:gd name="T42" fmla="*/ 5 w 7"/>
              <a:gd name="T43" fmla="*/ 0 h 33"/>
              <a:gd name="T44" fmla="*/ 5 w 7"/>
              <a:gd name="T45" fmla="*/ 0 h 33"/>
              <a:gd name="T46" fmla="*/ 4 w 7"/>
              <a:gd name="T47" fmla="*/ 0 h 33"/>
              <a:gd name="T48" fmla="*/ 3 w 7"/>
              <a:gd name="T49" fmla="*/ 0 h 33"/>
              <a:gd name="T50" fmla="*/ 2 w 7"/>
              <a:gd name="T51"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 h="33">
                <a:moveTo>
                  <a:pt x="2" y="1"/>
                </a:moveTo>
                <a:lnTo>
                  <a:pt x="1" y="1"/>
                </a:lnTo>
                <a:lnTo>
                  <a:pt x="1" y="3"/>
                </a:lnTo>
                <a:lnTo>
                  <a:pt x="0" y="6"/>
                </a:lnTo>
                <a:lnTo>
                  <a:pt x="0" y="10"/>
                </a:lnTo>
                <a:lnTo>
                  <a:pt x="0" y="15"/>
                </a:lnTo>
                <a:lnTo>
                  <a:pt x="0" y="20"/>
                </a:lnTo>
                <a:lnTo>
                  <a:pt x="0" y="27"/>
                </a:lnTo>
                <a:lnTo>
                  <a:pt x="1" y="33"/>
                </a:lnTo>
                <a:lnTo>
                  <a:pt x="5" y="33"/>
                </a:lnTo>
                <a:lnTo>
                  <a:pt x="5" y="31"/>
                </a:lnTo>
                <a:lnTo>
                  <a:pt x="5" y="29"/>
                </a:lnTo>
                <a:lnTo>
                  <a:pt x="4" y="26"/>
                </a:lnTo>
                <a:lnTo>
                  <a:pt x="4" y="20"/>
                </a:lnTo>
                <a:lnTo>
                  <a:pt x="4" y="15"/>
                </a:lnTo>
                <a:lnTo>
                  <a:pt x="4" y="9"/>
                </a:lnTo>
                <a:lnTo>
                  <a:pt x="4" y="5"/>
                </a:lnTo>
                <a:lnTo>
                  <a:pt x="7" y="0"/>
                </a:lnTo>
                <a:lnTo>
                  <a:pt x="7" y="0"/>
                </a:lnTo>
                <a:lnTo>
                  <a:pt x="7" y="0"/>
                </a:lnTo>
                <a:lnTo>
                  <a:pt x="5" y="0"/>
                </a:lnTo>
                <a:lnTo>
                  <a:pt x="5" y="0"/>
                </a:lnTo>
                <a:lnTo>
                  <a:pt x="5" y="0"/>
                </a:lnTo>
                <a:lnTo>
                  <a:pt x="4" y="0"/>
                </a:lnTo>
                <a:lnTo>
                  <a:pt x="3" y="0"/>
                </a:lnTo>
                <a:lnTo>
                  <a:pt x="2" y="1"/>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73" name="Freeform 53">
            <a:extLst>
              <a:ext uri="{FF2B5EF4-FFF2-40B4-BE49-F238E27FC236}">
                <a16:creationId xmlns:a16="http://schemas.microsoft.com/office/drawing/2014/main" id="{25C44C88-AF7A-9972-F95F-D85FF3D3CE6F}"/>
              </a:ext>
            </a:extLst>
          </p:cNvPr>
          <p:cNvSpPr>
            <a:spLocks/>
          </p:cNvSpPr>
          <p:nvPr/>
        </p:nvSpPr>
        <p:spPr bwMode="auto">
          <a:xfrm>
            <a:off x="2132013" y="4213225"/>
            <a:ext cx="38100" cy="142875"/>
          </a:xfrm>
          <a:custGeom>
            <a:avLst/>
            <a:gdLst>
              <a:gd name="T0" fmla="*/ 24 w 24"/>
              <a:gd name="T1" fmla="*/ 1 h 90"/>
              <a:gd name="T2" fmla="*/ 22 w 24"/>
              <a:gd name="T3" fmla="*/ 1 h 90"/>
              <a:gd name="T4" fmla="*/ 21 w 24"/>
              <a:gd name="T5" fmla="*/ 4 h 90"/>
              <a:gd name="T6" fmla="*/ 19 w 24"/>
              <a:gd name="T7" fmla="*/ 8 h 90"/>
              <a:gd name="T8" fmla="*/ 17 w 24"/>
              <a:gd name="T9" fmla="*/ 17 h 90"/>
              <a:gd name="T10" fmla="*/ 15 w 24"/>
              <a:gd name="T11" fmla="*/ 28 h 90"/>
              <a:gd name="T12" fmla="*/ 14 w 24"/>
              <a:gd name="T13" fmla="*/ 43 h 90"/>
              <a:gd name="T14" fmla="*/ 15 w 24"/>
              <a:gd name="T15" fmla="*/ 64 h 90"/>
              <a:gd name="T16" fmla="*/ 18 w 24"/>
              <a:gd name="T17" fmla="*/ 90 h 90"/>
              <a:gd name="T18" fmla="*/ 5 w 24"/>
              <a:gd name="T19" fmla="*/ 90 h 90"/>
              <a:gd name="T20" fmla="*/ 4 w 24"/>
              <a:gd name="T21" fmla="*/ 88 h 90"/>
              <a:gd name="T22" fmla="*/ 3 w 24"/>
              <a:gd name="T23" fmla="*/ 81 h 90"/>
              <a:gd name="T24" fmla="*/ 1 w 24"/>
              <a:gd name="T25" fmla="*/ 69 h 90"/>
              <a:gd name="T26" fmla="*/ 0 w 24"/>
              <a:gd name="T27" fmla="*/ 56 h 90"/>
              <a:gd name="T28" fmla="*/ 0 w 24"/>
              <a:gd name="T29" fmla="*/ 41 h 90"/>
              <a:gd name="T30" fmla="*/ 1 w 24"/>
              <a:gd name="T31" fmla="*/ 27 h 90"/>
              <a:gd name="T32" fmla="*/ 4 w 24"/>
              <a:gd name="T33" fmla="*/ 13 h 90"/>
              <a:gd name="T34" fmla="*/ 7 w 24"/>
              <a:gd name="T35" fmla="*/ 0 h 90"/>
              <a:gd name="T36" fmla="*/ 24 w 24"/>
              <a:gd name="T37" fmla="*/ 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90">
                <a:moveTo>
                  <a:pt x="24" y="1"/>
                </a:moveTo>
                <a:lnTo>
                  <a:pt x="22" y="1"/>
                </a:lnTo>
                <a:lnTo>
                  <a:pt x="21" y="4"/>
                </a:lnTo>
                <a:lnTo>
                  <a:pt x="19" y="8"/>
                </a:lnTo>
                <a:lnTo>
                  <a:pt x="17" y="17"/>
                </a:lnTo>
                <a:lnTo>
                  <a:pt x="15" y="28"/>
                </a:lnTo>
                <a:lnTo>
                  <a:pt x="14" y="43"/>
                </a:lnTo>
                <a:lnTo>
                  <a:pt x="15" y="64"/>
                </a:lnTo>
                <a:lnTo>
                  <a:pt x="18" y="90"/>
                </a:lnTo>
                <a:lnTo>
                  <a:pt x="5" y="90"/>
                </a:lnTo>
                <a:lnTo>
                  <a:pt x="4" y="88"/>
                </a:lnTo>
                <a:lnTo>
                  <a:pt x="3" y="81"/>
                </a:lnTo>
                <a:lnTo>
                  <a:pt x="1" y="69"/>
                </a:lnTo>
                <a:lnTo>
                  <a:pt x="0" y="56"/>
                </a:lnTo>
                <a:lnTo>
                  <a:pt x="0" y="41"/>
                </a:lnTo>
                <a:lnTo>
                  <a:pt x="1" y="27"/>
                </a:lnTo>
                <a:lnTo>
                  <a:pt x="4" y="13"/>
                </a:lnTo>
                <a:lnTo>
                  <a:pt x="7" y="0"/>
                </a:lnTo>
                <a:lnTo>
                  <a:pt x="24" y="1"/>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74" name="Freeform 54">
            <a:extLst>
              <a:ext uri="{FF2B5EF4-FFF2-40B4-BE49-F238E27FC236}">
                <a16:creationId xmlns:a16="http://schemas.microsoft.com/office/drawing/2014/main" id="{1509B311-8A2F-18FE-92DD-CDB1A3D28FA4}"/>
              </a:ext>
            </a:extLst>
          </p:cNvPr>
          <p:cNvSpPr>
            <a:spLocks/>
          </p:cNvSpPr>
          <p:nvPr/>
        </p:nvSpPr>
        <p:spPr bwMode="auto">
          <a:xfrm>
            <a:off x="2133600" y="4224338"/>
            <a:ext cx="30163" cy="120650"/>
          </a:xfrm>
          <a:custGeom>
            <a:avLst/>
            <a:gdLst>
              <a:gd name="T0" fmla="*/ 19 w 19"/>
              <a:gd name="T1" fmla="*/ 0 h 76"/>
              <a:gd name="T2" fmla="*/ 19 w 19"/>
              <a:gd name="T3" fmla="*/ 0 h 76"/>
              <a:gd name="T4" fmla="*/ 18 w 19"/>
              <a:gd name="T5" fmla="*/ 3 h 76"/>
              <a:gd name="T6" fmla="*/ 17 w 19"/>
              <a:gd name="T7" fmla="*/ 7 h 76"/>
              <a:gd name="T8" fmla="*/ 14 w 19"/>
              <a:gd name="T9" fmla="*/ 13 h 76"/>
              <a:gd name="T10" fmla="*/ 13 w 19"/>
              <a:gd name="T11" fmla="*/ 22 h 76"/>
              <a:gd name="T12" fmla="*/ 12 w 19"/>
              <a:gd name="T13" fmla="*/ 36 h 76"/>
              <a:gd name="T14" fmla="*/ 13 w 19"/>
              <a:gd name="T15" fmla="*/ 54 h 76"/>
              <a:gd name="T16" fmla="*/ 14 w 19"/>
              <a:gd name="T17" fmla="*/ 76 h 76"/>
              <a:gd name="T18" fmla="*/ 4 w 19"/>
              <a:gd name="T19" fmla="*/ 76 h 76"/>
              <a:gd name="T20" fmla="*/ 4 w 19"/>
              <a:gd name="T21" fmla="*/ 74 h 76"/>
              <a:gd name="T22" fmla="*/ 3 w 19"/>
              <a:gd name="T23" fmla="*/ 68 h 76"/>
              <a:gd name="T24" fmla="*/ 2 w 19"/>
              <a:gd name="T25" fmla="*/ 59 h 76"/>
              <a:gd name="T26" fmla="*/ 0 w 19"/>
              <a:gd name="T27" fmla="*/ 47 h 76"/>
              <a:gd name="T28" fmla="*/ 0 w 19"/>
              <a:gd name="T29" fmla="*/ 35 h 76"/>
              <a:gd name="T30" fmla="*/ 0 w 19"/>
              <a:gd name="T31" fmla="*/ 22 h 76"/>
              <a:gd name="T32" fmla="*/ 3 w 19"/>
              <a:gd name="T33" fmla="*/ 10 h 76"/>
              <a:gd name="T34" fmla="*/ 6 w 19"/>
              <a:gd name="T35" fmla="*/ 0 h 76"/>
              <a:gd name="T36" fmla="*/ 19 w 19"/>
              <a:gd name="T3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76">
                <a:moveTo>
                  <a:pt x="19" y="0"/>
                </a:moveTo>
                <a:lnTo>
                  <a:pt x="19" y="0"/>
                </a:lnTo>
                <a:lnTo>
                  <a:pt x="18" y="3"/>
                </a:lnTo>
                <a:lnTo>
                  <a:pt x="17" y="7"/>
                </a:lnTo>
                <a:lnTo>
                  <a:pt x="14" y="13"/>
                </a:lnTo>
                <a:lnTo>
                  <a:pt x="13" y="22"/>
                </a:lnTo>
                <a:lnTo>
                  <a:pt x="12" y="36"/>
                </a:lnTo>
                <a:lnTo>
                  <a:pt x="13" y="54"/>
                </a:lnTo>
                <a:lnTo>
                  <a:pt x="14" y="76"/>
                </a:lnTo>
                <a:lnTo>
                  <a:pt x="4" y="76"/>
                </a:lnTo>
                <a:lnTo>
                  <a:pt x="4" y="74"/>
                </a:lnTo>
                <a:lnTo>
                  <a:pt x="3" y="68"/>
                </a:lnTo>
                <a:lnTo>
                  <a:pt x="2" y="59"/>
                </a:lnTo>
                <a:lnTo>
                  <a:pt x="0" y="47"/>
                </a:lnTo>
                <a:lnTo>
                  <a:pt x="0" y="35"/>
                </a:lnTo>
                <a:lnTo>
                  <a:pt x="0" y="22"/>
                </a:lnTo>
                <a:lnTo>
                  <a:pt x="3" y="10"/>
                </a:lnTo>
                <a:lnTo>
                  <a:pt x="6" y="0"/>
                </a:lnTo>
                <a:lnTo>
                  <a:pt x="19" y="0"/>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75" name="Freeform 55">
            <a:extLst>
              <a:ext uri="{FF2B5EF4-FFF2-40B4-BE49-F238E27FC236}">
                <a16:creationId xmlns:a16="http://schemas.microsoft.com/office/drawing/2014/main" id="{3E5642E0-59B0-5A44-377B-CD7C8C4662C6}"/>
              </a:ext>
            </a:extLst>
          </p:cNvPr>
          <p:cNvSpPr>
            <a:spLocks/>
          </p:cNvSpPr>
          <p:nvPr/>
        </p:nvSpPr>
        <p:spPr bwMode="auto">
          <a:xfrm>
            <a:off x="2136775" y="4233863"/>
            <a:ext cx="23813" cy="100012"/>
          </a:xfrm>
          <a:custGeom>
            <a:avLst/>
            <a:gdLst>
              <a:gd name="T0" fmla="*/ 15 w 15"/>
              <a:gd name="T1" fmla="*/ 0 h 63"/>
              <a:gd name="T2" fmla="*/ 15 w 15"/>
              <a:gd name="T3" fmla="*/ 1 h 63"/>
              <a:gd name="T4" fmla="*/ 14 w 15"/>
              <a:gd name="T5" fmla="*/ 2 h 63"/>
              <a:gd name="T6" fmla="*/ 12 w 15"/>
              <a:gd name="T7" fmla="*/ 6 h 63"/>
              <a:gd name="T8" fmla="*/ 11 w 15"/>
              <a:gd name="T9" fmla="*/ 12 h 63"/>
              <a:gd name="T10" fmla="*/ 10 w 15"/>
              <a:gd name="T11" fmla="*/ 19 h 63"/>
              <a:gd name="T12" fmla="*/ 9 w 15"/>
              <a:gd name="T13" fmla="*/ 30 h 63"/>
              <a:gd name="T14" fmla="*/ 10 w 15"/>
              <a:gd name="T15" fmla="*/ 44 h 63"/>
              <a:gd name="T16" fmla="*/ 11 w 15"/>
              <a:gd name="T17" fmla="*/ 63 h 63"/>
              <a:gd name="T18" fmla="*/ 2 w 15"/>
              <a:gd name="T19" fmla="*/ 63 h 63"/>
              <a:gd name="T20" fmla="*/ 2 w 15"/>
              <a:gd name="T21" fmla="*/ 62 h 63"/>
              <a:gd name="T22" fmla="*/ 1 w 15"/>
              <a:gd name="T23" fmla="*/ 56 h 63"/>
              <a:gd name="T24" fmla="*/ 0 w 15"/>
              <a:gd name="T25" fmla="*/ 49 h 63"/>
              <a:gd name="T26" fmla="*/ 0 w 15"/>
              <a:gd name="T27" fmla="*/ 40 h 63"/>
              <a:gd name="T28" fmla="*/ 0 w 15"/>
              <a:gd name="T29" fmla="*/ 29 h 63"/>
              <a:gd name="T30" fmla="*/ 0 w 15"/>
              <a:gd name="T31" fmla="*/ 19 h 63"/>
              <a:gd name="T32" fmla="*/ 1 w 15"/>
              <a:gd name="T33" fmla="*/ 8 h 63"/>
              <a:gd name="T34" fmla="*/ 4 w 15"/>
              <a:gd name="T35" fmla="*/ 0 h 63"/>
              <a:gd name="T36" fmla="*/ 15 w 15"/>
              <a:gd name="T3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3">
                <a:moveTo>
                  <a:pt x="15" y="0"/>
                </a:moveTo>
                <a:lnTo>
                  <a:pt x="15" y="1"/>
                </a:lnTo>
                <a:lnTo>
                  <a:pt x="14" y="2"/>
                </a:lnTo>
                <a:lnTo>
                  <a:pt x="12" y="6"/>
                </a:lnTo>
                <a:lnTo>
                  <a:pt x="11" y="12"/>
                </a:lnTo>
                <a:lnTo>
                  <a:pt x="10" y="19"/>
                </a:lnTo>
                <a:lnTo>
                  <a:pt x="9" y="30"/>
                </a:lnTo>
                <a:lnTo>
                  <a:pt x="10" y="44"/>
                </a:lnTo>
                <a:lnTo>
                  <a:pt x="11" y="63"/>
                </a:lnTo>
                <a:lnTo>
                  <a:pt x="2" y="63"/>
                </a:lnTo>
                <a:lnTo>
                  <a:pt x="2" y="62"/>
                </a:lnTo>
                <a:lnTo>
                  <a:pt x="1" y="56"/>
                </a:lnTo>
                <a:lnTo>
                  <a:pt x="0" y="49"/>
                </a:lnTo>
                <a:lnTo>
                  <a:pt x="0" y="40"/>
                </a:lnTo>
                <a:lnTo>
                  <a:pt x="0" y="29"/>
                </a:lnTo>
                <a:lnTo>
                  <a:pt x="0" y="19"/>
                </a:lnTo>
                <a:lnTo>
                  <a:pt x="1" y="8"/>
                </a:lnTo>
                <a:lnTo>
                  <a:pt x="4" y="0"/>
                </a:lnTo>
                <a:lnTo>
                  <a:pt x="15" y="0"/>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76" name="Freeform 56">
            <a:extLst>
              <a:ext uri="{FF2B5EF4-FFF2-40B4-BE49-F238E27FC236}">
                <a16:creationId xmlns:a16="http://schemas.microsoft.com/office/drawing/2014/main" id="{75818270-F4E8-F943-4805-9DD431426C93}"/>
              </a:ext>
            </a:extLst>
          </p:cNvPr>
          <p:cNvSpPr>
            <a:spLocks/>
          </p:cNvSpPr>
          <p:nvPr/>
        </p:nvSpPr>
        <p:spPr bwMode="auto">
          <a:xfrm>
            <a:off x="2136775" y="4243388"/>
            <a:ext cx="19050" cy="79375"/>
          </a:xfrm>
          <a:custGeom>
            <a:avLst/>
            <a:gdLst>
              <a:gd name="T0" fmla="*/ 12 w 12"/>
              <a:gd name="T1" fmla="*/ 1 h 50"/>
              <a:gd name="T2" fmla="*/ 12 w 12"/>
              <a:gd name="T3" fmla="*/ 1 h 50"/>
              <a:gd name="T4" fmla="*/ 11 w 12"/>
              <a:gd name="T5" fmla="*/ 2 h 50"/>
              <a:gd name="T6" fmla="*/ 10 w 12"/>
              <a:gd name="T7" fmla="*/ 5 h 50"/>
              <a:gd name="T8" fmla="*/ 9 w 12"/>
              <a:gd name="T9" fmla="*/ 9 h 50"/>
              <a:gd name="T10" fmla="*/ 9 w 12"/>
              <a:gd name="T11" fmla="*/ 15 h 50"/>
              <a:gd name="T12" fmla="*/ 8 w 12"/>
              <a:gd name="T13" fmla="*/ 24 h 50"/>
              <a:gd name="T14" fmla="*/ 8 w 12"/>
              <a:gd name="T15" fmla="*/ 36 h 50"/>
              <a:gd name="T16" fmla="*/ 9 w 12"/>
              <a:gd name="T17" fmla="*/ 50 h 50"/>
              <a:gd name="T18" fmla="*/ 2 w 12"/>
              <a:gd name="T19" fmla="*/ 50 h 50"/>
              <a:gd name="T20" fmla="*/ 2 w 12"/>
              <a:gd name="T21" fmla="*/ 49 h 50"/>
              <a:gd name="T22" fmla="*/ 2 w 12"/>
              <a:gd name="T23" fmla="*/ 45 h 50"/>
              <a:gd name="T24" fmla="*/ 1 w 12"/>
              <a:gd name="T25" fmla="*/ 38 h 50"/>
              <a:gd name="T26" fmla="*/ 1 w 12"/>
              <a:gd name="T27" fmla="*/ 31 h 50"/>
              <a:gd name="T28" fmla="*/ 0 w 12"/>
              <a:gd name="T29" fmla="*/ 23 h 50"/>
              <a:gd name="T30" fmla="*/ 1 w 12"/>
              <a:gd name="T31" fmla="*/ 15 h 50"/>
              <a:gd name="T32" fmla="*/ 2 w 12"/>
              <a:gd name="T33" fmla="*/ 7 h 50"/>
              <a:gd name="T34" fmla="*/ 4 w 12"/>
              <a:gd name="T35" fmla="*/ 0 h 50"/>
              <a:gd name="T36" fmla="*/ 12 w 12"/>
              <a:gd name="T37" fmla="*/ 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50">
                <a:moveTo>
                  <a:pt x="12" y="1"/>
                </a:moveTo>
                <a:lnTo>
                  <a:pt x="12" y="1"/>
                </a:lnTo>
                <a:lnTo>
                  <a:pt x="11" y="2"/>
                </a:lnTo>
                <a:lnTo>
                  <a:pt x="10" y="5"/>
                </a:lnTo>
                <a:lnTo>
                  <a:pt x="9" y="9"/>
                </a:lnTo>
                <a:lnTo>
                  <a:pt x="9" y="15"/>
                </a:lnTo>
                <a:lnTo>
                  <a:pt x="8" y="24"/>
                </a:lnTo>
                <a:lnTo>
                  <a:pt x="8" y="36"/>
                </a:lnTo>
                <a:lnTo>
                  <a:pt x="9" y="50"/>
                </a:lnTo>
                <a:lnTo>
                  <a:pt x="2" y="50"/>
                </a:lnTo>
                <a:lnTo>
                  <a:pt x="2" y="49"/>
                </a:lnTo>
                <a:lnTo>
                  <a:pt x="2" y="45"/>
                </a:lnTo>
                <a:lnTo>
                  <a:pt x="1" y="38"/>
                </a:lnTo>
                <a:lnTo>
                  <a:pt x="1" y="31"/>
                </a:lnTo>
                <a:lnTo>
                  <a:pt x="0" y="23"/>
                </a:lnTo>
                <a:lnTo>
                  <a:pt x="1" y="15"/>
                </a:lnTo>
                <a:lnTo>
                  <a:pt x="2" y="7"/>
                </a:lnTo>
                <a:lnTo>
                  <a:pt x="4" y="0"/>
                </a:lnTo>
                <a:lnTo>
                  <a:pt x="12"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77" name="Freeform 57">
            <a:extLst>
              <a:ext uri="{FF2B5EF4-FFF2-40B4-BE49-F238E27FC236}">
                <a16:creationId xmlns:a16="http://schemas.microsoft.com/office/drawing/2014/main" id="{A17493CC-869D-B07B-A658-3429C9B51CD2}"/>
              </a:ext>
            </a:extLst>
          </p:cNvPr>
          <p:cNvSpPr>
            <a:spLocks/>
          </p:cNvSpPr>
          <p:nvPr/>
        </p:nvSpPr>
        <p:spPr bwMode="auto">
          <a:xfrm>
            <a:off x="2138363" y="4254500"/>
            <a:ext cx="14287" cy="57150"/>
          </a:xfrm>
          <a:custGeom>
            <a:avLst/>
            <a:gdLst>
              <a:gd name="T0" fmla="*/ 9 w 9"/>
              <a:gd name="T1" fmla="*/ 0 h 36"/>
              <a:gd name="T2" fmla="*/ 9 w 9"/>
              <a:gd name="T3" fmla="*/ 0 h 36"/>
              <a:gd name="T4" fmla="*/ 8 w 9"/>
              <a:gd name="T5" fmla="*/ 1 h 36"/>
              <a:gd name="T6" fmla="*/ 8 w 9"/>
              <a:gd name="T7" fmla="*/ 3 h 36"/>
              <a:gd name="T8" fmla="*/ 7 w 9"/>
              <a:gd name="T9" fmla="*/ 6 h 36"/>
              <a:gd name="T10" fmla="*/ 6 w 9"/>
              <a:gd name="T11" fmla="*/ 10 h 36"/>
              <a:gd name="T12" fmla="*/ 6 w 9"/>
              <a:gd name="T13" fmla="*/ 17 h 36"/>
              <a:gd name="T14" fmla="*/ 6 w 9"/>
              <a:gd name="T15" fmla="*/ 26 h 36"/>
              <a:gd name="T16" fmla="*/ 7 w 9"/>
              <a:gd name="T17" fmla="*/ 36 h 36"/>
              <a:gd name="T18" fmla="*/ 2 w 9"/>
              <a:gd name="T19" fmla="*/ 36 h 36"/>
              <a:gd name="T20" fmla="*/ 1 w 9"/>
              <a:gd name="T21" fmla="*/ 36 h 36"/>
              <a:gd name="T22" fmla="*/ 1 w 9"/>
              <a:gd name="T23" fmla="*/ 33 h 36"/>
              <a:gd name="T24" fmla="*/ 1 w 9"/>
              <a:gd name="T25" fmla="*/ 28 h 36"/>
              <a:gd name="T26" fmla="*/ 0 w 9"/>
              <a:gd name="T27" fmla="*/ 22 h 36"/>
              <a:gd name="T28" fmla="*/ 0 w 9"/>
              <a:gd name="T29" fmla="*/ 16 h 36"/>
              <a:gd name="T30" fmla="*/ 0 w 9"/>
              <a:gd name="T31" fmla="*/ 10 h 36"/>
              <a:gd name="T32" fmla="*/ 1 w 9"/>
              <a:gd name="T33" fmla="*/ 5 h 36"/>
              <a:gd name="T34" fmla="*/ 3 w 9"/>
              <a:gd name="T35" fmla="*/ 0 h 36"/>
              <a:gd name="T36" fmla="*/ 9 w 9"/>
              <a:gd name="T3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36">
                <a:moveTo>
                  <a:pt x="9" y="0"/>
                </a:moveTo>
                <a:lnTo>
                  <a:pt x="9" y="0"/>
                </a:lnTo>
                <a:lnTo>
                  <a:pt x="8" y="1"/>
                </a:lnTo>
                <a:lnTo>
                  <a:pt x="8" y="3"/>
                </a:lnTo>
                <a:lnTo>
                  <a:pt x="7" y="6"/>
                </a:lnTo>
                <a:lnTo>
                  <a:pt x="6" y="10"/>
                </a:lnTo>
                <a:lnTo>
                  <a:pt x="6" y="17"/>
                </a:lnTo>
                <a:lnTo>
                  <a:pt x="6" y="26"/>
                </a:lnTo>
                <a:lnTo>
                  <a:pt x="7" y="36"/>
                </a:lnTo>
                <a:lnTo>
                  <a:pt x="2" y="36"/>
                </a:lnTo>
                <a:lnTo>
                  <a:pt x="1" y="36"/>
                </a:lnTo>
                <a:lnTo>
                  <a:pt x="1" y="33"/>
                </a:lnTo>
                <a:lnTo>
                  <a:pt x="1" y="28"/>
                </a:lnTo>
                <a:lnTo>
                  <a:pt x="0" y="22"/>
                </a:lnTo>
                <a:lnTo>
                  <a:pt x="0" y="16"/>
                </a:lnTo>
                <a:lnTo>
                  <a:pt x="0" y="10"/>
                </a:lnTo>
                <a:lnTo>
                  <a:pt x="1" y="5"/>
                </a:lnTo>
                <a:lnTo>
                  <a:pt x="3" y="0"/>
                </a:lnTo>
                <a:lnTo>
                  <a:pt x="9" y="0"/>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78" name="Rectangle 58">
            <a:extLst>
              <a:ext uri="{FF2B5EF4-FFF2-40B4-BE49-F238E27FC236}">
                <a16:creationId xmlns:a16="http://schemas.microsoft.com/office/drawing/2014/main" id="{4E0750B8-D574-02E3-3095-EBA8EEE7CB05}"/>
              </a:ext>
            </a:extLst>
          </p:cNvPr>
          <p:cNvSpPr>
            <a:spLocks noChangeArrowheads="1"/>
          </p:cNvSpPr>
          <p:nvPr/>
        </p:nvSpPr>
        <p:spPr bwMode="auto">
          <a:xfrm>
            <a:off x="1943100" y="4240213"/>
            <a:ext cx="6350" cy="1873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179" name="Freeform 59">
            <a:extLst>
              <a:ext uri="{FF2B5EF4-FFF2-40B4-BE49-F238E27FC236}">
                <a16:creationId xmlns:a16="http://schemas.microsoft.com/office/drawing/2014/main" id="{77378894-7BB3-2CFE-B178-1A92EAE791C7}"/>
              </a:ext>
            </a:extLst>
          </p:cNvPr>
          <p:cNvSpPr>
            <a:spLocks/>
          </p:cNvSpPr>
          <p:nvPr/>
        </p:nvSpPr>
        <p:spPr bwMode="auto">
          <a:xfrm>
            <a:off x="2009775" y="4235450"/>
            <a:ext cx="73025" cy="87313"/>
          </a:xfrm>
          <a:custGeom>
            <a:avLst/>
            <a:gdLst>
              <a:gd name="T0" fmla="*/ 4 w 46"/>
              <a:gd name="T1" fmla="*/ 6 h 55"/>
              <a:gd name="T2" fmla="*/ 4 w 46"/>
              <a:gd name="T3" fmla="*/ 7 h 55"/>
              <a:gd name="T4" fmla="*/ 3 w 46"/>
              <a:gd name="T5" fmla="*/ 10 h 55"/>
              <a:gd name="T6" fmla="*/ 1 w 46"/>
              <a:gd name="T7" fmla="*/ 14 h 55"/>
              <a:gd name="T8" fmla="*/ 0 w 46"/>
              <a:gd name="T9" fmla="*/ 20 h 55"/>
              <a:gd name="T10" fmla="*/ 0 w 46"/>
              <a:gd name="T11" fmla="*/ 28 h 55"/>
              <a:gd name="T12" fmla="*/ 0 w 46"/>
              <a:gd name="T13" fmla="*/ 36 h 55"/>
              <a:gd name="T14" fmla="*/ 0 w 46"/>
              <a:gd name="T15" fmla="*/ 46 h 55"/>
              <a:gd name="T16" fmla="*/ 3 w 46"/>
              <a:gd name="T17" fmla="*/ 55 h 55"/>
              <a:gd name="T18" fmla="*/ 3 w 46"/>
              <a:gd name="T19" fmla="*/ 54 h 55"/>
              <a:gd name="T20" fmla="*/ 3 w 46"/>
              <a:gd name="T21" fmla="*/ 53 h 55"/>
              <a:gd name="T22" fmla="*/ 3 w 46"/>
              <a:gd name="T23" fmla="*/ 52 h 55"/>
              <a:gd name="T24" fmla="*/ 3 w 46"/>
              <a:gd name="T25" fmla="*/ 49 h 55"/>
              <a:gd name="T26" fmla="*/ 3 w 46"/>
              <a:gd name="T27" fmla="*/ 46 h 55"/>
              <a:gd name="T28" fmla="*/ 4 w 46"/>
              <a:gd name="T29" fmla="*/ 42 h 55"/>
              <a:gd name="T30" fmla="*/ 4 w 46"/>
              <a:gd name="T31" fmla="*/ 39 h 55"/>
              <a:gd name="T32" fmla="*/ 5 w 46"/>
              <a:gd name="T33" fmla="*/ 35 h 55"/>
              <a:gd name="T34" fmla="*/ 6 w 46"/>
              <a:gd name="T35" fmla="*/ 32 h 55"/>
              <a:gd name="T36" fmla="*/ 7 w 46"/>
              <a:gd name="T37" fmla="*/ 28 h 55"/>
              <a:gd name="T38" fmla="*/ 8 w 46"/>
              <a:gd name="T39" fmla="*/ 25 h 55"/>
              <a:gd name="T40" fmla="*/ 11 w 46"/>
              <a:gd name="T41" fmla="*/ 21 h 55"/>
              <a:gd name="T42" fmla="*/ 14 w 46"/>
              <a:gd name="T43" fmla="*/ 19 h 55"/>
              <a:gd name="T44" fmla="*/ 17 w 46"/>
              <a:gd name="T45" fmla="*/ 17 h 55"/>
              <a:gd name="T46" fmla="*/ 21 w 46"/>
              <a:gd name="T47" fmla="*/ 14 h 55"/>
              <a:gd name="T48" fmla="*/ 26 w 46"/>
              <a:gd name="T49" fmla="*/ 14 h 55"/>
              <a:gd name="T50" fmla="*/ 26 w 46"/>
              <a:gd name="T51" fmla="*/ 13 h 55"/>
              <a:gd name="T52" fmla="*/ 26 w 46"/>
              <a:gd name="T53" fmla="*/ 13 h 55"/>
              <a:gd name="T54" fmla="*/ 28 w 46"/>
              <a:gd name="T55" fmla="*/ 12 h 55"/>
              <a:gd name="T56" fmla="*/ 29 w 46"/>
              <a:gd name="T57" fmla="*/ 11 h 55"/>
              <a:gd name="T58" fmla="*/ 33 w 46"/>
              <a:gd name="T59" fmla="*/ 10 h 55"/>
              <a:gd name="T60" fmla="*/ 36 w 46"/>
              <a:gd name="T61" fmla="*/ 7 h 55"/>
              <a:gd name="T62" fmla="*/ 41 w 46"/>
              <a:gd name="T63" fmla="*/ 5 h 55"/>
              <a:gd name="T64" fmla="*/ 46 w 46"/>
              <a:gd name="T65" fmla="*/ 3 h 55"/>
              <a:gd name="T66" fmla="*/ 46 w 46"/>
              <a:gd name="T67" fmla="*/ 3 h 55"/>
              <a:gd name="T68" fmla="*/ 45 w 46"/>
              <a:gd name="T69" fmla="*/ 3 h 55"/>
              <a:gd name="T70" fmla="*/ 43 w 46"/>
              <a:gd name="T71" fmla="*/ 3 h 55"/>
              <a:gd name="T72" fmla="*/ 42 w 46"/>
              <a:gd name="T73" fmla="*/ 1 h 55"/>
              <a:gd name="T74" fmla="*/ 40 w 46"/>
              <a:gd name="T75" fmla="*/ 1 h 55"/>
              <a:gd name="T76" fmla="*/ 38 w 46"/>
              <a:gd name="T77" fmla="*/ 1 h 55"/>
              <a:gd name="T78" fmla="*/ 35 w 46"/>
              <a:gd name="T79" fmla="*/ 1 h 55"/>
              <a:gd name="T80" fmla="*/ 32 w 46"/>
              <a:gd name="T81" fmla="*/ 0 h 55"/>
              <a:gd name="T82" fmla="*/ 28 w 46"/>
              <a:gd name="T83" fmla="*/ 0 h 55"/>
              <a:gd name="T84" fmla="*/ 26 w 46"/>
              <a:gd name="T85" fmla="*/ 0 h 55"/>
              <a:gd name="T86" fmla="*/ 22 w 46"/>
              <a:gd name="T87" fmla="*/ 1 h 55"/>
              <a:gd name="T88" fmla="*/ 19 w 46"/>
              <a:gd name="T89" fmla="*/ 1 h 55"/>
              <a:gd name="T90" fmla="*/ 14 w 46"/>
              <a:gd name="T91" fmla="*/ 1 h 55"/>
              <a:gd name="T92" fmla="*/ 11 w 46"/>
              <a:gd name="T93" fmla="*/ 3 h 55"/>
              <a:gd name="T94" fmla="*/ 7 w 46"/>
              <a:gd name="T95" fmla="*/ 4 h 55"/>
              <a:gd name="T96" fmla="*/ 4 w 46"/>
              <a:gd name="T97" fmla="*/ 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 h="55">
                <a:moveTo>
                  <a:pt x="4" y="6"/>
                </a:moveTo>
                <a:lnTo>
                  <a:pt x="4" y="7"/>
                </a:lnTo>
                <a:lnTo>
                  <a:pt x="3" y="10"/>
                </a:lnTo>
                <a:lnTo>
                  <a:pt x="1" y="14"/>
                </a:lnTo>
                <a:lnTo>
                  <a:pt x="0" y="20"/>
                </a:lnTo>
                <a:lnTo>
                  <a:pt x="0" y="28"/>
                </a:lnTo>
                <a:lnTo>
                  <a:pt x="0" y="36"/>
                </a:lnTo>
                <a:lnTo>
                  <a:pt x="0" y="46"/>
                </a:lnTo>
                <a:lnTo>
                  <a:pt x="3" y="55"/>
                </a:lnTo>
                <a:lnTo>
                  <a:pt x="3" y="54"/>
                </a:lnTo>
                <a:lnTo>
                  <a:pt x="3" y="53"/>
                </a:lnTo>
                <a:lnTo>
                  <a:pt x="3" y="52"/>
                </a:lnTo>
                <a:lnTo>
                  <a:pt x="3" y="49"/>
                </a:lnTo>
                <a:lnTo>
                  <a:pt x="3" y="46"/>
                </a:lnTo>
                <a:lnTo>
                  <a:pt x="4" y="42"/>
                </a:lnTo>
                <a:lnTo>
                  <a:pt x="4" y="39"/>
                </a:lnTo>
                <a:lnTo>
                  <a:pt x="5" y="35"/>
                </a:lnTo>
                <a:lnTo>
                  <a:pt x="6" y="32"/>
                </a:lnTo>
                <a:lnTo>
                  <a:pt x="7" y="28"/>
                </a:lnTo>
                <a:lnTo>
                  <a:pt x="8" y="25"/>
                </a:lnTo>
                <a:lnTo>
                  <a:pt x="11" y="21"/>
                </a:lnTo>
                <a:lnTo>
                  <a:pt x="14" y="19"/>
                </a:lnTo>
                <a:lnTo>
                  <a:pt x="17" y="17"/>
                </a:lnTo>
                <a:lnTo>
                  <a:pt x="21" y="14"/>
                </a:lnTo>
                <a:lnTo>
                  <a:pt x="26" y="14"/>
                </a:lnTo>
                <a:lnTo>
                  <a:pt x="26" y="13"/>
                </a:lnTo>
                <a:lnTo>
                  <a:pt x="26" y="13"/>
                </a:lnTo>
                <a:lnTo>
                  <a:pt x="28" y="12"/>
                </a:lnTo>
                <a:lnTo>
                  <a:pt x="29" y="11"/>
                </a:lnTo>
                <a:lnTo>
                  <a:pt x="33" y="10"/>
                </a:lnTo>
                <a:lnTo>
                  <a:pt x="36" y="7"/>
                </a:lnTo>
                <a:lnTo>
                  <a:pt x="41" y="5"/>
                </a:lnTo>
                <a:lnTo>
                  <a:pt x="46" y="3"/>
                </a:lnTo>
                <a:lnTo>
                  <a:pt x="46" y="3"/>
                </a:lnTo>
                <a:lnTo>
                  <a:pt x="45" y="3"/>
                </a:lnTo>
                <a:lnTo>
                  <a:pt x="43" y="3"/>
                </a:lnTo>
                <a:lnTo>
                  <a:pt x="42" y="1"/>
                </a:lnTo>
                <a:lnTo>
                  <a:pt x="40" y="1"/>
                </a:lnTo>
                <a:lnTo>
                  <a:pt x="38" y="1"/>
                </a:lnTo>
                <a:lnTo>
                  <a:pt x="35" y="1"/>
                </a:lnTo>
                <a:lnTo>
                  <a:pt x="32" y="0"/>
                </a:lnTo>
                <a:lnTo>
                  <a:pt x="28" y="0"/>
                </a:lnTo>
                <a:lnTo>
                  <a:pt x="26" y="0"/>
                </a:lnTo>
                <a:lnTo>
                  <a:pt x="22" y="1"/>
                </a:lnTo>
                <a:lnTo>
                  <a:pt x="19" y="1"/>
                </a:lnTo>
                <a:lnTo>
                  <a:pt x="14" y="1"/>
                </a:lnTo>
                <a:lnTo>
                  <a:pt x="11" y="3"/>
                </a:lnTo>
                <a:lnTo>
                  <a:pt x="7" y="4"/>
                </a:lnTo>
                <a:lnTo>
                  <a:pt x="4" y="6"/>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80" name="Freeform 60">
            <a:extLst>
              <a:ext uri="{FF2B5EF4-FFF2-40B4-BE49-F238E27FC236}">
                <a16:creationId xmlns:a16="http://schemas.microsoft.com/office/drawing/2014/main" id="{17AF977F-D39F-0D09-3D07-EEAFEBFB6EB5}"/>
              </a:ext>
            </a:extLst>
          </p:cNvPr>
          <p:cNvSpPr>
            <a:spLocks/>
          </p:cNvSpPr>
          <p:nvPr/>
        </p:nvSpPr>
        <p:spPr bwMode="auto">
          <a:xfrm>
            <a:off x="1908175" y="4300538"/>
            <a:ext cx="58738" cy="14287"/>
          </a:xfrm>
          <a:custGeom>
            <a:avLst/>
            <a:gdLst>
              <a:gd name="T0" fmla="*/ 0 w 37"/>
              <a:gd name="T1" fmla="*/ 6 h 9"/>
              <a:gd name="T2" fmla="*/ 0 w 37"/>
              <a:gd name="T3" fmla="*/ 6 h 9"/>
              <a:gd name="T4" fmla="*/ 0 w 37"/>
              <a:gd name="T5" fmla="*/ 6 h 9"/>
              <a:gd name="T6" fmla="*/ 1 w 37"/>
              <a:gd name="T7" fmla="*/ 5 h 9"/>
              <a:gd name="T8" fmla="*/ 1 w 37"/>
              <a:gd name="T9" fmla="*/ 5 h 9"/>
              <a:gd name="T10" fmla="*/ 2 w 37"/>
              <a:gd name="T11" fmla="*/ 4 h 9"/>
              <a:gd name="T12" fmla="*/ 4 w 37"/>
              <a:gd name="T13" fmla="*/ 2 h 9"/>
              <a:gd name="T14" fmla="*/ 5 w 37"/>
              <a:gd name="T15" fmla="*/ 2 h 9"/>
              <a:gd name="T16" fmla="*/ 7 w 37"/>
              <a:gd name="T17" fmla="*/ 1 h 9"/>
              <a:gd name="T18" fmla="*/ 9 w 37"/>
              <a:gd name="T19" fmla="*/ 0 h 9"/>
              <a:gd name="T20" fmla="*/ 12 w 37"/>
              <a:gd name="T21" fmla="*/ 0 h 9"/>
              <a:gd name="T22" fmla="*/ 15 w 37"/>
              <a:gd name="T23" fmla="*/ 0 h 9"/>
              <a:gd name="T24" fmla="*/ 19 w 37"/>
              <a:gd name="T25" fmla="*/ 0 h 9"/>
              <a:gd name="T26" fmla="*/ 22 w 37"/>
              <a:gd name="T27" fmla="*/ 0 h 9"/>
              <a:gd name="T28" fmla="*/ 27 w 37"/>
              <a:gd name="T29" fmla="*/ 1 h 9"/>
              <a:gd name="T30" fmla="*/ 32 w 37"/>
              <a:gd name="T31" fmla="*/ 1 h 9"/>
              <a:gd name="T32" fmla="*/ 37 w 37"/>
              <a:gd name="T33" fmla="*/ 4 h 9"/>
              <a:gd name="T34" fmla="*/ 37 w 37"/>
              <a:gd name="T35" fmla="*/ 6 h 9"/>
              <a:gd name="T36" fmla="*/ 36 w 37"/>
              <a:gd name="T37" fmla="*/ 6 h 9"/>
              <a:gd name="T38" fmla="*/ 36 w 37"/>
              <a:gd name="T39" fmla="*/ 5 h 9"/>
              <a:gd name="T40" fmla="*/ 34 w 37"/>
              <a:gd name="T41" fmla="*/ 5 h 9"/>
              <a:gd name="T42" fmla="*/ 33 w 37"/>
              <a:gd name="T43" fmla="*/ 5 h 9"/>
              <a:gd name="T44" fmla="*/ 30 w 37"/>
              <a:gd name="T45" fmla="*/ 4 h 9"/>
              <a:gd name="T46" fmla="*/ 28 w 37"/>
              <a:gd name="T47" fmla="*/ 4 h 9"/>
              <a:gd name="T48" fmla="*/ 25 w 37"/>
              <a:gd name="T49" fmla="*/ 2 h 9"/>
              <a:gd name="T50" fmla="*/ 22 w 37"/>
              <a:gd name="T51" fmla="*/ 2 h 9"/>
              <a:gd name="T52" fmla="*/ 19 w 37"/>
              <a:gd name="T53" fmla="*/ 2 h 9"/>
              <a:gd name="T54" fmla="*/ 15 w 37"/>
              <a:gd name="T55" fmla="*/ 2 h 9"/>
              <a:gd name="T56" fmla="*/ 13 w 37"/>
              <a:gd name="T57" fmla="*/ 2 h 9"/>
              <a:gd name="T58" fmla="*/ 9 w 37"/>
              <a:gd name="T59" fmla="*/ 4 h 9"/>
              <a:gd name="T60" fmla="*/ 7 w 37"/>
              <a:gd name="T61" fmla="*/ 5 h 9"/>
              <a:gd name="T62" fmla="*/ 5 w 37"/>
              <a:gd name="T63" fmla="*/ 6 h 9"/>
              <a:gd name="T64" fmla="*/ 2 w 37"/>
              <a:gd name="T65" fmla="*/ 7 h 9"/>
              <a:gd name="T66" fmla="*/ 0 w 37"/>
              <a:gd name="T67" fmla="*/ 9 h 9"/>
              <a:gd name="T68" fmla="*/ 0 w 37"/>
              <a:gd name="T6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9">
                <a:moveTo>
                  <a:pt x="0" y="6"/>
                </a:moveTo>
                <a:lnTo>
                  <a:pt x="0" y="6"/>
                </a:lnTo>
                <a:lnTo>
                  <a:pt x="0" y="6"/>
                </a:lnTo>
                <a:lnTo>
                  <a:pt x="1" y="5"/>
                </a:lnTo>
                <a:lnTo>
                  <a:pt x="1" y="5"/>
                </a:lnTo>
                <a:lnTo>
                  <a:pt x="2" y="4"/>
                </a:lnTo>
                <a:lnTo>
                  <a:pt x="4" y="2"/>
                </a:lnTo>
                <a:lnTo>
                  <a:pt x="5" y="2"/>
                </a:lnTo>
                <a:lnTo>
                  <a:pt x="7" y="1"/>
                </a:lnTo>
                <a:lnTo>
                  <a:pt x="9" y="0"/>
                </a:lnTo>
                <a:lnTo>
                  <a:pt x="12" y="0"/>
                </a:lnTo>
                <a:lnTo>
                  <a:pt x="15" y="0"/>
                </a:lnTo>
                <a:lnTo>
                  <a:pt x="19" y="0"/>
                </a:lnTo>
                <a:lnTo>
                  <a:pt x="22" y="0"/>
                </a:lnTo>
                <a:lnTo>
                  <a:pt x="27" y="1"/>
                </a:lnTo>
                <a:lnTo>
                  <a:pt x="32" y="1"/>
                </a:lnTo>
                <a:lnTo>
                  <a:pt x="37" y="4"/>
                </a:lnTo>
                <a:lnTo>
                  <a:pt x="37" y="6"/>
                </a:lnTo>
                <a:lnTo>
                  <a:pt x="36" y="6"/>
                </a:lnTo>
                <a:lnTo>
                  <a:pt x="36" y="5"/>
                </a:lnTo>
                <a:lnTo>
                  <a:pt x="34" y="5"/>
                </a:lnTo>
                <a:lnTo>
                  <a:pt x="33" y="5"/>
                </a:lnTo>
                <a:lnTo>
                  <a:pt x="30" y="4"/>
                </a:lnTo>
                <a:lnTo>
                  <a:pt x="28" y="4"/>
                </a:lnTo>
                <a:lnTo>
                  <a:pt x="25" y="2"/>
                </a:lnTo>
                <a:lnTo>
                  <a:pt x="22" y="2"/>
                </a:lnTo>
                <a:lnTo>
                  <a:pt x="19" y="2"/>
                </a:lnTo>
                <a:lnTo>
                  <a:pt x="15" y="2"/>
                </a:lnTo>
                <a:lnTo>
                  <a:pt x="13" y="2"/>
                </a:lnTo>
                <a:lnTo>
                  <a:pt x="9" y="4"/>
                </a:lnTo>
                <a:lnTo>
                  <a:pt x="7" y="5"/>
                </a:lnTo>
                <a:lnTo>
                  <a:pt x="5" y="6"/>
                </a:lnTo>
                <a:lnTo>
                  <a:pt x="2" y="7"/>
                </a:lnTo>
                <a:lnTo>
                  <a:pt x="0" y="9"/>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81" name="Freeform 61">
            <a:extLst>
              <a:ext uri="{FF2B5EF4-FFF2-40B4-BE49-F238E27FC236}">
                <a16:creationId xmlns:a16="http://schemas.microsoft.com/office/drawing/2014/main" id="{2304ED4E-B17C-2950-57F2-A9678746BA57}"/>
              </a:ext>
            </a:extLst>
          </p:cNvPr>
          <p:cNvSpPr>
            <a:spLocks/>
          </p:cNvSpPr>
          <p:nvPr/>
        </p:nvSpPr>
        <p:spPr bwMode="auto">
          <a:xfrm>
            <a:off x="1908175" y="4262438"/>
            <a:ext cx="58738" cy="15875"/>
          </a:xfrm>
          <a:custGeom>
            <a:avLst/>
            <a:gdLst>
              <a:gd name="T0" fmla="*/ 0 w 37"/>
              <a:gd name="T1" fmla="*/ 5 h 10"/>
              <a:gd name="T2" fmla="*/ 0 w 37"/>
              <a:gd name="T3" fmla="*/ 5 h 10"/>
              <a:gd name="T4" fmla="*/ 0 w 37"/>
              <a:gd name="T5" fmla="*/ 5 h 10"/>
              <a:gd name="T6" fmla="*/ 1 w 37"/>
              <a:gd name="T7" fmla="*/ 5 h 10"/>
              <a:gd name="T8" fmla="*/ 1 w 37"/>
              <a:gd name="T9" fmla="*/ 4 h 10"/>
              <a:gd name="T10" fmla="*/ 2 w 37"/>
              <a:gd name="T11" fmla="*/ 3 h 10"/>
              <a:gd name="T12" fmla="*/ 4 w 37"/>
              <a:gd name="T13" fmla="*/ 3 h 10"/>
              <a:gd name="T14" fmla="*/ 5 w 37"/>
              <a:gd name="T15" fmla="*/ 2 h 10"/>
              <a:gd name="T16" fmla="*/ 7 w 37"/>
              <a:gd name="T17" fmla="*/ 1 h 10"/>
              <a:gd name="T18" fmla="*/ 9 w 37"/>
              <a:gd name="T19" fmla="*/ 1 h 10"/>
              <a:gd name="T20" fmla="*/ 12 w 37"/>
              <a:gd name="T21" fmla="*/ 0 h 10"/>
              <a:gd name="T22" fmla="*/ 15 w 37"/>
              <a:gd name="T23" fmla="*/ 0 h 10"/>
              <a:gd name="T24" fmla="*/ 19 w 37"/>
              <a:gd name="T25" fmla="*/ 0 h 10"/>
              <a:gd name="T26" fmla="*/ 22 w 37"/>
              <a:gd name="T27" fmla="*/ 0 h 10"/>
              <a:gd name="T28" fmla="*/ 27 w 37"/>
              <a:gd name="T29" fmla="*/ 1 h 10"/>
              <a:gd name="T30" fmla="*/ 32 w 37"/>
              <a:gd name="T31" fmla="*/ 2 h 10"/>
              <a:gd name="T32" fmla="*/ 37 w 37"/>
              <a:gd name="T33" fmla="*/ 3 h 10"/>
              <a:gd name="T34" fmla="*/ 37 w 37"/>
              <a:gd name="T35" fmla="*/ 5 h 10"/>
              <a:gd name="T36" fmla="*/ 36 w 37"/>
              <a:gd name="T37" fmla="*/ 5 h 10"/>
              <a:gd name="T38" fmla="*/ 36 w 37"/>
              <a:gd name="T39" fmla="*/ 4 h 10"/>
              <a:gd name="T40" fmla="*/ 34 w 37"/>
              <a:gd name="T41" fmla="*/ 4 h 10"/>
              <a:gd name="T42" fmla="*/ 33 w 37"/>
              <a:gd name="T43" fmla="*/ 4 h 10"/>
              <a:gd name="T44" fmla="*/ 30 w 37"/>
              <a:gd name="T45" fmla="*/ 3 h 10"/>
              <a:gd name="T46" fmla="*/ 28 w 37"/>
              <a:gd name="T47" fmla="*/ 3 h 10"/>
              <a:gd name="T48" fmla="*/ 25 w 37"/>
              <a:gd name="T49" fmla="*/ 3 h 10"/>
              <a:gd name="T50" fmla="*/ 22 w 37"/>
              <a:gd name="T51" fmla="*/ 2 h 10"/>
              <a:gd name="T52" fmla="*/ 19 w 37"/>
              <a:gd name="T53" fmla="*/ 2 h 10"/>
              <a:gd name="T54" fmla="*/ 15 w 37"/>
              <a:gd name="T55" fmla="*/ 2 h 10"/>
              <a:gd name="T56" fmla="*/ 13 w 37"/>
              <a:gd name="T57" fmla="*/ 2 h 10"/>
              <a:gd name="T58" fmla="*/ 9 w 37"/>
              <a:gd name="T59" fmla="*/ 3 h 10"/>
              <a:gd name="T60" fmla="*/ 7 w 37"/>
              <a:gd name="T61" fmla="*/ 4 h 10"/>
              <a:gd name="T62" fmla="*/ 5 w 37"/>
              <a:gd name="T63" fmla="*/ 5 h 10"/>
              <a:gd name="T64" fmla="*/ 2 w 37"/>
              <a:gd name="T65" fmla="*/ 8 h 10"/>
              <a:gd name="T66" fmla="*/ 0 w 37"/>
              <a:gd name="T67" fmla="*/ 10 h 10"/>
              <a:gd name="T68" fmla="*/ 0 w 37"/>
              <a:gd name="T69"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0">
                <a:moveTo>
                  <a:pt x="0" y="5"/>
                </a:moveTo>
                <a:lnTo>
                  <a:pt x="0" y="5"/>
                </a:lnTo>
                <a:lnTo>
                  <a:pt x="0" y="5"/>
                </a:lnTo>
                <a:lnTo>
                  <a:pt x="1" y="5"/>
                </a:lnTo>
                <a:lnTo>
                  <a:pt x="1" y="4"/>
                </a:lnTo>
                <a:lnTo>
                  <a:pt x="2" y="3"/>
                </a:lnTo>
                <a:lnTo>
                  <a:pt x="4" y="3"/>
                </a:lnTo>
                <a:lnTo>
                  <a:pt x="5" y="2"/>
                </a:lnTo>
                <a:lnTo>
                  <a:pt x="7" y="1"/>
                </a:lnTo>
                <a:lnTo>
                  <a:pt x="9" y="1"/>
                </a:lnTo>
                <a:lnTo>
                  <a:pt x="12" y="0"/>
                </a:lnTo>
                <a:lnTo>
                  <a:pt x="15" y="0"/>
                </a:lnTo>
                <a:lnTo>
                  <a:pt x="19" y="0"/>
                </a:lnTo>
                <a:lnTo>
                  <a:pt x="22" y="0"/>
                </a:lnTo>
                <a:lnTo>
                  <a:pt x="27" y="1"/>
                </a:lnTo>
                <a:lnTo>
                  <a:pt x="32" y="2"/>
                </a:lnTo>
                <a:lnTo>
                  <a:pt x="37" y="3"/>
                </a:lnTo>
                <a:lnTo>
                  <a:pt x="37" y="5"/>
                </a:lnTo>
                <a:lnTo>
                  <a:pt x="36" y="5"/>
                </a:lnTo>
                <a:lnTo>
                  <a:pt x="36" y="4"/>
                </a:lnTo>
                <a:lnTo>
                  <a:pt x="34" y="4"/>
                </a:lnTo>
                <a:lnTo>
                  <a:pt x="33" y="4"/>
                </a:lnTo>
                <a:lnTo>
                  <a:pt x="30" y="3"/>
                </a:lnTo>
                <a:lnTo>
                  <a:pt x="28" y="3"/>
                </a:lnTo>
                <a:lnTo>
                  <a:pt x="25" y="3"/>
                </a:lnTo>
                <a:lnTo>
                  <a:pt x="22" y="2"/>
                </a:lnTo>
                <a:lnTo>
                  <a:pt x="19" y="2"/>
                </a:lnTo>
                <a:lnTo>
                  <a:pt x="15" y="2"/>
                </a:lnTo>
                <a:lnTo>
                  <a:pt x="13" y="2"/>
                </a:lnTo>
                <a:lnTo>
                  <a:pt x="9" y="3"/>
                </a:lnTo>
                <a:lnTo>
                  <a:pt x="7" y="4"/>
                </a:lnTo>
                <a:lnTo>
                  <a:pt x="5" y="5"/>
                </a:lnTo>
                <a:lnTo>
                  <a:pt x="2" y="8"/>
                </a:lnTo>
                <a:lnTo>
                  <a:pt x="0" y="10"/>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82" name="Freeform 62">
            <a:extLst>
              <a:ext uri="{FF2B5EF4-FFF2-40B4-BE49-F238E27FC236}">
                <a16:creationId xmlns:a16="http://schemas.microsoft.com/office/drawing/2014/main" id="{BB5B39A1-2042-2EC5-96EC-644C6D967D3B}"/>
              </a:ext>
            </a:extLst>
          </p:cNvPr>
          <p:cNvSpPr>
            <a:spLocks/>
          </p:cNvSpPr>
          <p:nvPr/>
        </p:nvSpPr>
        <p:spPr bwMode="auto">
          <a:xfrm>
            <a:off x="1963738" y="4243388"/>
            <a:ext cx="96837" cy="177800"/>
          </a:xfrm>
          <a:custGeom>
            <a:avLst/>
            <a:gdLst>
              <a:gd name="T0" fmla="*/ 0 w 61"/>
              <a:gd name="T1" fmla="*/ 0 h 112"/>
              <a:gd name="T2" fmla="*/ 0 w 61"/>
              <a:gd name="T3" fmla="*/ 109 h 112"/>
              <a:gd name="T4" fmla="*/ 19 w 61"/>
              <a:gd name="T5" fmla="*/ 112 h 112"/>
              <a:gd name="T6" fmla="*/ 18 w 61"/>
              <a:gd name="T7" fmla="*/ 98 h 112"/>
              <a:gd name="T8" fmla="*/ 61 w 61"/>
              <a:gd name="T9" fmla="*/ 104 h 112"/>
              <a:gd name="T10" fmla="*/ 61 w 61"/>
              <a:gd name="T11" fmla="*/ 98 h 112"/>
              <a:gd name="T12" fmla="*/ 30 w 61"/>
              <a:gd name="T13" fmla="*/ 95 h 112"/>
              <a:gd name="T14" fmla="*/ 29 w 61"/>
              <a:gd name="T15" fmla="*/ 82 h 112"/>
              <a:gd name="T16" fmla="*/ 9 w 61"/>
              <a:gd name="T17" fmla="*/ 82 h 112"/>
              <a:gd name="T18" fmla="*/ 8 w 61"/>
              <a:gd name="T19" fmla="*/ 81 h 112"/>
              <a:gd name="T20" fmla="*/ 7 w 61"/>
              <a:gd name="T21" fmla="*/ 76 h 112"/>
              <a:gd name="T22" fmla="*/ 6 w 61"/>
              <a:gd name="T23" fmla="*/ 69 h 112"/>
              <a:gd name="T24" fmla="*/ 4 w 61"/>
              <a:gd name="T25" fmla="*/ 58 h 112"/>
              <a:gd name="T26" fmla="*/ 2 w 61"/>
              <a:gd name="T27" fmla="*/ 47 h 112"/>
              <a:gd name="T28" fmla="*/ 1 w 61"/>
              <a:gd name="T29" fmla="*/ 34 h 112"/>
              <a:gd name="T30" fmla="*/ 2 w 61"/>
              <a:gd name="T31" fmla="*/ 19 h 112"/>
              <a:gd name="T32" fmla="*/ 6 w 61"/>
              <a:gd name="T33" fmla="*/ 3 h 112"/>
              <a:gd name="T34" fmla="*/ 0 w 61"/>
              <a:gd name="T3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112">
                <a:moveTo>
                  <a:pt x="0" y="0"/>
                </a:moveTo>
                <a:lnTo>
                  <a:pt x="0" y="109"/>
                </a:lnTo>
                <a:lnTo>
                  <a:pt x="19" y="112"/>
                </a:lnTo>
                <a:lnTo>
                  <a:pt x="18" y="98"/>
                </a:lnTo>
                <a:lnTo>
                  <a:pt x="61" y="104"/>
                </a:lnTo>
                <a:lnTo>
                  <a:pt x="61" y="98"/>
                </a:lnTo>
                <a:lnTo>
                  <a:pt x="30" y="95"/>
                </a:lnTo>
                <a:lnTo>
                  <a:pt x="29" y="82"/>
                </a:lnTo>
                <a:lnTo>
                  <a:pt x="9" y="82"/>
                </a:lnTo>
                <a:lnTo>
                  <a:pt x="8" y="81"/>
                </a:lnTo>
                <a:lnTo>
                  <a:pt x="7" y="76"/>
                </a:lnTo>
                <a:lnTo>
                  <a:pt x="6" y="69"/>
                </a:lnTo>
                <a:lnTo>
                  <a:pt x="4" y="58"/>
                </a:lnTo>
                <a:lnTo>
                  <a:pt x="2" y="47"/>
                </a:lnTo>
                <a:lnTo>
                  <a:pt x="1" y="34"/>
                </a:lnTo>
                <a:lnTo>
                  <a:pt x="2" y="19"/>
                </a:lnTo>
                <a:lnTo>
                  <a:pt x="6" y="3"/>
                </a:lnTo>
                <a:lnTo>
                  <a:pt x="0" y="0"/>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83" name="Freeform 63">
            <a:extLst>
              <a:ext uri="{FF2B5EF4-FFF2-40B4-BE49-F238E27FC236}">
                <a16:creationId xmlns:a16="http://schemas.microsoft.com/office/drawing/2014/main" id="{E8D95DF7-234B-83A8-B18D-40F1B717A86A}"/>
              </a:ext>
            </a:extLst>
          </p:cNvPr>
          <p:cNvSpPr>
            <a:spLocks/>
          </p:cNvSpPr>
          <p:nvPr/>
        </p:nvSpPr>
        <p:spPr bwMode="auto">
          <a:xfrm>
            <a:off x="2011363" y="4202113"/>
            <a:ext cx="125412" cy="23812"/>
          </a:xfrm>
          <a:custGeom>
            <a:avLst/>
            <a:gdLst>
              <a:gd name="T0" fmla="*/ 0 w 79"/>
              <a:gd name="T1" fmla="*/ 15 h 15"/>
              <a:gd name="T2" fmla="*/ 0 w 79"/>
              <a:gd name="T3" fmla="*/ 15 h 15"/>
              <a:gd name="T4" fmla="*/ 3 w 79"/>
              <a:gd name="T5" fmla="*/ 14 h 15"/>
              <a:gd name="T6" fmla="*/ 4 w 79"/>
              <a:gd name="T7" fmla="*/ 14 h 15"/>
              <a:gd name="T8" fmla="*/ 7 w 79"/>
              <a:gd name="T9" fmla="*/ 13 h 15"/>
              <a:gd name="T10" fmla="*/ 11 w 79"/>
              <a:gd name="T11" fmla="*/ 12 h 15"/>
              <a:gd name="T12" fmla="*/ 14 w 79"/>
              <a:gd name="T13" fmla="*/ 11 h 15"/>
              <a:gd name="T14" fmla="*/ 19 w 79"/>
              <a:gd name="T15" fmla="*/ 10 h 15"/>
              <a:gd name="T16" fmla="*/ 24 w 79"/>
              <a:gd name="T17" fmla="*/ 8 h 15"/>
              <a:gd name="T18" fmla="*/ 30 w 79"/>
              <a:gd name="T19" fmla="*/ 8 h 15"/>
              <a:gd name="T20" fmla="*/ 35 w 79"/>
              <a:gd name="T21" fmla="*/ 7 h 15"/>
              <a:gd name="T22" fmla="*/ 42 w 79"/>
              <a:gd name="T23" fmla="*/ 7 h 15"/>
              <a:gd name="T24" fmla="*/ 48 w 79"/>
              <a:gd name="T25" fmla="*/ 6 h 15"/>
              <a:gd name="T26" fmla="*/ 55 w 79"/>
              <a:gd name="T27" fmla="*/ 7 h 15"/>
              <a:gd name="T28" fmla="*/ 62 w 79"/>
              <a:gd name="T29" fmla="*/ 7 h 15"/>
              <a:gd name="T30" fmla="*/ 69 w 79"/>
              <a:gd name="T31" fmla="*/ 8 h 15"/>
              <a:gd name="T32" fmla="*/ 76 w 79"/>
              <a:gd name="T33" fmla="*/ 10 h 15"/>
              <a:gd name="T34" fmla="*/ 79 w 79"/>
              <a:gd name="T35" fmla="*/ 0 h 15"/>
              <a:gd name="T36" fmla="*/ 79 w 79"/>
              <a:gd name="T37" fmla="*/ 0 h 15"/>
              <a:gd name="T38" fmla="*/ 76 w 79"/>
              <a:gd name="T39" fmla="*/ 0 h 15"/>
              <a:gd name="T40" fmla="*/ 74 w 79"/>
              <a:gd name="T41" fmla="*/ 0 h 15"/>
              <a:gd name="T42" fmla="*/ 70 w 79"/>
              <a:gd name="T43" fmla="*/ 0 h 15"/>
              <a:gd name="T44" fmla="*/ 66 w 79"/>
              <a:gd name="T45" fmla="*/ 0 h 15"/>
              <a:gd name="T46" fmla="*/ 61 w 79"/>
              <a:gd name="T47" fmla="*/ 0 h 15"/>
              <a:gd name="T48" fmla="*/ 56 w 79"/>
              <a:gd name="T49" fmla="*/ 0 h 15"/>
              <a:gd name="T50" fmla="*/ 51 w 79"/>
              <a:gd name="T51" fmla="*/ 1 h 15"/>
              <a:gd name="T52" fmla="*/ 44 w 79"/>
              <a:gd name="T53" fmla="*/ 1 h 15"/>
              <a:gd name="T54" fmla="*/ 38 w 79"/>
              <a:gd name="T55" fmla="*/ 1 h 15"/>
              <a:gd name="T56" fmla="*/ 31 w 79"/>
              <a:gd name="T57" fmla="*/ 3 h 15"/>
              <a:gd name="T58" fmla="*/ 25 w 79"/>
              <a:gd name="T59" fmla="*/ 4 h 15"/>
              <a:gd name="T60" fmla="*/ 18 w 79"/>
              <a:gd name="T61" fmla="*/ 5 h 15"/>
              <a:gd name="T62" fmla="*/ 12 w 79"/>
              <a:gd name="T63" fmla="*/ 6 h 15"/>
              <a:gd name="T64" fmla="*/ 6 w 79"/>
              <a:gd name="T65" fmla="*/ 7 h 15"/>
              <a:gd name="T66" fmla="*/ 0 w 79"/>
              <a:gd name="T67" fmla="*/ 8 h 15"/>
              <a:gd name="T68" fmla="*/ 0 w 79"/>
              <a:gd name="T6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 h="15">
                <a:moveTo>
                  <a:pt x="0" y="15"/>
                </a:moveTo>
                <a:lnTo>
                  <a:pt x="0" y="15"/>
                </a:lnTo>
                <a:lnTo>
                  <a:pt x="3" y="14"/>
                </a:lnTo>
                <a:lnTo>
                  <a:pt x="4" y="14"/>
                </a:lnTo>
                <a:lnTo>
                  <a:pt x="7" y="13"/>
                </a:lnTo>
                <a:lnTo>
                  <a:pt x="11" y="12"/>
                </a:lnTo>
                <a:lnTo>
                  <a:pt x="14" y="11"/>
                </a:lnTo>
                <a:lnTo>
                  <a:pt x="19" y="10"/>
                </a:lnTo>
                <a:lnTo>
                  <a:pt x="24" y="8"/>
                </a:lnTo>
                <a:lnTo>
                  <a:pt x="30" y="8"/>
                </a:lnTo>
                <a:lnTo>
                  <a:pt x="35" y="7"/>
                </a:lnTo>
                <a:lnTo>
                  <a:pt x="42" y="7"/>
                </a:lnTo>
                <a:lnTo>
                  <a:pt x="48" y="6"/>
                </a:lnTo>
                <a:lnTo>
                  <a:pt x="55" y="7"/>
                </a:lnTo>
                <a:lnTo>
                  <a:pt x="62" y="7"/>
                </a:lnTo>
                <a:lnTo>
                  <a:pt x="69" y="8"/>
                </a:lnTo>
                <a:lnTo>
                  <a:pt x="76" y="10"/>
                </a:lnTo>
                <a:lnTo>
                  <a:pt x="79" y="0"/>
                </a:lnTo>
                <a:lnTo>
                  <a:pt x="79" y="0"/>
                </a:lnTo>
                <a:lnTo>
                  <a:pt x="76" y="0"/>
                </a:lnTo>
                <a:lnTo>
                  <a:pt x="74" y="0"/>
                </a:lnTo>
                <a:lnTo>
                  <a:pt x="70" y="0"/>
                </a:lnTo>
                <a:lnTo>
                  <a:pt x="66" y="0"/>
                </a:lnTo>
                <a:lnTo>
                  <a:pt x="61" y="0"/>
                </a:lnTo>
                <a:lnTo>
                  <a:pt x="56" y="0"/>
                </a:lnTo>
                <a:lnTo>
                  <a:pt x="51" y="1"/>
                </a:lnTo>
                <a:lnTo>
                  <a:pt x="44" y="1"/>
                </a:lnTo>
                <a:lnTo>
                  <a:pt x="38" y="1"/>
                </a:lnTo>
                <a:lnTo>
                  <a:pt x="31" y="3"/>
                </a:lnTo>
                <a:lnTo>
                  <a:pt x="25" y="4"/>
                </a:lnTo>
                <a:lnTo>
                  <a:pt x="18" y="5"/>
                </a:lnTo>
                <a:lnTo>
                  <a:pt x="12" y="6"/>
                </a:lnTo>
                <a:lnTo>
                  <a:pt x="6" y="7"/>
                </a:lnTo>
                <a:lnTo>
                  <a:pt x="0" y="8"/>
                </a:lnTo>
                <a:lnTo>
                  <a:pt x="0" y="15"/>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84" name="Freeform 64">
            <a:extLst>
              <a:ext uri="{FF2B5EF4-FFF2-40B4-BE49-F238E27FC236}">
                <a16:creationId xmlns:a16="http://schemas.microsoft.com/office/drawing/2014/main" id="{85C65B7E-93BA-DF93-2144-066D2F2172F9}"/>
              </a:ext>
            </a:extLst>
          </p:cNvPr>
          <p:cNvSpPr>
            <a:spLocks/>
          </p:cNvSpPr>
          <p:nvPr/>
        </p:nvSpPr>
        <p:spPr bwMode="auto">
          <a:xfrm>
            <a:off x="1939925" y="4424363"/>
            <a:ext cx="209550" cy="71437"/>
          </a:xfrm>
          <a:custGeom>
            <a:avLst/>
            <a:gdLst>
              <a:gd name="T0" fmla="*/ 55 w 132"/>
              <a:gd name="T1" fmla="*/ 44 h 45"/>
              <a:gd name="T2" fmla="*/ 56 w 132"/>
              <a:gd name="T3" fmla="*/ 44 h 45"/>
              <a:gd name="T4" fmla="*/ 56 w 132"/>
              <a:gd name="T5" fmla="*/ 42 h 45"/>
              <a:gd name="T6" fmla="*/ 57 w 132"/>
              <a:gd name="T7" fmla="*/ 42 h 45"/>
              <a:gd name="T8" fmla="*/ 59 w 132"/>
              <a:gd name="T9" fmla="*/ 41 h 45"/>
              <a:gd name="T10" fmla="*/ 61 w 132"/>
              <a:gd name="T11" fmla="*/ 41 h 45"/>
              <a:gd name="T12" fmla="*/ 63 w 132"/>
              <a:gd name="T13" fmla="*/ 40 h 45"/>
              <a:gd name="T14" fmla="*/ 65 w 132"/>
              <a:gd name="T15" fmla="*/ 39 h 45"/>
              <a:gd name="T16" fmla="*/ 68 w 132"/>
              <a:gd name="T17" fmla="*/ 38 h 45"/>
              <a:gd name="T18" fmla="*/ 71 w 132"/>
              <a:gd name="T19" fmla="*/ 37 h 45"/>
              <a:gd name="T20" fmla="*/ 73 w 132"/>
              <a:gd name="T21" fmla="*/ 34 h 45"/>
              <a:gd name="T22" fmla="*/ 76 w 132"/>
              <a:gd name="T23" fmla="*/ 33 h 45"/>
              <a:gd name="T24" fmla="*/ 78 w 132"/>
              <a:gd name="T25" fmla="*/ 32 h 45"/>
              <a:gd name="T26" fmla="*/ 80 w 132"/>
              <a:gd name="T27" fmla="*/ 30 h 45"/>
              <a:gd name="T28" fmla="*/ 82 w 132"/>
              <a:gd name="T29" fmla="*/ 28 h 45"/>
              <a:gd name="T30" fmla="*/ 84 w 132"/>
              <a:gd name="T31" fmla="*/ 26 h 45"/>
              <a:gd name="T32" fmla="*/ 85 w 132"/>
              <a:gd name="T33" fmla="*/ 24 h 45"/>
              <a:gd name="T34" fmla="*/ 0 w 132"/>
              <a:gd name="T35" fmla="*/ 3 h 45"/>
              <a:gd name="T36" fmla="*/ 6 w 132"/>
              <a:gd name="T37" fmla="*/ 0 h 45"/>
              <a:gd name="T38" fmla="*/ 132 w 132"/>
              <a:gd name="T39" fmla="*/ 32 h 45"/>
              <a:gd name="T40" fmla="*/ 126 w 132"/>
              <a:gd name="T41" fmla="*/ 34 h 45"/>
              <a:gd name="T42" fmla="*/ 90 w 132"/>
              <a:gd name="T43" fmla="*/ 25 h 45"/>
              <a:gd name="T44" fmla="*/ 90 w 132"/>
              <a:gd name="T45" fmla="*/ 25 h 45"/>
              <a:gd name="T46" fmla="*/ 90 w 132"/>
              <a:gd name="T47" fmla="*/ 26 h 45"/>
              <a:gd name="T48" fmla="*/ 89 w 132"/>
              <a:gd name="T49" fmla="*/ 26 h 45"/>
              <a:gd name="T50" fmla="*/ 89 w 132"/>
              <a:gd name="T51" fmla="*/ 27 h 45"/>
              <a:gd name="T52" fmla="*/ 87 w 132"/>
              <a:gd name="T53" fmla="*/ 28 h 45"/>
              <a:gd name="T54" fmla="*/ 86 w 132"/>
              <a:gd name="T55" fmla="*/ 30 h 45"/>
              <a:gd name="T56" fmla="*/ 85 w 132"/>
              <a:gd name="T57" fmla="*/ 31 h 45"/>
              <a:gd name="T58" fmla="*/ 83 w 132"/>
              <a:gd name="T59" fmla="*/ 32 h 45"/>
              <a:gd name="T60" fmla="*/ 80 w 132"/>
              <a:gd name="T61" fmla="*/ 33 h 45"/>
              <a:gd name="T62" fmla="*/ 78 w 132"/>
              <a:gd name="T63" fmla="*/ 35 h 45"/>
              <a:gd name="T64" fmla="*/ 76 w 132"/>
              <a:gd name="T65" fmla="*/ 37 h 45"/>
              <a:gd name="T66" fmla="*/ 72 w 132"/>
              <a:gd name="T67" fmla="*/ 38 h 45"/>
              <a:gd name="T68" fmla="*/ 70 w 132"/>
              <a:gd name="T69" fmla="*/ 40 h 45"/>
              <a:gd name="T70" fmla="*/ 65 w 132"/>
              <a:gd name="T71" fmla="*/ 41 h 45"/>
              <a:gd name="T72" fmla="*/ 62 w 132"/>
              <a:gd name="T73" fmla="*/ 44 h 45"/>
              <a:gd name="T74" fmla="*/ 57 w 132"/>
              <a:gd name="T75" fmla="*/ 45 h 45"/>
              <a:gd name="T76" fmla="*/ 55 w 132"/>
              <a:gd name="T7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2" h="45">
                <a:moveTo>
                  <a:pt x="55" y="44"/>
                </a:moveTo>
                <a:lnTo>
                  <a:pt x="56" y="44"/>
                </a:lnTo>
                <a:lnTo>
                  <a:pt x="56" y="42"/>
                </a:lnTo>
                <a:lnTo>
                  <a:pt x="57" y="42"/>
                </a:lnTo>
                <a:lnTo>
                  <a:pt x="59" y="41"/>
                </a:lnTo>
                <a:lnTo>
                  <a:pt x="61" y="41"/>
                </a:lnTo>
                <a:lnTo>
                  <a:pt x="63" y="40"/>
                </a:lnTo>
                <a:lnTo>
                  <a:pt x="65" y="39"/>
                </a:lnTo>
                <a:lnTo>
                  <a:pt x="68" y="38"/>
                </a:lnTo>
                <a:lnTo>
                  <a:pt x="71" y="37"/>
                </a:lnTo>
                <a:lnTo>
                  <a:pt x="73" y="34"/>
                </a:lnTo>
                <a:lnTo>
                  <a:pt x="76" y="33"/>
                </a:lnTo>
                <a:lnTo>
                  <a:pt x="78" y="32"/>
                </a:lnTo>
                <a:lnTo>
                  <a:pt x="80" y="30"/>
                </a:lnTo>
                <a:lnTo>
                  <a:pt x="82" y="28"/>
                </a:lnTo>
                <a:lnTo>
                  <a:pt x="84" y="26"/>
                </a:lnTo>
                <a:lnTo>
                  <a:pt x="85" y="24"/>
                </a:lnTo>
                <a:lnTo>
                  <a:pt x="0" y="3"/>
                </a:lnTo>
                <a:lnTo>
                  <a:pt x="6" y="0"/>
                </a:lnTo>
                <a:lnTo>
                  <a:pt x="132" y="32"/>
                </a:lnTo>
                <a:lnTo>
                  <a:pt x="126" y="34"/>
                </a:lnTo>
                <a:lnTo>
                  <a:pt x="90" y="25"/>
                </a:lnTo>
                <a:lnTo>
                  <a:pt x="90" y="25"/>
                </a:lnTo>
                <a:lnTo>
                  <a:pt x="90" y="26"/>
                </a:lnTo>
                <a:lnTo>
                  <a:pt x="89" y="26"/>
                </a:lnTo>
                <a:lnTo>
                  <a:pt x="89" y="27"/>
                </a:lnTo>
                <a:lnTo>
                  <a:pt x="87" y="28"/>
                </a:lnTo>
                <a:lnTo>
                  <a:pt x="86" y="30"/>
                </a:lnTo>
                <a:lnTo>
                  <a:pt x="85" y="31"/>
                </a:lnTo>
                <a:lnTo>
                  <a:pt x="83" y="32"/>
                </a:lnTo>
                <a:lnTo>
                  <a:pt x="80" y="33"/>
                </a:lnTo>
                <a:lnTo>
                  <a:pt x="78" y="35"/>
                </a:lnTo>
                <a:lnTo>
                  <a:pt x="76" y="37"/>
                </a:lnTo>
                <a:lnTo>
                  <a:pt x="72" y="38"/>
                </a:lnTo>
                <a:lnTo>
                  <a:pt x="70" y="40"/>
                </a:lnTo>
                <a:lnTo>
                  <a:pt x="65" y="41"/>
                </a:lnTo>
                <a:lnTo>
                  <a:pt x="62" y="44"/>
                </a:lnTo>
                <a:lnTo>
                  <a:pt x="57" y="45"/>
                </a:lnTo>
                <a:lnTo>
                  <a:pt x="55"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85" name="Freeform 65">
            <a:extLst>
              <a:ext uri="{FF2B5EF4-FFF2-40B4-BE49-F238E27FC236}">
                <a16:creationId xmlns:a16="http://schemas.microsoft.com/office/drawing/2014/main" id="{6B1CB7D8-0995-D023-6BFD-C5297E350A95}"/>
              </a:ext>
            </a:extLst>
          </p:cNvPr>
          <p:cNvSpPr>
            <a:spLocks/>
          </p:cNvSpPr>
          <p:nvPr/>
        </p:nvSpPr>
        <p:spPr bwMode="auto">
          <a:xfrm>
            <a:off x="1895475" y="4443413"/>
            <a:ext cx="214313" cy="63500"/>
          </a:xfrm>
          <a:custGeom>
            <a:avLst/>
            <a:gdLst>
              <a:gd name="T0" fmla="*/ 0 w 135"/>
              <a:gd name="T1" fmla="*/ 0 h 40"/>
              <a:gd name="T2" fmla="*/ 132 w 135"/>
              <a:gd name="T3" fmla="*/ 40 h 40"/>
              <a:gd name="T4" fmla="*/ 135 w 135"/>
              <a:gd name="T5" fmla="*/ 40 h 40"/>
              <a:gd name="T6" fmla="*/ 5 w 135"/>
              <a:gd name="T7" fmla="*/ 0 h 40"/>
              <a:gd name="T8" fmla="*/ 0 w 135"/>
              <a:gd name="T9" fmla="*/ 0 h 40"/>
            </a:gdLst>
            <a:ahLst/>
            <a:cxnLst>
              <a:cxn ang="0">
                <a:pos x="T0" y="T1"/>
              </a:cxn>
              <a:cxn ang="0">
                <a:pos x="T2" y="T3"/>
              </a:cxn>
              <a:cxn ang="0">
                <a:pos x="T4" y="T5"/>
              </a:cxn>
              <a:cxn ang="0">
                <a:pos x="T6" y="T7"/>
              </a:cxn>
              <a:cxn ang="0">
                <a:pos x="T8" y="T9"/>
              </a:cxn>
            </a:cxnLst>
            <a:rect l="0" t="0" r="r" b="b"/>
            <a:pathLst>
              <a:path w="135" h="40">
                <a:moveTo>
                  <a:pt x="0" y="0"/>
                </a:moveTo>
                <a:lnTo>
                  <a:pt x="132" y="40"/>
                </a:lnTo>
                <a:lnTo>
                  <a:pt x="135" y="40"/>
                </a:lnTo>
                <a:lnTo>
                  <a:pt x="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86" name="Freeform 66">
            <a:extLst>
              <a:ext uri="{FF2B5EF4-FFF2-40B4-BE49-F238E27FC236}">
                <a16:creationId xmlns:a16="http://schemas.microsoft.com/office/drawing/2014/main" id="{43F713BA-BE67-A0DD-49F1-44D89D9D2C90}"/>
              </a:ext>
            </a:extLst>
          </p:cNvPr>
          <p:cNvSpPr>
            <a:spLocks/>
          </p:cNvSpPr>
          <p:nvPr/>
        </p:nvSpPr>
        <p:spPr bwMode="auto">
          <a:xfrm>
            <a:off x="1931988" y="4435475"/>
            <a:ext cx="209550" cy="55563"/>
          </a:xfrm>
          <a:custGeom>
            <a:avLst/>
            <a:gdLst>
              <a:gd name="T0" fmla="*/ 0 w 132"/>
              <a:gd name="T1" fmla="*/ 0 h 35"/>
              <a:gd name="T2" fmla="*/ 130 w 132"/>
              <a:gd name="T3" fmla="*/ 35 h 35"/>
              <a:gd name="T4" fmla="*/ 132 w 132"/>
              <a:gd name="T5" fmla="*/ 35 h 35"/>
              <a:gd name="T6" fmla="*/ 4 w 132"/>
              <a:gd name="T7" fmla="*/ 0 h 35"/>
              <a:gd name="T8" fmla="*/ 0 w 132"/>
              <a:gd name="T9" fmla="*/ 0 h 35"/>
            </a:gdLst>
            <a:ahLst/>
            <a:cxnLst>
              <a:cxn ang="0">
                <a:pos x="T0" y="T1"/>
              </a:cxn>
              <a:cxn ang="0">
                <a:pos x="T2" y="T3"/>
              </a:cxn>
              <a:cxn ang="0">
                <a:pos x="T4" y="T5"/>
              </a:cxn>
              <a:cxn ang="0">
                <a:pos x="T6" y="T7"/>
              </a:cxn>
              <a:cxn ang="0">
                <a:pos x="T8" y="T9"/>
              </a:cxn>
            </a:cxnLst>
            <a:rect l="0" t="0" r="r" b="b"/>
            <a:pathLst>
              <a:path w="132" h="35">
                <a:moveTo>
                  <a:pt x="0" y="0"/>
                </a:moveTo>
                <a:lnTo>
                  <a:pt x="130" y="35"/>
                </a:lnTo>
                <a:lnTo>
                  <a:pt x="132" y="35"/>
                </a:lnTo>
                <a:lnTo>
                  <a:pt x="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87" name="Freeform 67">
            <a:extLst>
              <a:ext uri="{FF2B5EF4-FFF2-40B4-BE49-F238E27FC236}">
                <a16:creationId xmlns:a16="http://schemas.microsoft.com/office/drawing/2014/main" id="{B2A93D98-98F9-1A2E-95D3-1B6EE1E56BB4}"/>
              </a:ext>
            </a:extLst>
          </p:cNvPr>
          <p:cNvSpPr>
            <a:spLocks/>
          </p:cNvSpPr>
          <p:nvPr/>
        </p:nvSpPr>
        <p:spPr bwMode="auto">
          <a:xfrm>
            <a:off x="1916113" y="4438650"/>
            <a:ext cx="211137" cy="60325"/>
          </a:xfrm>
          <a:custGeom>
            <a:avLst/>
            <a:gdLst>
              <a:gd name="T0" fmla="*/ 0 w 133"/>
              <a:gd name="T1" fmla="*/ 0 h 38"/>
              <a:gd name="T2" fmla="*/ 130 w 133"/>
              <a:gd name="T3" fmla="*/ 38 h 38"/>
              <a:gd name="T4" fmla="*/ 133 w 133"/>
              <a:gd name="T5" fmla="*/ 38 h 38"/>
              <a:gd name="T6" fmla="*/ 3 w 133"/>
              <a:gd name="T7" fmla="*/ 0 h 38"/>
              <a:gd name="T8" fmla="*/ 0 w 133"/>
              <a:gd name="T9" fmla="*/ 0 h 38"/>
            </a:gdLst>
            <a:ahLst/>
            <a:cxnLst>
              <a:cxn ang="0">
                <a:pos x="T0" y="T1"/>
              </a:cxn>
              <a:cxn ang="0">
                <a:pos x="T2" y="T3"/>
              </a:cxn>
              <a:cxn ang="0">
                <a:pos x="T4" y="T5"/>
              </a:cxn>
              <a:cxn ang="0">
                <a:pos x="T6" y="T7"/>
              </a:cxn>
              <a:cxn ang="0">
                <a:pos x="T8" y="T9"/>
              </a:cxn>
            </a:cxnLst>
            <a:rect l="0" t="0" r="r" b="b"/>
            <a:pathLst>
              <a:path w="133" h="38">
                <a:moveTo>
                  <a:pt x="0" y="0"/>
                </a:moveTo>
                <a:lnTo>
                  <a:pt x="130" y="38"/>
                </a:lnTo>
                <a:lnTo>
                  <a:pt x="133" y="38"/>
                </a:lnTo>
                <a:lnTo>
                  <a:pt x="3"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88" name="Freeform 68">
            <a:extLst>
              <a:ext uri="{FF2B5EF4-FFF2-40B4-BE49-F238E27FC236}">
                <a16:creationId xmlns:a16="http://schemas.microsoft.com/office/drawing/2014/main" id="{046BE4E5-6E59-1662-F376-49D485889DDF}"/>
              </a:ext>
            </a:extLst>
          </p:cNvPr>
          <p:cNvSpPr>
            <a:spLocks/>
          </p:cNvSpPr>
          <p:nvPr/>
        </p:nvSpPr>
        <p:spPr bwMode="auto">
          <a:xfrm>
            <a:off x="2686050" y="3935413"/>
            <a:ext cx="517525" cy="103187"/>
          </a:xfrm>
          <a:custGeom>
            <a:avLst/>
            <a:gdLst>
              <a:gd name="T0" fmla="*/ 146 w 326"/>
              <a:gd name="T1" fmla="*/ 0 h 65"/>
              <a:gd name="T2" fmla="*/ 115 w 326"/>
              <a:gd name="T3" fmla="*/ 1 h 65"/>
              <a:gd name="T4" fmla="*/ 85 w 326"/>
              <a:gd name="T5" fmla="*/ 3 h 65"/>
              <a:gd name="T6" fmla="*/ 60 w 326"/>
              <a:gd name="T7" fmla="*/ 7 h 65"/>
              <a:gd name="T8" fmla="*/ 38 w 326"/>
              <a:gd name="T9" fmla="*/ 12 h 65"/>
              <a:gd name="T10" fmla="*/ 28 w 326"/>
              <a:gd name="T11" fmla="*/ 14 h 65"/>
              <a:gd name="T12" fmla="*/ 20 w 326"/>
              <a:gd name="T13" fmla="*/ 17 h 65"/>
              <a:gd name="T14" fmla="*/ 13 w 326"/>
              <a:gd name="T15" fmla="*/ 20 h 65"/>
              <a:gd name="T16" fmla="*/ 7 w 326"/>
              <a:gd name="T17" fmla="*/ 23 h 65"/>
              <a:gd name="T18" fmla="*/ 4 w 326"/>
              <a:gd name="T19" fmla="*/ 26 h 65"/>
              <a:gd name="T20" fmla="*/ 0 w 326"/>
              <a:gd name="T21" fmla="*/ 29 h 65"/>
              <a:gd name="T22" fmla="*/ 0 w 326"/>
              <a:gd name="T23" fmla="*/ 33 h 65"/>
              <a:gd name="T24" fmla="*/ 0 w 326"/>
              <a:gd name="T25" fmla="*/ 36 h 65"/>
              <a:gd name="T26" fmla="*/ 4 w 326"/>
              <a:gd name="T27" fmla="*/ 40 h 65"/>
              <a:gd name="T28" fmla="*/ 7 w 326"/>
              <a:gd name="T29" fmla="*/ 43 h 65"/>
              <a:gd name="T30" fmla="*/ 13 w 326"/>
              <a:gd name="T31" fmla="*/ 46 h 65"/>
              <a:gd name="T32" fmla="*/ 20 w 326"/>
              <a:gd name="T33" fmla="*/ 49 h 65"/>
              <a:gd name="T34" fmla="*/ 28 w 326"/>
              <a:gd name="T35" fmla="*/ 51 h 65"/>
              <a:gd name="T36" fmla="*/ 38 w 326"/>
              <a:gd name="T37" fmla="*/ 54 h 65"/>
              <a:gd name="T38" fmla="*/ 60 w 326"/>
              <a:gd name="T39" fmla="*/ 58 h 65"/>
              <a:gd name="T40" fmla="*/ 85 w 326"/>
              <a:gd name="T41" fmla="*/ 62 h 65"/>
              <a:gd name="T42" fmla="*/ 115 w 326"/>
              <a:gd name="T43" fmla="*/ 64 h 65"/>
              <a:gd name="T44" fmla="*/ 146 w 326"/>
              <a:gd name="T45" fmla="*/ 65 h 65"/>
              <a:gd name="T46" fmla="*/ 180 w 326"/>
              <a:gd name="T47" fmla="*/ 65 h 65"/>
              <a:gd name="T48" fmla="*/ 211 w 326"/>
              <a:gd name="T49" fmla="*/ 64 h 65"/>
              <a:gd name="T50" fmla="*/ 241 w 326"/>
              <a:gd name="T51" fmla="*/ 62 h 65"/>
              <a:gd name="T52" fmla="*/ 266 w 326"/>
              <a:gd name="T53" fmla="*/ 58 h 65"/>
              <a:gd name="T54" fmla="*/ 288 w 326"/>
              <a:gd name="T55" fmla="*/ 54 h 65"/>
              <a:gd name="T56" fmla="*/ 298 w 326"/>
              <a:gd name="T57" fmla="*/ 51 h 65"/>
              <a:gd name="T58" fmla="*/ 306 w 326"/>
              <a:gd name="T59" fmla="*/ 49 h 65"/>
              <a:gd name="T60" fmla="*/ 313 w 326"/>
              <a:gd name="T61" fmla="*/ 46 h 65"/>
              <a:gd name="T62" fmla="*/ 319 w 326"/>
              <a:gd name="T63" fmla="*/ 43 h 65"/>
              <a:gd name="T64" fmla="*/ 322 w 326"/>
              <a:gd name="T65" fmla="*/ 40 h 65"/>
              <a:gd name="T66" fmla="*/ 325 w 326"/>
              <a:gd name="T67" fmla="*/ 36 h 65"/>
              <a:gd name="T68" fmla="*/ 326 w 326"/>
              <a:gd name="T69" fmla="*/ 33 h 65"/>
              <a:gd name="T70" fmla="*/ 325 w 326"/>
              <a:gd name="T71" fmla="*/ 29 h 65"/>
              <a:gd name="T72" fmla="*/ 322 w 326"/>
              <a:gd name="T73" fmla="*/ 26 h 65"/>
              <a:gd name="T74" fmla="*/ 319 w 326"/>
              <a:gd name="T75" fmla="*/ 23 h 65"/>
              <a:gd name="T76" fmla="*/ 313 w 326"/>
              <a:gd name="T77" fmla="*/ 20 h 65"/>
              <a:gd name="T78" fmla="*/ 306 w 326"/>
              <a:gd name="T79" fmla="*/ 17 h 65"/>
              <a:gd name="T80" fmla="*/ 298 w 326"/>
              <a:gd name="T81" fmla="*/ 14 h 65"/>
              <a:gd name="T82" fmla="*/ 288 w 326"/>
              <a:gd name="T83" fmla="*/ 12 h 65"/>
              <a:gd name="T84" fmla="*/ 266 w 326"/>
              <a:gd name="T85" fmla="*/ 7 h 65"/>
              <a:gd name="T86" fmla="*/ 241 w 326"/>
              <a:gd name="T87" fmla="*/ 3 h 65"/>
              <a:gd name="T88" fmla="*/ 211 w 326"/>
              <a:gd name="T89" fmla="*/ 1 h 65"/>
              <a:gd name="T90" fmla="*/ 180 w 326"/>
              <a:gd name="T9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6" h="65">
                <a:moveTo>
                  <a:pt x="162" y="0"/>
                </a:moveTo>
                <a:lnTo>
                  <a:pt x="146" y="0"/>
                </a:lnTo>
                <a:lnTo>
                  <a:pt x="130" y="0"/>
                </a:lnTo>
                <a:lnTo>
                  <a:pt x="115" y="1"/>
                </a:lnTo>
                <a:lnTo>
                  <a:pt x="99" y="2"/>
                </a:lnTo>
                <a:lnTo>
                  <a:pt x="85" y="3"/>
                </a:lnTo>
                <a:lnTo>
                  <a:pt x="71" y="6"/>
                </a:lnTo>
                <a:lnTo>
                  <a:pt x="60" y="7"/>
                </a:lnTo>
                <a:lnTo>
                  <a:pt x="48" y="9"/>
                </a:lnTo>
                <a:lnTo>
                  <a:pt x="38" y="12"/>
                </a:lnTo>
                <a:lnTo>
                  <a:pt x="32" y="13"/>
                </a:lnTo>
                <a:lnTo>
                  <a:pt x="28" y="14"/>
                </a:lnTo>
                <a:lnTo>
                  <a:pt x="24" y="15"/>
                </a:lnTo>
                <a:lnTo>
                  <a:pt x="20" y="17"/>
                </a:lnTo>
                <a:lnTo>
                  <a:pt x="15" y="19"/>
                </a:lnTo>
                <a:lnTo>
                  <a:pt x="13" y="20"/>
                </a:lnTo>
                <a:lnTo>
                  <a:pt x="10" y="21"/>
                </a:lnTo>
                <a:lnTo>
                  <a:pt x="7" y="23"/>
                </a:lnTo>
                <a:lnTo>
                  <a:pt x="5" y="24"/>
                </a:lnTo>
                <a:lnTo>
                  <a:pt x="4" y="26"/>
                </a:lnTo>
                <a:lnTo>
                  <a:pt x="1" y="28"/>
                </a:lnTo>
                <a:lnTo>
                  <a:pt x="0" y="29"/>
                </a:lnTo>
                <a:lnTo>
                  <a:pt x="0" y="31"/>
                </a:lnTo>
                <a:lnTo>
                  <a:pt x="0" y="33"/>
                </a:lnTo>
                <a:lnTo>
                  <a:pt x="0" y="35"/>
                </a:lnTo>
                <a:lnTo>
                  <a:pt x="0" y="36"/>
                </a:lnTo>
                <a:lnTo>
                  <a:pt x="1" y="37"/>
                </a:lnTo>
                <a:lnTo>
                  <a:pt x="4" y="40"/>
                </a:lnTo>
                <a:lnTo>
                  <a:pt x="5" y="41"/>
                </a:lnTo>
                <a:lnTo>
                  <a:pt x="7" y="43"/>
                </a:lnTo>
                <a:lnTo>
                  <a:pt x="10" y="44"/>
                </a:lnTo>
                <a:lnTo>
                  <a:pt x="13" y="46"/>
                </a:lnTo>
                <a:lnTo>
                  <a:pt x="15" y="47"/>
                </a:lnTo>
                <a:lnTo>
                  <a:pt x="20" y="49"/>
                </a:lnTo>
                <a:lnTo>
                  <a:pt x="24" y="50"/>
                </a:lnTo>
                <a:lnTo>
                  <a:pt x="28" y="51"/>
                </a:lnTo>
                <a:lnTo>
                  <a:pt x="32" y="53"/>
                </a:lnTo>
                <a:lnTo>
                  <a:pt x="38" y="54"/>
                </a:lnTo>
                <a:lnTo>
                  <a:pt x="48" y="56"/>
                </a:lnTo>
                <a:lnTo>
                  <a:pt x="60" y="58"/>
                </a:lnTo>
                <a:lnTo>
                  <a:pt x="71" y="61"/>
                </a:lnTo>
                <a:lnTo>
                  <a:pt x="85" y="62"/>
                </a:lnTo>
                <a:lnTo>
                  <a:pt x="99" y="63"/>
                </a:lnTo>
                <a:lnTo>
                  <a:pt x="115" y="64"/>
                </a:lnTo>
                <a:lnTo>
                  <a:pt x="130" y="65"/>
                </a:lnTo>
                <a:lnTo>
                  <a:pt x="146" y="65"/>
                </a:lnTo>
                <a:lnTo>
                  <a:pt x="162" y="65"/>
                </a:lnTo>
                <a:lnTo>
                  <a:pt x="180" y="65"/>
                </a:lnTo>
                <a:lnTo>
                  <a:pt x="195" y="65"/>
                </a:lnTo>
                <a:lnTo>
                  <a:pt x="211" y="64"/>
                </a:lnTo>
                <a:lnTo>
                  <a:pt x="227" y="63"/>
                </a:lnTo>
                <a:lnTo>
                  <a:pt x="241" y="62"/>
                </a:lnTo>
                <a:lnTo>
                  <a:pt x="253" y="61"/>
                </a:lnTo>
                <a:lnTo>
                  <a:pt x="266" y="58"/>
                </a:lnTo>
                <a:lnTo>
                  <a:pt x="278" y="56"/>
                </a:lnTo>
                <a:lnTo>
                  <a:pt x="288" y="54"/>
                </a:lnTo>
                <a:lnTo>
                  <a:pt x="293" y="53"/>
                </a:lnTo>
                <a:lnTo>
                  <a:pt x="298" y="51"/>
                </a:lnTo>
                <a:lnTo>
                  <a:pt x="302" y="50"/>
                </a:lnTo>
                <a:lnTo>
                  <a:pt x="306" y="49"/>
                </a:lnTo>
                <a:lnTo>
                  <a:pt x="309" y="47"/>
                </a:lnTo>
                <a:lnTo>
                  <a:pt x="313" y="46"/>
                </a:lnTo>
                <a:lnTo>
                  <a:pt x="315" y="44"/>
                </a:lnTo>
                <a:lnTo>
                  <a:pt x="319" y="43"/>
                </a:lnTo>
                <a:lnTo>
                  <a:pt x="321" y="41"/>
                </a:lnTo>
                <a:lnTo>
                  <a:pt x="322" y="40"/>
                </a:lnTo>
                <a:lnTo>
                  <a:pt x="324" y="37"/>
                </a:lnTo>
                <a:lnTo>
                  <a:pt x="325" y="36"/>
                </a:lnTo>
                <a:lnTo>
                  <a:pt x="326" y="35"/>
                </a:lnTo>
                <a:lnTo>
                  <a:pt x="326" y="33"/>
                </a:lnTo>
                <a:lnTo>
                  <a:pt x="326" y="31"/>
                </a:lnTo>
                <a:lnTo>
                  <a:pt x="325" y="29"/>
                </a:lnTo>
                <a:lnTo>
                  <a:pt x="324" y="28"/>
                </a:lnTo>
                <a:lnTo>
                  <a:pt x="322" y="26"/>
                </a:lnTo>
                <a:lnTo>
                  <a:pt x="321" y="24"/>
                </a:lnTo>
                <a:lnTo>
                  <a:pt x="319" y="23"/>
                </a:lnTo>
                <a:lnTo>
                  <a:pt x="315" y="21"/>
                </a:lnTo>
                <a:lnTo>
                  <a:pt x="313" y="20"/>
                </a:lnTo>
                <a:lnTo>
                  <a:pt x="309" y="19"/>
                </a:lnTo>
                <a:lnTo>
                  <a:pt x="306" y="17"/>
                </a:lnTo>
                <a:lnTo>
                  <a:pt x="302" y="15"/>
                </a:lnTo>
                <a:lnTo>
                  <a:pt x="298" y="14"/>
                </a:lnTo>
                <a:lnTo>
                  <a:pt x="293" y="13"/>
                </a:lnTo>
                <a:lnTo>
                  <a:pt x="288" y="12"/>
                </a:lnTo>
                <a:lnTo>
                  <a:pt x="278" y="9"/>
                </a:lnTo>
                <a:lnTo>
                  <a:pt x="266" y="7"/>
                </a:lnTo>
                <a:lnTo>
                  <a:pt x="253" y="6"/>
                </a:lnTo>
                <a:lnTo>
                  <a:pt x="241" y="3"/>
                </a:lnTo>
                <a:lnTo>
                  <a:pt x="227" y="2"/>
                </a:lnTo>
                <a:lnTo>
                  <a:pt x="211" y="1"/>
                </a:lnTo>
                <a:lnTo>
                  <a:pt x="195" y="0"/>
                </a:lnTo>
                <a:lnTo>
                  <a:pt x="180" y="0"/>
                </a:lnTo>
                <a:lnTo>
                  <a:pt x="162" y="0"/>
                </a:lnTo>
                <a:close/>
              </a:path>
            </a:pathLst>
          </a:custGeom>
          <a:solidFill>
            <a:srgbClr val="CC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89" name="Freeform 69">
            <a:extLst>
              <a:ext uri="{FF2B5EF4-FFF2-40B4-BE49-F238E27FC236}">
                <a16:creationId xmlns:a16="http://schemas.microsoft.com/office/drawing/2014/main" id="{42354C1C-3410-D0DE-10FA-75C3D0E9EC88}"/>
              </a:ext>
            </a:extLst>
          </p:cNvPr>
          <p:cNvSpPr>
            <a:spLocks/>
          </p:cNvSpPr>
          <p:nvPr/>
        </p:nvSpPr>
        <p:spPr bwMode="auto">
          <a:xfrm>
            <a:off x="2686050" y="3935413"/>
            <a:ext cx="517525" cy="103187"/>
          </a:xfrm>
          <a:custGeom>
            <a:avLst/>
            <a:gdLst>
              <a:gd name="T0" fmla="*/ 146 w 326"/>
              <a:gd name="T1" fmla="*/ 0 h 65"/>
              <a:gd name="T2" fmla="*/ 115 w 326"/>
              <a:gd name="T3" fmla="*/ 1 h 65"/>
              <a:gd name="T4" fmla="*/ 85 w 326"/>
              <a:gd name="T5" fmla="*/ 3 h 65"/>
              <a:gd name="T6" fmla="*/ 60 w 326"/>
              <a:gd name="T7" fmla="*/ 7 h 65"/>
              <a:gd name="T8" fmla="*/ 38 w 326"/>
              <a:gd name="T9" fmla="*/ 12 h 65"/>
              <a:gd name="T10" fmla="*/ 28 w 326"/>
              <a:gd name="T11" fmla="*/ 14 h 65"/>
              <a:gd name="T12" fmla="*/ 20 w 326"/>
              <a:gd name="T13" fmla="*/ 17 h 65"/>
              <a:gd name="T14" fmla="*/ 13 w 326"/>
              <a:gd name="T15" fmla="*/ 20 h 65"/>
              <a:gd name="T16" fmla="*/ 7 w 326"/>
              <a:gd name="T17" fmla="*/ 23 h 65"/>
              <a:gd name="T18" fmla="*/ 4 w 326"/>
              <a:gd name="T19" fmla="*/ 26 h 65"/>
              <a:gd name="T20" fmla="*/ 0 w 326"/>
              <a:gd name="T21" fmla="*/ 29 h 65"/>
              <a:gd name="T22" fmla="*/ 0 w 326"/>
              <a:gd name="T23" fmla="*/ 33 h 65"/>
              <a:gd name="T24" fmla="*/ 0 w 326"/>
              <a:gd name="T25" fmla="*/ 36 h 65"/>
              <a:gd name="T26" fmla="*/ 4 w 326"/>
              <a:gd name="T27" fmla="*/ 40 h 65"/>
              <a:gd name="T28" fmla="*/ 7 w 326"/>
              <a:gd name="T29" fmla="*/ 43 h 65"/>
              <a:gd name="T30" fmla="*/ 13 w 326"/>
              <a:gd name="T31" fmla="*/ 46 h 65"/>
              <a:gd name="T32" fmla="*/ 20 w 326"/>
              <a:gd name="T33" fmla="*/ 49 h 65"/>
              <a:gd name="T34" fmla="*/ 28 w 326"/>
              <a:gd name="T35" fmla="*/ 51 h 65"/>
              <a:gd name="T36" fmla="*/ 38 w 326"/>
              <a:gd name="T37" fmla="*/ 54 h 65"/>
              <a:gd name="T38" fmla="*/ 60 w 326"/>
              <a:gd name="T39" fmla="*/ 58 h 65"/>
              <a:gd name="T40" fmla="*/ 85 w 326"/>
              <a:gd name="T41" fmla="*/ 62 h 65"/>
              <a:gd name="T42" fmla="*/ 115 w 326"/>
              <a:gd name="T43" fmla="*/ 64 h 65"/>
              <a:gd name="T44" fmla="*/ 146 w 326"/>
              <a:gd name="T45" fmla="*/ 65 h 65"/>
              <a:gd name="T46" fmla="*/ 180 w 326"/>
              <a:gd name="T47" fmla="*/ 65 h 65"/>
              <a:gd name="T48" fmla="*/ 211 w 326"/>
              <a:gd name="T49" fmla="*/ 64 h 65"/>
              <a:gd name="T50" fmla="*/ 241 w 326"/>
              <a:gd name="T51" fmla="*/ 62 h 65"/>
              <a:gd name="T52" fmla="*/ 266 w 326"/>
              <a:gd name="T53" fmla="*/ 58 h 65"/>
              <a:gd name="T54" fmla="*/ 288 w 326"/>
              <a:gd name="T55" fmla="*/ 54 h 65"/>
              <a:gd name="T56" fmla="*/ 298 w 326"/>
              <a:gd name="T57" fmla="*/ 51 h 65"/>
              <a:gd name="T58" fmla="*/ 306 w 326"/>
              <a:gd name="T59" fmla="*/ 49 h 65"/>
              <a:gd name="T60" fmla="*/ 313 w 326"/>
              <a:gd name="T61" fmla="*/ 46 h 65"/>
              <a:gd name="T62" fmla="*/ 319 w 326"/>
              <a:gd name="T63" fmla="*/ 43 h 65"/>
              <a:gd name="T64" fmla="*/ 322 w 326"/>
              <a:gd name="T65" fmla="*/ 40 h 65"/>
              <a:gd name="T66" fmla="*/ 325 w 326"/>
              <a:gd name="T67" fmla="*/ 36 h 65"/>
              <a:gd name="T68" fmla="*/ 326 w 326"/>
              <a:gd name="T69" fmla="*/ 33 h 65"/>
              <a:gd name="T70" fmla="*/ 325 w 326"/>
              <a:gd name="T71" fmla="*/ 29 h 65"/>
              <a:gd name="T72" fmla="*/ 322 w 326"/>
              <a:gd name="T73" fmla="*/ 26 h 65"/>
              <a:gd name="T74" fmla="*/ 319 w 326"/>
              <a:gd name="T75" fmla="*/ 23 h 65"/>
              <a:gd name="T76" fmla="*/ 313 w 326"/>
              <a:gd name="T77" fmla="*/ 20 h 65"/>
              <a:gd name="T78" fmla="*/ 306 w 326"/>
              <a:gd name="T79" fmla="*/ 17 h 65"/>
              <a:gd name="T80" fmla="*/ 298 w 326"/>
              <a:gd name="T81" fmla="*/ 14 h 65"/>
              <a:gd name="T82" fmla="*/ 288 w 326"/>
              <a:gd name="T83" fmla="*/ 12 h 65"/>
              <a:gd name="T84" fmla="*/ 266 w 326"/>
              <a:gd name="T85" fmla="*/ 7 h 65"/>
              <a:gd name="T86" fmla="*/ 241 w 326"/>
              <a:gd name="T87" fmla="*/ 3 h 65"/>
              <a:gd name="T88" fmla="*/ 211 w 326"/>
              <a:gd name="T89" fmla="*/ 1 h 65"/>
              <a:gd name="T90" fmla="*/ 180 w 326"/>
              <a:gd name="T9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6" h="65">
                <a:moveTo>
                  <a:pt x="162" y="0"/>
                </a:moveTo>
                <a:lnTo>
                  <a:pt x="146" y="0"/>
                </a:lnTo>
                <a:lnTo>
                  <a:pt x="130" y="0"/>
                </a:lnTo>
                <a:lnTo>
                  <a:pt x="115" y="1"/>
                </a:lnTo>
                <a:lnTo>
                  <a:pt x="99" y="2"/>
                </a:lnTo>
                <a:lnTo>
                  <a:pt x="85" y="3"/>
                </a:lnTo>
                <a:lnTo>
                  <a:pt x="71" y="6"/>
                </a:lnTo>
                <a:lnTo>
                  <a:pt x="60" y="7"/>
                </a:lnTo>
                <a:lnTo>
                  <a:pt x="48" y="9"/>
                </a:lnTo>
                <a:lnTo>
                  <a:pt x="38" y="12"/>
                </a:lnTo>
                <a:lnTo>
                  <a:pt x="32" y="13"/>
                </a:lnTo>
                <a:lnTo>
                  <a:pt x="28" y="14"/>
                </a:lnTo>
                <a:lnTo>
                  <a:pt x="24" y="15"/>
                </a:lnTo>
                <a:lnTo>
                  <a:pt x="20" y="17"/>
                </a:lnTo>
                <a:lnTo>
                  <a:pt x="15" y="19"/>
                </a:lnTo>
                <a:lnTo>
                  <a:pt x="13" y="20"/>
                </a:lnTo>
                <a:lnTo>
                  <a:pt x="10" y="21"/>
                </a:lnTo>
                <a:lnTo>
                  <a:pt x="7" y="23"/>
                </a:lnTo>
                <a:lnTo>
                  <a:pt x="5" y="24"/>
                </a:lnTo>
                <a:lnTo>
                  <a:pt x="4" y="26"/>
                </a:lnTo>
                <a:lnTo>
                  <a:pt x="1" y="28"/>
                </a:lnTo>
                <a:lnTo>
                  <a:pt x="0" y="29"/>
                </a:lnTo>
                <a:lnTo>
                  <a:pt x="0" y="31"/>
                </a:lnTo>
                <a:lnTo>
                  <a:pt x="0" y="33"/>
                </a:lnTo>
                <a:lnTo>
                  <a:pt x="0" y="35"/>
                </a:lnTo>
                <a:lnTo>
                  <a:pt x="0" y="36"/>
                </a:lnTo>
                <a:lnTo>
                  <a:pt x="1" y="37"/>
                </a:lnTo>
                <a:lnTo>
                  <a:pt x="4" y="40"/>
                </a:lnTo>
                <a:lnTo>
                  <a:pt x="5" y="41"/>
                </a:lnTo>
                <a:lnTo>
                  <a:pt x="7" y="43"/>
                </a:lnTo>
                <a:lnTo>
                  <a:pt x="10" y="44"/>
                </a:lnTo>
                <a:lnTo>
                  <a:pt x="13" y="46"/>
                </a:lnTo>
                <a:lnTo>
                  <a:pt x="15" y="47"/>
                </a:lnTo>
                <a:lnTo>
                  <a:pt x="20" y="49"/>
                </a:lnTo>
                <a:lnTo>
                  <a:pt x="24" y="50"/>
                </a:lnTo>
                <a:lnTo>
                  <a:pt x="28" y="51"/>
                </a:lnTo>
                <a:lnTo>
                  <a:pt x="32" y="53"/>
                </a:lnTo>
                <a:lnTo>
                  <a:pt x="38" y="54"/>
                </a:lnTo>
                <a:lnTo>
                  <a:pt x="48" y="56"/>
                </a:lnTo>
                <a:lnTo>
                  <a:pt x="60" y="58"/>
                </a:lnTo>
                <a:lnTo>
                  <a:pt x="71" y="61"/>
                </a:lnTo>
                <a:lnTo>
                  <a:pt x="85" y="62"/>
                </a:lnTo>
                <a:lnTo>
                  <a:pt x="99" y="63"/>
                </a:lnTo>
                <a:lnTo>
                  <a:pt x="115" y="64"/>
                </a:lnTo>
                <a:lnTo>
                  <a:pt x="130" y="65"/>
                </a:lnTo>
                <a:lnTo>
                  <a:pt x="146" y="65"/>
                </a:lnTo>
                <a:lnTo>
                  <a:pt x="162" y="65"/>
                </a:lnTo>
                <a:lnTo>
                  <a:pt x="180" y="65"/>
                </a:lnTo>
                <a:lnTo>
                  <a:pt x="195" y="65"/>
                </a:lnTo>
                <a:lnTo>
                  <a:pt x="211" y="64"/>
                </a:lnTo>
                <a:lnTo>
                  <a:pt x="227" y="63"/>
                </a:lnTo>
                <a:lnTo>
                  <a:pt x="241" y="62"/>
                </a:lnTo>
                <a:lnTo>
                  <a:pt x="253" y="61"/>
                </a:lnTo>
                <a:lnTo>
                  <a:pt x="266" y="58"/>
                </a:lnTo>
                <a:lnTo>
                  <a:pt x="278" y="56"/>
                </a:lnTo>
                <a:lnTo>
                  <a:pt x="288" y="54"/>
                </a:lnTo>
                <a:lnTo>
                  <a:pt x="293" y="53"/>
                </a:lnTo>
                <a:lnTo>
                  <a:pt x="298" y="51"/>
                </a:lnTo>
                <a:lnTo>
                  <a:pt x="302" y="50"/>
                </a:lnTo>
                <a:lnTo>
                  <a:pt x="306" y="49"/>
                </a:lnTo>
                <a:lnTo>
                  <a:pt x="309" y="47"/>
                </a:lnTo>
                <a:lnTo>
                  <a:pt x="313" y="46"/>
                </a:lnTo>
                <a:lnTo>
                  <a:pt x="315" y="44"/>
                </a:lnTo>
                <a:lnTo>
                  <a:pt x="319" y="43"/>
                </a:lnTo>
                <a:lnTo>
                  <a:pt x="321" y="41"/>
                </a:lnTo>
                <a:lnTo>
                  <a:pt x="322" y="40"/>
                </a:lnTo>
                <a:lnTo>
                  <a:pt x="324" y="37"/>
                </a:lnTo>
                <a:lnTo>
                  <a:pt x="325" y="36"/>
                </a:lnTo>
                <a:lnTo>
                  <a:pt x="326" y="35"/>
                </a:lnTo>
                <a:lnTo>
                  <a:pt x="326" y="33"/>
                </a:lnTo>
                <a:lnTo>
                  <a:pt x="326" y="31"/>
                </a:lnTo>
                <a:lnTo>
                  <a:pt x="325" y="29"/>
                </a:lnTo>
                <a:lnTo>
                  <a:pt x="324" y="28"/>
                </a:lnTo>
                <a:lnTo>
                  <a:pt x="322" y="26"/>
                </a:lnTo>
                <a:lnTo>
                  <a:pt x="321" y="24"/>
                </a:lnTo>
                <a:lnTo>
                  <a:pt x="319" y="23"/>
                </a:lnTo>
                <a:lnTo>
                  <a:pt x="315" y="21"/>
                </a:lnTo>
                <a:lnTo>
                  <a:pt x="313" y="20"/>
                </a:lnTo>
                <a:lnTo>
                  <a:pt x="309" y="19"/>
                </a:lnTo>
                <a:lnTo>
                  <a:pt x="306" y="17"/>
                </a:lnTo>
                <a:lnTo>
                  <a:pt x="302" y="15"/>
                </a:lnTo>
                <a:lnTo>
                  <a:pt x="298" y="14"/>
                </a:lnTo>
                <a:lnTo>
                  <a:pt x="293" y="13"/>
                </a:lnTo>
                <a:lnTo>
                  <a:pt x="288" y="12"/>
                </a:lnTo>
                <a:lnTo>
                  <a:pt x="278" y="9"/>
                </a:lnTo>
                <a:lnTo>
                  <a:pt x="266" y="7"/>
                </a:lnTo>
                <a:lnTo>
                  <a:pt x="253" y="6"/>
                </a:lnTo>
                <a:lnTo>
                  <a:pt x="241" y="3"/>
                </a:lnTo>
                <a:lnTo>
                  <a:pt x="227" y="2"/>
                </a:lnTo>
                <a:lnTo>
                  <a:pt x="211" y="1"/>
                </a:lnTo>
                <a:lnTo>
                  <a:pt x="195" y="0"/>
                </a:lnTo>
                <a:lnTo>
                  <a:pt x="180" y="0"/>
                </a:lnTo>
                <a:lnTo>
                  <a:pt x="162" y="0"/>
                </a:lnTo>
              </a:path>
            </a:pathLst>
          </a:custGeom>
          <a:noFill/>
          <a:ln w="142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133190" name="Line 70">
            <a:extLst>
              <a:ext uri="{FF2B5EF4-FFF2-40B4-BE49-F238E27FC236}">
                <a16:creationId xmlns:a16="http://schemas.microsoft.com/office/drawing/2014/main" id="{72E9B099-FE0D-80A1-00B3-C0BC48A1B0B7}"/>
              </a:ext>
            </a:extLst>
          </p:cNvPr>
          <p:cNvSpPr>
            <a:spLocks noChangeShapeType="1"/>
          </p:cNvSpPr>
          <p:nvPr/>
        </p:nvSpPr>
        <p:spPr bwMode="auto">
          <a:xfrm>
            <a:off x="2686050" y="3925888"/>
            <a:ext cx="1588" cy="650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191" name="Line 71">
            <a:extLst>
              <a:ext uri="{FF2B5EF4-FFF2-40B4-BE49-F238E27FC236}">
                <a16:creationId xmlns:a16="http://schemas.microsoft.com/office/drawing/2014/main" id="{B16638E4-2CB5-E143-4EA8-3CA229E24ABD}"/>
              </a:ext>
            </a:extLst>
          </p:cNvPr>
          <p:cNvSpPr>
            <a:spLocks noChangeShapeType="1"/>
          </p:cNvSpPr>
          <p:nvPr/>
        </p:nvSpPr>
        <p:spPr bwMode="auto">
          <a:xfrm>
            <a:off x="3203575" y="3925888"/>
            <a:ext cx="1588" cy="650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192" name="Rectangle 72">
            <a:extLst>
              <a:ext uri="{FF2B5EF4-FFF2-40B4-BE49-F238E27FC236}">
                <a16:creationId xmlns:a16="http://schemas.microsoft.com/office/drawing/2014/main" id="{992D1601-39E1-2F55-30F4-D60BD793CBEE}"/>
              </a:ext>
            </a:extLst>
          </p:cNvPr>
          <p:cNvSpPr>
            <a:spLocks noChangeArrowheads="1"/>
          </p:cNvSpPr>
          <p:nvPr/>
        </p:nvSpPr>
        <p:spPr bwMode="auto">
          <a:xfrm>
            <a:off x="2686050" y="3925888"/>
            <a:ext cx="511175" cy="63500"/>
          </a:xfrm>
          <a:prstGeom prst="rect">
            <a:avLst/>
          </a:prstGeom>
          <a:solidFill>
            <a:srgbClr val="CC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193" name="Rectangle 73">
            <a:extLst>
              <a:ext uri="{FF2B5EF4-FFF2-40B4-BE49-F238E27FC236}">
                <a16:creationId xmlns:a16="http://schemas.microsoft.com/office/drawing/2014/main" id="{032E8B5B-B9A5-CC49-EC76-2EC096401279}"/>
              </a:ext>
            </a:extLst>
          </p:cNvPr>
          <p:cNvSpPr>
            <a:spLocks noChangeArrowheads="1"/>
          </p:cNvSpPr>
          <p:nvPr/>
        </p:nvSpPr>
        <p:spPr bwMode="auto">
          <a:xfrm>
            <a:off x="2978150" y="3952875"/>
            <a:ext cx="41275"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JO" sz="1300">
                <a:solidFill>
                  <a:srgbClr val="000000"/>
                </a:solidFill>
              </a:rPr>
              <a:t> </a:t>
            </a:r>
            <a:endParaRPr lang="en-US" altLang="en-JO"/>
          </a:p>
        </p:txBody>
      </p:sp>
      <p:sp>
        <p:nvSpPr>
          <p:cNvPr id="133194" name="Freeform 74">
            <a:extLst>
              <a:ext uri="{FF2B5EF4-FFF2-40B4-BE49-F238E27FC236}">
                <a16:creationId xmlns:a16="http://schemas.microsoft.com/office/drawing/2014/main" id="{6BA61DF3-A903-5C86-6473-D7FFBAE1761F}"/>
              </a:ext>
            </a:extLst>
          </p:cNvPr>
          <p:cNvSpPr>
            <a:spLocks/>
          </p:cNvSpPr>
          <p:nvPr/>
        </p:nvSpPr>
        <p:spPr bwMode="auto">
          <a:xfrm>
            <a:off x="2681288" y="3849688"/>
            <a:ext cx="515937" cy="122237"/>
          </a:xfrm>
          <a:custGeom>
            <a:avLst/>
            <a:gdLst>
              <a:gd name="T0" fmla="*/ 147 w 325"/>
              <a:gd name="T1" fmla="*/ 0 h 77"/>
              <a:gd name="T2" fmla="*/ 114 w 325"/>
              <a:gd name="T3" fmla="*/ 1 h 77"/>
              <a:gd name="T4" fmla="*/ 85 w 325"/>
              <a:gd name="T5" fmla="*/ 5 h 77"/>
              <a:gd name="T6" fmla="*/ 59 w 325"/>
              <a:gd name="T7" fmla="*/ 10 h 77"/>
              <a:gd name="T8" fmla="*/ 37 w 325"/>
              <a:gd name="T9" fmla="*/ 14 h 77"/>
              <a:gd name="T10" fmla="*/ 28 w 325"/>
              <a:gd name="T11" fmla="*/ 18 h 77"/>
              <a:gd name="T12" fmla="*/ 20 w 325"/>
              <a:gd name="T13" fmla="*/ 20 h 77"/>
              <a:gd name="T14" fmla="*/ 13 w 325"/>
              <a:gd name="T15" fmla="*/ 24 h 77"/>
              <a:gd name="T16" fmla="*/ 8 w 325"/>
              <a:gd name="T17" fmla="*/ 27 h 77"/>
              <a:gd name="T18" fmla="*/ 3 w 325"/>
              <a:gd name="T19" fmla="*/ 31 h 77"/>
              <a:gd name="T20" fmla="*/ 1 w 325"/>
              <a:gd name="T21" fmla="*/ 35 h 77"/>
              <a:gd name="T22" fmla="*/ 0 w 325"/>
              <a:gd name="T23" fmla="*/ 39 h 77"/>
              <a:gd name="T24" fmla="*/ 1 w 325"/>
              <a:gd name="T25" fmla="*/ 42 h 77"/>
              <a:gd name="T26" fmla="*/ 3 w 325"/>
              <a:gd name="T27" fmla="*/ 47 h 77"/>
              <a:gd name="T28" fmla="*/ 8 w 325"/>
              <a:gd name="T29" fmla="*/ 50 h 77"/>
              <a:gd name="T30" fmla="*/ 13 w 325"/>
              <a:gd name="T31" fmla="*/ 54 h 77"/>
              <a:gd name="T32" fmla="*/ 20 w 325"/>
              <a:gd name="T33" fmla="*/ 57 h 77"/>
              <a:gd name="T34" fmla="*/ 28 w 325"/>
              <a:gd name="T35" fmla="*/ 61 h 77"/>
              <a:gd name="T36" fmla="*/ 37 w 325"/>
              <a:gd name="T37" fmla="*/ 63 h 77"/>
              <a:gd name="T38" fmla="*/ 59 w 325"/>
              <a:gd name="T39" fmla="*/ 69 h 77"/>
              <a:gd name="T40" fmla="*/ 85 w 325"/>
              <a:gd name="T41" fmla="*/ 73 h 77"/>
              <a:gd name="T42" fmla="*/ 114 w 325"/>
              <a:gd name="T43" fmla="*/ 76 h 77"/>
              <a:gd name="T44" fmla="*/ 146 w 325"/>
              <a:gd name="T45" fmla="*/ 77 h 77"/>
              <a:gd name="T46" fmla="*/ 179 w 325"/>
              <a:gd name="T47" fmla="*/ 77 h 77"/>
              <a:gd name="T48" fmla="*/ 211 w 325"/>
              <a:gd name="T49" fmla="*/ 76 h 77"/>
              <a:gd name="T50" fmla="*/ 240 w 325"/>
              <a:gd name="T51" fmla="*/ 73 h 77"/>
              <a:gd name="T52" fmla="*/ 267 w 325"/>
              <a:gd name="T53" fmla="*/ 69 h 77"/>
              <a:gd name="T54" fmla="*/ 289 w 325"/>
              <a:gd name="T55" fmla="*/ 63 h 77"/>
              <a:gd name="T56" fmla="*/ 298 w 325"/>
              <a:gd name="T57" fmla="*/ 61 h 77"/>
              <a:gd name="T58" fmla="*/ 307 w 325"/>
              <a:gd name="T59" fmla="*/ 57 h 77"/>
              <a:gd name="T60" fmla="*/ 312 w 325"/>
              <a:gd name="T61" fmla="*/ 54 h 77"/>
              <a:gd name="T62" fmla="*/ 318 w 325"/>
              <a:gd name="T63" fmla="*/ 50 h 77"/>
              <a:gd name="T64" fmla="*/ 323 w 325"/>
              <a:gd name="T65" fmla="*/ 47 h 77"/>
              <a:gd name="T66" fmla="*/ 325 w 325"/>
              <a:gd name="T67" fmla="*/ 42 h 77"/>
              <a:gd name="T68" fmla="*/ 325 w 325"/>
              <a:gd name="T69" fmla="*/ 39 h 77"/>
              <a:gd name="T70" fmla="*/ 325 w 325"/>
              <a:gd name="T71" fmla="*/ 35 h 77"/>
              <a:gd name="T72" fmla="*/ 323 w 325"/>
              <a:gd name="T73" fmla="*/ 31 h 77"/>
              <a:gd name="T74" fmla="*/ 318 w 325"/>
              <a:gd name="T75" fmla="*/ 27 h 77"/>
              <a:gd name="T76" fmla="*/ 312 w 325"/>
              <a:gd name="T77" fmla="*/ 24 h 77"/>
              <a:gd name="T78" fmla="*/ 307 w 325"/>
              <a:gd name="T79" fmla="*/ 20 h 77"/>
              <a:gd name="T80" fmla="*/ 298 w 325"/>
              <a:gd name="T81" fmla="*/ 18 h 77"/>
              <a:gd name="T82" fmla="*/ 289 w 325"/>
              <a:gd name="T83" fmla="*/ 14 h 77"/>
              <a:gd name="T84" fmla="*/ 267 w 325"/>
              <a:gd name="T85" fmla="*/ 10 h 77"/>
              <a:gd name="T86" fmla="*/ 240 w 325"/>
              <a:gd name="T87" fmla="*/ 5 h 77"/>
              <a:gd name="T88" fmla="*/ 211 w 325"/>
              <a:gd name="T89" fmla="*/ 1 h 77"/>
              <a:gd name="T90" fmla="*/ 179 w 325"/>
              <a:gd name="T9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5" h="77">
                <a:moveTo>
                  <a:pt x="163" y="0"/>
                </a:moveTo>
                <a:lnTo>
                  <a:pt x="147" y="0"/>
                </a:lnTo>
                <a:lnTo>
                  <a:pt x="130" y="1"/>
                </a:lnTo>
                <a:lnTo>
                  <a:pt x="114" y="1"/>
                </a:lnTo>
                <a:lnTo>
                  <a:pt x="99" y="4"/>
                </a:lnTo>
                <a:lnTo>
                  <a:pt x="85" y="5"/>
                </a:lnTo>
                <a:lnTo>
                  <a:pt x="72" y="7"/>
                </a:lnTo>
                <a:lnTo>
                  <a:pt x="59" y="10"/>
                </a:lnTo>
                <a:lnTo>
                  <a:pt x="48" y="12"/>
                </a:lnTo>
                <a:lnTo>
                  <a:pt x="37" y="14"/>
                </a:lnTo>
                <a:lnTo>
                  <a:pt x="32" y="15"/>
                </a:lnTo>
                <a:lnTo>
                  <a:pt x="28" y="18"/>
                </a:lnTo>
                <a:lnTo>
                  <a:pt x="23" y="19"/>
                </a:lnTo>
                <a:lnTo>
                  <a:pt x="20" y="20"/>
                </a:lnTo>
                <a:lnTo>
                  <a:pt x="16" y="22"/>
                </a:lnTo>
                <a:lnTo>
                  <a:pt x="13" y="24"/>
                </a:lnTo>
                <a:lnTo>
                  <a:pt x="10" y="26"/>
                </a:lnTo>
                <a:lnTo>
                  <a:pt x="8" y="27"/>
                </a:lnTo>
                <a:lnTo>
                  <a:pt x="6" y="29"/>
                </a:lnTo>
                <a:lnTo>
                  <a:pt x="3" y="31"/>
                </a:lnTo>
                <a:lnTo>
                  <a:pt x="2" y="33"/>
                </a:lnTo>
                <a:lnTo>
                  <a:pt x="1" y="35"/>
                </a:lnTo>
                <a:lnTo>
                  <a:pt x="0" y="36"/>
                </a:lnTo>
                <a:lnTo>
                  <a:pt x="0" y="39"/>
                </a:lnTo>
                <a:lnTo>
                  <a:pt x="0" y="41"/>
                </a:lnTo>
                <a:lnTo>
                  <a:pt x="1" y="42"/>
                </a:lnTo>
                <a:lnTo>
                  <a:pt x="2" y="45"/>
                </a:lnTo>
                <a:lnTo>
                  <a:pt x="3" y="47"/>
                </a:lnTo>
                <a:lnTo>
                  <a:pt x="6" y="48"/>
                </a:lnTo>
                <a:lnTo>
                  <a:pt x="8" y="50"/>
                </a:lnTo>
                <a:lnTo>
                  <a:pt x="10" y="52"/>
                </a:lnTo>
                <a:lnTo>
                  <a:pt x="13" y="54"/>
                </a:lnTo>
                <a:lnTo>
                  <a:pt x="16" y="55"/>
                </a:lnTo>
                <a:lnTo>
                  <a:pt x="20" y="57"/>
                </a:lnTo>
                <a:lnTo>
                  <a:pt x="23" y="59"/>
                </a:lnTo>
                <a:lnTo>
                  <a:pt x="28" y="61"/>
                </a:lnTo>
                <a:lnTo>
                  <a:pt x="32" y="62"/>
                </a:lnTo>
                <a:lnTo>
                  <a:pt x="37" y="63"/>
                </a:lnTo>
                <a:lnTo>
                  <a:pt x="48" y="67"/>
                </a:lnTo>
                <a:lnTo>
                  <a:pt x="59" y="69"/>
                </a:lnTo>
                <a:lnTo>
                  <a:pt x="72" y="71"/>
                </a:lnTo>
                <a:lnTo>
                  <a:pt x="85" y="73"/>
                </a:lnTo>
                <a:lnTo>
                  <a:pt x="99" y="75"/>
                </a:lnTo>
                <a:lnTo>
                  <a:pt x="114" y="76"/>
                </a:lnTo>
                <a:lnTo>
                  <a:pt x="130" y="77"/>
                </a:lnTo>
                <a:lnTo>
                  <a:pt x="146" y="77"/>
                </a:lnTo>
                <a:lnTo>
                  <a:pt x="163" y="77"/>
                </a:lnTo>
                <a:lnTo>
                  <a:pt x="179" y="77"/>
                </a:lnTo>
                <a:lnTo>
                  <a:pt x="196" y="77"/>
                </a:lnTo>
                <a:lnTo>
                  <a:pt x="211" y="76"/>
                </a:lnTo>
                <a:lnTo>
                  <a:pt x="226" y="75"/>
                </a:lnTo>
                <a:lnTo>
                  <a:pt x="240" y="73"/>
                </a:lnTo>
                <a:lnTo>
                  <a:pt x="254" y="71"/>
                </a:lnTo>
                <a:lnTo>
                  <a:pt x="267" y="69"/>
                </a:lnTo>
                <a:lnTo>
                  <a:pt x="279" y="67"/>
                </a:lnTo>
                <a:lnTo>
                  <a:pt x="289" y="63"/>
                </a:lnTo>
                <a:lnTo>
                  <a:pt x="294" y="62"/>
                </a:lnTo>
                <a:lnTo>
                  <a:pt x="298" y="61"/>
                </a:lnTo>
                <a:lnTo>
                  <a:pt x="302" y="59"/>
                </a:lnTo>
                <a:lnTo>
                  <a:pt x="307" y="57"/>
                </a:lnTo>
                <a:lnTo>
                  <a:pt x="310" y="55"/>
                </a:lnTo>
                <a:lnTo>
                  <a:pt x="312" y="54"/>
                </a:lnTo>
                <a:lnTo>
                  <a:pt x="316" y="52"/>
                </a:lnTo>
                <a:lnTo>
                  <a:pt x="318" y="50"/>
                </a:lnTo>
                <a:lnTo>
                  <a:pt x="321" y="48"/>
                </a:lnTo>
                <a:lnTo>
                  <a:pt x="323" y="47"/>
                </a:lnTo>
                <a:lnTo>
                  <a:pt x="324" y="45"/>
                </a:lnTo>
                <a:lnTo>
                  <a:pt x="325" y="42"/>
                </a:lnTo>
                <a:lnTo>
                  <a:pt x="325" y="41"/>
                </a:lnTo>
                <a:lnTo>
                  <a:pt x="325" y="39"/>
                </a:lnTo>
                <a:lnTo>
                  <a:pt x="325" y="36"/>
                </a:lnTo>
                <a:lnTo>
                  <a:pt x="325" y="35"/>
                </a:lnTo>
                <a:lnTo>
                  <a:pt x="324" y="33"/>
                </a:lnTo>
                <a:lnTo>
                  <a:pt x="323" y="31"/>
                </a:lnTo>
                <a:lnTo>
                  <a:pt x="321" y="29"/>
                </a:lnTo>
                <a:lnTo>
                  <a:pt x="318" y="27"/>
                </a:lnTo>
                <a:lnTo>
                  <a:pt x="316" y="26"/>
                </a:lnTo>
                <a:lnTo>
                  <a:pt x="312" y="24"/>
                </a:lnTo>
                <a:lnTo>
                  <a:pt x="310" y="22"/>
                </a:lnTo>
                <a:lnTo>
                  <a:pt x="307" y="20"/>
                </a:lnTo>
                <a:lnTo>
                  <a:pt x="302" y="19"/>
                </a:lnTo>
                <a:lnTo>
                  <a:pt x="298" y="18"/>
                </a:lnTo>
                <a:lnTo>
                  <a:pt x="294" y="15"/>
                </a:lnTo>
                <a:lnTo>
                  <a:pt x="289" y="14"/>
                </a:lnTo>
                <a:lnTo>
                  <a:pt x="279" y="12"/>
                </a:lnTo>
                <a:lnTo>
                  <a:pt x="267" y="10"/>
                </a:lnTo>
                <a:lnTo>
                  <a:pt x="254" y="7"/>
                </a:lnTo>
                <a:lnTo>
                  <a:pt x="240" y="5"/>
                </a:lnTo>
                <a:lnTo>
                  <a:pt x="226" y="4"/>
                </a:lnTo>
                <a:lnTo>
                  <a:pt x="211" y="1"/>
                </a:lnTo>
                <a:lnTo>
                  <a:pt x="196" y="1"/>
                </a:lnTo>
                <a:lnTo>
                  <a:pt x="179" y="0"/>
                </a:lnTo>
                <a:lnTo>
                  <a:pt x="163" y="0"/>
                </a:lnTo>
                <a:close/>
              </a:path>
            </a:pathLst>
          </a:custGeom>
          <a:solidFill>
            <a:srgbClr val="CC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195" name="Freeform 75">
            <a:extLst>
              <a:ext uri="{FF2B5EF4-FFF2-40B4-BE49-F238E27FC236}">
                <a16:creationId xmlns:a16="http://schemas.microsoft.com/office/drawing/2014/main" id="{BAC3A16B-5DFF-79E6-B163-B804B45FE168}"/>
              </a:ext>
            </a:extLst>
          </p:cNvPr>
          <p:cNvSpPr>
            <a:spLocks/>
          </p:cNvSpPr>
          <p:nvPr/>
        </p:nvSpPr>
        <p:spPr bwMode="auto">
          <a:xfrm>
            <a:off x="2681288" y="3849688"/>
            <a:ext cx="515937" cy="122237"/>
          </a:xfrm>
          <a:custGeom>
            <a:avLst/>
            <a:gdLst>
              <a:gd name="T0" fmla="*/ 147 w 325"/>
              <a:gd name="T1" fmla="*/ 0 h 77"/>
              <a:gd name="T2" fmla="*/ 114 w 325"/>
              <a:gd name="T3" fmla="*/ 1 h 77"/>
              <a:gd name="T4" fmla="*/ 85 w 325"/>
              <a:gd name="T5" fmla="*/ 5 h 77"/>
              <a:gd name="T6" fmla="*/ 59 w 325"/>
              <a:gd name="T7" fmla="*/ 10 h 77"/>
              <a:gd name="T8" fmla="*/ 37 w 325"/>
              <a:gd name="T9" fmla="*/ 14 h 77"/>
              <a:gd name="T10" fmla="*/ 28 w 325"/>
              <a:gd name="T11" fmla="*/ 18 h 77"/>
              <a:gd name="T12" fmla="*/ 20 w 325"/>
              <a:gd name="T13" fmla="*/ 20 h 77"/>
              <a:gd name="T14" fmla="*/ 13 w 325"/>
              <a:gd name="T15" fmla="*/ 24 h 77"/>
              <a:gd name="T16" fmla="*/ 8 w 325"/>
              <a:gd name="T17" fmla="*/ 27 h 77"/>
              <a:gd name="T18" fmla="*/ 3 w 325"/>
              <a:gd name="T19" fmla="*/ 31 h 77"/>
              <a:gd name="T20" fmla="*/ 1 w 325"/>
              <a:gd name="T21" fmla="*/ 35 h 77"/>
              <a:gd name="T22" fmla="*/ 0 w 325"/>
              <a:gd name="T23" fmla="*/ 39 h 77"/>
              <a:gd name="T24" fmla="*/ 1 w 325"/>
              <a:gd name="T25" fmla="*/ 42 h 77"/>
              <a:gd name="T26" fmla="*/ 3 w 325"/>
              <a:gd name="T27" fmla="*/ 47 h 77"/>
              <a:gd name="T28" fmla="*/ 8 w 325"/>
              <a:gd name="T29" fmla="*/ 50 h 77"/>
              <a:gd name="T30" fmla="*/ 13 w 325"/>
              <a:gd name="T31" fmla="*/ 54 h 77"/>
              <a:gd name="T32" fmla="*/ 20 w 325"/>
              <a:gd name="T33" fmla="*/ 57 h 77"/>
              <a:gd name="T34" fmla="*/ 28 w 325"/>
              <a:gd name="T35" fmla="*/ 61 h 77"/>
              <a:gd name="T36" fmla="*/ 37 w 325"/>
              <a:gd name="T37" fmla="*/ 63 h 77"/>
              <a:gd name="T38" fmla="*/ 59 w 325"/>
              <a:gd name="T39" fmla="*/ 69 h 77"/>
              <a:gd name="T40" fmla="*/ 85 w 325"/>
              <a:gd name="T41" fmla="*/ 73 h 77"/>
              <a:gd name="T42" fmla="*/ 114 w 325"/>
              <a:gd name="T43" fmla="*/ 76 h 77"/>
              <a:gd name="T44" fmla="*/ 146 w 325"/>
              <a:gd name="T45" fmla="*/ 77 h 77"/>
              <a:gd name="T46" fmla="*/ 179 w 325"/>
              <a:gd name="T47" fmla="*/ 77 h 77"/>
              <a:gd name="T48" fmla="*/ 211 w 325"/>
              <a:gd name="T49" fmla="*/ 76 h 77"/>
              <a:gd name="T50" fmla="*/ 240 w 325"/>
              <a:gd name="T51" fmla="*/ 73 h 77"/>
              <a:gd name="T52" fmla="*/ 267 w 325"/>
              <a:gd name="T53" fmla="*/ 69 h 77"/>
              <a:gd name="T54" fmla="*/ 289 w 325"/>
              <a:gd name="T55" fmla="*/ 63 h 77"/>
              <a:gd name="T56" fmla="*/ 298 w 325"/>
              <a:gd name="T57" fmla="*/ 61 h 77"/>
              <a:gd name="T58" fmla="*/ 307 w 325"/>
              <a:gd name="T59" fmla="*/ 57 h 77"/>
              <a:gd name="T60" fmla="*/ 312 w 325"/>
              <a:gd name="T61" fmla="*/ 54 h 77"/>
              <a:gd name="T62" fmla="*/ 318 w 325"/>
              <a:gd name="T63" fmla="*/ 50 h 77"/>
              <a:gd name="T64" fmla="*/ 323 w 325"/>
              <a:gd name="T65" fmla="*/ 47 h 77"/>
              <a:gd name="T66" fmla="*/ 325 w 325"/>
              <a:gd name="T67" fmla="*/ 42 h 77"/>
              <a:gd name="T68" fmla="*/ 325 w 325"/>
              <a:gd name="T69" fmla="*/ 39 h 77"/>
              <a:gd name="T70" fmla="*/ 325 w 325"/>
              <a:gd name="T71" fmla="*/ 35 h 77"/>
              <a:gd name="T72" fmla="*/ 323 w 325"/>
              <a:gd name="T73" fmla="*/ 31 h 77"/>
              <a:gd name="T74" fmla="*/ 318 w 325"/>
              <a:gd name="T75" fmla="*/ 27 h 77"/>
              <a:gd name="T76" fmla="*/ 312 w 325"/>
              <a:gd name="T77" fmla="*/ 24 h 77"/>
              <a:gd name="T78" fmla="*/ 307 w 325"/>
              <a:gd name="T79" fmla="*/ 20 h 77"/>
              <a:gd name="T80" fmla="*/ 298 w 325"/>
              <a:gd name="T81" fmla="*/ 18 h 77"/>
              <a:gd name="T82" fmla="*/ 289 w 325"/>
              <a:gd name="T83" fmla="*/ 14 h 77"/>
              <a:gd name="T84" fmla="*/ 267 w 325"/>
              <a:gd name="T85" fmla="*/ 10 h 77"/>
              <a:gd name="T86" fmla="*/ 240 w 325"/>
              <a:gd name="T87" fmla="*/ 5 h 77"/>
              <a:gd name="T88" fmla="*/ 211 w 325"/>
              <a:gd name="T89" fmla="*/ 1 h 77"/>
              <a:gd name="T90" fmla="*/ 179 w 325"/>
              <a:gd name="T9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5" h="77">
                <a:moveTo>
                  <a:pt x="163" y="0"/>
                </a:moveTo>
                <a:lnTo>
                  <a:pt x="147" y="0"/>
                </a:lnTo>
                <a:lnTo>
                  <a:pt x="130" y="1"/>
                </a:lnTo>
                <a:lnTo>
                  <a:pt x="114" y="1"/>
                </a:lnTo>
                <a:lnTo>
                  <a:pt x="99" y="4"/>
                </a:lnTo>
                <a:lnTo>
                  <a:pt x="85" y="5"/>
                </a:lnTo>
                <a:lnTo>
                  <a:pt x="72" y="7"/>
                </a:lnTo>
                <a:lnTo>
                  <a:pt x="59" y="10"/>
                </a:lnTo>
                <a:lnTo>
                  <a:pt x="48" y="12"/>
                </a:lnTo>
                <a:lnTo>
                  <a:pt x="37" y="14"/>
                </a:lnTo>
                <a:lnTo>
                  <a:pt x="32" y="15"/>
                </a:lnTo>
                <a:lnTo>
                  <a:pt x="28" y="18"/>
                </a:lnTo>
                <a:lnTo>
                  <a:pt x="23" y="19"/>
                </a:lnTo>
                <a:lnTo>
                  <a:pt x="20" y="20"/>
                </a:lnTo>
                <a:lnTo>
                  <a:pt x="16" y="22"/>
                </a:lnTo>
                <a:lnTo>
                  <a:pt x="13" y="24"/>
                </a:lnTo>
                <a:lnTo>
                  <a:pt x="10" y="26"/>
                </a:lnTo>
                <a:lnTo>
                  <a:pt x="8" y="27"/>
                </a:lnTo>
                <a:lnTo>
                  <a:pt x="6" y="29"/>
                </a:lnTo>
                <a:lnTo>
                  <a:pt x="3" y="31"/>
                </a:lnTo>
                <a:lnTo>
                  <a:pt x="2" y="33"/>
                </a:lnTo>
                <a:lnTo>
                  <a:pt x="1" y="35"/>
                </a:lnTo>
                <a:lnTo>
                  <a:pt x="0" y="36"/>
                </a:lnTo>
                <a:lnTo>
                  <a:pt x="0" y="39"/>
                </a:lnTo>
                <a:lnTo>
                  <a:pt x="0" y="41"/>
                </a:lnTo>
                <a:lnTo>
                  <a:pt x="1" y="42"/>
                </a:lnTo>
                <a:lnTo>
                  <a:pt x="2" y="45"/>
                </a:lnTo>
                <a:lnTo>
                  <a:pt x="3" y="47"/>
                </a:lnTo>
                <a:lnTo>
                  <a:pt x="6" y="48"/>
                </a:lnTo>
                <a:lnTo>
                  <a:pt x="8" y="50"/>
                </a:lnTo>
                <a:lnTo>
                  <a:pt x="10" y="52"/>
                </a:lnTo>
                <a:lnTo>
                  <a:pt x="13" y="54"/>
                </a:lnTo>
                <a:lnTo>
                  <a:pt x="16" y="55"/>
                </a:lnTo>
                <a:lnTo>
                  <a:pt x="20" y="57"/>
                </a:lnTo>
                <a:lnTo>
                  <a:pt x="23" y="59"/>
                </a:lnTo>
                <a:lnTo>
                  <a:pt x="28" y="61"/>
                </a:lnTo>
                <a:lnTo>
                  <a:pt x="32" y="62"/>
                </a:lnTo>
                <a:lnTo>
                  <a:pt x="37" y="63"/>
                </a:lnTo>
                <a:lnTo>
                  <a:pt x="48" y="67"/>
                </a:lnTo>
                <a:lnTo>
                  <a:pt x="59" y="69"/>
                </a:lnTo>
                <a:lnTo>
                  <a:pt x="72" y="71"/>
                </a:lnTo>
                <a:lnTo>
                  <a:pt x="85" y="73"/>
                </a:lnTo>
                <a:lnTo>
                  <a:pt x="99" y="75"/>
                </a:lnTo>
                <a:lnTo>
                  <a:pt x="114" y="76"/>
                </a:lnTo>
                <a:lnTo>
                  <a:pt x="130" y="77"/>
                </a:lnTo>
                <a:lnTo>
                  <a:pt x="146" y="77"/>
                </a:lnTo>
                <a:lnTo>
                  <a:pt x="163" y="77"/>
                </a:lnTo>
                <a:lnTo>
                  <a:pt x="179" y="77"/>
                </a:lnTo>
                <a:lnTo>
                  <a:pt x="196" y="77"/>
                </a:lnTo>
                <a:lnTo>
                  <a:pt x="211" y="76"/>
                </a:lnTo>
                <a:lnTo>
                  <a:pt x="226" y="75"/>
                </a:lnTo>
                <a:lnTo>
                  <a:pt x="240" y="73"/>
                </a:lnTo>
                <a:lnTo>
                  <a:pt x="254" y="71"/>
                </a:lnTo>
                <a:lnTo>
                  <a:pt x="267" y="69"/>
                </a:lnTo>
                <a:lnTo>
                  <a:pt x="279" y="67"/>
                </a:lnTo>
                <a:lnTo>
                  <a:pt x="289" y="63"/>
                </a:lnTo>
                <a:lnTo>
                  <a:pt x="294" y="62"/>
                </a:lnTo>
                <a:lnTo>
                  <a:pt x="298" y="61"/>
                </a:lnTo>
                <a:lnTo>
                  <a:pt x="302" y="59"/>
                </a:lnTo>
                <a:lnTo>
                  <a:pt x="307" y="57"/>
                </a:lnTo>
                <a:lnTo>
                  <a:pt x="310" y="55"/>
                </a:lnTo>
                <a:lnTo>
                  <a:pt x="312" y="54"/>
                </a:lnTo>
                <a:lnTo>
                  <a:pt x="316" y="52"/>
                </a:lnTo>
                <a:lnTo>
                  <a:pt x="318" y="50"/>
                </a:lnTo>
                <a:lnTo>
                  <a:pt x="321" y="48"/>
                </a:lnTo>
                <a:lnTo>
                  <a:pt x="323" y="47"/>
                </a:lnTo>
                <a:lnTo>
                  <a:pt x="324" y="45"/>
                </a:lnTo>
                <a:lnTo>
                  <a:pt x="325" y="42"/>
                </a:lnTo>
                <a:lnTo>
                  <a:pt x="325" y="41"/>
                </a:lnTo>
                <a:lnTo>
                  <a:pt x="325" y="39"/>
                </a:lnTo>
                <a:lnTo>
                  <a:pt x="325" y="36"/>
                </a:lnTo>
                <a:lnTo>
                  <a:pt x="325" y="35"/>
                </a:lnTo>
                <a:lnTo>
                  <a:pt x="324" y="33"/>
                </a:lnTo>
                <a:lnTo>
                  <a:pt x="323" y="31"/>
                </a:lnTo>
                <a:lnTo>
                  <a:pt x="321" y="29"/>
                </a:lnTo>
                <a:lnTo>
                  <a:pt x="318" y="27"/>
                </a:lnTo>
                <a:lnTo>
                  <a:pt x="316" y="26"/>
                </a:lnTo>
                <a:lnTo>
                  <a:pt x="312" y="24"/>
                </a:lnTo>
                <a:lnTo>
                  <a:pt x="310" y="22"/>
                </a:lnTo>
                <a:lnTo>
                  <a:pt x="307" y="20"/>
                </a:lnTo>
                <a:lnTo>
                  <a:pt x="302" y="19"/>
                </a:lnTo>
                <a:lnTo>
                  <a:pt x="298" y="18"/>
                </a:lnTo>
                <a:lnTo>
                  <a:pt x="294" y="15"/>
                </a:lnTo>
                <a:lnTo>
                  <a:pt x="289" y="14"/>
                </a:lnTo>
                <a:lnTo>
                  <a:pt x="279" y="12"/>
                </a:lnTo>
                <a:lnTo>
                  <a:pt x="267" y="10"/>
                </a:lnTo>
                <a:lnTo>
                  <a:pt x="254" y="7"/>
                </a:lnTo>
                <a:lnTo>
                  <a:pt x="240" y="5"/>
                </a:lnTo>
                <a:lnTo>
                  <a:pt x="226" y="4"/>
                </a:lnTo>
                <a:lnTo>
                  <a:pt x="211" y="1"/>
                </a:lnTo>
                <a:lnTo>
                  <a:pt x="196" y="1"/>
                </a:lnTo>
                <a:lnTo>
                  <a:pt x="179" y="0"/>
                </a:lnTo>
                <a:lnTo>
                  <a:pt x="163" y="0"/>
                </a:lnTo>
              </a:path>
            </a:pathLst>
          </a:custGeom>
          <a:noFill/>
          <a:ln w="142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133196" name="Line 76">
            <a:extLst>
              <a:ext uri="{FF2B5EF4-FFF2-40B4-BE49-F238E27FC236}">
                <a16:creationId xmlns:a16="http://schemas.microsoft.com/office/drawing/2014/main" id="{3B7A570E-3331-7D03-C3AE-E65B28D293E7}"/>
              </a:ext>
            </a:extLst>
          </p:cNvPr>
          <p:cNvSpPr>
            <a:spLocks noChangeShapeType="1"/>
          </p:cNvSpPr>
          <p:nvPr/>
        </p:nvSpPr>
        <p:spPr bwMode="auto">
          <a:xfrm>
            <a:off x="2805113" y="3878263"/>
            <a:ext cx="92075" cy="1587"/>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197" name="Line 77">
            <a:extLst>
              <a:ext uri="{FF2B5EF4-FFF2-40B4-BE49-F238E27FC236}">
                <a16:creationId xmlns:a16="http://schemas.microsoft.com/office/drawing/2014/main" id="{D774F5EE-B3CF-C876-5663-6370568BEB38}"/>
              </a:ext>
            </a:extLst>
          </p:cNvPr>
          <p:cNvSpPr>
            <a:spLocks noChangeShapeType="1"/>
          </p:cNvSpPr>
          <p:nvPr/>
        </p:nvSpPr>
        <p:spPr bwMode="auto">
          <a:xfrm>
            <a:off x="2981325" y="3948113"/>
            <a:ext cx="80963" cy="1587"/>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198" name="Line 78">
            <a:extLst>
              <a:ext uri="{FF2B5EF4-FFF2-40B4-BE49-F238E27FC236}">
                <a16:creationId xmlns:a16="http://schemas.microsoft.com/office/drawing/2014/main" id="{2A493250-91BF-BA4F-6CBC-9D6EC963842E}"/>
              </a:ext>
            </a:extLst>
          </p:cNvPr>
          <p:cNvSpPr>
            <a:spLocks noChangeShapeType="1"/>
          </p:cNvSpPr>
          <p:nvPr/>
        </p:nvSpPr>
        <p:spPr bwMode="auto">
          <a:xfrm>
            <a:off x="2890838" y="3878263"/>
            <a:ext cx="93662" cy="69850"/>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199" name="Line 79">
            <a:extLst>
              <a:ext uri="{FF2B5EF4-FFF2-40B4-BE49-F238E27FC236}">
                <a16:creationId xmlns:a16="http://schemas.microsoft.com/office/drawing/2014/main" id="{2C9ACFFE-DED8-372A-0712-DD8953C05C57}"/>
              </a:ext>
            </a:extLst>
          </p:cNvPr>
          <p:cNvSpPr>
            <a:spLocks noChangeShapeType="1"/>
          </p:cNvSpPr>
          <p:nvPr/>
        </p:nvSpPr>
        <p:spPr bwMode="auto">
          <a:xfrm>
            <a:off x="2805113" y="3946525"/>
            <a:ext cx="92075" cy="1588"/>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200" name="Line 80">
            <a:extLst>
              <a:ext uri="{FF2B5EF4-FFF2-40B4-BE49-F238E27FC236}">
                <a16:creationId xmlns:a16="http://schemas.microsoft.com/office/drawing/2014/main" id="{7F1EC3BE-E678-37CF-E58B-4D47378853EC}"/>
              </a:ext>
            </a:extLst>
          </p:cNvPr>
          <p:cNvSpPr>
            <a:spLocks noChangeShapeType="1"/>
          </p:cNvSpPr>
          <p:nvPr/>
        </p:nvSpPr>
        <p:spPr bwMode="auto">
          <a:xfrm>
            <a:off x="2981325" y="3876675"/>
            <a:ext cx="80963" cy="1588"/>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201" name="Line 81">
            <a:extLst>
              <a:ext uri="{FF2B5EF4-FFF2-40B4-BE49-F238E27FC236}">
                <a16:creationId xmlns:a16="http://schemas.microsoft.com/office/drawing/2014/main" id="{8659E226-9CC0-6DFA-CF66-3A822108D192}"/>
              </a:ext>
            </a:extLst>
          </p:cNvPr>
          <p:cNvSpPr>
            <a:spLocks noChangeShapeType="1"/>
          </p:cNvSpPr>
          <p:nvPr/>
        </p:nvSpPr>
        <p:spPr bwMode="auto">
          <a:xfrm flipV="1">
            <a:off x="2890838" y="3876675"/>
            <a:ext cx="93662" cy="69850"/>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202" name="Rectangle 82">
            <a:extLst>
              <a:ext uri="{FF2B5EF4-FFF2-40B4-BE49-F238E27FC236}">
                <a16:creationId xmlns:a16="http://schemas.microsoft.com/office/drawing/2014/main" id="{D8A696B5-D341-1153-3F39-B375199921E7}"/>
              </a:ext>
            </a:extLst>
          </p:cNvPr>
          <p:cNvSpPr>
            <a:spLocks noChangeArrowheads="1"/>
          </p:cNvSpPr>
          <p:nvPr/>
        </p:nvSpPr>
        <p:spPr bwMode="auto">
          <a:xfrm>
            <a:off x="4311650" y="4818063"/>
            <a:ext cx="133350" cy="900112"/>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04" name="Freeform 84">
            <a:extLst>
              <a:ext uri="{FF2B5EF4-FFF2-40B4-BE49-F238E27FC236}">
                <a16:creationId xmlns:a16="http://schemas.microsoft.com/office/drawing/2014/main" id="{CF5E44C5-FE3B-FAF3-F443-FAA7AEB7CB0D}"/>
              </a:ext>
            </a:extLst>
          </p:cNvPr>
          <p:cNvSpPr>
            <a:spLocks/>
          </p:cNvSpPr>
          <p:nvPr/>
        </p:nvSpPr>
        <p:spPr bwMode="auto">
          <a:xfrm>
            <a:off x="4306888" y="4818063"/>
            <a:ext cx="136525" cy="101600"/>
          </a:xfrm>
          <a:custGeom>
            <a:avLst/>
            <a:gdLst>
              <a:gd name="T0" fmla="*/ 0 w 86"/>
              <a:gd name="T1" fmla="*/ 0 h 64"/>
              <a:gd name="T2" fmla="*/ 86 w 86"/>
              <a:gd name="T3" fmla="*/ 0 h 64"/>
              <a:gd name="T4" fmla="*/ 86 w 86"/>
              <a:gd name="T5" fmla="*/ 64 h 64"/>
              <a:gd name="T6" fmla="*/ 0 w 86"/>
              <a:gd name="T7" fmla="*/ 30 h 64"/>
              <a:gd name="T8" fmla="*/ 0 w 86"/>
              <a:gd name="T9" fmla="*/ 0 h 64"/>
            </a:gdLst>
            <a:ahLst/>
            <a:cxnLst>
              <a:cxn ang="0">
                <a:pos x="T0" y="T1"/>
              </a:cxn>
              <a:cxn ang="0">
                <a:pos x="T2" y="T3"/>
              </a:cxn>
              <a:cxn ang="0">
                <a:pos x="T4" y="T5"/>
              </a:cxn>
              <a:cxn ang="0">
                <a:pos x="T6" y="T7"/>
              </a:cxn>
              <a:cxn ang="0">
                <a:pos x="T8" y="T9"/>
              </a:cxn>
            </a:cxnLst>
            <a:rect l="0" t="0" r="r" b="b"/>
            <a:pathLst>
              <a:path w="86" h="64">
                <a:moveTo>
                  <a:pt x="0" y="0"/>
                </a:moveTo>
                <a:lnTo>
                  <a:pt x="86" y="0"/>
                </a:lnTo>
                <a:lnTo>
                  <a:pt x="86" y="64"/>
                </a:lnTo>
                <a:lnTo>
                  <a:pt x="0" y="30"/>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05" name="Rectangle 85">
            <a:extLst>
              <a:ext uri="{FF2B5EF4-FFF2-40B4-BE49-F238E27FC236}">
                <a16:creationId xmlns:a16="http://schemas.microsoft.com/office/drawing/2014/main" id="{CDDCA43C-1FBA-A6C3-51B7-C7BFB0AD745A}"/>
              </a:ext>
            </a:extLst>
          </p:cNvPr>
          <p:cNvSpPr>
            <a:spLocks noChangeArrowheads="1"/>
          </p:cNvSpPr>
          <p:nvPr/>
        </p:nvSpPr>
        <p:spPr bwMode="auto">
          <a:xfrm>
            <a:off x="4311650" y="4949825"/>
            <a:ext cx="65088" cy="52388"/>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06" name="Rectangle 86">
            <a:extLst>
              <a:ext uri="{FF2B5EF4-FFF2-40B4-BE49-F238E27FC236}">
                <a16:creationId xmlns:a16="http://schemas.microsoft.com/office/drawing/2014/main" id="{FA3D06F4-1C36-87C8-EC56-5382A4E2BE72}"/>
              </a:ext>
            </a:extLst>
          </p:cNvPr>
          <p:cNvSpPr>
            <a:spLocks noChangeArrowheads="1"/>
          </p:cNvSpPr>
          <p:nvPr/>
        </p:nvSpPr>
        <p:spPr bwMode="auto">
          <a:xfrm>
            <a:off x="4379913" y="4948238"/>
            <a:ext cx="68262" cy="53975"/>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07" name="Rectangle 87">
            <a:extLst>
              <a:ext uri="{FF2B5EF4-FFF2-40B4-BE49-F238E27FC236}">
                <a16:creationId xmlns:a16="http://schemas.microsoft.com/office/drawing/2014/main" id="{961E5B9C-56B9-332D-6E04-EE3DB4A16EBA}"/>
              </a:ext>
            </a:extLst>
          </p:cNvPr>
          <p:cNvSpPr>
            <a:spLocks noChangeArrowheads="1"/>
          </p:cNvSpPr>
          <p:nvPr/>
        </p:nvSpPr>
        <p:spPr bwMode="auto">
          <a:xfrm>
            <a:off x="4344988" y="4889500"/>
            <a:ext cx="68262" cy="50800"/>
          </a:xfrm>
          <a:prstGeom prst="rect">
            <a:avLst/>
          </a:prstGeom>
          <a:solidFill>
            <a:srgbClr val="6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08" name="Rectangle 88">
            <a:extLst>
              <a:ext uri="{FF2B5EF4-FFF2-40B4-BE49-F238E27FC236}">
                <a16:creationId xmlns:a16="http://schemas.microsoft.com/office/drawing/2014/main" id="{BE804EF3-C0B3-C9D0-F121-9BD2D287525F}"/>
              </a:ext>
            </a:extLst>
          </p:cNvPr>
          <p:cNvSpPr>
            <a:spLocks noChangeArrowheads="1"/>
          </p:cNvSpPr>
          <p:nvPr/>
        </p:nvSpPr>
        <p:spPr bwMode="auto">
          <a:xfrm>
            <a:off x="4414838" y="4889500"/>
            <a:ext cx="33337" cy="50800"/>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09" name="Rectangle 89">
            <a:extLst>
              <a:ext uri="{FF2B5EF4-FFF2-40B4-BE49-F238E27FC236}">
                <a16:creationId xmlns:a16="http://schemas.microsoft.com/office/drawing/2014/main" id="{A75DCD67-A456-CF05-9843-95094ACC0C79}"/>
              </a:ext>
            </a:extLst>
          </p:cNvPr>
          <p:cNvSpPr>
            <a:spLocks noChangeArrowheads="1"/>
          </p:cNvSpPr>
          <p:nvPr/>
        </p:nvSpPr>
        <p:spPr bwMode="auto">
          <a:xfrm>
            <a:off x="4305300" y="4889500"/>
            <a:ext cx="34925" cy="50800"/>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10" name="Rectangle 90">
            <a:extLst>
              <a:ext uri="{FF2B5EF4-FFF2-40B4-BE49-F238E27FC236}">
                <a16:creationId xmlns:a16="http://schemas.microsoft.com/office/drawing/2014/main" id="{DCBC20D6-ECF4-352C-F774-4C14AE53F29A}"/>
              </a:ext>
            </a:extLst>
          </p:cNvPr>
          <p:cNvSpPr>
            <a:spLocks noChangeArrowheads="1"/>
          </p:cNvSpPr>
          <p:nvPr/>
        </p:nvSpPr>
        <p:spPr bwMode="auto">
          <a:xfrm>
            <a:off x="4310063" y="4827588"/>
            <a:ext cx="68262" cy="53975"/>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11" name="Rectangle 91">
            <a:extLst>
              <a:ext uri="{FF2B5EF4-FFF2-40B4-BE49-F238E27FC236}">
                <a16:creationId xmlns:a16="http://schemas.microsoft.com/office/drawing/2014/main" id="{29DFB722-E096-C204-F7FC-509CD433387B}"/>
              </a:ext>
            </a:extLst>
          </p:cNvPr>
          <p:cNvSpPr>
            <a:spLocks noChangeArrowheads="1"/>
          </p:cNvSpPr>
          <p:nvPr/>
        </p:nvSpPr>
        <p:spPr bwMode="auto">
          <a:xfrm>
            <a:off x="4381500" y="4829175"/>
            <a:ext cx="68263" cy="52388"/>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12" name="Rectangle 92">
            <a:extLst>
              <a:ext uri="{FF2B5EF4-FFF2-40B4-BE49-F238E27FC236}">
                <a16:creationId xmlns:a16="http://schemas.microsoft.com/office/drawing/2014/main" id="{D42D33DE-74A8-902A-F3B4-25BC6A6698BD}"/>
              </a:ext>
            </a:extLst>
          </p:cNvPr>
          <p:cNvSpPr>
            <a:spLocks noChangeArrowheads="1"/>
          </p:cNvSpPr>
          <p:nvPr/>
        </p:nvSpPr>
        <p:spPr bwMode="auto">
          <a:xfrm>
            <a:off x="4310063" y="5068888"/>
            <a:ext cx="63500" cy="52387"/>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13" name="Rectangle 93">
            <a:extLst>
              <a:ext uri="{FF2B5EF4-FFF2-40B4-BE49-F238E27FC236}">
                <a16:creationId xmlns:a16="http://schemas.microsoft.com/office/drawing/2014/main" id="{337B4DAE-6E5B-BEC5-8D31-FA22AA9BC69E}"/>
              </a:ext>
            </a:extLst>
          </p:cNvPr>
          <p:cNvSpPr>
            <a:spLocks noChangeArrowheads="1"/>
          </p:cNvSpPr>
          <p:nvPr/>
        </p:nvSpPr>
        <p:spPr bwMode="auto">
          <a:xfrm>
            <a:off x="4379913" y="5068888"/>
            <a:ext cx="66675" cy="52387"/>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14" name="Rectangle 94">
            <a:extLst>
              <a:ext uri="{FF2B5EF4-FFF2-40B4-BE49-F238E27FC236}">
                <a16:creationId xmlns:a16="http://schemas.microsoft.com/office/drawing/2014/main" id="{F1BFBBDD-7F4E-8CD8-47E7-8F60D13EB6EB}"/>
              </a:ext>
            </a:extLst>
          </p:cNvPr>
          <p:cNvSpPr>
            <a:spLocks noChangeArrowheads="1"/>
          </p:cNvSpPr>
          <p:nvPr/>
        </p:nvSpPr>
        <p:spPr bwMode="auto">
          <a:xfrm>
            <a:off x="4344988" y="5008563"/>
            <a:ext cx="66675" cy="50800"/>
          </a:xfrm>
          <a:prstGeom prst="rect">
            <a:avLst/>
          </a:prstGeom>
          <a:solidFill>
            <a:srgbClr val="6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15" name="Rectangle 95">
            <a:extLst>
              <a:ext uri="{FF2B5EF4-FFF2-40B4-BE49-F238E27FC236}">
                <a16:creationId xmlns:a16="http://schemas.microsoft.com/office/drawing/2014/main" id="{719E13E3-3F9A-AD7A-3015-4C7F22162A07}"/>
              </a:ext>
            </a:extLst>
          </p:cNvPr>
          <p:cNvSpPr>
            <a:spLocks noChangeArrowheads="1"/>
          </p:cNvSpPr>
          <p:nvPr/>
        </p:nvSpPr>
        <p:spPr bwMode="auto">
          <a:xfrm>
            <a:off x="4413250" y="5008563"/>
            <a:ext cx="34925" cy="50800"/>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16" name="Rectangle 96">
            <a:extLst>
              <a:ext uri="{FF2B5EF4-FFF2-40B4-BE49-F238E27FC236}">
                <a16:creationId xmlns:a16="http://schemas.microsoft.com/office/drawing/2014/main" id="{5ED27609-4D22-0E09-0328-BFB012817F10}"/>
              </a:ext>
            </a:extLst>
          </p:cNvPr>
          <p:cNvSpPr>
            <a:spLocks noChangeArrowheads="1"/>
          </p:cNvSpPr>
          <p:nvPr/>
        </p:nvSpPr>
        <p:spPr bwMode="auto">
          <a:xfrm>
            <a:off x="4311650" y="5008563"/>
            <a:ext cx="26988" cy="50800"/>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17" name="Rectangle 97">
            <a:extLst>
              <a:ext uri="{FF2B5EF4-FFF2-40B4-BE49-F238E27FC236}">
                <a16:creationId xmlns:a16="http://schemas.microsoft.com/office/drawing/2014/main" id="{3F2B958A-D4CC-2325-7D5D-854EE672A14A}"/>
              </a:ext>
            </a:extLst>
          </p:cNvPr>
          <p:cNvSpPr>
            <a:spLocks noChangeArrowheads="1"/>
          </p:cNvSpPr>
          <p:nvPr/>
        </p:nvSpPr>
        <p:spPr bwMode="auto">
          <a:xfrm>
            <a:off x="4310063" y="5184775"/>
            <a:ext cx="63500" cy="52388"/>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18" name="Rectangle 98">
            <a:extLst>
              <a:ext uri="{FF2B5EF4-FFF2-40B4-BE49-F238E27FC236}">
                <a16:creationId xmlns:a16="http://schemas.microsoft.com/office/drawing/2014/main" id="{E851A088-93EF-7540-0640-60E98FA7CB43}"/>
              </a:ext>
            </a:extLst>
          </p:cNvPr>
          <p:cNvSpPr>
            <a:spLocks noChangeArrowheads="1"/>
          </p:cNvSpPr>
          <p:nvPr/>
        </p:nvSpPr>
        <p:spPr bwMode="auto">
          <a:xfrm>
            <a:off x="4379913" y="5184775"/>
            <a:ext cx="66675" cy="52388"/>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19" name="Rectangle 99">
            <a:extLst>
              <a:ext uri="{FF2B5EF4-FFF2-40B4-BE49-F238E27FC236}">
                <a16:creationId xmlns:a16="http://schemas.microsoft.com/office/drawing/2014/main" id="{D58226A4-F34F-C7F0-548F-44D06EF2E846}"/>
              </a:ext>
            </a:extLst>
          </p:cNvPr>
          <p:cNvSpPr>
            <a:spLocks noChangeArrowheads="1"/>
          </p:cNvSpPr>
          <p:nvPr/>
        </p:nvSpPr>
        <p:spPr bwMode="auto">
          <a:xfrm>
            <a:off x="4344988" y="5126038"/>
            <a:ext cx="66675" cy="50800"/>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20" name="Rectangle 100">
            <a:extLst>
              <a:ext uri="{FF2B5EF4-FFF2-40B4-BE49-F238E27FC236}">
                <a16:creationId xmlns:a16="http://schemas.microsoft.com/office/drawing/2014/main" id="{FF02EBCA-7424-682D-7C94-AEE7D8949AF9}"/>
              </a:ext>
            </a:extLst>
          </p:cNvPr>
          <p:cNvSpPr>
            <a:spLocks noChangeArrowheads="1"/>
          </p:cNvSpPr>
          <p:nvPr/>
        </p:nvSpPr>
        <p:spPr bwMode="auto">
          <a:xfrm>
            <a:off x="4413250" y="5126038"/>
            <a:ext cx="34925" cy="50800"/>
          </a:xfrm>
          <a:prstGeom prst="rect">
            <a:avLst/>
          </a:prstGeom>
          <a:solidFill>
            <a:srgbClr val="6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21" name="Rectangle 101">
            <a:extLst>
              <a:ext uri="{FF2B5EF4-FFF2-40B4-BE49-F238E27FC236}">
                <a16:creationId xmlns:a16="http://schemas.microsoft.com/office/drawing/2014/main" id="{E60BA38C-76F4-C5E5-10EB-8E30C0A27E9F}"/>
              </a:ext>
            </a:extLst>
          </p:cNvPr>
          <p:cNvSpPr>
            <a:spLocks noChangeArrowheads="1"/>
          </p:cNvSpPr>
          <p:nvPr/>
        </p:nvSpPr>
        <p:spPr bwMode="auto">
          <a:xfrm>
            <a:off x="4310063" y="5126038"/>
            <a:ext cx="28575" cy="50800"/>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22" name="Rectangle 102">
            <a:extLst>
              <a:ext uri="{FF2B5EF4-FFF2-40B4-BE49-F238E27FC236}">
                <a16:creationId xmlns:a16="http://schemas.microsoft.com/office/drawing/2014/main" id="{A7FD878A-71C1-B8D5-418A-640F16E88712}"/>
              </a:ext>
            </a:extLst>
          </p:cNvPr>
          <p:cNvSpPr>
            <a:spLocks noChangeArrowheads="1"/>
          </p:cNvSpPr>
          <p:nvPr/>
        </p:nvSpPr>
        <p:spPr bwMode="auto">
          <a:xfrm>
            <a:off x="4310063" y="5305425"/>
            <a:ext cx="63500" cy="52388"/>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23" name="Rectangle 103">
            <a:extLst>
              <a:ext uri="{FF2B5EF4-FFF2-40B4-BE49-F238E27FC236}">
                <a16:creationId xmlns:a16="http://schemas.microsoft.com/office/drawing/2014/main" id="{ED4BE728-79D5-F33C-C47C-158CD7E7F502}"/>
              </a:ext>
            </a:extLst>
          </p:cNvPr>
          <p:cNvSpPr>
            <a:spLocks noChangeArrowheads="1"/>
          </p:cNvSpPr>
          <p:nvPr/>
        </p:nvSpPr>
        <p:spPr bwMode="auto">
          <a:xfrm>
            <a:off x="4379913" y="5305425"/>
            <a:ext cx="66675" cy="52388"/>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24" name="Rectangle 104">
            <a:extLst>
              <a:ext uri="{FF2B5EF4-FFF2-40B4-BE49-F238E27FC236}">
                <a16:creationId xmlns:a16="http://schemas.microsoft.com/office/drawing/2014/main" id="{8C952FF5-7B5E-572C-863A-FCE2AF96B66F}"/>
              </a:ext>
            </a:extLst>
          </p:cNvPr>
          <p:cNvSpPr>
            <a:spLocks noChangeArrowheads="1"/>
          </p:cNvSpPr>
          <p:nvPr/>
        </p:nvSpPr>
        <p:spPr bwMode="auto">
          <a:xfrm>
            <a:off x="4343400" y="5245100"/>
            <a:ext cx="68263" cy="52388"/>
          </a:xfrm>
          <a:prstGeom prst="rect">
            <a:avLst/>
          </a:prstGeom>
          <a:solidFill>
            <a:srgbClr val="6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25" name="Rectangle 105">
            <a:extLst>
              <a:ext uri="{FF2B5EF4-FFF2-40B4-BE49-F238E27FC236}">
                <a16:creationId xmlns:a16="http://schemas.microsoft.com/office/drawing/2014/main" id="{3D58DBEF-C752-7E04-C5E1-E21EE0E75726}"/>
              </a:ext>
            </a:extLst>
          </p:cNvPr>
          <p:cNvSpPr>
            <a:spLocks noChangeArrowheads="1"/>
          </p:cNvSpPr>
          <p:nvPr/>
        </p:nvSpPr>
        <p:spPr bwMode="auto">
          <a:xfrm>
            <a:off x="4413250" y="5245100"/>
            <a:ext cx="33338" cy="52388"/>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26" name="Rectangle 106">
            <a:extLst>
              <a:ext uri="{FF2B5EF4-FFF2-40B4-BE49-F238E27FC236}">
                <a16:creationId xmlns:a16="http://schemas.microsoft.com/office/drawing/2014/main" id="{8AA9FB95-FCCA-6213-9DA4-F79BEE54EA5D}"/>
              </a:ext>
            </a:extLst>
          </p:cNvPr>
          <p:cNvSpPr>
            <a:spLocks noChangeArrowheads="1"/>
          </p:cNvSpPr>
          <p:nvPr/>
        </p:nvSpPr>
        <p:spPr bwMode="auto">
          <a:xfrm>
            <a:off x="4311650" y="5245100"/>
            <a:ext cx="26988" cy="52388"/>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27" name="Rectangle 107">
            <a:extLst>
              <a:ext uri="{FF2B5EF4-FFF2-40B4-BE49-F238E27FC236}">
                <a16:creationId xmlns:a16="http://schemas.microsoft.com/office/drawing/2014/main" id="{897D4C9D-E70A-1007-9139-896F994E8501}"/>
              </a:ext>
            </a:extLst>
          </p:cNvPr>
          <p:cNvSpPr>
            <a:spLocks noChangeArrowheads="1"/>
          </p:cNvSpPr>
          <p:nvPr/>
        </p:nvSpPr>
        <p:spPr bwMode="auto">
          <a:xfrm>
            <a:off x="4310063" y="5424488"/>
            <a:ext cx="66675" cy="50800"/>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28" name="Rectangle 108">
            <a:extLst>
              <a:ext uri="{FF2B5EF4-FFF2-40B4-BE49-F238E27FC236}">
                <a16:creationId xmlns:a16="http://schemas.microsoft.com/office/drawing/2014/main" id="{FFDDA3C3-09F8-06C4-5311-0D9152B33288}"/>
              </a:ext>
            </a:extLst>
          </p:cNvPr>
          <p:cNvSpPr>
            <a:spLocks noChangeArrowheads="1"/>
          </p:cNvSpPr>
          <p:nvPr/>
        </p:nvSpPr>
        <p:spPr bwMode="auto">
          <a:xfrm>
            <a:off x="4379913" y="5422900"/>
            <a:ext cx="68262" cy="53975"/>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29" name="Rectangle 109">
            <a:extLst>
              <a:ext uri="{FF2B5EF4-FFF2-40B4-BE49-F238E27FC236}">
                <a16:creationId xmlns:a16="http://schemas.microsoft.com/office/drawing/2014/main" id="{FEF5EB9F-D4DD-404C-CFB4-ABFB1F7B64BA}"/>
              </a:ext>
            </a:extLst>
          </p:cNvPr>
          <p:cNvSpPr>
            <a:spLocks noChangeArrowheads="1"/>
          </p:cNvSpPr>
          <p:nvPr/>
        </p:nvSpPr>
        <p:spPr bwMode="auto">
          <a:xfrm>
            <a:off x="4344988" y="5364163"/>
            <a:ext cx="68262" cy="50800"/>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30" name="Rectangle 110">
            <a:extLst>
              <a:ext uri="{FF2B5EF4-FFF2-40B4-BE49-F238E27FC236}">
                <a16:creationId xmlns:a16="http://schemas.microsoft.com/office/drawing/2014/main" id="{35D57964-6CFC-A39F-AEB7-C03085779021}"/>
              </a:ext>
            </a:extLst>
          </p:cNvPr>
          <p:cNvSpPr>
            <a:spLocks noChangeArrowheads="1"/>
          </p:cNvSpPr>
          <p:nvPr/>
        </p:nvSpPr>
        <p:spPr bwMode="auto">
          <a:xfrm>
            <a:off x="4414838" y="5364163"/>
            <a:ext cx="33337" cy="50800"/>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31" name="Rectangle 111">
            <a:extLst>
              <a:ext uri="{FF2B5EF4-FFF2-40B4-BE49-F238E27FC236}">
                <a16:creationId xmlns:a16="http://schemas.microsoft.com/office/drawing/2014/main" id="{7809315C-C0D7-F16F-CAF7-AD7371466530}"/>
              </a:ext>
            </a:extLst>
          </p:cNvPr>
          <p:cNvSpPr>
            <a:spLocks noChangeArrowheads="1"/>
          </p:cNvSpPr>
          <p:nvPr/>
        </p:nvSpPr>
        <p:spPr bwMode="auto">
          <a:xfrm>
            <a:off x="4310063" y="5543550"/>
            <a:ext cx="63500" cy="52388"/>
          </a:xfrm>
          <a:prstGeom prst="rect">
            <a:avLst/>
          </a:prstGeom>
          <a:solidFill>
            <a:srgbClr val="6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32" name="Rectangle 112">
            <a:extLst>
              <a:ext uri="{FF2B5EF4-FFF2-40B4-BE49-F238E27FC236}">
                <a16:creationId xmlns:a16="http://schemas.microsoft.com/office/drawing/2014/main" id="{45E3DDA1-9954-B89E-9547-A1E3E979C10C}"/>
              </a:ext>
            </a:extLst>
          </p:cNvPr>
          <p:cNvSpPr>
            <a:spLocks noChangeArrowheads="1"/>
          </p:cNvSpPr>
          <p:nvPr/>
        </p:nvSpPr>
        <p:spPr bwMode="auto">
          <a:xfrm>
            <a:off x="4379913" y="5543550"/>
            <a:ext cx="66675" cy="52388"/>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33" name="Rectangle 113">
            <a:extLst>
              <a:ext uri="{FF2B5EF4-FFF2-40B4-BE49-F238E27FC236}">
                <a16:creationId xmlns:a16="http://schemas.microsoft.com/office/drawing/2014/main" id="{307480EA-3B2B-8EA0-67E4-D44487CFC0EB}"/>
              </a:ext>
            </a:extLst>
          </p:cNvPr>
          <p:cNvSpPr>
            <a:spLocks noChangeArrowheads="1"/>
          </p:cNvSpPr>
          <p:nvPr/>
        </p:nvSpPr>
        <p:spPr bwMode="auto">
          <a:xfrm>
            <a:off x="4344988" y="5484813"/>
            <a:ext cx="66675" cy="49212"/>
          </a:xfrm>
          <a:prstGeom prst="rect">
            <a:avLst/>
          </a:prstGeom>
          <a:solidFill>
            <a:srgbClr val="6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34" name="Rectangle 114">
            <a:extLst>
              <a:ext uri="{FF2B5EF4-FFF2-40B4-BE49-F238E27FC236}">
                <a16:creationId xmlns:a16="http://schemas.microsoft.com/office/drawing/2014/main" id="{FF9291F1-7549-ECF2-6C7F-4343E854072A}"/>
              </a:ext>
            </a:extLst>
          </p:cNvPr>
          <p:cNvSpPr>
            <a:spLocks noChangeArrowheads="1"/>
          </p:cNvSpPr>
          <p:nvPr/>
        </p:nvSpPr>
        <p:spPr bwMode="auto">
          <a:xfrm>
            <a:off x="4413250" y="5481638"/>
            <a:ext cx="34925" cy="52387"/>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35" name="Rectangle 115">
            <a:extLst>
              <a:ext uri="{FF2B5EF4-FFF2-40B4-BE49-F238E27FC236}">
                <a16:creationId xmlns:a16="http://schemas.microsoft.com/office/drawing/2014/main" id="{6C0000C6-6457-6C47-9FDC-ED5C432B0F73}"/>
              </a:ext>
            </a:extLst>
          </p:cNvPr>
          <p:cNvSpPr>
            <a:spLocks noChangeArrowheads="1"/>
          </p:cNvSpPr>
          <p:nvPr/>
        </p:nvSpPr>
        <p:spPr bwMode="auto">
          <a:xfrm>
            <a:off x="4311650" y="5481638"/>
            <a:ext cx="26988" cy="52387"/>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36" name="Rectangle 116">
            <a:extLst>
              <a:ext uri="{FF2B5EF4-FFF2-40B4-BE49-F238E27FC236}">
                <a16:creationId xmlns:a16="http://schemas.microsoft.com/office/drawing/2014/main" id="{1CE44F10-E521-D5C3-A2DD-72992726EA76}"/>
              </a:ext>
            </a:extLst>
          </p:cNvPr>
          <p:cNvSpPr>
            <a:spLocks noChangeArrowheads="1"/>
          </p:cNvSpPr>
          <p:nvPr/>
        </p:nvSpPr>
        <p:spPr bwMode="auto">
          <a:xfrm>
            <a:off x="4310063" y="5661025"/>
            <a:ext cx="63500" cy="50800"/>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37" name="Rectangle 117">
            <a:extLst>
              <a:ext uri="{FF2B5EF4-FFF2-40B4-BE49-F238E27FC236}">
                <a16:creationId xmlns:a16="http://schemas.microsoft.com/office/drawing/2014/main" id="{9986AFF0-4EB3-F092-F659-FDE8873D23E4}"/>
              </a:ext>
            </a:extLst>
          </p:cNvPr>
          <p:cNvSpPr>
            <a:spLocks noChangeArrowheads="1"/>
          </p:cNvSpPr>
          <p:nvPr/>
        </p:nvSpPr>
        <p:spPr bwMode="auto">
          <a:xfrm>
            <a:off x="4379913" y="5661025"/>
            <a:ext cx="66675" cy="50800"/>
          </a:xfrm>
          <a:prstGeom prst="rect">
            <a:avLst/>
          </a:prstGeom>
          <a:solidFill>
            <a:srgbClr val="4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38" name="Rectangle 118">
            <a:extLst>
              <a:ext uri="{FF2B5EF4-FFF2-40B4-BE49-F238E27FC236}">
                <a16:creationId xmlns:a16="http://schemas.microsoft.com/office/drawing/2014/main" id="{6158218C-F082-A632-DB53-4524EB93AD51}"/>
              </a:ext>
            </a:extLst>
          </p:cNvPr>
          <p:cNvSpPr>
            <a:spLocks noChangeArrowheads="1"/>
          </p:cNvSpPr>
          <p:nvPr/>
        </p:nvSpPr>
        <p:spPr bwMode="auto">
          <a:xfrm>
            <a:off x="4344988" y="5600700"/>
            <a:ext cx="66675" cy="50800"/>
          </a:xfrm>
          <a:prstGeom prst="rect">
            <a:avLst/>
          </a:prstGeom>
          <a:solidFill>
            <a:srgbClr val="6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39" name="Rectangle 119">
            <a:extLst>
              <a:ext uri="{FF2B5EF4-FFF2-40B4-BE49-F238E27FC236}">
                <a16:creationId xmlns:a16="http://schemas.microsoft.com/office/drawing/2014/main" id="{6C2B724B-85BA-DE29-9313-2FD9667D5F04}"/>
              </a:ext>
            </a:extLst>
          </p:cNvPr>
          <p:cNvSpPr>
            <a:spLocks noChangeArrowheads="1"/>
          </p:cNvSpPr>
          <p:nvPr/>
        </p:nvSpPr>
        <p:spPr bwMode="auto">
          <a:xfrm>
            <a:off x="4413250" y="5600700"/>
            <a:ext cx="34925" cy="50800"/>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40" name="Rectangle 120">
            <a:extLst>
              <a:ext uri="{FF2B5EF4-FFF2-40B4-BE49-F238E27FC236}">
                <a16:creationId xmlns:a16="http://schemas.microsoft.com/office/drawing/2014/main" id="{084FA1D7-731E-1A45-E4D6-B6BA7BCF3BC0}"/>
              </a:ext>
            </a:extLst>
          </p:cNvPr>
          <p:cNvSpPr>
            <a:spLocks noChangeArrowheads="1"/>
          </p:cNvSpPr>
          <p:nvPr/>
        </p:nvSpPr>
        <p:spPr bwMode="auto">
          <a:xfrm>
            <a:off x="4310063" y="5600700"/>
            <a:ext cx="28575" cy="50800"/>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241" name="Freeform 121">
            <a:extLst>
              <a:ext uri="{FF2B5EF4-FFF2-40B4-BE49-F238E27FC236}">
                <a16:creationId xmlns:a16="http://schemas.microsoft.com/office/drawing/2014/main" id="{E1A37420-9926-EDE1-4FA9-AAF4CEB1E0F7}"/>
              </a:ext>
            </a:extLst>
          </p:cNvPr>
          <p:cNvSpPr>
            <a:spLocks/>
          </p:cNvSpPr>
          <p:nvPr/>
        </p:nvSpPr>
        <p:spPr bwMode="auto">
          <a:xfrm>
            <a:off x="4292600" y="5643563"/>
            <a:ext cx="19050" cy="65087"/>
          </a:xfrm>
          <a:custGeom>
            <a:avLst/>
            <a:gdLst>
              <a:gd name="T0" fmla="*/ 12 w 12"/>
              <a:gd name="T1" fmla="*/ 11 h 41"/>
              <a:gd name="T2" fmla="*/ 12 w 12"/>
              <a:gd name="T3" fmla="*/ 41 h 41"/>
              <a:gd name="T4" fmla="*/ 0 w 12"/>
              <a:gd name="T5" fmla="*/ 29 h 41"/>
              <a:gd name="T6" fmla="*/ 0 w 12"/>
              <a:gd name="T7" fmla="*/ 0 h 41"/>
              <a:gd name="T8" fmla="*/ 12 w 12"/>
              <a:gd name="T9" fmla="*/ 11 h 41"/>
            </a:gdLst>
            <a:ahLst/>
            <a:cxnLst>
              <a:cxn ang="0">
                <a:pos x="T0" y="T1"/>
              </a:cxn>
              <a:cxn ang="0">
                <a:pos x="T2" y="T3"/>
              </a:cxn>
              <a:cxn ang="0">
                <a:pos x="T4" y="T5"/>
              </a:cxn>
              <a:cxn ang="0">
                <a:pos x="T6" y="T7"/>
              </a:cxn>
              <a:cxn ang="0">
                <a:pos x="T8" y="T9"/>
              </a:cxn>
            </a:cxnLst>
            <a:rect l="0" t="0" r="r" b="b"/>
            <a:pathLst>
              <a:path w="12" h="41">
                <a:moveTo>
                  <a:pt x="12" y="11"/>
                </a:moveTo>
                <a:lnTo>
                  <a:pt x="12" y="41"/>
                </a:lnTo>
                <a:lnTo>
                  <a:pt x="0" y="29"/>
                </a:lnTo>
                <a:lnTo>
                  <a:pt x="0" y="0"/>
                </a:lnTo>
                <a:lnTo>
                  <a:pt x="12" y="11"/>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42" name="Freeform 122">
            <a:extLst>
              <a:ext uri="{FF2B5EF4-FFF2-40B4-BE49-F238E27FC236}">
                <a16:creationId xmlns:a16="http://schemas.microsoft.com/office/drawing/2014/main" id="{E38C8487-8922-8F35-2400-72DB6A30347F}"/>
              </a:ext>
            </a:extLst>
          </p:cNvPr>
          <p:cNvSpPr>
            <a:spLocks/>
          </p:cNvSpPr>
          <p:nvPr/>
        </p:nvSpPr>
        <p:spPr bwMode="auto">
          <a:xfrm>
            <a:off x="4233863" y="5576888"/>
            <a:ext cx="55562" cy="111125"/>
          </a:xfrm>
          <a:custGeom>
            <a:avLst/>
            <a:gdLst>
              <a:gd name="T0" fmla="*/ 35 w 35"/>
              <a:gd name="T1" fmla="*/ 40 h 70"/>
              <a:gd name="T2" fmla="*/ 35 w 35"/>
              <a:gd name="T3" fmla="*/ 70 h 70"/>
              <a:gd name="T4" fmla="*/ 0 w 35"/>
              <a:gd name="T5" fmla="*/ 30 h 70"/>
              <a:gd name="T6" fmla="*/ 0 w 35"/>
              <a:gd name="T7" fmla="*/ 0 h 70"/>
              <a:gd name="T8" fmla="*/ 35 w 35"/>
              <a:gd name="T9" fmla="*/ 40 h 70"/>
            </a:gdLst>
            <a:ahLst/>
            <a:cxnLst>
              <a:cxn ang="0">
                <a:pos x="T0" y="T1"/>
              </a:cxn>
              <a:cxn ang="0">
                <a:pos x="T2" y="T3"/>
              </a:cxn>
              <a:cxn ang="0">
                <a:pos x="T4" y="T5"/>
              </a:cxn>
              <a:cxn ang="0">
                <a:pos x="T6" y="T7"/>
              </a:cxn>
              <a:cxn ang="0">
                <a:pos x="T8" y="T9"/>
              </a:cxn>
            </a:cxnLst>
            <a:rect l="0" t="0" r="r" b="b"/>
            <a:pathLst>
              <a:path w="35" h="70">
                <a:moveTo>
                  <a:pt x="35" y="40"/>
                </a:moveTo>
                <a:lnTo>
                  <a:pt x="35" y="70"/>
                </a:lnTo>
                <a:lnTo>
                  <a:pt x="0" y="30"/>
                </a:lnTo>
                <a:lnTo>
                  <a:pt x="0" y="0"/>
                </a:lnTo>
                <a:lnTo>
                  <a:pt x="35" y="40"/>
                </a:lnTo>
                <a:close/>
              </a:path>
            </a:pathLst>
          </a:custGeom>
          <a:solidFill>
            <a:srgbClr val="4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43" name="Freeform 123">
            <a:extLst>
              <a:ext uri="{FF2B5EF4-FFF2-40B4-BE49-F238E27FC236}">
                <a16:creationId xmlns:a16="http://schemas.microsoft.com/office/drawing/2014/main" id="{69CC3DF8-F779-8D9E-5407-8563C7A57175}"/>
              </a:ext>
            </a:extLst>
          </p:cNvPr>
          <p:cNvSpPr>
            <a:spLocks/>
          </p:cNvSpPr>
          <p:nvPr/>
        </p:nvSpPr>
        <p:spPr bwMode="auto">
          <a:xfrm>
            <a:off x="4176713" y="5514975"/>
            <a:ext cx="55562" cy="106363"/>
          </a:xfrm>
          <a:custGeom>
            <a:avLst/>
            <a:gdLst>
              <a:gd name="T0" fmla="*/ 35 w 35"/>
              <a:gd name="T1" fmla="*/ 39 h 67"/>
              <a:gd name="T2" fmla="*/ 35 w 35"/>
              <a:gd name="T3" fmla="*/ 67 h 67"/>
              <a:gd name="T4" fmla="*/ 0 w 35"/>
              <a:gd name="T5" fmla="*/ 28 h 67"/>
              <a:gd name="T6" fmla="*/ 0 w 35"/>
              <a:gd name="T7" fmla="*/ 0 h 67"/>
              <a:gd name="T8" fmla="*/ 35 w 35"/>
              <a:gd name="T9" fmla="*/ 39 h 67"/>
            </a:gdLst>
            <a:ahLst/>
            <a:cxnLst>
              <a:cxn ang="0">
                <a:pos x="T0" y="T1"/>
              </a:cxn>
              <a:cxn ang="0">
                <a:pos x="T2" y="T3"/>
              </a:cxn>
              <a:cxn ang="0">
                <a:pos x="T4" y="T5"/>
              </a:cxn>
              <a:cxn ang="0">
                <a:pos x="T6" y="T7"/>
              </a:cxn>
              <a:cxn ang="0">
                <a:pos x="T8" y="T9"/>
              </a:cxn>
            </a:cxnLst>
            <a:rect l="0" t="0" r="r" b="b"/>
            <a:pathLst>
              <a:path w="35" h="67">
                <a:moveTo>
                  <a:pt x="35" y="39"/>
                </a:moveTo>
                <a:lnTo>
                  <a:pt x="35" y="67"/>
                </a:lnTo>
                <a:lnTo>
                  <a:pt x="0" y="28"/>
                </a:lnTo>
                <a:lnTo>
                  <a:pt x="0" y="0"/>
                </a:lnTo>
                <a:lnTo>
                  <a:pt x="35" y="39"/>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44" name="Freeform 124">
            <a:extLst>
              <a:ext uri="{FF2B5EF4-FFF2-40B4-BE49-F238E27FC236}">
                <a16:creationId xmlns:a16="http://schemas.microsoft.com/office/drawing/2014/main" id="{FA5B78FA-775D-DAF3-8F6B-0B44DEA8CDCA}"/>
              </a:ext>
            </a:extLst>
          </p:cNvPr>
          <p:cNvSpPr>
            <a:spLocks/>
          </p:cNvSpPr>
          <p:nvPr/>
        </p:nvSpPr>
        <p:spPr bwMode="auto">
          <a:xfrm>
            <a:off x="4117975" y="5453063"/>
            <a:ext cx="53975" cy="103187"/>
          </a:xfrm>
          <a:custGeom>
            <a:avLst/>
            <a:gdLst>
              <a:gd name="T0" fmla="*/ 34 w 34"/>
              <a:gd name="T1" fmla="*/ 37 h 65"/>
              <a:gd name="T2" fmla="*/ 34 w 34"/>
              <a:gd name="T3" fmla="*/ 65 h 65"/>
              <a:gd name="T4" fmla="*/ 0 w 34"/>
              <a:gd name="T5" fmla="*/ 28 h 65"/>
              <a:gd name="T6" fmla="*/ 0 w 34"/>
              <a:gd name="T7" fmla="*/ 0 h 65"/>
              <a:gd name="T8" fmla="*/ 34 w 34"/>
              <a:gd name="T9" fmla="*/ 37 h 65"/>
            </a:gdLst>
            <a:ahLst/>
            <a:cxnLst>
              <a:cxn ang="0">
                <a:pos x="T0" y="T1"/>
              </a:cxn>
              <a:cxn ang="0">
                <a:pos x="T2" y="T3"/>
              </a:cxn>
              <a:cxn ang="0">
                <a:pos x="T4" y="T5"/>
              </a:cxn>
              <a:cxn ang="0">
                <a:pos x="T6" y="T7"/>
              </a:cxn>
              <a:cxn ang="0">
                <a:pos x="T8" y="T9"/>
              </a:cxn>
            </a:cxnLst>
            <a:rect l="0" t="0" r="r" b="b"/>
            <a:pathLst>
              <a:path w="34" h="65">
                <a:moveTo>
                  <a:pt x="34" y="37"/>
                </a:moveTo>
                <a:lnTo>
                  <a:pt x="34" y="65"/>
                </a:lnTo>
                <a:lnTo>
                  <a:pt x="0" y="28"/>
                </a:lnTo>
                <a:lnTo>
                  <a:pt x="0" y="0"/>
                </a:lnTo>
                <a:lnTo>
                  <a:pt x="34" y="37"/>
                </a:lnTo>
                <a:close/>
              </a:path>
            </a:pathLst>
          </a:custGeom>
          <a:solidFill>
            <a:srgbClr val="6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45" name="Freeform 125">
            <a:extLst>
              <a:ext uri="{FF2B5EF4-FFF2-40B4-BE49-F238E27FC236}">
                <a16:creationId xmlns:a16="http://schemas.microsoft.com/office/drawing/2014/main" id="{91CA19B1-64AA-35F8-08EC-62FE53C88528}"/>
              </a:ext>
            </a:extLst>
          </p:cNvPr>
          <p:cNvSpPr>
            <a:spLocks/>
          </p:cNvSpPr>
          <p:nvPr/>
        </p:nvSpPr>
        <p:spPr bwMode="auto">
          <a:xfrm>
            <a:off x="4087813" y="5419725"/>
            <a:ext cx="26987" cy="73025"/>
          </a:xfrm>
          <a:custGeom>
            <a:avLst/>
            <a:gdLst>
              <a:gd name="T0" fmla="*/ 17 w 17"/>
              <a:gd name="T1" fmla="*/ 18 h 46"/>
              <a:gd name="T2" fmla="*/ 17 w 17"/>
              <a:gd name="T3" fmla="*/ 46 h 46"/>
              <a:gd name="T4" fmla="*/ 0 w 17"/>
              <a:gd name="T5" fmla="*/ 27 h 46"/>
              <a:gd name="T6" fmla="*/ 0 w 17"/>
              <a:gd name="T7" fmla="*/ 0 h 46"/>
              <a:gd name="T8" fmla="*/ 17 w 17"/>
              <a:gd name="T9" fmla="*/ 18 h 46"/>
            </a:gdLst>
            <a:ahLst/>
            <a:cxnLst>
              <a:cxn ang="0">
                <a:pos x="T0" y="T1"/>
              </a:cxn>
              <a:cxn ang="0">
                <a:pos x="T2" y="T3"/>
              </a:cxn>
              <a:cxn ang="0">
                <a:pos x="T4" y="T5"/>
              </a:cxn>
              <a:cxn ang="0">
                <a:pos x="T6" y="T7"/>
              </a:cxn>
              <a:cxn ang="0">
                <a:pos x="T8" y="T9"/>
              </a:cxn>
            </a:cxnLst>
            <a:rect l="0" t="0" r="r" b="b"/>
            <a:pathLst>
              <a:path w="17" h="46">
                <a:moveTo>
                  <a:pt x="17" y="18"/>
                </a:moveTo>
                <a:lnTo>
                  <a:pt x="17" y="46"/>
                </a:lnTo>
                <a:lnTo>
                  <a:pt x="0" y="27"/>
                </a:lnTo>
                <a:lnTo>
                  <a:pt x="0" y="0"/>
                </a:lnTo>
                <a:lnTo>
                  <a:pt x="17" y="1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46" name="Freeform 126">
            <a:extLst>
              <a:ext uri="{FF2B5EF4-FFF2-40B4-BE49-F238E27FC236}">
                <a16:creationId xmlns:a16="http://schemas.microsoft.com/office/drawing/2014/main" id="{2B9C618B-2DFC-5F7F-AD92-E07AD93063AF}"/>
              </a:ext>
            </a:extLst>
          </p:cNvPr>
          <p:cNvSpPr>
            <a:spLocks/>
          </p:cNvSpPr>
          <p:nvPr/>
        </p:nvSpPr>
        <p:spPr bwMode="auto">
          <a:xfrm>
            <a:off x="4292600" y="4819650"/>
            <a:ext cx="19050" cy="57150"/>
          </a:xfrm>
          <a:custGeom>
            <a:avLst/>
            <a:gdLst>
              <a:gd name="T0" fmla="*/ 12 w 12"/>
              <a:gd name="T1" fmla="*/ 5 h 36"/>
              <a:gd name="T2" fmla="*/ 12 w 12"/>
              <a:gd name="T3" fmla="*/ 36 h 36"/>
              <a:gd name="T4" fmla="*/ 0 w 12"/>
              <a:gd name="T5" fmla="*/ 31 h 36"/>
              <a:gd name="T6" fmla="*/ 0 w 12"/>
              <a:gd name="T7" fmla="*/ 0 h 36"/>
              <a:gd name="T8" fmla="*/ 12 w 12"/>
              <a:gd name="T9" fmla="*/ 5 h 36"/>
            </a:gdLst>
            <a:ahLst/>
            <a:cxnLst>
              <a:cxn ang="0">
                <a:pos x="T0" y="T1"/>
              </a:cxn>
              <a:cxn ang="0">
                <a:pos x="T2" y="T3"/>
              </a:cxn>
              <a:cxn ang="0">
                <a:pos x="T4" y="T5"/>
              </a:cxn>
              <a:cxn ang="0">
                <a:pos x="T6" y="T7"/>
              </a:cxn>
              <a:cxn ang="0">
                <a:pos x="T8" y="T9"/>
              </a:cxn>
            </a:cxnLst>
            <a:rect l="0" t="0" r="r" b="b"/>
            <a:pathLst>
              <a:path w="12" h="36">
                <a:moveTo>
                  <a:pt x="12" y="5"/>
                </a:moveTo>
                <a:lnTo>
                  <a:pt x="12" y="36"/>
                </a:lnTo>
                <a:lnTo>
                  <a:pt x="0" y="31"/>
                </a:lnTo>
                <a:lnTo>
                  <a:pt x="0" y="0"/>
                </a:lnTo>
                <a:lnTo>
                  <a:pt x="12" y="5"/>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47" name="Freeform 127">
            <a:extLst>
              <a:ext uri="{FF2B5EF4-FFF2-40B4-BE49-F238E27FC236}">
                <a16:creationId xmlns:a16="http://schemas.microsoft.com/office/drawing/2014/main" id="{43FD331C-A4F2-1A14-AC09-860E2597EC57}"/>
              </a:ext>
            </a:extLst>
          </p:cNvPr>
          <p:cNvSpPr>
            <a:spLocks/>
          </p:cNvSpPr>
          <p:nvPr/>
        </p:nvSpPr>
        <p:spPr bwMode="auto">
          <a:xfrm>
            <a:off x="4233863" y="4787900"/>
            <a:ext cx="55562" cy="77788"/>
          </a:xfrm>
          <a:custGeom>
            <a:avLst/>
            <a:gdLst>
              <a:gd name="T0" fmla="*/ 35 w 35"/>
              <a:gd name="T1" fmla="*/ 19 h 49"/>
              <a:gd name="T2" fmla="*/ 35 w 35"/>
              <a:gd name="T3" fmla="*/ 49 h 49"/>
              <a:gd name="T4" fmla="*/ 0 w 35"/>
              <a:gd name="T5" fmla="*/ 30 h 49"/>
              <a:gd name="T6" fmla="*/ 0 w 35"/>
              <a:gd name="T7" fmla="*/ 0 h 49"/>
              <a:gd name="T8" fmla="*/ 35 w 35"/>
              <a:gd name="T9" fmla="*/ 19 h 49"/>
            </a:gdLst>
            <a:ahLst/>
            <a:cxnLst>
              <a:cxn ang="0">
                <a:pos x="T0" y="T1"/>
              </a:cxn>
              <a:cxn ang="0">
                <a:pos x="T2" y="T3"/>
              </a:cxn>
              <a:cxn ang="0">
                <a:pos x="T4" y="T5"/>
              </a:cxn>
              <a:cxn ang="0">
                <a:pos x="T6" y="T7"/>
              </a:cxn>
              <a:cxn ang="0">
                <a:pos x="T8" y="T9"/>
              </a:cxn>
            </a:cxnLst>
            <a:rect l="0" t="0" r="r" b="b"/>
            <a:pathLst>
              <a:path w="35" h="49">
                <a:moveTo>
                  <a:pt x="35" y="19"/>
                </a:moveTo>
                <a:lnTo>
                  <a:pt x="35" y="49"/>
                </a:lnTo>
                <a:lnTo>
                  <a:pt x="0" y="30"/>
                </a:lnTo>
                <a:lnTo>
                  <a:pt x="0" y="0"/>
                </a:lnTo>
                <a:lnTo>
                  <a:pt x="35" y="19"/>
                </a:lnTo>
                <a:close/>
              </a:path>
            </a:pathLst>
          </a:custGeom>
          <a:solidFill>
            <a:srgbClr val="6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48" name="Freeform 128">
            <a:extLst>
              <a:ext uri="{FF2B5EF4-FFF2-40B4-BE49-F238E27FC236}">
                <a16:creationId xmlns:a16="http://schemas.microsoft.com/office/drawing/2014/main" id="{BFEA4FA0-9B07-263E-B8C3-B417F53F21B0}"/>
              </a:ext>
            </a:extLst>
          </p:cNvPr>
          <p:cNvSpPr>
            <a:spLocks/>
          </p:cNvSpPr>
          <p:nvPr/>
        </p:nvSpPr>
        <p:spPr bwMode="auto">
          <a:xfrm>
            <a:off x="4176713" y="4757738"/>
            <a:ext cx="55562" cy="73025"/>
          </a:xfrm>
          <a:custGeom>
            <a:avLst/>
            <a:gdLst>
              <a:gd name="T0" fmla="*/ 35 w 35"/>
              <a:gd name="T1" fmla="*/ 18 h 46"/>
              <a:gd name="T2" fmla="*/ 35 w 35"/>
              <a:gd name="T3" fmla="*/ 46 h 46"/>
              <a:gd name="T4" fmla="*/ 0 w 35"/>
              <a:gd name="T5" fmla="*/ 28 h 46"/>
              <a:gd name="T6" fmla="*/ 0 w 35"/>
              <a:gd name="T7" fmla="*/ 0 h 46"/>
              <a:gd name="T8" fmla="*/ 35 w 35"/>
              <a:gd name="T9" fmla="*/ 18 h 46"/>
            </a:gdLst>
            <a:ahLst/>
            <a:cxnLst>
              <a:cxn ang="0">
                <a:pos x="T0" y="T1"/>
              </a:cxn>
              <a:cxn ang="0">
                <a:pos x="T2" y="T3"/>
              </a:cxn>
              <a:cxn ang="0">
                <a:pos x="T4" y="T5"/>
              </a:cxn>
              <a:cxn ang="0">
                <a:pos x="T6" y="T7"/>
              </a:cxn>
              <a:cxn ang="0">
                <a:pos x="T8" y="T9"/>
              </a:cxn>
            </a:cxnLst>
            <a:rect l="0" t="0" r="r" b="b"/>
            <a:pathLst>
              <a:path w="35" h="46">
                <a:moveTo>
                  <a:pt x="35" y="18"/>
                </a:moveTo>
                <a:lnTo>
                  <a:pt x="35" y="46"/>
                </a:lnTo>
                <a:lnTo>
                  <a:pt x="0" y="28"/>
                </a:lnTo>
                <a:lnTo>
                  <a:pt x="0" y="0"/>
                </a:lnTo>
                <a:lnTo>
                  <a:pt x="35" y="1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49" name="Freeform 129">
            <a:extLst>
              <a:ext uri="{FF2B5EF4-FFF2-40B4-BE49-F238E27FC236}">
                <a16:creationId xmlns:a16="http://schemas.microsoft.com/office/drawing/2014/main" id="{5B9C75B4-32F4-2107-6808-689345A75BD5}"/>
              </a:ext>
            </a:extLst>
          </p:cNvPr>
          <p:cNvSpPr>
            <a:spLocks/>
          </p:cNvSpPr>
          <p:nvPr/>
        </p:nvSpPr>
        <p:spPr bwMode="auto">
          <a:xfrm>
            <a:off x="4117975" y="4725988"/>
            <a:ext cx="53975" cy="73025"/>
          </a:xfrm>
          <a:custGeom>
            <a:avLst/>
            <a:gdLst>
              <a:gd name="T0" fmla="*/ 34 w 34"/>
              <a:gd name="T1" fmla="*/ 18 h 46"/>
              <a:gd name="T2" fmla="*/ 34 w 34"/>
              <a:gd name="T3" fmla="*/ 46 h 46"/>
              <a:gd name="T4" fmla="*/ 0 w 34"/>
              <a:gd name="T5" fmla="*/ 28 h 46"/>
              <a:gd name="T6" fmla="*/ 0 w 34"/>
              <a:gd name="T7" fmla="*/ 0 h 46"/>
              <a:gd name="T8" fmla="*/ 34 w 34"/>
              <a:gd name="T9" fmla="*/ 18 h 46"/>
            </a:gdLst>
            <a:ahLst/>
            <a:cxnLst>
              <a:cxn ang="0">
                <a:pos x="T0" y="T1"/>
              </a:cxn>
              <a:cxn ang="0">
                <a:pos x="T2" y="T3"/>
              </a:cxn>
              <a:cxn ang="0">
                <a:pos x="T4" y="T5"/>
              </a:cxn>
              <a:cxn ang="0">
                <a:pos x="T6" y="T7"/>
              </a:cxn>
              <a:cxn ang="0">
                <a:pos x="T8" y="T9"/>
              </a:cxn>
            </a:cxnLst>
            <a:rect l="0" t="0" r="r" b="b"/>
            <a:pathLst>
              <a:path w="34" h="46">
                <a:moveTo>
                  <a:pt x="34" y="18"/>
                </a:moveTo>
                <a:lnTo>
                  <a:pt x="34" y="46"/>
                </a:lnTo>
                <a:lnTo>
                  <a:pt x="0" y="28"/>
                </a:lnTo>
                <a:lnTo>
                  <a:pt x="0" y="0"/>
                </a:lnTo>
                <a:lnTo>
                  <a:pt x="34" y="1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50" name="Freeform 130">
            <a:extLst>
              <a:ext uri="{FF2B5EF4-FFF2-40B4-BE49-F238E27FC236}">
                <a16:creationId xmlns:a16="http://schemas.microsoft.com/office/drawing/2014/main" id="{AD50A387-66A7-6C94-5F95-DBF5EB4D703E}"/>
              </a:ext>
            </a:extLst>
          </p:cNvPr>
          <p:cNvSpPr>
            <a:spLocks/>
          </p:cNvSpPr>
          <p:nvPr/>
        </p:nvSpPr>
        <p:spPr bwMode="auto">
          <a:xfrm>
            <a:off x="4087813" y="4708525"/>
            <a:ext cx="26987" cy="57150"/>
          </a:xfrm>
          <a:custGeom>
            <a:avLst/>
            <a:gdLst>
              <a:gd name="T0" fmla="*/ 17 w 17"/>
              <a:gd name="T1" fmla="*/ 10 h 36"/>
              <a:gd name="T2" fmla="*/ 17 w 17"/>
              <a:gd name="T3" fmla="*/ 36 h 36"/>
              <a:gd name="T4" fmla="*/ 0 w 17"/>
              <a:gd name="T5" fmla="*/ 28 h 36"/>
              <a:gd name="T6" fmla="*/ 0 w 17"/>
              <a:gd name="T7" fmla="*/ 0 h 36"/>
              <a:gd name="T8" fmla="*/ 17 w 17"/>
              <a:gd name="T9" fmla="*/ 10 h 36"/>
            </a:gdLst>
            <a:ahLst/>
            <a:cxnLst>
              <a:cxn ang="0">
                <a:pos x="T0" y="T1"/>
              </a:cxn>
              <a:cxn ang="0">
                <a:pos x="T2" y="T3"/>
              </a:cxn>
              <a:cxn ang="0">
                <a:pos x="T4" y="T5"/>
              </a:cxn>
              <a:cxn ang="0">
                <a:pos x="T6" y="T7"/>
              </a:cxn>
              <a:cxn ang="0">
                <a:pos x="T8" y="T9"/>
              </a:cxn>
            </a:cxnLst>
            <a:rect l="0" t="0" r="r" b="b"/>
            <a:pathLst>
              <a:path w="17" h="36">
                <a:moveTo>
                  <a:pt x="17" y="10"/>
                </a:moveTo>
                <a:lnTo>
                  <a:pt x="17" y="36"/>
                </a:lnTo>
                <a:lnTo>
                  <a:pt x="0" y="28"/>
                </a:lnTo>
                <a:lnTo>
                  <a:pt x="0" y="0"/>
                </a:lnTo>
                <a:lnTo>
                  <a:pt x="17" y="10"/>
                </a:lnTo>
                <a:close/>
              </a:path>
            </a:pathLst>
          </a:custGeom>
          <a:solidFill>
            <a:srgbClr val="4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51" name="Freeform 131">
            <a:extLst>
              <a:ext uri="{FF2B5EF4-FFF2-40B4-BE49-F238E27FC236}">
                <a16:creationId xmlns:a16="http://schemas.microsoft.com/office/drawing/2014/main" id="{AE883BD4-5B65-696C-B287-07367E61AA87}"/>
              </a:ext>
            </a:extLst>
          </p:cNvPr>
          <p:cNvSpPr>
            <a:spLocks/>
          </p:cNvSpPr>
          <p:nvPr/>
        </p:nvSpPr>
        <p:spPr bwMode="auto">
          <a:xfrm>
            <a:off x="4233863" y="4900613"/>
            <a:ext cx="55562" cy="82550"/>
          </a:xfrm>
          <a:custGeom>
            <a:avLst/>
            <a:gdLst>
              <a:gd name="T0" fmla="*/ 35 w 35"/>
              <a:gd name="T1" fmla="*/ 22 h 52"/>
              <a:gd name="T2" fmla="*/ 35 w 35"/>
              <a:gd name="T3" fmla="*/ 52 h 52"/>
              <a:gd name="T4" fmla="*/ 0 w 35"/>
              <a:gd name="T5" fmla="*/ 29 h 52"/>
              <a:gd name="T6" fmla="*/ 0 w 35"/>
              <a:gd name="T7" fmla="*/ 0 h 52"/>
              <a:gd name="T8" fmla="*/ 35 w 35"/>
              <a:gd name="T9" fmla="*/ 22 h 52"/>
            </a:gdLst>
            <a:ahLst/>
            <a:cxnLst>
              <a:cxn ang="0">
                <a:pos x="T0" y="T1"/>
              </a:cxn>
              <a:cxn ang="0">
                <a:pos x="T2" y="T3"/>
              </a:cxn>
              <a:cxn ang="0">
                <a:pos x="T4" y="T5"/>
              </a:cxn>
              <a:cxn ang="0">
                <a:pos x="T6" y="T7"/>
              </a:cxn>
              <a:cxn ang="0">
                <a:pos x="T8" y="T9"/>
              </a:cxn>
            </a:cxnLst>
            <a:rect l="0" t="0" r="r" b="b"/>
            <a:pathLst>
              <a:path w="35" h="52">
                <a:moveTo>
                  <a:pt x="35" y="22"/>
                </a:moveTo>
                <a:lnTo>
                  <a:pt x="35" y="52"/>
                </a:lnTo>
                <a:lnTo>
                  <a:pt x="0" y="29"/>
                </a:lnTo>
                <a:lnTo>
                  <a:pt x="0" y="0"/>
                </a:lnTo>
                <a:lnTo>
                  <a:pt x="35" y="2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52" name="Freeform 132">
            <a:extLst>
              <a:ext uri="{FF2B5EF4-FFF2-40B4-BE49-F238E27FC236}">
                <a16:creationId xmlns:a16="http://schemas.microsoft.com/office/drawing/2014/main" id="{2E1E6CF2-F18A-A292-2529-9AAA59AD7640}"/>
              </a:ext>
            </a:extLst>
          </p:cNvPr>
          <p:cNvSpPr>
            <a:spLocks/>
          </p:cNvSpPr>
          <p:nvPr/>
        </p:nvSpPr>
        <p:spPr bwMode="auto">
          <a:xfrm>
            <a:off x="4176713" y="4864100"/>
            <a:ext cx="55562" cy="82550"/>
          </a:xfrm>
          <a:custGeom>
            <a:avLst/>
            <a:gdLst>
              <a:gd name="T0" fmla="*/ 35 w 35"/>
              <a:gd name="T1" fmla="*/ 23 h 52"/>
              <a:gd name="T2" fmla="*/ 35 w 35"/>
              <a:gd name="T3" fmla="*/ 52 h 52"/>
              <a:gd name="T4" fmla="*/ 0 w 35"/>
              <a:gd name="T5" fmla="*/ 30 h 52"/>
              <a:gd name="T6" fmla="*/ 0 w 35"/>
              <a:gd name="T7" fmla="*/ 0 h 52"/>
              <a:gd name="T8" fmla="*/ 35 w 35"/>
              <a:gd name="T9" fmla="*/ 23 h 52"/>
            </a:gdLst>
            <a:ahLst/>
            <a:cxnLst>
              <a:cxn ang="0">
                <a:pos x="T0" y="T1"/>
              </a:cxn>
              <a:cxn ang="0">
                <a:pos x="T2" y="T3"/>
              </a:cxn>
              <a:cxn ang="0">
                <a:pos x="T4" y="T5"/>
              </a:cxn>
              <a:cxn ang="0">
                <a:pos x="T6" y="T7"/>
              </a:cxn>
              <a:cxn ang="0">
                <a:pos x="T8" y="T9"/>
              </a:cxn>
            </a:cxnLst>
            <a:rect l="0" t="0" r="r" b="b"/>
            <a:pathLst>
              <a:path w="35" h="52">
                <a:moveTo>
                  <a:pt x="35" y="23"/>
                </a:moveTo>
                <a:lnTo>
                  <a:pt x="35" y="52"/>
                </a:lnTo>
                <a:lnTo>
                  <a:pt x="0" y="30"/>
                </a:lnTo>
                <a:lnTo>
                  <a:pt x="0" y="0"/>
                </a:lnTo>
                <a:lnTo>
                  <a:pt x="35" y="23"/>
                </a:lnTo>
                <a:close/>
              </a:path>
            </a:pathLst>
          </a:custGeom>
          <a:solidFill>
            <a:srgbClr val="6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53" name="Freeform 133">
            <a:extLst>
              <a:ext uri="{FF2B5EF4-FFF2-40B4-BE49-F238E27FC236}">
                <a16:creationId xmlns:a16="http://schemas.microsoft.com/office/drawing/2014/main" id="{BC0A4AC5-5CC1-2AC4-C5EF-27EFD99FAAE6}"/>
              </a:ext>
            </a:extLst>
          </p:cNvPr>
          <p:cNvSpPr>
            <a:spLocks/>
          </p:cNvSpPr>
          <p:nvPr/>
        </p:nvSpPr>
        <p:spPr bwMode="auto">
          <a:xfrm>
            <a:off x="4117975" y="4829175"/>
            <a:ext cx="53975" cy="77788"/>
          </a:xfrm>
          <a:custGeom>
            <a:avLst/>
            <a:gdLst>
              <a:gd name="T0" fmla="*/ 34 w 34"/>
              <a:gd name="T1" fmla="*/ 21 h 49"/>
              <a:gd name="T2" fmla="*/ 34 w 34"/>
              <a:gd name="T3" fmla="*/ 49 h 49"/>
              <a:gd name="T4" fmla="*/ 0 w 34"/>
              <a:gd name="T5" fmla="*/ 27 h 49"/>
              <a:gd name="T6" fmla="*/ 0 w 34"/>
              <a:gd name="T7" fmla="*/ 0 h 49"/>
              <a:gd name="T8" fmla="*/ 34 w 34"/>
              <a:gd name="T9" fmla="*/ 21 h 49"/>
            </a:gdLst>
            <a:ahLst/>
            <a:cxnLst>
              <a:cxn ang="0">
                <a:pos x="T0" y="T1"/>
              </a:cxn>
              <a:cxn ang="0">
                <a:pos x="T2" y="T3"/>
              </a:cxn>
              <a:cxn ang="0">
                <a:pos x="T4" y="T5"/>
              </a:cxn>
              <a:cxn ang="0">
                <a:pos x="T6" y="T7"/>
              </a:cxn>
              <a:cxn ang="0">
                <a:pos x="T8" y="T9"/>
              </a:cxn>
            </a:cxnLst>
            <a:rect l="0" t="0" r="r" b="b"/>
            <a:pathLst>
              <a:path w="34" h="49">
                <a:moveTo>
                  <a:pt x="34" y="21"/>
                </a:moveTo>
                <a:lnTo>
                  <a:pt x="34" y="49"/>
                </a:lnTo>
                <a:lnTo>
                  <a:pt x="0" y="27"/>
                </a:lnTo>
                <a:lnTo>
                  <a:pt x="0" y="0"/>
                </a:lnTo>
                <a:lnTo>
                  <a:pt x="34" y="21"/>
                </a:lnTo>
                <a:close/>
              </a:path>
            </a:pathLst>
          </a:custGeom>
          <a:solidFill>
            <a:srgbClr val="4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54" name="Freeform 134">
            <a:extLst>
              <a:ext uri="{FF2B5EF4-FFF2-40B4-BE49-F238E27FC236}">
                <a16:creationId xmlns:a16="http://schemas.microsoft.com/office/drawing/2014/main" id="{8CA3EDF4-C4B0-5C43-6A8F-832BFE6DDA28}"/>
              </a:ext>
            </a:extLst>
          </p:cNvPr>
          <p:cNvSpPr>
            <a:spLocks/>
          </p:cNvSpPr>
          <p:nvPr/>
        </p:nvSpPr>
        <p:spPr bwMode="auto">
          <a:xfrm>
            <a:off x="4087813" y="4810125"/>
            <a:ext cx="26987" cy="61913"/>
          </a:xfrm>
          <a:custGeom>
            <a:avLst/>
            <a:gdLst>
              <a:gd name="T0" fmla="*/ 17 w 17"/>
              <a:gd name="T1" fmla="*/ 11 h 39"/>
              <a:gd name="T2" fmla="*/ 17 w 17"/>
              <a:gd name="T3" fmla="*/ 39 h 39"/>
              <a:gd name="T4" fmla="*/ 0 w 17"/>
              <a:gd name="T5" fmla="*/ 27 h 39"/>
              <a:gd name="T6" fmla="*/ 0 w 17"/>
              <a:gd name="T7" fmla="*/ 0 h 39"/>
              <a:gd name="T8" fmla="*/ 17 w 17"/>
              <a:gd name="T9" fmla="*/ 11 h 39"/>
            </a:gdLst>
            <a:ahLst/>
            <a:cxnLst>
              <a:cxn ang="0">
                <a:pos x="T0" y="T1"/>
              </a:cxn>
              <a:cxn ang="0">
                <a:pos x="T2" y="T3"/>
              </a:cxn>
              <a:cxn ang="0">
                <a:pos x="T4" y="T5"/>
              </a:cxn>
              <a:cxn ang="0">
                <a:pos x="T6" y="T7"/>
              </a:cxn>
              <a:cxn ang="0">
                <a:pos x="T8" y="T9"/>
              </a:cxn>
            </a:cxnLst>
            <a:rect l="0" t="0" r="r" b="b"/>
            <a:pathLst>
              <a:path w="17" h="39">
                <a:moveTo>
                  <a:pt x="17" y="11"/>
                </a:moveTo>
                <a:lnTo>
                  <a:pt x="17" y="39"/>
                </a:lnTo>
                <a:lnTo>
                  <a:pt x="0" y="27"/>
                </a:lnTo>
                <a:lnTo>
                  <a:pt x="0" y="0"/>
                </a:lnTo>
                <a:lnTo>
                  <a:pt x="17" y="11"/>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55" name="Freeform 135">
            <a:extLst>
              <a:ext uri="{FF2B5EF4-FFF2-40B4-BE49-F238E27FC236}">
                <a16:creationId xmlns:a16="http://schemas.microsoft.com/office/drawing/2014/main" id="{B2D51D1A-99D4-06C6-05D6-4AE3D9AACD45}"/>
              </a:ext>
            </a:extLst>
          </p:cNvPr>
          <p:cNvSpPr>
            <a:spLocks/>
          </p:cNvSpPr>
          <p:nvPr/>
        </p:nvSpPr>
        <p:spPr bwMode="auto">
          <a:xfrm>
            <a:off x="4292600" y="5056188"/>
            <a:ext cx="19050" cy="60325"/>
          </a:xfrm>
          <a:custGeom>
            <a:avLst/>
            <a:gdLst>
              <a:gd name="T0" fmla="*/ 12 w 12"/>
              <a:gd name="T1" fmla="*/ 8 h 38"/>
              <a:gd name="T2" fmla="*/ 12 w 12"/>
              <a:gd name="T3" fmla="*/ 38 h 38"/>
              <a:gd name="T4" fmla="*/ 0 w 12"/>
              <a:gd name="T5" fmla="*/ 30 h 38"/>
              <a:gd name="T6" fmla="*/ 0 w 12"/>
              <a:gd name="T7" fmla="*/ 0 h 38"/>
              <a:gd name="T8" fmla="*/ 12 w 12"/>
              <a:gd name="T9" fmla="*/ 8 h 38"/>
            </a:gdLst>
            <a:ahLst/>
            <a:cxnLst>
              <a:cxn ang="0">
                <a:pos x="T0" y="T1"/>
              </a:cxn>
              <a:cxn ang="0">
                <a:pos x="T2" y="T3"/>
              </a:cxn>
              <a:cxn ang="0">
                <a:pos x="T4" y="T5"/>
              </a:cxn>
              <a:cxn ang="0">
                <a:pos x="T6" y="T7"/>
              </a:cxn>
              <a:cxn ang="0">
                <a:pos x="T8" y="T9"/>
              </a:cxn>
            </a:cxnLst>
            <a:rect l="0" t="0" r="r" b="b"/>
            <a:pathLst>
              <a:path w="12" h="38">
                <a:moveTo>
                  <a:pt x="12" y="8"/>
                </a:moveTo>
                <a:lnTo>
                  <a:pt x="12" y="38"/>
                </a:lnTo>
                <a:lnTo>
                  <a:pt x="0" y="30"/>
                </a:lnTo>
                <a:lnTo>
                  <a:pt x="0" y="0"/>
                </a:lnTo>
                <a:lnTo>
                  <a:pt x="12" y="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56" name="Freeform 136">
            <a:extLst>
              <a:ext uri="{FF2B5EF4-FFF2-40B4-BE49-F238E27FC236}">
                <a16:creationId xmlns:a16="http://schemas.microsoft.com/office/drawing/2014/main" id="{EBB4B77C-9E03-DD4E-BC16-159476DC38F3}"/>
              </a:ext>
            </a:extLst>
          </p:cNvPr>
          <p:cNvSpPr>
            <a:spLocks/>
          </p:cNvSpPr>
          <p:nvPr/>
        </p:nvSpPr>
        <p:spPr bwMode="auto">
          <a:xfrm>
            <a:off x="4233863" y="5013325"/>
            <a:ext cx="55562" cy="87313"/>
          </a:xfrm>
          <a:custGeom>
            <a:avLst/>
            <a:gdLst>
              <a:gd name="T0" fmla="*/ 35 w 35"/>
              <a:gd name="T1" fmla="*/ 24 h 55"/>
              <a:gd name="T2" fmla="*/ 35 w 35"/>
              <a:gd name="T3" fmla="*/ 55 h 55"/>
              <a:gd name="T4" fmla="*/ 0 w 35"/>
              <a:gd name="T5" fmla="*/ 30 h 55"/>
              <a:gd name="T6" fmla="*/ 0 w 35"/>
              <a:gd name="T7" fmla="*/ 0 h 55"/>
              <a:gd name="T8" fmla="*/ 35 w 35"/>
              <a:gd name="T9" fmla="*/ 24 h 55"/>
            </a:gdLst>
            <a:ahLst/>
            <a:cxnLst>
              <a:cxn ang="0">
                <a:pos x="T0" y="T1"/>
              </a:cxn>
              <a:cxn ang="0">
                <a:pos x="T2" y="T3"/>
              </a:cxn>
              <a:cxn ang="0">
                <a:pos x="T4" y="T5"/>
              </a:cxn>
              <a:cxn ang="0">
                <a:pos x="T6" y="T7"/>
              </a:cxn>
              <a:cxn ang="0">
                <a:pos x="T8" y="T9"/>
              </a:cxn>
            </a:cxnLst>
            <a:rect l="0" t="0" r="r" b="b"/>
            <a:pathLst>
              <a:path w="35" h="55">
                <a:moveTo>
                  <a:pt x="35" y="24"/>
                </a:moveTo>
                <a:lnTo>
                  <a:pt x="35" y="55"/>
                </a:lnTo>
                <a:lnTo>
                  <a:pt x="0" y="30"/>
                </a:lnTo>
                <a:lnTo>
                  <a:pt x="0" y="0"/>
                </a:lnTo>
                <a:lnTo>
                  <a:pt x="35" y="24"/>
                </a:lnTo>
                <a:close/>
              </a:path>
            </a:pathLst>
          </a:custGeom>
          <a:solidFill>
            <a:srgbClr val="6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57" name="Freeform 137">
            <a:extLst>
              <a:ext uri="{FF2B5EF4-FFF2-40B4-BE49-F238E27FC236}">
                <a16:creationId xmlns:a16="http://schemas.microsoft.com/office/drawing/2014/main" id="{31963C18-516B-AFD6-9141-08288D7311B1}"/>
              </a:ext>
            </a:extLst>
          </p:cNvPr>
          <p:cNvSpPr>
            <a:spLocks/>
          </p:cNvSpPr>
          <p:nvPr/>
        </p:nvSpPr>
        <p:spPr bwMode="auto">
          <a:xfrm>
            <a:off x="4176713" y="4972050"/>
            <a:ext cx="55562" cy="85725"/>
          </a:xfrm>
          <a:custGeom>
            <a:avLst/>
            <a:gdLst>
              <a:gd name="T0" fmla="*/ 35 w 35"/>
              <a:gd name="T1" fmla="*/ 26 h 54"/>
              <a:gd name="T2" fmla="*/ 35 w 35"/>
              <a:gd name="T3" fmla="*/ 54 h 54"/>
              <a:gd name="T4" fmla="*/ 0 w 35"/>
              <a:gd name="T5" fmla="*/ 28 h 54"/>
              <a:gd name="T6" fmla="*/ 0 w 35"/>
              <a:gd name="T7" fmla="*/ 0 h 54"/>
              <a:gd name="T8" fmla="*/ 35 w 35"/>
              <a:gd name="T9" fmla="*/ 26 h 54"/>
            </a:gdLst>
            <a:ahLst/>
            <a:cxnLst>
              <a:cxn ang="0">
                <a:pos x="T0" y="T1"/>
              </a:cxn>
              <a:cxn ang="0">
                <a:pos x="T2" y="T3"/>
              </a:cxn>
              <a:cxn ang="0">
                <a:pos x="T4" y="T5"/>
              </a:cxn>
              <a:cxn ang="0">
                <a:pos x="T6" y="T7"/>
              </a:cxn>
              <a:cxn ang="0">
                <a:pos x="T8" y="T9"/>
              </a:cxn>
            </a:cxnLst>
            <a:rect l="0" t="0" r="r" b="b"/>
            <a:pathLst>
              <a:path w="35" h="54">
                <a:moveTo>
                  <a:pt x="35" y="26"/>
                </a:moveTo>
                <a:lnTo>
                  <a:pt x="35" y="54"/>
                </a:lnTo>
                <a:lnTo>
                  <a:pt x="0" y="28"/>
                </a:lnTo>
                <a:lnTo>
                  <a:pt x="0" y="0"/>
                </a:lnTo>
                <a:lnTo>
                  <a:pt x="35" y="2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58" name="Freeform 138">
            <a:extLst>
              <a:ext uri="{FF2B5EF4-FFF2-40B4-BE49-F238E27FC236}">
                <a16:creationId xmlns:a16="http://schemas.microsoft.com/office/drawing/2014/main" id="{16DD8D6F-9A62-94D6-BABF-B043E8B08193}"/>
              </a:ext>
            </a:extLst>
          </p:cNvPr>
          <p:cNvSpPr>
            <a:spLocks/>
          </p:cNvSpPr>
          <p:nvPr/>
        </p:nvSpPr>
        <p:spPr bwMode="auto">
          <a:xfrm>
            <a:off x="4117975" y="4933950"/>
            <a:ext cx="53975" cy="82550"/>
          </a:xfrm>
          <a:custGeom>
            <a:avLst/>
            <a:gdLst>
              <a:gd name="T0" fmla="*/ 34 w 34"/>
              <a:gd name="T1" fmla="*/ 24 h 52"/>
              <a:gd name="T2" fmla="*/ 34 w 34"/>
              <a:gd name="T3" fmla="*/ 52 h 52"/>
              <a:gd name="T4" fmla="*/ 0 w 34"/>
              <a:gd name="T5" fmla="*/ 28 h 52"/>
              <a:gd name="T6" fmla="*/ 0 w 34"/>
              <a:gd name="T7" fmla="*/ 0 h 52"/>
              <a:gd name="T8" fmla="*/ 34 w 34"/>
              <a:gd name="T9" fmla="*/ 24 h 52"/>
            </a:gdLst>
            <a:ahLst/>
            <a:cxnLst>
              <a:cxn ang="0">
                <a:pos x="T0" y="T1"/>
              </a:cxn>
              <a:cxn ang="0">
                <a:pos x="T2" y="T3"/>
              </a:cxn>
              <a:cxn ang="0">
                <a:pos x="T4" y="T5"/>
              </a:cxn>
              <a:cxn ang="0">
                <a:pos x="T6" y="T7"/>
              </a:cxn>
              <a:cxn ang="0">
                <a:pos x="T8" y="T9"/>
              </a:cxn>
            </a:cxnLst>
            <a:rect l="0" t="0" r="r" b="b"/>
            <a:pathLst>
              <a:path w="34" h="52">
                <a:moveTo>
                  <a:pt x="34" y="24"/>
                </a:moveTo>
                <a:lnTo>
                  <a:pt x="34" y="52"/>
                </a:lnTo>
                <a:lnTo>
                  <a:pt x="0" y="28"/>
                </a:lnTo>
                <a:lnTo>
                  <a:pt x="0" y="0"/>
                </a:lnTo>
                <a:lnTo>
                  <a:pt x="34" y="24"/>
                </a:lnTo>
                <a:close/>
              </a:path>
            </a:pathLst>
          </a:custGeom>
          <a:solidFill>
            <a:srgbClr val="6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59" name="Freeform 139">
            <a:extLst>
              <a:ext uri="{FF2B5EF4-FFF2-40B4-BE49-F238E27FC236}">
                <a16:creationId xmlns:a16="http://schemas.microsoft.com/office/drawing/2014/main" id="{02C2A03F-5ABC-A52E-FB9B-AA4A5C81037E}"/>
              </a:ext>
            </a:extLst>
          </p:cNvPr>
          <p:cNvSpPr>
            <a:spLocks/>
          </p:cNvSpPr>
          <p:nvPr/>
        </p:nvSpPr>
        <p:spPr bwMode="auto">
          <a:xfrm>
            <a:off x="4087813" y="4913313"/>
            <a:ext cx="26987" cy="60325"/>
          </a:xfrm>
          <a:custGeom>
            <a:avLst/>
            <a:gdLst>
              <a:gd name="T0" fmla="*/ 17 w 17"/>
              <a:gd name="T1" fmla="*/ 10 h 38"/>
              <a:gd name="T2" fmla="*/ 17 w 17"/>
              <a:gd name="T3" fmla="*/ 38 h 38"/>
              <a:gd name="T4" fmla="*/ 0 w 17"/>
              <a:gd name="T5" fmla="*/ 27 h 38"/>
              <a:gd name="T6" fmla="*/ 0 w 17"/>
              <a:gd name="T7" fmla="*/ 0 h 38"/>
              <a:gd name="T8" fmla="*/ 17 w 17"/>
              <a:gd name="T9" fmla="*/ 10 h 38"/>
            </a:gdLst>
            <a:ahLst/>
            <a:cxnLst>
              <a:cxn ang="0">
                <a:pos x="T0" y="T1"/>
              </a:cxn>
              <a:cxn ang="0">
                <a:pos x="T2" y="T3"/>
              </a:cxn>
              <a:cxn ang="0">
                <a:pos x="T4" y="T5"/>
              </a:cxn>
              <a:cxn ang="0">
                <a:pos x="T6" y="T7"/>
              </a:cxn>
              <a:cxn ang="0">
                <a:pos x="T8" y="T9"/>
              </a:cxn>
            </a:cxnLst>
            <a:rect l="0" t="0" r="r" b="b"/>
            <a:pathLst>
              <a:path w="17" h="38">
                <a:moveTo>
                  <a:pt x="17" y="10"/>
                </a:moveTo>
                <a:lnTo>
                  <a:pt x="17" y="38"/>
                </a:lnTo>
                <a:lnTo>
                  <a:pt x="0" y="27"/>
                </a:lnTo>
                <a:lnTo>
                  <a:pt x="0" y="0"/>
                </a:lnTo>
                <a:lnTo>
                  <a:pt x="17" y="1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60" name="Freeform 140">
            <a:extLst>
              <a:ext uri="{FF2B5EF4-FFF2-40B4-BE49-F238E27FC236}">
                <a16:creationId xmlns:a16="http://schemas.microsoft.com/office/drawing/2014/main" id="{5DB66D54-2C79-2EEE-DC48-DCEA29EC65D5}"/>
              </a:ext>
            </a:extLst>
          </p:cNvPr>
          <p:cNvSpPr>
            <a:spLocks/>
          </p:cNvSpPr>
          <p:nvPr/>
        </p:nvSpPr>
        <p:spPr bwMode="auto">
          <a:xfrm>
            <a:off x="4292600" y="5170488"/>
            <a:ext cx="17463" cy="63500"/>
          </a:xfrm>
          <a:custGeom>
            <a:avLst/>
            <a:gdLst>
              <a:gd name="T0" fmla="*/ 11 w 11"/>
              <a:gd name="T1" fmla="*/ 9 h 40"/>
              <a:gd name="T2" fmla="*/ 11 w 11"/>
              <a:gd name="T3" fmla="*/ 40 h 40"/>
              <a:gd name="T4" fmla="*/ 0 w 11"/>
              <a:gd name="T5" fmla="*/ 32 h 40"/>
              <a:gd name="T6" fmla="*/ 0 w 11"/>
              <a:gd name="T7" fmla="*/ 0 h 40"/>
              <a:gd name="T8" fmla="*/ 11 w 11"/>
              <a:gd name="T9" fmla="*/ 9 h 40"/>
            </a:gdLst>
            <a:ahLst/>
            <a:cxnLst>
              <a:cxn ang="0">
                <a:pos x="T0" y="T1"/>
              </a:cxn>
              <a:cxn ang="0">
                <a:pos x="T2" y="T3"/>
              </a:cxn>
              <a:cxn ang="0">
                <a:pos x="T4" y="T5"/>
              </a:cxn>
              <a:cxn ang="0">
                <a:pos x="T6" y="T7"/>
              </a:cxn>
              <a:cxn ang="0">
                <a:pos x="T8" y="T9"/>
              </a:cxn>
            </a:cxnLst>
            <a:rect l="0" t="0" r="r" b="b"/>
            <a:pathLst>
              <a:path w="11" h="40">
                <a:moveTo>
                  <a:pt x="11" y="9"/>
                </a:moveTo>
                <a:lnTo>
                  <a:pt x="11" y="40"/>
                </a:lnTo>
                <a:lnTo>
                  <a:pt x="0" y="32"/>
                </a:lnTo>
                <a:lnTo>
                  <a:pt x="0" y="0"/>
                </a:lnTo>
                <a:lnTo>
                  <a:pt x="11" y="9"/>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61" name="Freeform 141">
            <a:extLst>
              <a:ext uri="{FF2B5EF4-FFF2-40B4-BE49-F238E27FC236}">
                <a16:creationId xmlns:a16="http://schemas.microsoft.com/office/drawing/2014/main" id="{CE6390E9-04B3-C290-4312-C50A68DFDBDB}"/>
              </a:ext>
            </a:extLst>
          </p:cNvPr>
          <p:cNvSpPr>
            <a:spLocks/>
          </p:cNvSpPr>
          <p:nvPr/>
        </p:nvSpPr>
        <p:spPr bwMode="auto">
          <a:xfrm>
            <a:off x="4233863" y="5126038"/>
            <a:ext cx="55562" cy="90487"/>
          </a:xfrm>
          <a:custGeom>
            <a:avLst/>
            <a:gdLst>
              <a:gd name="T0" fmla="*/ 35 w 35"/>
              <a:gd name="T1" fmla="*/ 27 h 57"/>
              <a:gd name="T2" fmla="*/ 35 w 35"/>
              <a:gd name="T3" fmla="*/ 57 h 57"/>
              <a:gd name="T4" fmla="*/ 0 w 35"/>
              <a:gd name="T5" fmla="*/ 29 h 57"/>
              <a:gd name="T6" fmla="*/ 0 w 35"/>
              <a:gd name="T7" fmla="*/ 0 h 57"/>
              <a:gd name="T8" fmla="*/ 35 w 35"/>
              <a:gd name="T9" fmla="*/ 27 h 57"/>
            </a:gdLst>
            <a:ahLst/>
            <a:cxnLst>
              <a:cxn ang="0">
                <a:pos x="T0" y="T1"/>
              </a:cxn>
              <a:cxn ang="0">
                <a:pos x="T2" y="T3"/>
              </a:cxn>
              <a:cxn ang="0">
                <a:pos x="T4" y="T5"/>
              </a:cxn>
              <a:cxn ang="0">
                <a:pos x="T6" y="T7"/>
              </a:cxn>
              <a:cxn ang="0">
                <a:pos x="T8" y="T9"/>
              </a:cxn>
            </a:cxnLst>
            <a:rect l="0" t="0" r="r" b="b"/>
            <a:pathLst>
              <a:path w="35" h="57">
                <a:moveTo>
                  <a:pt x="35" y="27"/>
                </a:moveTo>
                <a:lnTo>
                  <a:pt x="35" y="57"/>
                </a:lnTo>
                <a:lnTo>
                  <a:pt x="0" y="29"/>
                </a:lnTo>
                <a:lnTo>
                  <a:pt x="0" y="0"/>
                </a:lnTo>
                <a:lnTo>
                  <a:pt x="35" y="27"/>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62" name="Freeform 142">
            <a:extLst>
              <a:ext uri="{FF2B5EF4-FFF2-40B4-BE49-F238E27FC236}">
                <a16:creationId xmlns:a16="http://schemas.microsoft.com/office/drawing/2014/main" id="{6C671FD7-C612-A00A-0B92-DEA82598E608}"/>
              </a:ext>
            </a:extLst>
          </p:cNvPr>
          <p:cNvSpPr>
            <a:spLocks/>
          </p:cNvSpPr>
          <p:nvPr/>
        </p:nvSpPr>
        <p:spPr bwMode="auto">
          <a:xfrm>
            <a:off x="4176713" y="5081588"/>
            <a:ext cx="55562" cy="88900"/>
          </a:xfrm>
          <a:custGeom>
            <a:avLst/>
            <a:gdLst>
              <a:gd name="T0" fmla="*/ 35 w 35"/>
              <a:gd name="T1" fmla="*/ 28 h 56"/>
              <a:gd name="T2" fmla="*/ 35 w 35"/>
              <a:gd name="T3" fmla="*/ 56 h 56"/>
              <a:gd name="T4" fmla="*/ 0 w 35"/>
              <a:gd name="T5" fmla="*/ 28 h 56"/>
              <a:gd name="T6" fmla="*/ 0 w 35"/>
              <a:gd name="T7" fmla="*/ 0 h 56"/>
              <a:gd name="T8" fmla="*/ 35 w 35"/>
              <a:gd name="T9" fmla="*/ 28 h 56"/>
            </a:gdLst>
            <a:ahLst/>
            <a:cxnLst>
              <a:cxn ang="0">
                <a:pos x="T0" y="T1"/>
              </a:cxn>
              <a:cxn ang="0">
                <a:pos x="T2" y="T3"/>
              </a:cxn>
              <a:cxn ang="0">
                <a:pos x="T4" y="T5"/>
              </a:cxn>
              <a:cxn ang="0">
                <a:pos x="T6" y="T7"/>
              </a:cxn>
              <a:cxn ang="0">
                <a:pos x="T8" y="T9"/>
              </a:cxn>
            </a:cxnLst>
            <a:rect l="0" t="0" r="r" b="b"/>
            <a:pathLst>
              <a:path w="35" h="56">
                <a:moveTo>
                  <a:pt x="35" y="28"/>
                </a:moveTo>
                <a:lnTo>
                  <a:pt x="35" y="56"/>
                </a:lnTo>
                <a:lnTo>
                  <a:pt x="0" y="28"/>
                </a:lnTo>
                <a:lnTo>
                  <a:pt x="0" y="0"/>
                </a:lnTo>
                <a:lnTo>
                  <a:pt x="35" y="2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63" name="Freeform 143">
            <a:extLst>
              <a:ext uri="{FF2B5EF4-FFF2-40B4-BE49-F238E27FC236}">
                <a16:creationId xmlns:a16="http://schemas.microsoft.com/office/drawing/2014/main" id="{543424B6-0F7F-2B61-BBA9-1D76BAC3471E}"/>
              </a:ext>
            </a:extLst>
          </p:cNvPr>
          <p:cNvSpPr>
            <a:spLocks/>
          </p:cNvSpPr>
          <p:nvPr/>
        </p:nvSpPr>
        <p:spPr bwMode="auto">
          <a:xfrm>
            <a:off x="4117975" y="5035550"/>
            <a:ext cx="53975" cy="88900"/>
          </a:xfrm>
          <a:custGeom>
            <a:avLst/>
            <a:gdLst>
              <a:gd name="T0" fmla="*/ 34 w 34"/>
              <a:gd name="T1" fmla="*/ 28 h 56"/>
              <a:gd name="T2" fmla="*/ 34 w 34"/>
              <a:gd name="T3" fmla="*/ 56 h 56"/>
              <a:gd name="T4" fmla="*/ 0 w 34"/>
              <a:gd name="T5" fmla="*/ 28 h 56"/>
              <a:gd name="T6" fmla="*/ 0 w 34"/>
              <a:gd name="T7" fmla="*/ 0 h 56"/>
              <a:gd name="T8" fmla="*/ 34 w 34"/>
              <a:gd name="T9" fmla="*/ 28 h 56"/>
            </a:gdLst>
            <a:ahLst/>
            <a:cxnLst>
              <a:cxn ang="0">
                <a:pos x="T0" y="T1"/>
              </a:cxn>
              <a:cxn ang="0">
                <a:pos x="T2" y="T3"/>
              </a:cxn>
              <a:cxn ang="0">
                <a:pos x="T4" y="T5"/>
              </a:cxn>
              <a:cxn ang="0">
                <a:pos x="T6" y="T7"/>
              </a:cxn>
              <a:cxn ang="0">
                <a:pos x="T8" y="T9"/>
              </a:cxn>
            </a:cxnLst>
            <a:rect l="0" t="0" r="r" b="b"/>
            <a:pathLst>
              <a:path w="34" h="56">
                <a:moveTo>
                  <a:pt x="34" y="28"/>
                </a:moveTo>
                <a:lnTo>
                  <a:pt x="34" y="56"/>
                </a:lnTo>
                <a:lnTo>
                  <a:pt x="0" y="28"/>
                </a:lnTo>
                <a:lnTo>
                  <a:pt x="0" y="0"/>
                </a:lnTo>
                <a:lnTo>
                  <a:pt x="34" y="2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64" name="Freeform 144">
            <a:extLst>
              <a:ext uri="{FF2B5EF4-FFF2-40B4-BE49-F238E27FC236}">
                <a16:creationId xmlns:a16="http://schemas.microsoft.com/office/drawing/2014/main" id="{106A8464-C5E9-6699-2F59-960BEAF44471}"/>
              </a:ext>
            </a:extLst>
          </p:cNvPr>
          <p:cNvSpPr>
            <a:spLocks/>
          </p:cNvSpPr>
          <p:nvPr/>
        </p:nvSpPr>
        <p:spPr bwMode="auto">
          <a:xfrm>
            <a:off x="4087813" y="5013325"/>
            <a:ext cx="26987" cy="65088"/>
          </a:xfrm>
          <a:custGeom>
            <a:avLst/>
            <a:gdLst>
              <a:gd name="T0" fmla="*/ 17 w 17"/>
              <a:gd name="T1" fmla="*/ 13 h 41"/>
              <a:gd name="T2" fmla="*/ 17 w 17"/>
              <a:gd name="T3" fmla="*/ 41 h 41"/>
              <a:gd name="T4" fmla="*/ 0 w 17"/>
              <a:gd name="T5" fmla="*/ 25 h 41"/>
              <a:gd name="T6" fmla="*/ 0 w 17"/>
              <a:gd name="T7" fmla="*/ 0 h 41"/>
              <a:gd name="T8" fmla="*/ 17 w 17"/>
              <a:gd name="T9" fmla="*/ 13 h 41"/>
            </a:gdLst>
            <a:ahLst/>
            <a:cxnLst>
              <a:cxn ang="0">
                <a:pos x="T0" y="T1"/>
              </a:cxn>
              <a:cxn ang="0">
                <a:pos x="T2" y="T3"/>
              </a:cxn>
              <a:cxn ang="0">
                <a:pos x="T4" y="T5"/>
              </a:cxn>
              <a:cxn ang="0">
                <a:pos x="T6" y="T7"/>
              </a:cxn>
              <a:cxn ang="0">
                <a:pos x="T8" y="T9"/>
              </a:cxn>
            </a:cxnLst>
            <a:rect l="0" t="0" r="r" b="b"/>
            <a:pathLst>
              <a:path w="17" h="41">
                <a:moveTo>
                  <a:pt x="17" y="13"/>
                </a:moveTo>
                <a:lnTo>
                  <a:pt x="17" y="41"/>
                </a:lnTo>
                <a:lnTo>
                  <a:pt x="0" y="25"/>
                </a:lnTo>
                <a:lnTo>
                  <a:pt x="0" y="0"/>
                </a:lnTo>
                <a:lnTo>
                  <a:pt x="17" y="13"/>
                </a:lnTo>
                <a:close/>
              </a:path>
            </a:pathLst>
          </a:custGeom>
          <a:solidFill>
            <a:srgbClr val="4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65" name="Freeform 145">
            <a:extLst>
              <a:ext uri="{FF2B5EF4-FFF2-40B4-BE49-F238E27FC236}">
                <a16:creationId xmlns:a16="http://schemas.microsoft.com/office/drawing/2014/main" id="{E79B4333-E721-EC45-1220-CCDA13B94684}"/>
              </a:ext>
            </a:extLst>
          </p:cNvPr>
          <p:cNvSpPr>
            <a:spLocks/>
          </p:cNvSpPr>
          <p:nvPr/>
        </p:nvSpPr>
        <p:spPr bwMode="auto">
          <a:xfrm>
            <a:off x="4292600" y="5289550"/>
            <a:ext cx="19050" cy="65088"/>
          </a:xfrm>
          <a:custGeom>
            <a:avLst/>
            <a:gdLst>
              <a:gd name="T0" fmla="*/ 12 w 12"/>
              <a:gd name="T1" fmla="*/ 10 h 41"/>
              <a:gd name="T2" fmla="*/ 12 w 12"/>
              <a:gd name="T3" fmla="*/ 41 h 41"/>
              <a:gd name="T4" fmla="*/ 0 w 12"/>
              <a:gd name="T5" fmla="*/ 30 h 41"/>
              <a:gd name="T6" fmla="*/ 0 w 12"/>
              <a:gd name="T7" fmla="*/ 0 h 41"/>
              <a:gd name="T8" fmla="*/ 12 w 12"/>
              <a:gd name="T9" fmla="*/ 10 h 41"/>
            </a:gdLst>
            <a:ahLst/>
            <a:cxnLst>
              <a:cxn ang="0">
                <a:pos x="T0" y="T1"/>
              </a:cxn>
              <a:cxn ang="0">
                <a:pos x="T2" y="T3"/>
              </a:cxn>
              <a:cxn ang="0">
                <a:pos x="T4" y="T5"/>
              </a:cxn>
              <a:cxn ang="0">
                <a:pos x="T6" y="T7"/>
              </a:cxn>
              <a:cxn ang="0">
                <a:pos x="T8" y="T9"/>
              </a:cxn>
            </a:cxnLst>
            <a:rect l="0" t="0" r="r" b="b"/>
            <a:pathLst>
              <a:path w="12" h="41">
                <a:moveTo>
                  <a:pt x="12" y="10"/>
                </a:moveTo>
                <a:lnTo>
                  <a:pt x="12" y="41"/>
                </a:lnTo>
                <a:lnTo>
                  <a:pt x="0" y="30"/>
                </a:lnTo>
                <a:lnTo>
                  <a:pt x="0" y="0"/>
                </a:lnTo>
                <a:lnTo>
                  <a:pt x="12" y="1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66" name="Freeform 146">
            <a:extLst>
              <a:ext uri="{FF2B5EF4-FFF2-40B4-BE49-F238E27FC236}">
                <a16:creationId xmlns:a16="http://schemas.microsoft.com/office/drawing/2014/main" id="{B76BD869-8D89-385E-5424-9D05EAFF529A}"/>
              </a:ext>
            </a:extLst>
          </p:cNvPr>
          <p:cNvSpPr>
            <a:spLocks/>
          </p:cNvSpPr>
          <p:nvPr/>
        </p:nvSpPr>
        <p:spPr bwMode="auto">
          <a:xfrm>
            <a:off x="4233863" y="5238750"/>
            <a:ext cx="55562" cy="93663"/>
          </a:xfrm>
          <a:custGeom>
            <a:avLst/>
            <a:gdLst>
              <a:gd name="T0" fmla="*/ 35 w 35"/>
              <a:gd name="T1" fmla="*/ 30 h 59"/>
              <a:gd name="T2" fmla="*/ 35 w 35"/>
              <a:gd name="T3" fmla="*/ 59 h 59"/>
              <a:gd name="T4" fmla="*/ 0 w 35"/>
              <a:gd name="T5" fmla="*/ 30 h 59"/>
              <a:gd name="T6" fmla="*/ 0 w 35"/>
              <a:gd name="T7" fmla="*/ 0 h 59"/>
              <a:gd name="T8" fmla="*/ 35 w 35"/>
              <a:gd name="T9" fmla="*/ 30 h 59"/>
            </a:gdLst>
            <a:ahLst/>
            <a:cxnLst>
              <a:cxn ang="0">
                <a:pos x="T0" y="T1"/>
              </a:cxn>
              <a:cxn ang="0">
                <a:pos x="T2" y="T3"/>
              </a:cxn>
              <a:cxn ang="0">
                <a:pos x="T4" y="T5"/>
              </a:cxn>
              <a:cxn ang="0">
                <a:pos x="T6" y="T7"/>
              </a:cxn>
              <a:cxn ang="0">
                <a:pos x="T8" y="T9"/>
              </a:cxn>
            </a:cxnLst>
            <a:rect l="0" t="0" r="r" b="b"/>
            <a:pathLst>
              <a:path w="35" h="59">
                <a:moveTo>
                  <a:pt x="35" y="30"/>
                </a:moveTo>
                <a:lnTo>
                  <a:pt x="35" y="59"/>
                </a:lnTo>
                <a:lnTo>
                  <a:pt x="0" y="30"/>
                </a:lnTo>
                <a:lnTo>
                  <a:pt x="0" y="0"/>
                </a:lnTo>
                <a:lnTo>
                  <a:pt x="35" y="3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67" name="Freeform 147">
            <a:extLst>
              <a:ext uri="{FF2B5EF4-FFF2-40B4-BE49-F238E27FC236}">
                <a16:creationId xmlns:a16="http://schemas.microsoft.com/office/drawing/2014/main" id="{DD557FFE-2909-FC8C-753F-467F1C8FD0B0}"/>
              </a:ext>
            </a:extLst>
          </p:cNvPr>
          <p:cNvSpPr>
            <a:spLocks/>
          </p:cNvSpPr>
          <p:nvPr/>
        </p:nvSpPr>
        <p:spPr bwMode="auto">
          <a:xfrm>
            <a:off x="4176713" y="5189538"/>
            <a:ext cx="55562" cy="93662"/>
          </a:xfrm>
          <a:custGeom>
            <a:avLst/>
            <a:gdLst>
              <a:gd name="T0" fmla="*/ 35 w 35"/>
              <a:gd name="T1" fmla="*/ 30 h 59"/>
              <a:gd name="T2" fmla="*/ 35 w 35"/>
              <a:gd name="T3" fmla="*/ 59 h 59"/>
              <a:gd name="T4" fmla="*/ 0 w 35"/>
              <a:gd name="T5" fmla="*/ 28 h 59"/>
              <a:gd name="T6" fmla="*/ 0 w 35"/>
              <a:gd name="T7" fmla="*/ 0 h 59"/>
              <a:gd name="T8" fmla="*/ 35 w 35"/>
              <a:gd name="T9" fmla="*/ 30 h 59"/>
            </a:gdLst>
            <a:ahLst/>
            <a:cxnLst>
              <a:cxn ang="0">
                <a:pos x="T0" y="T1"/>
              </a:cxn>
              <a:cxn ang="0">
                <a:pos x="T2" y="T3"/>
              </a:cxn>
              <a:cxn ang="0">
                <a:pos x="T4" y="T5"/>
              </a:cxn>
              <a:cxn ang="0">
                <a:pos x="T6" y="T7"/>
              </a:cxn>
              <a:cxn ang="0">
                <a:pos x="T8" y="T9"/>
              </a:cxn>
            </a:cxnLst>
            <a:rect l="0" t="0" r="r" b="b"/>
            <a:pathLst>
              <a:path w="35" h="59">
                <a:moveTo>
                  <a:pt x="35" y="30"/>
                </a:moveTo>
                <a:lnTo>
                  <a:pt x="35" y="59"/>
                </a:lnTo>
                <a:lnTo>
                  <a:pt x="0" y="28"/>
                </a:lnTo>
                <a:lnTo>
                  <a:pt x="0" y="0"/>
                </a:lnTo>
                <a:lnTo>
                  <a:pt x="35" y="3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68" name="Freeform 148">
            <a:extLst>
              <a:ext uri="{FF2B5EF4-FFF2-40B4-BE49-F238E27FC236}">
                <a16:creationId xmlns:a16="http://schemas.microsoft.com/office/drawing/2014/main" id="{65EBA181-6A40-86F6-68B7-F78BFDF91C81}"/>
              </a:ext>
            </a:extLst>
          </p:cNvPr>
          <p:cNvSpPr>
            <a:spLocks/>
          </p:cNvSpPr>
          <p:nvPr/>
        </p:nvSpPr>
        <p:spPr bwMode="auto">
          <a:xfrm>
            <a:off x="4117975" y="5138738"/>
            <a:ext cx="53975" cy="93662"/>
          </a:xfrm>
          <a:custGeom>
            <a:avLst/>
            <a:gdLst>
              <a:gd name="T0" fmla="*/ 34 w 34"/>
              <a:gd name="T1" fmla="*/ 31 h 59"/>
              <a:gd name="T2" fmla="*/ 34 w 34"/>
              <a:gd name="T3" fmla="*/ 59 h 59"/>
              <a:gd name="T4" fmla="*/ 0 w 34"/>
              <a:gd name="T5" fmla="*/ 28 h 59"/>
              <a:gd name="T6" fmla="*/ 0 w 34"/>
              <a:gd name="T7" fmla="*/ 0 h 59"/>
              <a:gd name="T8" fmla="*/ 34 w 34"/>
              <a:gd name="T9" fmla="*/ 31 h 59"/>
            </a:gdLst>
            <a:ahLst/>
            <a:cxnLst>
              <a:cxn ang="0">
                <a:pos x="T0" y="T1"/>
              </a:cxn>
              <a:cxn ang="0">
                <a:pos x="T2" y="T3"/>
              </a:cxn>
              <a:cxn ang="0">
                <a:pos x="T4" y="T5"/>
              </a:cxn>
              <a:cxn ang="0">
                <a:pos x="T6" y="T7"/>
              </a:cxn>
              <a:cxn ang="0">
                <a:pos x="T8" y="T9"/>
              </a:cxn>
            </a:cxnLst>
            <a:rect l="0" t="0" r="r" b="b"/>
            <a:pathLst>
              <a:path w="34" h="59">
                <a:moveTo>
                  <a:pt x="34" y="31"/>
                </a:moveTo>
                <a:lnTo>
                  <a:pt x="34" y="59"/>
                </a:lnTo>
                <a:lnTo>
                  <a:pt x="0" y="28"/>
                </a:lnTo>
                <a:lnTo>
                  <a:pt x="0" y="0"/>
                </a:lnTo>
                <a:lnTo>
                  <a:pt x="34" y="31"/>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69" name="Freeform 149">
            <a:extLst>
              <a:ext uri="{FF2B5EF4-FFF2-40B4-BE49-F238E27FC236}">
                <a16:creationId xmlns:a16="http://schemas.microsoft.com/office/drawing/2014/main" id="{C5162D2E-AAB0-9CF3-01B0-9E9CADE20FB7}"/>
              </a:ext>
            </a:extLst>
          </p:cNvPr>
          <p:cNvSpPr>
            <a:spLocks/>
          </p:cNvSpPr>
          <p:nvPr/>
        </p:nvSpPr>
        <p:spPr bwMode="auto">
          <a:xfrm>
            <a:off x="4087813" y="5114925"/>
            <a:ext cx="26987" cy="66675"/>
          </a:xfrm>
          <a:custGeom>
            <a:avLst/>
            <a:gdLst>
              <a:gd name="T0" fmla="*/ 17 w 17"/>
              <a:gd name="T1" fmla="*/ 14 h 42"/>
              <a:gd name="T2" fmla="*/ 17 w 17"/>
              <a:gd name="T3" fmla="*/ 42 h 42"/>
              <a:gd name="T4" fmla="*/ 0 w 17"/>
              <a:gd name="T5" fmla="*/ 27 h 42"/>
              <a:gd name="T6" fmla="*/ 0 w 17"/>
              <a:gd name="T7" fmla="*/ 0 h 42"/>
              <a:gd name="T8" fmla="*/ 17 w 17"/>
              <a:gd name="T9" fmla="*/ 14 h 42"/>
            </a:gdLst>
            <a:ahLst/>
            <a:cxnLst>
              <a:cxn ang="0">
                <a:pos x="T0" y="T1"/>
              </a:cxn>
              <a:cxn ang="0">
                <a:pos x="T2" y="T3"/>
              </a:cxn>
              <a:cxn ang="0">
                <a:pos x="T4" y="T5"/>
              </a:cxn>
              <a:cxn ang="0">
                <a:pos x="T6" y="T7"/>
              </a:cxn>
              <a:cxn ang="0">
                <a:pos x="T8" y="T9"/>
              </a:cxn>
            </a:cxnLst>
            <a:rect l="0" t="0" r="r" b="b"/>
            <a:pathLst>
              <a:path w="17" h="42">
                <a:moveTo>
                  <a:pt x="17" y="14"/>
                </a:moveTo>
                <a:lnTo>
                  <a:pt x="17" y="42"/>
                </a:lnTo>
                <a:lnTo>
                  <a:pt x="0" y="27"/>
                </a:lnTo>
                <a:lnTo>
                  <a:pt x="0" y="0"/>
                </a:lnTo>
                <a:lnTo>
                  <a:pt x="17" y="14"/>
                </a:lnTo>
                <a:close/>
              </a:path>
            </a:pathLst>
          </a:custGeom>
          <a:solidFill>
            <a:srgbClr val="6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70" name="Freeform 150">
            <a:extLst>
              <a:ext uri="{FF2B5EF4-FFF2-40B4-BE49-F238E27FC236}">
                <a16:creationId xmlns:a16="http://schemas.microsoft.com/office/drawing/2014/main" id="{BB60B690-7DCF-A87B-969D-EB96FB8646D3}"/>
              </a:ext>
            </a:extLst>
          </p:cNvPr>
          <p:cNvSpPr>
            <a:spLocks/>
          </p:cNvSpPr>
          <p:nvPr/>
        </p:nvSpPr>
        <p:spPr bwMode="auto">
          <a:xfrm>
            <a:off x="4292600" y="5410200"/>
            <a:ext cx="17463" cy="60325"/>
          </a:xfrm>
          <a:custGeom>
            <a:avLst/>
            <a:gdLst>
              <a:gd name="T0" fmla="*/ 11 w 11"/>
              <a:gd name="T1" fmla="*/ 8 h 38"/>
              <a:gd name="T2" fmla="*/ 11 w 11"/>
              <a:gd name="T3" fmla="*/ 38 h 38"/>
              <a:gd name="T4" fmla="*/ 0 w 11"/>
              <a:gd name="T5" fmla="*/ 27 h 38"/>
              <a:gd name="T6" fmla="*/ 0 w 11"/>
              <a:gd name="T7" fmla="*/ 0 h 38"/>
              <a:gd name="T8" fmla="*/ 11 w 11"/>
              <a:gd name="T9" fmla="*/ 8 h 38"/>
            </a:gdLst>
            <a:ahLst/>
            <a:cxnLst>
              <a:cxn ang="0">
                <a:pos x="T0" y="T1"/>
              </a:cxn>
              <a:cxn ang="0">
                <a:pos x="T2" y="T3"/>
              </a:cxn>
              <a:cxn ang="0">
                <a:pos x="T4" y="T5"/>
              </a:cxn>
              <a:cxn ang="0">
                <a:pos x="T6" y="T7"/>
              </a:cxn>
              <a:cxn ang="0">
                <a:pos x="T8" y="T9"/>
              </a:cxn>
            </a:cxnLst>
            <a:rect l="0" t="0" r="r" b="b"/>
            <a:pathLst>
              <a:path w="11" h="38">
                <a:moveTo>
                  <a:pt x="11" y="8"/>
                </a:moveTo>
                <a:lnTo>
                  <a:pt x="11" y="38"/>
                </a:lnTo>
                <a:lnTo>
                  <a:pt x="0" y="27"/>
                </a:lnTo>
                <a:lnTo>
                  <a:pt x="0" y="0"/>
                </a:lnTo>
                <a:lnTo>
                  <a:pt x="11" y="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71" name="Freeform 151">
            <a:extLst>
              <a:ext uri="{FF2B5EF4-FFF2-40B4-BE49-F238E27FC236}">
                <a16:creationId xmlns:a16="http://schemas.microsoft.com/office/drawing/2014/main" id="{6C8FF450-00F1-5686-5584-A20B6122D4B9}"/>
              </a:ext>
            </a:extLst>
          </p:cNvPr>
          <p:cNvSpPr>
            <a:spLocks/>
          </p:cNvSpPr>
          <p:nvPr/>
        </p:nvSpPr>
        <p:spPr bwMode="auto">
          <a:xfrm>
            <a:off x="4233863" y="5353050"/>
            <a:ext cx="55562" cy="100013"/>
          </a:xfrm>
          <a:custGeom>
            <a:avLst/>
            <a:gdLst>
              <a:gd name="T0" fmla="*/ 35 w 35"/>
              <a:gd name="T1" fmla="*/ 32 h 63"/>
              <a:gd name="T2" fmla="*/ 35 w 35"/>
              <a:gd name="T3" fmla="*/ 63 h 63"/>
              <a:gd name="T4" fmla="*/ 0 w 35"/>
              <a:gd name="T5" fmla="*/ 29 h 63"/>
              <a:gd name="T6" fmla="*/ 0 w 35"/>
              <a:gd name="T7" fmla="*/ 0 h 63"/>
              <a:gd name="T8" fmla="*/ 35 w 35"/>
              <a:gd name="T9" fmla="*/ 32 h 63"/>
            </a:gdLst>
            <a:ahLst/>
            <a:cxnLst>
              <a:cxn ang="0">
                <a:pos x="T0" y="T1"/>
              </a:cxn>
              <a:cxn ang="0">
                <a:pos x="T2" y="T3"/>
              </a:cxn>
              <a:cxn ang="0">
                <a:pos x="T4" y="T5"/>
              </a:cxn>
              <a:cxn ang="0">
                <a:pos x="T6" y="T7"/>
              </a:cxn>
              <a:cxn ang="0">
                <a:pos x="T8" y="T9"/>
              </a:cxn>
            </a:cxnLst>
            <a:rect l="0" t="0" r="r" b="b"/>
            <a:pathLst>
              <a:path w="35" h="63">
                <a:moveTo>
                  <a:pt x="35" y="32"/>
                </a:moveTo>
                <a:lnTo>
                  <a:pt x="35" y="63"/>
                </a:lnTo>
                <a:lnTo>
                  <a:pt x="0" y="29"/>
                </a:lnTo>
                <a:lnTo>
                  <a:pt x="0" y="0"/>
                </a:lnTo>
                <a:lnTo>
                  <a:pt x="35" y="3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72" name="Freeform 152">
            <a:extLst>
              <a:ext uri="{FF2B5EF4-FFF2-40B4-BE49-F238E27FC236}">
                <a16:creationId xmlns:a16="http://schemas.microsoft.com/office/drawing/2014/main" id="{608FE191-0B72-B393-A98F-AFA2B0D13C7E}"/>
              </a:ext>
            </a:extLst>
          </p:cNvPr>
          <p:cNvSpPr>
            <a:spLocks/>
          </p:cNvSpPr>
          <p:nvPr/>
        </p:nvSpPr>
        <p:spPr bwMode="auto">
          <a:xfrm>
            <a:off x="4176713" y="5299075"/>
            <a:ext cx="55562" cy="95250"/>
          </a:xfrm>
          <a:custGeom>
            <a:avLst/>
            <a:gdLst>
              <a:gd name="T0" fmla="*/ 35 w 35"/>
              <a:gd name="T1" fmla="*/ 32 h 60"/>
              <a:gd name="T2" fmla="*/ 35 w 35"/>
              <a:gd name="T3" fmla="*/ 60 h 60"/>
              <a:gd name="T4" fmla="*/ 0 w 35"/>
              <a:gd name="T5" fmla="*/ 28 h 60"/>
              <a:gd name="T6" fmla="*/ 0 w 35"/>
              <a:gd name="T7" fmla="*/ 0 h 60"/>
              <a:gd name="T8" fmla="*/ 35 w 35"/>
              <a:gd name="T9" fmla="*/ 32 h 60"/>
            </a:gdLst>
            <a:ahLst/>
            <a:cxnLst>
              <a:cxn ang="0">
                <a:pos x="T0" y="T1"/>
              </a:cxn>
              <a:cxn ang="0">
                <a:pos x="T2" y="T3"/>
              </a:cxn>
              <a:cxn ang="0">
                <a:pos x="T4" y="T5"/>
              </a:cxn>
              <a:cxn ang="0">
                <a:pos x="T6" y="T7"/>
              </a:cxn>
              <a:cxn ang="0">
                <a:pos x="T8" y="T9"/>
              </a:cxn>
            </a:cxnLst>
            <a:rect l="0" t="0" r="r" b="b"/>
            <a:pathLst>
              <a:path w="35" h="60">
                <a:moveTo>
                  <a:pt x="35" y="32"/>
                </a:moveTo>
                <a:lnTo>
                  <a:pt x="35" y="60"/>
                </a:lnTo>
                <a:lnTo>
                  <a:pt x="0" y="28"/>
                </a:lnTo>
                <a:lnTo>
                  <a:pt x="0" y="0"/>
                </a:lnTo>
                <a:lnTo>
                  <a:pt x="35" y="3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73" name="Freeform 153">
            <a:extLst>
              <a:ext uri="{FF2B5EF4-FFF2-40B4-BE49-F238E27FC236}">
                <a16:creationId xmlns:a16="http://schemas.microsoft.com/office/drawing/2014/main" id="{97150922-B3DB-34E2-B611-757B68B7A034}"/>
              </a:ext>
            </a:extLst>
          </p:cNvPr>
          <p:cNvSpPr>
            <a:spLocks/>
          </p:cNvSpPr>
          <p:nvPr/>
        </p:nvSpPr>
        <p:spPr bwMode="auto">
          <a:xfrm>
            <a:off x="4116388" y="5241925"/>
            <a:ext cx="55562" cy="96838"/>
          </a:xfrm>
          <a:custGeom>
            <a:avLst/>
            <a:gdLst>
              <a:gd name="T0" fmla="*/ 35 w 35"/>
              <a:gd name="T1" fmla="*/ 35 h 61"/>
              <a:gd name="T2" fmla="*/ 35 w 35"/>
              <a:gd name="T3" fmla="*/ 61 h 61"/>
              <a:gd name="T4" fmla="*/ 0 w 35"/>
              <a:gd name="T5" fmla="*/ 29 h 61"/>
              <a:gd name="T6" fmla="*/ 0 w 35"/>
              <a:gd name="T7" fmla="*/ 0 h 61"/>
              <a:gd name="T8" fmla="*/ 35 w 35"/>
              <a:gd name="T9" fmla="*/ 35 h 61"/>
            </a:gdLst>
            <a:ahLst/>
            <a:cxnLst>
              <a:cxn ang="0">
                <a:pos x="T0" y="T1"/>
              </a:cxn>
              <a:cxn ang="0">
                <a:pos x="T2" y="T3"/>
              </a:cxn>
              <a:cxn ang="0">
                <a:pos x="T4" y="T5"/>
              </a:cxn>
              <a:cxn ang="0">
                <a:pos x="T6" y="T7"/>
              </a:cxn>
              <a:cxn ang="0">
                <a:pos x="T8" y="T9"/>
              </a:cxn>
            </a:cxnLst>
            <a:rect l="0" t="0" r="r" b="b"/>
            <a:pathLst>
              <a:path w="35" h="61">
                <a:moveTo>
                  <a:pt x="35" y="35"/>
                </a:moveTo>
                <a:lnTo>
                  <a:pt x="35" y="61"/>
                </a:lnTo>
                <a:lnTo>
                  <a:pt x="0" y="29"/>
                </a:lnTo>
                <a:lnTo>
                  <a:pt x="0" y="0"/>
                </a:lnTo>
                <a:lnTo>
                  <a:pt x="35" y="35"/>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74" name="Freeform 154">
            <a:extLst>
              <a:ext uri="{FF2B5EF4-FFF2-40B4-BE49-F238E27FC236}">
                <a16:creationId xmlns:a16="http://schemas.microsoft.com/office/drawing/2014/main" id="{28BF9479-6D2F-D15E-10B2-8D87928E0C26}"/>
              </a:ext>
            </a:extLst>
          </p:cNvPr>
          <p:cNvSpPr>
            <a:spLocks/>
          </p:cNvSpPr>
          <p:nvPr/>
        </p:nvSpPr>
        <p:spPr bwMode="auto">
          <a:xfrm>
            <a:off x="4087813" y="5216525"/>
            <a:ext cx="26987" cy="66675"/>
          </a:xfrm>
          <a:custGeom>
            <a:avLst/>
            <a:gdLst>
              <a:gd name="T0" fmla="*/ 17 w 17"/>
              <a:gd name="T1" fmla="*/ 14 h 42"/>
              <a:gd name="T2" fmla="*/ 17 w 17"/>
              <a:gd name="T3" fmla="*/ 42 h 42"/>
              <a:gd name="T4" fmla="*/ 0 w 17"/>
              <a:gd name="T5" fmla="*/ 26 h 42"/>
              <a:gd name="T6" fmla="*/ 0 w 17"/>
              <a:gd name="T7" fmla="*/ 0 h 42"/>
              <a:gd name="T8" fmla="*/ 17 w 17"/>
              <a:gd name="T9" fmla="*/ 14 h 42"/>
            </a:gdLst>
            <a:ahLst/>
            <a:cxnLst>
              <a:cxn ang="0">
                <a:pos x="T0" y="T1"/>
              </a:cxn>
              <a:cxn ang="0">
                <a:pos x="T2" y="T3"/>
              </a:cxn>
              <a:cxn ang="0">
                <a:pos x="T4" y="T5"/>
              </a:cxn>
              <a:cxn ang="0">
                <a:pos x="T6" y="T7"/>
              </a:cxn>
              <a:cxn ang="0">
                <a:pos x="T8" y="T9"/>
              </a:cxn>
            </a:cxnLst>
            <a:rect l="0" t="0" r="r" b="b"/>
            <a:pathLst>
              <a:path w="17" h="42">
                <a:moveTo>
                  <a:pt x="17" y="14"/>
                </a:moveTo>
                <a:lnTo>
                  <a:pt x="17" y="42"/>
                </a:lnTo>
                <a:lnTo>
                  <a:pt x="0" y="26"/>
                </a:lnTo>
                <a:lnTo>
                  <a:pt x="0" y="0"/>
                </a:lnTo>
                <a:lnTo>
                  <a:pt x="17" y="1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75" name="Freeform 155">
            <a:extLst>
              <a:ext uri="{FF2B5EF4-FFF2-40B4-BE49-F238E27FC236}">
                <a16:creationId xmlns:a16="http://schemas.microsoft.com/office/drawing/2014/main" id="{80241D3E-F7C7-71E9-5031-86F10E0FB18B}"/>
              </a:ext>
            </a:extLst>
          </p:cNvPr>
          <p:cNvSpPr>
            <a:spLocks/>
          </p:cNvSpPr>
          <p:nvPr/>
        </p:nvSpPr>
        <p:spPr bwMode="auto">
          <a:xfrm>
            <a:off x="4292600" y="5522913"/>
            <a:ext cx="17463" cy="69850"/>
          </a:xfrm>
          <a:custGeom>
            <a:avLst/>
            <a:gdLst>
              <a:gd name="T0" fmla="*/ 11 w 11"/>
              <a:gd name="T1" fmla="*/ 13 h 44"/>
              <a:gd name="T2" fmla="*/ 11 w 11"/>
              <a:gd name="T3" fmla="*/ 44 h 44"/>
              <a:gd name="T4" fmla="*/ 0 w 11"/>
              <a:gd name="T5" fmla="*/ 32 h 44"/>
              <a:gd name="T6" fmla="*/ 0 w 11"/>
              <a:gd name="T7" fmla="*/ 0 h 44"/>
              <a:gd name="T8" fmla="*/ 11 w 11"/>
              <a:gd name="T9" fmla="*/ 13 h 44"/>
            </a:gdLst>
            <a:ahLst/>
            <a:cxnLst>
              <a:cxn ang="0">
                <a:pos x="T0" y="T1"/>
              </a:cxn>
              <a:cxn ang="0">
                <a:pos x="T2" y="T3"/>
              </a:cxn>
              <a:cxn ang="0">
                <a:pos x="T4" y="T5"/>
              </a:cxn>
              <a:cxn ang="0">
                <a:pos x="T6" y="T7"/>
              </a:cxn>
              <a:cxn ang="0">
                <a:pos x="T8" y="T9"/>
              </a:cxn>
            </a:cxnLst>
            <a:rect l="0" t="0" r="r" b="b"/>
            <a:pathLst>
              <a:path w="11" h="44">
                <a:moveTo>
                  <a:pt x="11" y="13"/>
                </a:moveTo>
                <a:lnTo>
                  <a:pt x="11" y="44"/>
                </a:lnTo>
                <a:lnTo>
                  <a:pt x="0" y="32"/>
                </a:lnTo>
                <a:lnTo>
                  <a:pt x="0" y="0"/>
                </a:lnTo>
                <a:lnTo>
                  <a:pt x="11" y="13"/>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76" name="Freeform 156">
            <a:extLst>
              <a:ext uri="{FF2B5EF4-FFF2-40B4-BE49-F238E27FC236}">
                <a16:creationId xmlns:a16="http://schemas.microsoft.com/office/drawing/2014/main" id="{59BA6881-2ECD-6D76-8607-0A8E9A4CFAD3}"/>
              </a:ext>
            </a:extLst>
          </p:cNvPr>
          <p:cNvSpPr>
            <a:spLocks/>
          </p:cNvSpPr>
          <p:nvPr/>
        </p:nvSpPr>
        <p:spPr bwMode="auto">
          <a:xfrm>
            <a:off x="4233863" y="5465763"/>
            <a:ext cx="55562" cy="103187"/>
          </a:xfrm>
          <a:custGeom>
            <a:avLst/>
            <a:gdLst>
              <a:gd name="T0" fmla="*/ 35 w 35"/>
              <a:gd name="T1" fmla="*/ 35 h 65"/>
              <a:gd name="T2" fmla="*/ 35 w 35"/>
              <a:gd name="T3" fmla="*/ 65 h 65"/>
              <a:gd name="T4" fmla="*/ 0 w 35"/>
              <a:gd name="T5" fmla="*/ 29 h 65"/>
              <a:gd name="T6" fmla="*/ 0 w 35"/>
              <a:gd name="T7" fmla="*/ 0 h 65"/>
              <a:gd name="T8" fmla="*/ 35 w 35"/>
              <a:gd name="T9" fmla="*/ 35 h 65"/>
            </a:gdLst>
            <a:ahLst/>
            <a:cxnLst>
              <a:cxn ang="0">
                <a:pos x="T0" y="T1"/>
              </a:cxn>
              <a:cxn ang="0">
                <a:pos x="T2" y="T3"/>
              </a:cxn>
              <a:cxn ang="0">
                <a:pos x="T4" y="T5"/>
              </a:cxn>
              <a:cxn ang="0">
                <a:pos x="T6" y="T7"/>
              </a:cxn>
              <a:cxn ang="0">
                <a:pos x="T8" y="T9"/>
              </a:cxn>
            </a:cxnLst>
            <a:rect l="0" t="0" r="r" b="b"/>
            <a:pathLst>
              <a:path w="35" h="65">
                <a:moveTo>
                  <a:pt x="35" y="35"/>
                </a:moveTo>
                <a:lnTo>
                  <a:pt x="35" y="65"/>
                </a:lnTo>
                <a:lnTo>
                  <a:pt x="0" y="29"/>
                </a:lnTo>
                <a:lnTo>
                  <a:pt x="0" y="0"/>
                </a:lnTo>
                <a:lnTo>
                  <a:pt x="35" y="35"/>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77" name="Freeform 157">
            <a:extLst>
              <a:ext uri="{FF2B5EF4-FFF2-40B4-BE49-F238E27FC236}">
                <a16:creationId xmlns:a16="http://schemas.microsoft.com/office/drawing/2014/main" id="{AB699116-04FF-8B5B-DC3C-795152C5CEB4}"/>
              </a:ext>
            </a:extLst>
          </p:cNvPr>
          <p:cNvSpPr>
            <a:spLocks/>
          </p:cNvSpPr>
          <p:nvPr/>
        </p:nvSpPr>
        <p:spPr bwMode="auto">
          <a:xfrm>
            <a:off x="4176713" y="5405438"/>
            <a:ext cx="55562" cy="103187"/>
          </a:xfrm>
          <a:custGeom>
            <a:avLst/>
            <a:gdLst>
              <a:gd name="T0" fmla="*/ 35 w 35"/>
              <a:gd name="T1" fmla="*/ 37 h 65"/>
              <a:gd name="T2" fmla="*/ 35 w 35"/>
              <a:gd name="T3" fmla="*/ 65 h 65"/>
              <a:gd name="T4" fmla="*/ 0 w 35"/>
              <a:gd name="T5" fmla="*/ 30 h 65"/>
              <a:gd name="T6" fmla="*/ 0 w 35"/>
              <a:gd name="T7" fmla="*/ 0 h 65"/>
              <a:gd name="T8" fmla="*/ 35 w 35"/>
              <a:gd name="T9" fmla="*/ 37 h 65"/>
            </a:gdLst>
            <a:ahLst/>
            <a:cxnLst>
              <a:cxn ang="0">
                <a:pos x="T0" y="T1"/>
              </a:cxn>
              <a:cxn ang="0">
                <a:pos x="T2" y="T3"/>
              </a:cxn>
              <a:cxn ang="0">
                <a:pos x="T4" y="T5"/>
              </a:cxn>
              <a:cxn ang="0">
                <a:pos x="T6" y="T7"/>
              </a:cxn>
              <a:cxn ang="0">
                <a:pos x="T8" y="T9"/>
              </a:cxn>
            </a:cxnLst>
            <a:rect l="0" t="0" r="r" b="b"/>
            <a:pathLst>
              <a:path w="35" h="65">
                <a:moveTo>
                  <a:pt x="35" y="37"/>
                </a:moveTo>
                <a:lnTo>
                  <a:pt x="35" y="65"/>
                </a:lnTo>
                <a:lnTo>
                  <a:pt x="0" y="30"/>
                </a:lnTo>
                <a:lnTo>
                  <a:pt x="0" y="0"/>
                </a:lnTo>
                <a:lnTo>
                  <a:pt x="35" y="37"/>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78" name="Freeform 158">
            <a:extLst>
              <a:ext uri="{FF2B5EF4-FFF2-40B4-BE49-F238E27FC236}">
                <a16:creationId xmlns:a16="http://schemas.microsoft.com/office/drawing/2014/main" id="{F1217823-D446-8406-532D-CAF7EA6B9E7F}"/>
              </a:ext>
            </a:extLst>
          </p:cNvPr>
          <p:cNvSpPr>
            <a:spLocks/>
          </p:cNvSpPr>
          <p:nvPr/>
        </p:nvSpPr>
        <p:spPr bwMode="auto">
          <a:xfrm>
            <a:off x="4117975" y="5348288"/>
            <a:ext cx="53975" cy="100012"/>
          </a:xfrm>
          <a:custGeom>
            <a:avLst/>
            <a:gdLst>
              <a:gd name="T0" fmla="*/ 34 w 34"/>
              <a:gd name="T1" fmla="*/ 35 h 63"/>
              <a:gd name="T2" fmla="*/ 34 w 34"/>
              <a:gd name="T3" fmla="*/ 63 h 63"/>
              <a:gd name="T4" fmla="*/ 0 w 34"/>
              <a:gd name="T5" fmla="*/ 28 h 63"/>
              <a:gd name="T6" fmla="*/ 0 w 34"/>
              <a:gd name="T7" fmla="*/ 0 h 63"/>
              <a:gd name="T8" fmla="*/ 34 w 34"/>
              <a:gd name="T9" fmla="*/ 35 h 63"/>
            </a:gdLst>
            <a:ahLst/>
            <a:cxnLst>
              <a:cxn ang="0">
                <a:pos x="T0" y="T1"/>
              </a:cxn>
              <a:cxn ang="0">
                <a:pos x="T2" y="T3"/>
              </a:cxn>
              <a:cxn ang="0">
                <a:pos x="T4" y="T5"/>
              </a:cxn>
              <a:cxn ang="0">
                <a:pos x="T6" y="T7"/>
              </a:cxn>
              <a:cxn ang="0">
                <a:pos x="T8" y="T9"/>
              </a:cxn>
            </a:cxnLst>
            <a:rect l="0" t="0" r="r" b="b"/>
            <a:pathLst>
              <a:path w="34" h="63">
                <a:moveTo>
                  <a:pt x="34" y="35"/>
                </a:moveTo>
                <a:lnTo>
                  <a:pt x="34" y="63"/>
                </a:lnTo>
                <a:lnTo>
                  <a:pt x="0" y="28"/>
                </a:lnTo>
                <a:lnTo>
                  <a:pt x="0" y="0"/>
                </a:lnTo>
                <a:lnTo>
                  <a:pt x="34" y="35"/>
                </a:lnTo>
                <a:close/>
              </a:path>
            </a:pathLst>
          </a:custGeom>
          <a:solidFill>
            <a:srgbClr val="2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79" name="Freeform 159">
            <a:extLst>
              <a:ext uri="{FF2B5EF4-FFF2-40B4-BE49-F238E27FC236}">
                <a16:creationId xmlns:a16="http://schemas.microsoft.com/office/drawing/2014/main" id="{C8989B52-AFD1-C9B2-E602-DA0999868DAA}"/>
              </a:ext>
            </a:extLst>
          </p:cNvPr>
          <p:cNvSpPr>
            <a:spLocks/>
          </p:cNvSpPr>
          <p:nvPr/>
        </p:nvSpPr>
        <p:spPr bwMode="auto">
          <a:xfrm>
            <a:off x="4087813" y="5321300"/>
            <a:ext cx="26987" cy="69850"/>
          </a:xfrm>
          <a:custGeom>
            <a:avLst/>
            <a:gdLst>
              <a:gd name="T0" fmla="*/ 17 w 17"/>
              <a:gd name="T1" fmla="*/ 16 h 44"/>
              <a:gd name="T2" fmla="*/ 17 w 17"/>
              <a:gd name="T3" fmla="*/ 44 h 44"/>
              <a:gd name="T4" fmla="*/ 0 w 17"/>
              <a:gd name="T5" fmla="*/ 24 h 44"/>
              <a:gd name="T6" fmla="*/ 0 w 17"/>
              <a:gd name="T7" fmla="*/ 0 h 44"/>
              <a:gd name="T8" fmla="*/ 17 w 17"/>
              <a:gd name="T9" fmla="*/ 16 h 44"/>
            </a:gdLst>
            <a:ahLst/>
            <a:cxnLst>
              <a:cxn ang="0">
                <a:pos x="T0" y="T1"/>
              </a:cxn>
              <a:cxn ang="0">
                <a:pos x="T2" y="T3"/>
              </a:cxn>
              <a:cxn ang="0">
                <a:pos x="T4" y="T5"/>
              </a:cxn>
              <a:cxn ang="0">
                <a:pos x="T6" y="T7"/>
              </a:cxn>
              <a:cxn ang="0">
                <a:pos x="T8" y="T9"/>
              </a:cxn>
            </a:cxnLst>
            <a:rect l="0" t="0" r="r" b="b"/>
            <a:pathLst>
              <a:path w="17" h="44">
                <a:moveTo>
                  <a:pt x="17" y="16"/>
                </a:moveTo>
                <a:lnTo>
                  <a:pt x="17" y="44"/>
                </a:lnTo>
                <a:lnTo>
                  <a:pt x="0" y="24"/>
                </a:lnTo>
                <a:lnTo>
                  <a:pt x="0" y="0"/>
                </a:lnTo>
                <a:lnTo>
                  <a:pt x="17" y="1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80" name="Freeform 160">
            <a:extLst>
              <a:ext uri="{FF2B5EF4-FFF2-40B4-BE49-F238E27FC236}">
                <a16:creationId xmlns:a16="http://schemas.microsoft.com/office/drawing/2014/main" id="{C6C05589-147C-0A3C-A1B4-0EF5C6071D16}"/>
              </a:ext>
            </a:extLst>
          </p:cNvPr>
          <p:cNvSpPr>
            <a:spLocks/>
          </p:cNvSpPr>
          <p:nvPr/>
        </p:nvSpPr>
        <p:spPr bwMode="auto">
          <a:xfrm>
            <a:off x="4087813" y="5370513"/>
            <a:ext cx="46037" cy="87312"/>
          </a:xfrm>
          <a:custGeom>
            <a:avLst/>
            <a:gdLst>
              <a:gd name="T0" fmla="*/ 29 w 29"/>
              <a:gd name="T1" fmla="*/ 30 h 55"/>
              <a:gd name="T2" fmla="*/ 29 w 29"/>
              <a:gd name="T3" fmla="*/ 55 h 55"/>
              <a:gd name="T4" fmla="*/ 0 w 29"/>
              <a:gd name="T5" fmla="*/ 27 h 55"/>
              <a:gd name="T6" fmla="*/ 0 w 29"/>
              <a:gd name="T7" fmla="*/ 0 h 55"/>
              <a:gd name="T8" fmla="*/ 29 w 29"/>
              <a:gd name="T9" fmla="*/ 30 h 55"/>
            </a:gdLst>
            <a:ahLst/>
            <a:cxnLst>
              <a:cxn ang="0">
                <a:pos x="T0" y="T1"/>
              </a:cxn>
              <a:cxn ang="0">
                <a:pos x="T2" y="T3"/>
              </a:cxn>
              <a:cxn ang="0">
                <a:pos x="T4" y="T5"/>
              </a:cxn>
              <a:cxn ang="0">
                <a:pos x="T6" y="T7"/>
              </a:cxn>
              <a:cxn ang="0">
                <a:pos x="T8" y="T9"/>
              </a:cxn>
            </a:cxnLst>
            <a:rect l="0" t="0" r="r" b="b"/>
            <a:pathLst>
              <a:path w="29" h="55">
                <a:moveTo>
                  <a:pt x="29" y="30"/>
                </a:moveTo>
                <a:lnTo>
                  <a:pt x="29" y="55"/>
                </a:lnTo>
                <a:lnTo>
                  <a:pt x="0" y="27"/>
                </a:lnTo>
                <a:lnTo>
                  <a:pt x="0" y="0"/>
                </a:lnTo>
                <a:lnTo>
                  <a:pt x="29" y="3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81" name="Freeform 161">
            <a:extLst>
              <a:ext uri="{FF2B5EF4-FFF2-40B4-BE49-F238E27FC236}">
                <a16:creationId xmlns:a16="http://schemas.microsoft.com/office/drawing/2014/main" id="{EEB78573-135C-B448-C070-87CBDE8F8286}"/>
              </a:ext>
            </a:extLst>
          </p:cNvPr>
          <p:cNvSpPr>
            <a:spLocks/>
          </p:cNvSpPr>
          <p:nvPr/>
        </p:nvSpPr>
        <p:spPr bwMode="auto">
          <a:xfrm>
            <a:off x="4248150" y="5534025"/>
            <a:ext cx="61913" cy="112713"/>
          </a:xfrm>
          <a:custGeom>
            <a:avLst/>
            <a:gdLst>
              <a:gd name="T0" fmla="*/ 39 w 39"/>
              <a:gd name="T1" fmla="*/ 43 h 71"/>
              <a:gd name="T2" fmla="*/ 39 w 39"/>
              <a:gd name="T3" fmla="*/ 71 h 71"/>
              <a:gd name="T4" fmla="*/ 0 w 39"/>
              <a:gd name="T5" fmla="*/ 30 h 71"/>
              <a:gd name="T6" fmla="*/ 0 w 39"/>
              <a:gd name="T7" fmla="*/ 0 h 71"/>
              <a:gd name="T8" fmla="*/ 39 w 39"/>
              <a:gd name="T9" fmla="*/ 43 h 71"/>
            </a:gdLst>
            <a:ahLst/>
            <a:cxnLst>
              <a:cxn ang="0">
                <a:pos x="T0" y="T1"/>
              </a:cxn>
              <a:cxn ang="0">
                <a:pos x="T2" y="T3"/>
              </a:cxn>
              <a:cxn ang="0">
                <a:pos x="T4" y="T5"/>
              </a:cxn>
              <a:cxn ang="0">
                <a:pos x="T6" y="T7"/>
              </a:cxn>
              <a:cxn ang="0">
                <a:pos x="T8" y="T9"/>
              </a:cxn>
            </a:cxnLst>
            <a:rect l="0" t="0" r="r" b="b"/>
            <a:pathLst>
              <a:path w="39" h="71">
                <a:moveTo>
                  <a:pt x="39" y="43"/>
                </a:moveTo>
                <a:lnTo>
                  <a:pt x="39" y="71"/>
                </a:lnTo>
                <a:lnTo>
                  <a:pt x="0" y="30"/>
                </a:lnTo>
                <a:lnTo>
                  <a:pt x="0" y="0"/>
                </a:lnTo>
                <a:lnTo>
                  <a:pt x="39" y="43"/>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82" name="Freeform 162">
            <a:extLst>
              <a:ext uri="{FF2B5EF4-FFF2-40B4-BE49-F238E27FC236}">
                <a16:creationId xmlns:a16="http://schemas.microsoft.com/office/drawing/2014/main" id="{58EF2508-71EF-EC68-D38E-4EF741FADC75}"/>
              </a:ext>
            </a:extLst>
          </p:cNvPr>
          <p:cNvSpPr>
            <a:spLocks/>
          </p:cNvSpPr>
          <p:nvPr/>
        </p:nvSpPr>
        <p:spPr bwMode="auto">
          <a:xfrm>
            <a:off x="4194175" y="5478463"/>
            <a:ext cx="50800" cy="101600"/>
          </a:xfrm>
          <a:custGeom>
            <a:avLst/>
            <a:gdLst>
              <a:gd name="T0" fmla="*/ 32 w 32"/>
              <a:gd name="T1" fmla="*/ 34 h 64"/>
              <a:gd name="T2" fmla="*/ 32 w 32"/>
              <a:gd name="T3" fmla="*/ 64 h 64"/>
              <a:gd name="T4" fmla="*/ 0 w 32"/>
              <a:gd name="T5" fmla="*/ 29 h 64"/>
              <a:gd name="T6" fmla="*/ 0 w 32"/>
              <a:gd name="T7" fmla="*/ 0 h 64"/>
              <a:gd name="T8" fmla="*/ 32 w 32"/>
              <a:gd name="T9" fmla="*/ 34 h 64"/>
            </a:gdLst>
            <a:ahLst/>
            <a:cxnLst>
              <a:cxn ang="0">
                <a:pos x="T0" y="T1"/>
              </a:cxn>
              <a:cxn ang="0">
                <a:pos x="T2" y="T3"/>
              </a:cxn>
              <a:cxn ang="0">
                <a:pos x="T4" y="T5"/>
              </a:cxn>
              <a:cxn ang="0">
                <a:pos x="T6" y="T7"/>
              </a:cxn>
              <a:cxn ang="0">
                <a:pos x="T8" y="T9"/>
              </a:cxn>
            </a:cxnLst>
            <a:rect l="0" t="0" r="r" b="b"/>
            <a:pathLst>
              <a:path w="32" h="64">
                <a:moveTo>
                  <a:pt x="32" y="34"/>
                </a:moveTo>
                <a:lnTo>
                  <a:pt x="32" y="64"/>
                </a:lnTo>
                <a:lnTo>
                  <a:pt x="0" y="29"/>
                </a:lnTo>
                <a:lnTo>
                  <a:pt x="0" y="0"/>
                </a:lnTo>
                <a:lnTo>
                  <a:pt x="32" y="3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83" name="Freeform 163">
            <a:extLst>
              <a:ext uri="{FF2B5EF4-FFF2-40B4-BE49-F238E27FC236}">
                <a16:creationId xmlns:a16="http://schemas.microsoft.com/office/drawing/2014/main" id="{FCA4B3CC-9494-C960-A438-938979A14FDE}"/>
              </a:ext>
            </a:extLst>
          </p:cNvPr>
          <p:cNvSpPr>
            <a:spLocks/>
          </p:cNvSpPr>
          <p:nvPr/>
        </p:nvSpPr>
        <p:spPr bwMode="auto">
          <a:xfrm>
            <a:off x="4137025" y="5421313"/>
            <a:ext cx="53975" cy="98425"/>
          </a:xfrm>
          <a:custGeom>
            <a:avLst/>
            <a:gdLst>
              <a:gd name="T0" fmla="*/ 34 w 34"/>
              <a:gd name="T1" fmla="*/ 34 h 62"/>
              <a:gd name="T2" fmla="*/ 34 w 34"/>
              <a:gd name="T3" fmla="*/ 62 h 62"/>
              <a:gd name="T4" fmla="*/ 0 w 34"/>
              <a:gd name="T5" fmla="*/ 26 h 62"/>
              <a:gd name="T6" fmla="*/ 0 w 34"/>
              <a:gd name="T7" fmla="*/ 0 h 62"/>
              <a:gd name="T8" fmla="*/ 34 w 34"/>
              <a:gd name="T9" fmla="*/ 34 h 62"/>
            </a:gdLst>
            <a:ahLst/>
            <a:cxnLst>
              <a:cxn ang="0">
                <a:pos x="T0" y="T1"/>
              </a:cxn>
              <a:cxn ang="0">
                <a:pos x="T2" y="T3"/>
              </a:cxn>
              <a:cxn ang="0">
                <a:pos x="T4" y="T5"/>
              </a:cxn>
              <a:cxn ang="0">
                <a:pos x="T6" y="T7"/>
              </a:cxn>
              <a:cxn ang="0">
                <a:pos x="T8" y="T9"/>
              </a:cxn>
            </a:cxnLst>
            <a:rect l="0" t="0" r="r" b="b"/>
            <a:pathLst>
              <a:path w="34" h="62">
                <a:moveTo>
                  <a:pt x="34" y="34"/>
                </a:moveTo>
                <a:lnTo>
                  <a:pt x="34" y="62"/>
                </a:lnTo>
                <a:lnTo>
                  <a:pt x="0" y="26"/>
                </a:lnTo>
                <a:lnTo>
                  <a:pt x="0" y="0"/>
                </a:lnTo>
                <a:lnTo>
                  <a:pt x="34" y="3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84" name="Freeform 164">
            <a:extLst>
              <a:ext uri="{FF2B5EF4-FFF2-40B4-BE49-F238E27FC236}">
                <a16:creationId xmlns:a16="http://schemas.microsoft.com/office/drawing/2014/main" id="{5B307898-ACC3-895F-5AEB-1B49099E8EA9}"/>
              </a:ext>
            </a:extLst>
          </p:cNvPr>
          <p:cNvSpPr>
            <a:spLocks/>
          </p:cNvSpPr>
          <p:nvPr/>
        </p:nvSpPr>
        <p:spPr bwMode="auto">
          <a:xfrm>
            <a:off x="4087813" y="4760913"/>
            <a:ext cx="47625" cy="69850"/>
          </a:xfrm>
          <a:custGeom>
            <a:avLst/>
            <a:gdLst>
              <a:gd name="T0" fmla="*/ 30 w 30"/>
              <a:gd name="T1" fmla="*/ 17 h 44"/>
              <a:gd name="T2" fmla="*/ 30 w 30"/>
              <a:gd name="T3" fmla="*/ 44 h 44"/>
              <a:gd name="T4" fmla="*/ 0 w 30"/>
              <a:gd name="T5" fmla="*/ 27 h 44"/>
              <a:gd name="T6" fmla="*/ 0 w 30"/>
              <a:gd name="T7" fmla="*/ 0 h 44"/>
              <a:gd name="T8" fmla="*/ 30 w 30"/>
              <a:gd name="T9" fmla="*/ 17 h 44"/>
            </a:gdLst>
            <a:ahLst/>
            <a:cxnLst>
              <a:cxn ang="0">
                <a:pos x="T0" y="T1"/>
              </a:cxn>
              <a:cxn ang="0">
                <a:pos x="T2" y="T3"/>
              </a:cxn>
              <a:cxn ang="0">
                <a:pos x="T4" y="T5"/>
              </a:cxn>
              <a:cxn ang="0">
                <a:pos x="T6" y="T7"/>
              </a:cxn>
              <a:cxn ang="0">
                <a:pos x="T8" y="T9"/>
              </a:cxn>
            </a:cxnLst>
            <a:rect l="0" t="0" r="r" b="b"/>
            <a:pathLst>
              <a:path w="30" h="44">
                <a:moveTo>
                  <a:pt x="30" y="17"/>
                </a:moveTo>
                <a:lnTo>
                  <a:pt x="30" y="44"/>
                </a:lnTo>
                <a:lnTo>
                  <a:pt x="0" y="27"/>
                </a:lnTo>
                <a:lnTo>
                  <a:pt x="0" y="0"/>
                </a:lnTo>
                <a:lnTo>
                  <a:pt x="30" y="17"/>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85" name="Freeform 165">
            <a:extLst>
              <a:ext uri="{FF2B5EF4-FFF2-40B4-BE49-F238E27FC236}">
                <a16:creationId xmlns:a16="http://schemas.microsoft.com/office/drawing/2014/main" id="{9EFAA0BE-A453-FF1A-B985-2ECB2EDFB414}"/>
              </a:ext>
            </a:extLst>
          </p:cNvPr>
          <p:cNvSpPr>
            <a:spLocks/>
          </p:cNvSpPr>
          <p:nvPr/>
        </p:nvSpPr>
        <p:spPr bwMode="auto">
          <a:xfrm>
            <a:off x="4195763" y="4821238"/>
            <a:ext cx="52387" cy="79375"/>
          </a:xfrm>
          <a:custGeom>
            <a:avLst/>
            <a:gdLst>
              <a:gd name="T0" fmla="*/ 33 w 33"/>
              <a:gd name="T1" fmla="*/ 19 h 50"/>
              <a:gd name="T2" fmla="*/ 33 w 33"/>
              <a:gd name="T3" fmla="*/ 50 h 50"/>
              <a:gd name="T4" fmla="*/ 0 w 33"/>
              <a:gd name="T5" fmla="*/ 30 h 50"/>
              <a:gd name="T6" fmla="*/ 0 w 33"/>
              <a:gd name="T7" fmla="*/ 0 h 50"/>
              <a:gd name="T8" fmla="*/ 33 w 33"/>
              <a:gd name="T9" fmla="*/ 19 h 50"/>
            </a:gdLst>
            <a:ahLst/>
            <a:cxnLst>
              <a:cxn ang="0">
                <a:pos x="T0" y="T1"/>
              </a:cxn>
              <a:cxn ang="0">
                <a:pos x="T2" y="T3"/>
              </a:cxn>
              <a:cxn ang="0">
                <a:pos x="T4" y="T5"/>
              </a:cxn>
              <a:cxn ang="0">
                <a:pos x="T6" y="T7"/>
              </a:cxn>
              <a:cxn ang="0">
                <a:pos x="T8" y="T9"/>
              </a:cxn>
            </a:cxnLst>
            <a:rect l="0" t="0" r="r" b="b"/>
            <a:pathLst>
              <a:path w="33" h="50">
                <a:moveTo>
                  <a:pt x="33" y="19"/>
                </a:moveTo>
                <a:lnTo>
                  <a:pt x="33" y="50"/>
                </a:lnTo>
                <a:lnTo>
                  <a:pt x="0" y="30"/>
                </a:lnTo>
                <a:lnTo>
                  <a:pt x="0" y="0"/>
                </a:lnTo>
                <a:lnTo>
                  <a:pt x="33" y="19"/>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86" name="Freeform 166">
            <a:extLst>
              <a:ext uri="{FF2B5EF4-FFF2-40B4-BE49-F238E27FC236}">
                <a16:creationId xmlns:a16="http://schemas.microsoft.com/office/drawing/2014/main" id="{2946490A-81D7-D0A7-4E61-A0B3950C0A68}"/>
              </a:ext>
            </a:extLst>
          </p:cNvPr>
          <p:cNvSpPr>
            <a:spLocks/>
          </p:cNvSpPr>
          <p:nvPr/>
        </p:nvSpPr>
        <p:spPr bwMode="auto">
          <a:xfrm>
            <a:off x="4138613" y="4787900"/>
            <a:ext cx="53975" cy="77788"/>
          </a:xfrm>
          <a:custGeom>
            <a:avLst/>
            <a:gdLst>
              <a:gd name="T0" fmla="*/ 34 w 34"/>
              <a:gd name="T1" fmla="*/ 21 h 49"/>
              <a:gd name="T2" fmla="*/ 34 w 34"/>
              <a:gd name="T3" fmla="*/ 49 h 49"/>
              <a:gd name="T4" fmla="*/ 0 w 34"/>
              <a:gd name="T5" fmla="*/ 28 h 49"/>
              <a:gd name="T6" fmla="*/ 0 w 34"/>
              <a:gd name="T7" fmla="*/ 0 h 49"/>
              <a:gd name="T8" fmla="*/ 34 w 34"/>
              <a:gd name="T9" fmla="*/ 21 h 49"/>
            </a:gdLst>
            <a:ahLst/>
            <a:cxnLst>
              <a:cxn ang="0">
                <a:pos x="T0" y="T1"/>
              </a:cxn>
              <a:cxn ang="0">
                <a:pos x="T2" y="T3"/>
              </a:cxn>
              <a:cxn ang="0">
                <a:pos x="T4" y="T5"/>
              </a:cxn>
              <a:cxn ang="0">
                <a:pos x="T6" y="T7"/>
              </a:cxn>
              <a:cxn ang="0">
                <a:pos x="T8" y="T9"/>
              </a:cxn>
            </a:cxnLst>
            <a:rect l="0" t="0" r="r" b="b"/>
            <a:pathLst>
              <a:path w="34" h="49">
                <a:moveTo>
                  <a:pt x="34" y="21"/>
                </a:moveTo>
                <a:lnTo>
                  <a:pt x="34" y="49"/>
                </a:lnTo>
                <a:lnTo>
                  <a:pt x="0" y="28"/>
                </a:lnTo>
                <a:lnTo>
                  <a:pt x="0" y="0"/>
                </a:lnTo>
                <a:lnTo>
                  <a:pt x="34" y="21"/>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87" name="Freeform 167">
            <a:extLst>
              <a:ext uri="{FF2B5EF4-FFF2-40B4-BE49-F238E27FC236}">
                <a16:creationId xmlns:a16="http://schemas.microsoft.com/office/drawing/2014/main" id="{45E19D4F-F8A0-46E3-56E1-45E8B88D70C2}"/>
              </a:ext>
            </a:extLst>
          </p:cNvPr>
          <p:cNvSpPr>
            <a:spLocks/>
          </p:cNvSpPr>
          <p:nvPr/>
        </p:nvSpPr>
        <p:spPr bwMode="auto">
          <a:xfrm>
            <a:off x="4087813" y="4860925"/>
            <a:ext cx="47625" cy="76200"/>
          </a:xfrm>
          <a:custGeom>
            <a:avLst/>
            <a:gdLst>
              <a:gd name="T0" fmla="*/ 30 w 30"/>
              <a:gd name="T1" fmla="*/ 21 h 48"/>
              <a:gd name="T2" fmla="*/ 30 w 30"/>
              <a:gd name="T3" fmla="*/ 48 h 48"/>
              <a:gd name="T4" fmla="*/ 0 w 30"/>
              <a:gd name="T5" fmla="*/ 27 h 48"/>
              <a:gd name="T6" fmla="*/ 0 w 30"/>
              <a:gd name="T7" fmla="*/ 0 h 48"/>
              <a:gd name="T8" fmla="*/ 30 w 30"/>
              <a:gd name="T9" fmla="*/ 21 h 48"/>
            </a:gdLst>
            <a:ahLst/>
            <a:cxnLst>
              <a:cxn ang="0">
                <a:pos x="T0" y="T1"/>
              </a:cxn>
              <a:cxn ang="0">
                <a:pos x="T2" y="T3"/>
              </a:cxn>
              <a:cxn ang="0">
                <a:pos x="T4" y="T5"/>
              </a:cxn>
              <a:cxn ang="0">
                <a:pos x="T6" y="T7"/>
              </a:cxn>
              <a:cxn ang="0">
                <a:pos x="T8" y="T9"/>
              </a:cxn>
            </a:cxnLst>
            <a:rect l="0" t="0" r="r" b="b"/>
            <a:pathLst>
              <a:path w="30" h="48">
                <a:moveTo>
                  <a:pt x="30" y="21"/>
                </a:moveTo>
                <a:lnTo>
                  <a:pt x="30" y="48"/>
                </a:lnTo>
                <a:lnTo>
                  <a:pt x="0" y="27"/>
                </a:lnTo>
                <a:lnTo>
                  <a:pt x="0" y="0"/>
                </a:lnTo>
                <a:lnTo>
                  <a:pt x="30" y="21"/>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88" name="Freeform 168">
            <a:extLst>
              <a:ext uri="{FF2B5EF4-FFF2-40B4-BE49-F238E27FC236}">
                <a16:creationId xmlns:a16="http://schemas.microsoft.com/office/drawing/2014/main" id="{43ECDFA9-7DC9-B3CD-C2B3-38E2610BF154}"/>
              </a:ext>
            </a:extLst>
          </p:cNvPr>
          <p:cNvSpPr>
            <a:spLocks/>
          </p:cNvSpPr>
          <p:nvPr/>
        </p:nvSpPr>
        <p:spPr bwMode="auto">
          <a:xfrm>
            <a:off x="4249738" y="4968875"/>
            <a:ext cx="61912" cy="88900"/>
          </a:xfrm>
          <a:custGeom>
            <a:avLst/>
            <a:gdLst>
              <a:gd name="T0" fmla="*/ 39 w 39"/>
              <a:gd name="T1" fmla="*/ 25 h 56"/>
              <a:gd name="T2" fmla="*/ 39 w 39"/>
              <a:gd name="T3" fmla="*/ 56 h 56"/>
              <a:gd name="T4" fmla="*/ 0 w 39"/>
              <a:gd name="T5" fmla="*/ 30 h 56"/>
              <a:gd name="T6" fmla="*/ 0 w 39"/>
              <a:gd name="T7" fmla="*/ 0 h 56"/>
              <a:gd name="T8" fmla="*/ 39 w 39"/>
              <a:gd name="T9" fmla="*/ 25 h 56"/>
            </a:gdLst>
            <a:ahLst/>
            <a:cxnLst>
              <a:cxn ang="0">
                <a:pos x="T0" y="T1"/>
              </a:cxn>
              <a:cxn ang="0">
                <a:pos x="T2" y="T3"/>
              </a:cxn>
              <a:cxn ang="0">
                <a:pos x="T4" y="T5"/>
              </a:cxn>
              <a:cxn ang="0">
                <a:pos x="T6" y="T7"/>
              </a:cxn>
              <a:cxn ang="0">
                <a:pos x="T8" y="T9"/>
              </a:cxn>
            </a:cxnLst>
            <a:rect l="0" t="0" r="r" b="b"/>
            <a:pathLst>
              <a:path w="39" h="56">
                <a:moveTo>
                  <a:pt x="39" y="25"/>
                </a:moveTo>
                <a:lnTo>
                  <a:pt x="39" y="56"/>
                </a:lnTo>
                <a:lnTo>
                  <a:pt x="0" y="30"/>
                </a:lnTo>
                <a:lnTo>
                  <a:pt x="0" y="0"/>
                </a:lnTo>
                <a:lnTo>
                  <a:pt x="39" y="25"/>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89" name="Freeform 169">
            <a:extLst>
              <a:ext uri="{FF2B5EF4-FFF2-40B4-BE49-F238E27FC236}">
                <a16:creationId xmlns:a16="http://schemas.microsoft.com/office/drawing/2014/main" id="{ACC8C75E-CD1E-B03E-0540-1FEC8FFC94F8}"/>
              </a:ext>
            </a:extLst>
          </p:cNvPr>
          <p:cNvSpPr>
            <a:spLocks/>
          </p:cNvSpPr>
          <p:nvPr/>
        </p:nvSpPr>
        <p:spPr bwMode="auto">
          <a:xfrm>
            <a:off x="4195763" y="4933950"/>
            <a:ext cx="52387" cy="80963"/>
          </a:xfrm>
          <a:custGeom>
            <a:avLst/>
            <a:gdLst>
              <a:gd name="T0" fmla="*/ 33 w 33"/>
              <a:gd name="T1" fmla="*/ 21 h 51"/>
              <a:gd name="T2" fmla="*/ 33 w 33"/>
              <a:gd name="T3" fmla="*/ 51 h 51"/>
              <a:gd name="T4" fmla="*/ 0 w 33"/>
              <a:gd name="T5" fmla="*/ 29 h 51"/>
              <a:gd name="T6" fmla="*/ 0 w 33"/>
              <a:gd name="T7" fmla="*/ 0 h 51"/>
              <a:gd name="T8" fmla="*/ 33 w 33"/>
              <a:gd name="T9" fmla="*/ 21 h 51"/>
            </a:gdLst>
            <a:ahLst/>
            <a:cxnLst>
              <a:cxn ang="0">
                <a:pos x="T0" y="T1"/>
              </a:cxn>
              <a:cxn ang="0">
                <a:pos x="T2" y="T3"/>
              </a:cxn>
              <a:cxn ang="0">
                <a:pos x="T4" y="T5"/>
              </a:cxn>
              <a:cxn ang="0">
                <a:pos x="T6" y="T7"/>
              </a:cxn>
              <a:cxn ang="0">
                <a:pos x="T8" y="T9"/>
              </a:cxn>
            </a:cxnLst>
            <a:rect l="0" t="0" r="r" b="b"/>
            <a:pathLst>
              <a:path w="33" h="51">
                <a:moveTo>
                  <a:pt x="33" y="21"/>
                </a:moveTo>
                <a:lnTo>
                  <a:pt x="33" y="51"/>
                </a:lnTo>
                <a:lnTo>
                  <a:pt x="0" y="29"/>
                </a:lnTo>
                <a:lnTo>
                  <a:pt x="0" y="0"/>
                </a:lnTo>
                <a:lnTo>
                  <a:pt x="33" y="21"/>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90" name="Freeform 170">
            <a:extLst>
              <a:ext uri="{FF2B5EF4-FFF2-40B4-BE49-F238E27FC236}">
                <a16:creationId xmlns:a16="http://schemas.microsoft.com/office/drawing/2014/main" id="{B1AEE25A-FD3A-E764-446F-85B8D0D41E9A}"/>
              </a:ext>
            </a:extLst>
          </p:cNvPr>
          <p:cNvSpPr>
            <a:spLocks/>
          </p:cNvSpPr>
          <p:nvPr/>
        </p:nvSpPr>
        <p:spPr bwMode="auto">
          <a:xfrm>
            <a:off x="4138613" y="4895850"/>
            <a:ext cx="53975" cy="79375"/>
          </a:xfrm>
          <a:custGeom>
            <a:avLst/>
            <a:gdLst>
              <a:gd name="T0" fmla="*/ 34 w 34"/>
              <a:gd name="T1" fmla="*/ 22 h 50"/>
              <a:gd name="T2" fmla="*/ 34 w 34"/>
              <a:gd name="T3" fmla="*/ 50 h 50"/>
              <a:gd name="T4" fmla="*/ 0 w 34"/>
              <a:gd name="T5" fmla="*/ 27 h 50"/>
              <a:gd name="T6" fmla="*/ 0 w 34"/>
              <a:gd name="T7" fmla="*/ 0 h 50"/>
              <a:gd name="T8" fmla="*/ 34 w 34"/>
              <a:gd name="T9" fmla="*/ 22 h 50"/>
            </a:gdLst>
            <a:ahLst/>
            <a:cxnLst>
              <a:cxn ang="0">
                <a:pos x="T0" y="T1"/>
              </a:cxn>
              <a:cxn ang="0">
                <a:pos x="T2" y="T3"/>
              </a:cxn>
              <a:cxn ang="0">
                <a:pos x="T4" y="T5"/>
              </a:cxn>
              <a:cxn ang="0">
                <a:pos x="T6" y="T7"/>
              </a:cxn>
              <a:cxn ang="0">
                <a:pos x="T8" y="T9"/>
              </a:cxn>
            </a:cxnLst>
            <a:rect l="0" t="0" r="r" b="b"/>
            <a:pathLst>
              <a:path w="34" h="50">
                <a:moveTo>
                  <a:pt x="34" y="22"/>
                </a:moveTo>
                <a:lnTo>
                  <a:pt x="34" y="50"/>
                </a:lnTo>
                <a:lnTo>
                  <a:pt x="0" y="27"/>
                </a:lnTo>
                <a:lnTo>
                  <a:pt x="0" y="0"/>
                </a:lnTo>
                <a:lnTo>
                  <a:pt x="34" y="2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91" name="Freeform 171">
            <a:extLst>
              <a:ext uri="{FF2B5EF4-FFF2-40B4-BE49-F238E27FC236}">
                <a16:creationId xmlns:a16="http://schemas.microsoft.com/office/drawing/2014/main" id="{62F966B1-7816-13BE-8832-8B1879DA8C30}"/>
              </a:ext>
            </a:extLst>
          </p:cNvPr>
          <p:cNvSpPr>
            <a:spLocks/>
          </p:cNvSpPr>
          <p:nvPr/>
        </p:nvSpPr>
        <p:spPr bwMode="auto">
          <a:xfrm>
            <a:off x="4087813" y="4962525"/>
            <a:ext cx="47625" cy="77788"/>
          </a:xfrm>
          <a:custGeom>
            <a:avLst/>
            <a:gdLst>
              <a:gd name="T0" fmla="*/ 30 w 30"/>
              <a:gd name="T1" fmla="*/ 24 h 49"/>
              <a:gd name="T2" fmla="*/ 30 w 30"/>
              <a:gd name="T3" fmla="*/ 49 h 49"/>
              <a:gd name="T4" fmla="*/ 0 w 30"/>
              <a:gd name="T5" fmla="*/ 27 h 49"/>
              <a:gd name="T6" fmla="*/ 0 w 30"/>
              <a:gd name="T7" fmla="*/ 0 h 49"/>
              <a:gd name="T8" fmla="*/ 30 w 30"/>
              <a:gd name="T9" fmla="*/ 24 h 49"/>
            </a:gdLst>
            <a:ahLst/>
            <a:cxnLst>
              <a:cxn ang="0">
                <a:pos x="T0" y="T1"/>
              </a:cxn>
              <a:cxn ang="0">
                <a:pos x="T2" y="T3"/>
              </a:cxn>
              <a:cxn ang="0">
                <a:pos x="T4" y="T5"/>
              </a:cxn>
              <a:cxn ang="0">
                <a:pos x="T6" y="T7"/>
              </a:cxn>
              <a:cxn ang="0">
                <a:pos x="T8" y="T9"/>
              </a:cxn>
            </a:cxnLst>
            <a:rect l="0" t="0" r="r" b="b"/>
            <a:pathLst>
              <a:path w="30" h="49">
                <a:moveTo>
                  <a:pt x="30" y="24"/>
                </a:moveTo>
                <a:lnTo>
                  <a:pt x="30" y="49"/>
                </a:lnTo>
                <a:lnTo>
                  <a:pt x="0" y="27"/>
                </a:lnTo>
                <a:lnTo>
                  <a:pt x="0" y="0"/>
                </a:lnTo>
                <a:lnTo>
                  <a:pt x="3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92" name="Freeform 172">
            <a:extLst>
              <a:ext uri="{FF2B5EF4-FFF2-40B4-BE49-F238E27FC236}">
                <a16:creationId xmlns:a16="http://schemas.microsoft.com/office/drawing/2014/main" id="{D1083C80-8D37-4183-6A6D-0A77DF5DCE93}"/>
              </a:ext>
            </a:extLst>
          </p:cNvPr>
          <p:cNvSpPr>
            <a:spLocks/>
          </p:cNvSpPr>
          <p:nvPr/>
        </p:nvSpPr>
        <p:spPr bwMode="auto">
          <a:xfrm>
            <a:off x="4195763" y="5041900"/>
            <a:ext cx="52387" cy="85725"/>
          </a:xfrm>
          <a:custGeom>
            <a:avLst/>
            <a:gdLst>
              <a:gd name="T0" fmla="*/ 33 w 33"/>
              <a:gd name="T1" fmla="*/ 24 h 54"/>
              <a:gd name="T2" fmla="*/ 33 w 33"/>
              <a:gd name="T3" fmla="*/ 54 h 54"/>
              <a:gd name="T4" fmla="*/ 0 w 33"/>
              <a:gd name="T5" fmla="*/ 30 h 54"/>
              <a:gd name="T6" fmla="*/ 0 w 33"/>
              <a:gd name="T7" fmla="*/ 0 h 54"/>
              <a:gd name="T8" fmla="*/ 33 w 33"/>
              <a:gd name="T9" fmla="*/ 24 h 54"/>
            </a:gdLst>
            <a:ahLst/>
            <a:cxnLst>
              <a:cxn ang="0">
                <a:pos x="T0" y="T1"/>
              </a:cxn>
              <a:cxn ang="0">
                <a:pos x="T2" y="T3"/>
              </a:cxn>
              <a:cxn ang="0">
                <a:pos x="T4" y="T5"/>
              </a:cxn>
              <a:cxn ang="0">
                <a:pos x="T6" y="T7"/>
              </a:cxn>
              <a:cxn ang="0">
                <a:pos x="T8" y="T9"/>
              </a:cxn>
            </a:cxnLst>
            <a:rect l="0" t="0" r="r" b="b"/>
            <a:pathLst>
              <a:path w="33" h="54">
                <a:moveTo>
                  <a:pt x="33" y="24"/>
                </a:moveTo>
                <a:lnTo>
                  <a:pt x="33" y="54"/>
                </a:lnTo>
                <a:lnTo>
                  <a:pt x="0" y="30"/>
                </a:lnTo>
                <a:lnTo>
                  <a:pt x="0" y="0"/>
                </a:lnTo>
                <a:lnTo>
                  <a:pt x="33"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93" name="Freeform 173">
            <a:extLst>
              <a:ext uri="{FF2B5EF4-FFF2-40B4-BE49-F238E27FC236}">
                <a16:creationId xmlns:a16="http://schemas.microsoft.com/office/drawing/2014/main" id="{60F35A4A-8280-B389-6332-2545BDD1E39E}"/>
              </a:ext>
            </a:extLst>
          </p:cNvPr>
          <p:cNvSpPr>
            <a:spLocks/>
          </p:cNvSpPr>
          <p:nvPr/>
        </p:nvSpPr>
        <p:spPr bwMode="auto">
          <a:xfrm>
            <a:off x="4138613" y="5000625"/>
            <a:ext cx="53975" cy="84138"/>
          </a:xfrm>
          <a:custGeom>
            <a:avLst/>
            <a:gdLst>
              <a:gd name="T0" fmla="*/ 34 w 34"/>
              <a:gd name="T1" fmla="*/ 25 h 53"/>
              <a:gd name="T2" fmla="*/ 34 w 34"/>
              <a:gd name="T3" fmla="*/ 53 h 53"/>
              <a:gd name="T4" fmla="*/ 0 w 34"/>
              <a:gd name="T5" fmla="*/ 28 h 53"/>
              <a:gd name="T6" fmla="*/ 0 w 34"/>
              <a:gd name="T7" fmla="*/ 0 h 53"/>
              <a:gd name="T8" fmla="*/ 34 w 34"/>
              <a:gd name="T9" fmla="*/ 25 h 53"/>
            </a:gdLst>
            <a:ahLst/>
            <a:cxnLst>
              <a:cxn ang="0">
                <a:pos x="T0" y="T1"/>
              </a:cxn>
              <a:cxn ang="0">
                <a:pos x="T2" y="T3"/>
              </a:cxn>
              <a:cxn ang="0">
                <a:pos x="T4" y="T5"/>
              </a:cxn>
              <a:cxn ang="0">
                <a:pos x="T6" y="T7"/>
              </a:cxn>
              <a:cxn ang="0">
                <a:pos x="T8" y="T9"/>
              </a:cxn>
            </a:cxnLst>
            <a:rect l="0" t="0" r="r" b="b"/>
            <a:pathLst>
              <a:path w="34" h="53">
                <a:moveTo>
                  <a:pt x="34" y="25"/>
                </a:moveTo>
                <a:lnTo>
                  <a:pt x="34" y="53"/>
                </a:lnTo>
                <a:lnTo>
                  <a:pt x="0" y="28"/>
                </a:lnTo>
                <a:lnTo>
                  <a:pt x="0" y="0"/>
                </a:lnTo>
                <a:lnTo>
                  <a:pt x="34" y="25"/>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94" name="Freeform 174">
            <a:extLst>
              <a:ext uri="{FF2B5EF4-FFF2-40B4-BE49-F238E27FC236}">
                <a16:creationId xmlns:a16="http://schemas.microsoft.com/office/drawing/2014/main" id="{2A784137-C341-BA94-F6A5-8D93E34A63B8}"/>
              </a:ext>
            </a:extLst>
          </p:cNvPr>
          <p:cNvSpPr>
            <a:spLocks/>
          </p:cNvSpPr>
          <p:nvPr/>
        </p:nvSpPr>
        <p:spPr bwMode="auto">
          <a:xfrm>
            <a:off x="4087813" y="5065713"/>
            <a:ext cx="46037" cy="79375"/>
          </a:xfrm>
          <a:custGeom>
            <a:avLst/>
            <a:gdLst>
              <a:gd name="T0" fmla="*/ 29 w 29"/>
              <a:gd name="T1" fmla="*/ 23 h 50"/>
              <a:gd name="T2" fmla="*/ 29 w 29"/>
              <a:gd name="T3" fmla="*/ 50 h 50"/>
              <a:gd name="T4" fmla="*/ 0 w 29"/>
              <a:gd name="T5" fmla="*/ 26 h 50"/>
              <a:gd name="T6" fmla="*/ 0 w 29"/>
              <a:gd name="T7" fmla="*/ 0 h 50"/>
              <a:gd name="T8" fmla="*/ 29 w 29"/>
              <a:gd name="T9" fmla="*/ 23 h 50"/>
            </a:gdLst>
            <a:ahLst/>
            <a:cxnLst>
              <a:cxn ang="0">
                <a:pos x="T0" y="T1"/>
              </a:cxn>
              <a:cxn ang="0">
                <a:pos x="T2" y="T3"/>
              </a:cxn>
              <a:cxn ang="0">
                <a:pos x="T4" y="T5"/>
              </a:cxn>
              <a:cxn ang="0">
                <a:pos x="T6" y="T7"/>
              </a:cxn>
              <a:cxn ang="0">
                <a:pos x="T8" y="T9"/>
              </a:cxn>
            </a:cxnLst>
            <a:rect l="0" t="0" r="r" b="b"/>
            <a:pathLst>
              <a:path w="29" h="50">
                <a:moveTo>
                  <a:pt x="29" y="23"/>
                </a:moveTo>
                <a:lnTo>
                  <a:pt x="29" y="50"/>
                </a:lnTo>
                <a:lnTo>
                  <a:pt x="0" y="26"/>
                </a:lnTo>
                <a:lnTo>
                  <a:pt x="0" y="0"/>
                </a:lnTo>
                <a:lnTo>
                  <a:pt x="29" y="23"/>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95" name="Freeform 175">
            <a:extLst>
              <a:ext uri="{FF2B5EF4-FFF2-40B4-BE49-F238E27FC236}">
                <a16:creationId xmlns:a16="http://schemas.microsoft.com/office/drawing/2014/main" id="{F1428737-C8BD-2167-8956-81B6A8E68B2D}"/>
              </a:ext>
            </a:extLst>
          </p:cNvPr>
          <p:cNvSpPr>
            <a:spLocks/>
          </p:cNvSpPr>
          <p:nvPr/>
        </p:nvSpPr>
        <p:spPr bwMode="auto">
          <a:xfrm>
            <a:off x="4248150" y="5192713"/>
            <a:ext cx="63500" cy="100012"/>
          </a:xfrm>
          <a:custGeom>
            <a:avLst/>
            <a:gdLst>
              <a:gd name="T0" fmla="*/ 40 w 40"/>
              <a:gd name="T1" fmla="*/ 33 h 63"/>
              <a:gd name="T2" fmla="*/ 40 w 40"/>
              <a:gd name="T3" fmla="*/ 63 h 63"/>
              <a:gd name="T4" fmla="*/ 0 w 40"/>
              <a:gd name="T5" fmla="*/ 32 h 63"/>
              <a:gd name="T6" fmla="*/ 0 w 40"/>
              <a:gd name="T7" fmla="*/ 0 h 63"/>
              <a:gd name="T8" fmla="*/ 40 w 40"/>
              <a:gd name="T9" fmla="*/ 33 h 63"/>
            </a:gdLst>
            <a:ahLst/>
            <a:cxnLst>
              <a:cxn ang="0">
                <a:pos x="T0" y="T1"/>
              </a:cxn>
              <a:cxn ang="0">
                <a:pos x="T2" y="T3"/>
              </a:cxn>
              <a:cxn ang="0">
                <a:pos x="T4" y="T5"/>
              </a:cxn>
              <a:cxn ang="0">
                <a:pos x="T6" y="T7"/>
              </a:cxn>
              <a:cxn ang="0">
                <a:pos x="T8" y="T9"/>
              </a:cxn>
            </a:cxnLst>
            <a:rect l="0" t="0" r="r" b="b"/>
            <a:pathLst>
              <a:path w="40" h="63">
                <a:moveTo>
                  <a:pt x="40" y="33"/>
                </a:moveTo>
                <a:lnTo>
                  <a:pt x="40" y="63"/>
                </a:lnTo>
                <a:lnTo>
                  <a:pt x="0" y="32"/>
                </a:lnTo>
                <a:lnTo>
                  <a:pt x="0" y="0"/>
                </a:lnTo>
                <a:lnTo>
                  <a:pt x="40" y="33"/>
                </a:lnTo>
                <a:close/>
              </a:path>
            </a:pathLst>
          </a:custGeom>
          <a:solidFill>
            <a:srgbClr val="4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96" name="Freeform 176">
            <a:extLst>
              <a:ext uri="{FF2B5EF4-FFF2-40B4-BE49-F238E27FC236}">
                <a16:creationId xmlns:a16="http://schemas.microsoft.com/office/drawing/2014/main" id="{460E311B-4858-2ABC-760B-4FF49983B32D}"/>
              </a:ext>
            </a:extLst>
          </p:cNvPr>
          <p:cNvSpPr>
            <a:spLocks/>
          </p:cNvSpPr>
          <p:nvPr/>
        </p:nvSpPr>
        <p:spPr bwMode="auto">
          <a:xfrm>
            <a:off x="4194175" y="5149850"/>
            <a:ext cx="50800" cy="92075"/>
          </a:xfrm>
          <a:custGeom>
            <a:avLst/>
            <a:gdLst>
              <a:gd name="T0" fmla="*/ 32 w 32"/>
              <a:gd name="T1" fmla="*/ 26 h 58"/>
              <a:gd name="T2" fmla="*/ 32 w 32"/>
              <a:gd name="T3" fmla="*/ 58 h 58"/>
              <a:gd name="T4" fmla="*/ 0 w 32"/>
              <a:gd name="T5" fmla="*/ 29 h 58"/>
              <a:gd name="T6" fmla="*/ 0 w 32"/>
              <a:gd name="T7" fmla="*/ 0 h 58"/>
              <a:gd name="T8" fmla="*/ 32 w 32"/>
              <a:gd name="T9" fmla="*/ 26 h 58"/>
            </a:gdLst>
            <a:ahLst/>
            <a:cxnLst>
              <a:cxn ang="0">
                <a:pos x="T0" y="T1"/>
              </a:cxn>
              <a:cxn ang="0">
                <a:pos x="T2" y="T3"/>
              </a:cxn>
              <a:cxn ang="0">
                <a:pos x="T4" y="T5"/>
              </a:cxn>
              <a:cxn ang="0">
                <a:pos x="T6" y="T7"/>
              </a:cxn>
              <a:cxn ang="0">
                <a:pos x="T8" y="T9"/>
              </a:cxn>
            </a:cxnLst>
            <a:rect l="0" t="0" r="r" b="b"/>
            <a:pathLst>
              <a:path w="32" h="58">
                <a:moveTo>
                  <a:pt x="32" y="26"/>
                </a:moveTo>
                <a:lnTo>
                  <a:pt x="32" y="58"/>
                </a:lnTo>
                <a:lnTo>
                  <a:pt x="0" y="29"/>
                </a:lnTo>
                <a:lnTo>
                  <a:pt x="0" y="0"/>
                </a:lnTo>
                <a:lnTo>
                  <a:pt x="32" y="2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97" name="Freeform 177">
            <a:extLst>
              <a:ext uri="{FF2B5EF4-FFF2-40B4-BE49-F238E27FC236}">
                <a16:creationId xmlns:a16="http://schemas.microsoft.com/office/drawing/2014/main" id="{5EDAE13B-205D-7570-4BF7-F83F165EBFB8}"/>
              </a:ext>
            </a:extLst>
          </p:cNvPr>
          <p:cNvSpPr>
            <a:spLocks/>
          </p:cNvSpPr>
          <p:nvPr/>
        </p:nvSpPr>
        <p:spPr bwMode="auto">
          <a:xfrm>
            <a:off x="4137025" y="5103813"/>
            <a:ext cx="53975" cy="88900"/>
          </a:xfrm>
          <a:custGeom>
            <a:avLst/>
            <a:gdLst>
              <a:gd name="T0" fmla="*/ 34 w 34"/>
              <a:gd name="T1" fmla="*/ 28 h 56"/>
              <a:gd name="T2" fmla="*/ 34 w 34"/>
              <a:gd name="T3" fmla="*/ 56 h 56"/>
              <a:gd name="T4" fmla="*/ 0 w 34"/>
              <a:gd name="T5" fmla="*/ 29 h 56"/>
              <a:gd name="T6" fmla="*/ 0 w 34"/>
              <a:gd name="T7" fmla="*/ 0 h 56"/>
              <a:gd name="T8" fmla="*/ 34 w 34"/>
              <a:gd name="T9" fmla="*/ 28 h 56"/>
            </a:gdLst>
            <a:ahLst/>
            <a:cxnLst>
              <a:cxn ang="0">
                <a:pos x="T0" y="T1"/>
              </a:cxn>
              <a:cxn ang="0">
                <a:pos x="T2" y="T3"/>
              </a:cxn>
              <a:cxn ang="0">
                <a:pos x="T4" y="T5"/>
              </a:cxn>
              <a:cxn ang="0">
                <a:pos x="T6" y="T7"/>
              </a:cxn>
              <a:cxn ang="0">
                <a:pos x="T8" y="T9"/>
              </a:cxn>
            </a:cxnLst>
            <a:rect l="0" t="0" r="r" b="b"/>
            <a:pathLst>
              <a:path w="34" h="56">
                <a:moveTo>
                  <a:pt x="34" y="28"/>
                </a:moveTo>
                <a:lnTo>
                  <a:pt x="34" y="56"/>
                </a:lnTo>
                <a:lnTo>
                  <a:pt x="0" y="29"/>
                </a:lnTo>
                <a:lnTo>
                  <a:pt x="0" y="0"/>
                </a:lnTo>
                <a:lnTo>
                  <a:pt x="34" y="28"/>
                </a:lnTo>
                <a:close/>
              </a:path>
            </a:pathLst>
          </a:custGeom>
          <a:solidFill>
            <a:srgbClr val="6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98" name="Freeform 178">
            <a:extLst>
              <a:ext uri="{FF2B5EF4-FFF2-40B4-BE49-F238E27FC236}">
                <a16:creationId xmlns:a16="http://schemas.microsoft.com/office/drawing/2014/main" id="{DF285478-4255-3044-42BE-1ED35125FAE4}"/>
              </a:ext>
            </a:extLst>
          </p:cNvPr>
          <p:cNvSpPr>
            <a:spLocks/>
          </p:cNvSpPr>
          <p:nvPr/>
        </p:nvSpPr>
        <p:spPr bwMode="auto">
          <a:xfrm>
            <a:off x="4087813" y="5167313"/>
            <a:ext cx="46037" cy="80962"/>
          </a:xfrm>
          <a:custGeom>
            <a:avLst/>
            <a:gdLst>
              <a:gd name="T0" fmla="*/ 29 w 29"/>
              <a:gd name="T1" fmla="*/ 24 h 51"/>
              <a:gd name="T2" fmla="*/ 29 w 29"/>
              <a:gd name="T3" fmla="*/ 51 h 51"/>
              <a:gd name="T4" fmla="*/ 0 w 29"/>
              <a:gd name="T5" fmla="*/ 25 h 51"/>
              <a:gd name="T6" fmla="*/ 0 w 29"/>
              <a:gd name="T7" fmla="*/ 0 h 51"/>
              <a:gd name="T8" fmla="*/ 29 w 29"/>
              <a:gd name="T9" fmla="*/ 24 h 51"/>
            </a:gdLst>
            <a:ahLst/>
            <a:cxnLst>
              <a:cxn ang="0">
                <a:pos x="T0" y="T1"/>
              </a:cxn>
              <a:cxn ang="0">
                <a:pos x="T2" y="T3"/>
              </a:cxn>
              <a:cxn ang="0">
                <a:pos x="T4" y="T5"/>
              </a:cxn>
              <a:cxn ang="0">
                <a:pos x="T6" y="T7"/>
              </a:cxn>
              <a:cxn ang="0">
                <a:pos x="T8" y="T9"/>
              </a:cxn>
            </a:cxnLst>
            <a:rect l="0" t="0" r="r" b="b"/>
            <a:pathLst>
              <a:path w="29" h="51">
                <a:moveTo>
                  <a:pt x="29" y="24"/>
                </a:moveTo>
                <a:lnTo>
                  <a:pt x="29" y="51"/>
                </a:lnTo>
                <a:lnTo>
                  <a:pt x="0" y="25"/>
                </a:lnTo>
                <a:lnTo>
                  <a:pt x="0" y="0"/>
                </a:lnTo>
                <a:lnTo>
                  <a:pt x="29"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299" name="Freeform 179">
            <a:extLst>
              <a:ext uri="{FF2B5EF4-FFF2-40B4-BE49-F238E27FC236}">
                <a16:creationId xmlns:a16="http://schemas.microsoft.com/office/drawing/2014/main" id="{6E4356A6-1B83-5953-92DA-E50DC92C2A1C}"/>
              </a:ext>
            </a:extLst>
          </p:cNvPr>
          <p:cNvSpPr>
            <a:spLocks/>
          </p:cNvSpPr>
          <p:nvPr/>
        </p:nvSpPr>
        <p:spPr bwMode="auto">
          <a:xfrm>
            <a:off x="4248150" y="5308600"/>
            <a:ext cx="63500" cy="101600"/>
          </a:xfrm>
          <a:custGeom>
            <a:avLst/>
            <a:gdLst>
              <a:gd name="T0" fmla="*/ 40 w 40"/>
              <a:gd name="T1" fmla="*/ 35 h 64"/>
              <a:gd name="T2" fmla="*/ 40 w 40"/>
              <a:gd name="T3" fmla="*/ 64 h 64"/>
              <a:gd name="T4" fmla="*/ 0 w 40"/>
              <a:gd name="T5" fmla="*/ 30 h 64"/>
              <a:gd name="T6" fmla="*/ 0 w 40"/>
              <a:gd name="T7" fmla="*/ 0 h 64"/>
              <a:gd name="T8" fmla="*/ 40 w 40"/>
              <a:gd name="T9" fmla="*/ 35 h 64"/>
            </a:gdLst>
            <a:ahLst/>
            <a:cxnLst>
              <a:cxn ang="0">
                <a:pos x="T0" y="T1"/>
              </a:cxn>
              <a:cxn ang="0">
                <a:pos x="T2" y="T3"/>
              </a:cxn>
              <a:cxn ang="0">
                <a:pos x="T4" y="T5"/>
              </a:cxn>
              <a:cxn ang="0">
                <a:pos x="T6" y="T7"/>
              </a:cxn>
              <a:cxn ang="0">
                <a:pos x="T8" y="T9"/>
              </a:cxn>
            </a:cxnLst>
            <a:rect l="0" t="0" r="r" b="b"/>
            <a:pathLst>
              <a:path w="40" h="64">
                <a:moveTo>
                  <a:pt x="40" y="35"/>
                </a:moveTo>
                <a:lnTo>
                  <a:pt x="40" y="64"/>
                </a:lnTo>
                <a:lnTo>
                  <a:pt x="0" y="30"/>
                </a:lnTo>
                <a:lnTo>
                  <a:pt x="0" y="0"/>
                </a:lnTo>
                <a:lnTo>
                  <a:pt x="40" y="35"/>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00" name="Freeform 180">
            <a:extLst>
              <a:ext uri="{FF2B5EF4-FFF2-40B4-BE49-F238E27FC236}">
                <a16:creationId xmlns:a16="http://schemas.microsoft.com/office/drawing/2014/main" id="{C8A47700-5137-A641-305B-F50EF96D38B4}"/>
              </a:ext>
            </a:extLst>
          </p:cNvPr>
          <p:cNvSpPr>
            <a:spLocks/>
          </p:cNvSpPr>
          <p:nvPr/>
        </p:nvSpPr>
        <p:spPr bwMode="auto">
          <a:xfrm>
            <a:off x="4194175" y="5259388"/>
            <a:ext cx="50800" cy="95250"/>
          </a:xfrm>
          <a:custGeom>
            <a:avLst/>
            <a:gdLst>
              <a:gd name="T0" fmla="*/ 32 w 32"/>
              <a:gd name="T1" fmla="*/ 29 h 60"/>
              <a:gd name="T2" fmla="*/ 32 w 32"/>
              <a:gd name="T3" fmla="*/ 60 h 60"/>
              <a:gd name="T4" fmla="*/ 0 w 32"/>
              <a:gd name="T5" fmla="*/ 29 h 60"/>
              <a:gd name="T6" fmla="*/ 0 w 32"/>
              <a:gd name="T7" fmla="*/ 0 h 60"/>
              <a:gd name="T8" fmla="*/ 32 w 32"/>
              <a:gd name="T9" fmla="*/ 29 h 60"/>
            </a:gdLst>
            <a:ahLst/>
            <a:cxnLst>
              <a:cxn ang="0">
                <a:pos x="T0" y="T1"/>
              </a:cxn>
              <a:cxn ang="0">
                <a:pos x="T2" y="T3"/>
              </a:cxn>
              <a:cxn ang="0">
                <a:pos x="T4" y="T5"/>
              </a:cxn>
              <a:cxn ang="0">
                <a:pos x="T6" y="T7"/>
              </a:cxn>
              <a:cxn ang="0">
                <a:pos x="T8" y="T9"/>
              </a:cxn>
            </a:cxnLst>
            <a:rect l="0" t="0" r="r" b="b"/>
            <a:pathLst>
              <a:path w="32" h="60">
                <a:moveTo>
                  <a:pt x="32" y="29"/>
                </a:moveTo>
                <a:lnTo>
                  <a:pt x="32" y="60"/>
                </a:lnTo>
                <a:lnTo>
                  <a:pt x="0" y="29"/>
                </a:lnTo>
                <a:lnTo>
                  <a:pt x="0" y="0"/>
                </a:lnTo>
                <a:lnTo>
                  <a:pt x="32" y="29"/>
                </a:lnTo>
                <a:close/>
              </a:path>
            </a:pathLst>
          </a:custGeom>
          <a:solidFill>
            <a:srgbClr val="6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01" name="Freeform 181">
            <a:extLst>
              <a:ext uri="{FF2B5EF4-FFF2-40B4-BE49-F238E27FC236}">
                <a16:creationId xmlns:a16="http://schemas.microsoft.com/office/drawing/2014/main" id="{CB13EDF3-4A5C-8D7D-634E-568B605C76DB}"/>
              </a:ext>
            </a:extLst>
          </p:cNvPr>
          <p:cNvSpPr>
            <a:spLocks/>
          </p:cNvSpPr>
          <p:nvPr/>
        </p:nvSpPr>
        <p:spPr bwMode="auto">
          <a:xfrm>
            <a:off x="4137025" y="5207000"/>
            <a:ext cx="53975" cy="95250"/>
          </a:xfrm>
          <a:custGeom>
            <a:avLst/>
            <a:gdLst>
              <a:gd name="T0" fmla="*/ 34 w 34"/>
              <a:gd name="T1" fmla="*/ 32 h 60"/>
              <a:gd name="T2" fmla="*/ 34 w 34"/>
              <a:gd name="T3" fmla="*/ 60 h 60"/>
              <a:gd name="T4" fmla="*/ 0 w 34"/>
              <a:gd name="T5" fmla="*/ 30 h 60"/>
              <a:gd name="T6" fmla="*/ 0 w 34"/>
              <a:gd name="T7" fmla="*/ 0 h 60"/>
              <a:gd name="T8" fmla="*/ 34 w 34"/>
              <a:gd name="T9" fmla="*/ 32 h 60"/>
            </a:gdLst>
            <a:ahLst/>
            <a:cxnLst>
              <a:cxn ang="0">
                <a:pos x="T0" y="T1"/>
              </a:cxn>
              <a:cxn ang="0">
                <a:pos x="T2" y="T3"/>
              </a:cxn>
              <a:cxn ang="0">
                <a:pos x="T4" y="T5"/>
              </a:cxn>
              <a:cxn ang="0">
                <a:pos x="T6" y="T7"/>
              </a:cxn>
              <a:cxn ang="0">
                <a:pos x="T8" y="T9"/>
              </a:cxn>
            </a:cxnLst>
            <a:rect l="0" t="0" r="r" b="b"/>
            <a:pathLst>
              <a:path w="34" h="60">
                <a:moveTo>
                  <a:pt x="34" y="32"/>
                </a:moveTo>
                <a:lnTo>
                  <a:pt x="34" y="60"/>
                </a:lnTo>
                <a:lnTo>
                  <a:pt x="0" y="30"/>
                </a:lnTo>
                <a:lnTo>
                  <a:pt x="0" y="0"/>
                </a:lnTo>
                <a:lnTo>
                  <a:pt x="34" y="3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02" name="Freeform 182">
            <a:extLst>
              <a:ext uri="{FF2B5EF4-FFF2-40B4-BE49-F238E27FC236}">
                <a16:creationId xmlns:a16="http://schemas.microsoft.com/office/drawing/2014/main" id="{BBEF9D23-A44B-F4A6-2F26-33BA718A281A}"/>
              </a:ext>
            </a:extLst>
          </p:cNvPr>
          <p:cNvSpPr>
            <a:spLocks/>
          </p:cNvSpPr>
          <p:nvPr/>
        </p:nvSpPr>
        <p:spPr bwMode="auto">
          <a:xfrm>
            <a:off x="4087813" y="5267325"/>
            <a:ext cx="46037" cy="88900"/>
          </a:xfrm>
          <a:custGeom>
            <a:avLst/>
            <a:gdLst>
              <a:gd name="T0" fmla="*/ 29 w 29"/>
              <a:gd name="T1" fmla="*/ 29 h 56"/>
              <a:gd name="T2" fmla="*/ 29 w 29"/>
              <a:gd name="T3" fmla="*/ 56 h 56"/>
              <a:gd name="T4" fmla="*/ 0 w 29"/>
              <a:gd name="T5" fmla="*/ 28 h 56"/>
              <a:gd name="T6" fmla="*/ 0 w 29"/>
              <a:gd name="T7" fmla="*/ 0 h 56"/>
              <a:gd name="T8" fmla="*/ 29 w 29"/>
              <a:gd name="T9" fmla="*/ 29 h 56"/>
            </a:gdLst>
            <a:ahLst/>
            <a:cxnLst>
              <a:cxn ang="0">
                <a:pos x="T0" y="T1"/>
              </a:cxn>
              <a:cxn ang="0">
                <a:pos x="T2" y="T3"/>
              </a:cxn>
              <a:cxn ang="0">
                <a:pos x="T4" y="T5"/>
              </a:cxn>
              <a:cxn ang="0">
                <a:pos x="T6" y="T7"/>
              </a:cxn>
              <a:cxn ang="0">
                <a:pos x="T8" y="T9"/>
              </a:cxn>
            </a:cxnLst>
            <a:rect l="0" t="0" r="r" b="b"/>
            <a:pathLst>
              <a:path w="29" h="56">
                <a:moveTo>
                  <a:pt x="29" y="29"/>
                </a:moveTo>
                <a:lnTo>
                  <a:pt x="29" y="56"/>
                </a:lnTo>
                <a:lnTo>
                  <a:pt x="0" y="28"/>
                </a:lnTo>
                <a:lnTo>
                  <a:pt x="0" y="0"/>
                </a:lnTo>
                <a:lnTo>
                  <a:pt x="29" y="29"/>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03" name="Freeform 183">
            <a:extLst>
              <a:ext uri="{FF2B5EF4-FFF2-40B4-BE49-F238E27FC236}">
                <a16:creationId xmlns:a16="http://schemas.microsoft.com/office/drawing/2014/main" id="{D130EE6D-24D7-DD3E-7F68-384901772CF4}"/>
              </a:ext>
            </a:extLst>
          </p:cNvPr>
          <p:cNvSpPr>
            <a:spLocks/>
          </p:cNvSpPr>
          <p:nvPr/>
        </p:nvSpPr>
        <p:spPr bwMode="auto">
          <a:xfrm>
            <a:off x="4248150" y="5421313"/>
            <a:ext cx="63500" cy="111125"/>
          </a:xfrm>
          <a:custGeom>
            <a:avLst/>
            <a:gdLst>
              <a:gd name="T0" fmla="*/ 40 w 40"/>
              <a:gd name="T1" fmla="*/ 38 h 70"/>
              <a:gd name="T2" fmla="*/ 40 w 40"/>
              <a:gd name="T3" fmla="*/ 70 h 70"/>
              <a:gd name="T4" fmla="*/ 0 w 40"/>
              <a:gd name="T5" fmla="*/ 31 h 70"/>
              <a:gd name="T6" fmla="*/ 0 w 40"/>
              <a:gd name="T7" fmla="*/ 0 h 70"/>
              <a:gd name="T8" fmla="*/ 40 w 40"/>
              <a:gd name="T9" fmla="*/ 38 h 70"/>
            </a:gdLst>
            <a:ahLst/>
            <a:cxnLst>
              <a:cxn ang="0">
                <a:pos x="T0" y="T1"/>
              </a:cxn>
              <a:cxn ang="0">
                <a:pos x="T2" y="T3"/>
              </a:cxn>
              <a:cxn ang="0">
                <a:pos x="T4" y="T5"/>
              </a:cxn>
              <a:cxn ang="0">
                <a:pos x="T6" y="T7"/>
              </a:cxn>
              <a:cxn ang="0">
                <a:pos x="T8" y="T9"/>
              </a:cxn>
            </a:cxnLst>
            <a:rect l="0" t="0" r="r" b="b"/>
            <a:pathLst>
              <a:path w="40" h="70">
                <a:moveTo>
                  <a:pt x="40" y="38"/>
                </a:moveTo>
                <a:lnTo>
                  <a:pt x="40" y="70"/>
                </a:lnTo>
                <a:lnTo>
                  <a:pt x="0" y="31"/>
                </a:lnTo>
                <a:lnTo>
                  <a:pt x="0" y="0"/>
                </a:lnTo>
                <a:lnTo>
                  <a:pt x="40" y="3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04" name="Freeform 184">
            <a:extLst>
              <a:ext uri="{FF2B5EF4-FFF2-40B4-BE49-F238E27FC236}">
                <a16:creationId xmlns:a16="http://schemas.microsoft.com/office/drawing/2014/main" id="{4B9A38A4-C79D-330D-1AB7-8B293F946456}"/>
              </a:ext>
            </a:extLst>
          </p:cNvPr>
          <p:cNvSpPr>
            <a:spLocks/>
          </p:cNvSpPr>
          <p:nvPr/>
        </p:nvSpPr>
        <p:spPr bwMode="auto">
          <a:xfrm>
            <a:off x="4194175" y="5370513"/>
            <a:ext cx="50800" cy="98425"/>
          </a:xfrm>
          <a:custGeom>
            <a:avLst/>
            <a:gdLst>
              <a:gd name="T0" fmla="*/ 32 w 32"/>
              <a:gd name="T1" fmla="*/ 31 h 62"/>
              <a:gd name="T2" fmla="*/ 32 w 32"/>
              <a:gd name="T3" fmla="*/ 62 h 62"/>
              <a:gd name="T4" fmla="*/ 0 w 32"/>
              <a:gd name="T5" fmla="*/ 30 h 62"/>
              <a:gd name="T6" fmla="*/ 0 w 32"/>
              <a:gd name="T7" fmla="*/ 0 h 62"/>
              <a:gd name="T8" fmla="*/ 32 w 32"/>
              <a:gd name="T9" fmla="*/ 31 h 62"/>
            </a:gdLst>
            <a:ahLst/>
            <a:cxnLst>
              <a:cxn ang="0">
                <a:pos x="T0" y="T1"/>
              </a:cxn>
              <a:cxn ang="0">
                <a:pos x="T2" y="T3"/>
              </a:cxn>
              <a:cxn ang="0">
                <a:pos x="T4" y="T5"/>
              </a:cxn>
              <a:cxn ang="0">
                <a:pos x="T6" y="T7"/>
              </a:cxn>
              <a:cxn ang="0">
                <a:pos x="T8" y="T9"/>
              </a:cxn>
            </a:cxnLst>
            <a:rect l="0" t="0" r="r" b="b"/>
            <a:pathLst>
              <a:path w="32" h="62">
                <a:moveTo>
                  <a:pt x="32" y="31"/>
                </a:moveTo>
                <a:lnTo>
                  <a:pt x="32" y="62"/>
                </a:lnTo>
                <a:lnTo>
                  <a:pt x="0" y="30"/>
                </a:lnTo>
                <a:lnTo>
                  <a:pt x="0" y="0"/>
                </a:lnTo>
                <a:lnTo>
                  <a:pt x="32" y="31"/>
                </a:lnTo>
                <a:close/>
              </a:path>
            </a:pathLst>
          </a:custGeom>
          <a:solidFill>
            <a:srgbClr val="6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05" name="Freeform 185">
            <a:extLst>
              <a:ext uri="{FF2B5EF4-FFF2-40B4-BE49-F238E27FC236}">
                <a16:creationId xmlns:a16="http://schemas.microsoft.com/office/drawing/2014/main" id="{A40ED1B0-DE9B-7BFD-513C-E54AC4D70ED6}"/>
              </a:ext>
            </a:extLst>
          </p:cNvPr>
          <p:cNvSpPr>
            <a:spLocks/>
          </p:cNvSpPr>
          <p:nvPr/>
        </p:nvSpPr>
        <p:spPr bwMode="auto">
          <a:xfrm>
            <a:off x="4137025" y="5314950"/>
            <a:ext cx="53975" cy="98425"/>
          </a:xfrm>
          <a:custGeom>
            <a:avLst/>
            <a:gdLst>
              <a:gd name="T0" fmla="*/ 34 w 34"/>
              <a:gd name="T1" fmla="*/ 34 h 62"/>
              <a:gd name="T2" fmla="*/ 34 w 34"/>
              <a:gd name="T3" fmla="*/ 62 h 62"/>
              <a:gd name="T4" fmla="*/ 0 w 34"/>
              <a:gd name="T5" fmla="*/ 28 h 62"/>
              <a:gd name="T6" fmla="*/ 0 w 34"/>
              <a:gd name="T7" fmla="*/ 0 h 62"/>
              <a:gd name="T8" fmla="*/ 34 w 34"/>
              <a:gd name="T9" fmla="*/ 34 h 62"/>
            </a:gdLst>
            <a:ahLst/>
            <a:cxnLst>
              <a:cxn ang="0">
                <a:pos x="T0" y="T1"/>
              </a:cxn>
              <a:cxn ang="0">
                <a:pos x="T2" y="T3"/>
              </a:cxn>
              <a:cxn ang="0">
                <a:pos x="T4" y="T5"/>
              </a:cxn>
              <a:cxn ang="0">
                <a:pos x="T6" y="T7"/>
              </a:cxn>
              <a:cxn ang="0">
                <a:pos x="T8" y="T9"/>
              </a:cxn>
            </a:cxnLst>
            <a:rect l="0" t="0" r="r" b="b"/>
            <a:pathLst>
              <a:path w="34" h="62">
                <a:moveTo>
                  <a:pt x="34" y="34"/>
                </a:moveTo>
                <a:lnTo>
                  <a:pt x="34" y="62"/>
                </a:lnTo>
                <a:lnTo>
                  <a:pt x="0" y="28"/>
                </a:lnTo>
                <a:lnTo>
                  <a:pt x="0" y="0"/>
                </a:lnTo>
                <a:lnTo>
                  <a:pt x="34" y="3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06" name="Freeform 186">
            <a:extLst>
              <a:ext uri="{FF2B5EF4-FFF2-40B4-BE49-F238E27FC236}">
                <a16:creationId xmlns:a16="http://schemas.microsoft.com/office/drawing/2014/main" id="{16B984C0-ADAD-019F-C736-6BC8A12816EE}"/>
              </a:ext>
            </a:extLst>
          </p:cNvPr>
          <p:cNvSpPr>
            <a:spLocks/>
          </p:cNvSpPr>
          <p:nvPr/>
        </p:nvSpPr>
        <p:spPr bwMode="auto">
          <a:xfrm>
            <a:off x="4249738" y="4852988"/>
            <a:ext cx="60325" cy="85725"/>
          </a:xfrm>
          <a:custGeom>
            <a:avLst/>
            <a:gdLst>
              <a:gd name="T0" fmla="*/ 38 w 38"/>
              <a:gd name="T1" fmla="*/ 23 h 54"/>
              <a:gd name="T2" fmla="*/ 38 w 38"/>
              <a:gd name="T3" fmla="*/ 54 h 54"/>
              <a:gd name="T4" fmla="*/ 0 w 38"/>
              <a:gd name="T5" fmla="*/ 31 h 54"/>
              <a:gd name="T6" fmla="*/ 0 w 38"/>
              <a:gd name="T7" fmla="*/ 0 h 54"/>
              <a:gd name="T8" fmla="*/ 38 w 38"/>
              <a:gd name="T9" fmla="*/ 23 h 54"/>
            </a:gdLst>
            <a:ahLst/>
            <a:cxnLst>
              <a:cxn ang="0">
                <a:pos x="T0" y="T1"/>
              </a:cxn>
              <a:cxn ang="0">
                <a:pos x="T2" y="T3"/>
              </a:cxn>
              <a:cxn ang="0">
                <a:pos x="T4" y="T5"/>
              </a:cxn>
              <a:cxn ang="0">
                <a:pos x="T6" y="T7"/>
              </a:cxn>
              <a:cxn ang="0">
                <a:pos x="T8" y="T9"/>
              </a:cxn>
            </a:cxnLst>
            <a:rect l="0" t="0" r="r" b="b"/>
            <a:pathLst>
              <a:path w="38" h="54">
                <a:moveTo>
                  <a:pt x="38" y="23"/>
                </a:moveTo>
                <a:lnTo>
                  <a:pt x="38" y="54"/>
                </a:lnTo>
                <a:lnTo>
                  <a:pt x="0" y="31"/>
                </a:lnTo>
                <a:lnTo>
                  <a:pt x="0" y="0"/>
                </a:lnTo>
                <a:lnTo>
                  <a:pt x="38" y="23"/>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07" name="Freeform 187">
            <a:extLst>
              <a:ext uri="{FF2B5EF4-FFF2-40B4-BE49-F238E27FC236}">
                <a16:creationId xmlns:a16="http://schemas.microsoft.com/office/drawing/2014/main" id="{A19E2AEE-1B5F-BEC3-E6F9-AEE4C531234C}"/>
              </a:ext>
            </a:extLst>
          </p:cNvPr>
          <p:cNvSpPr>
            <a:spLocks/>
          </p:cNvSpPr>
          <p:nvPr/>
        </p:nvSpPr>
        <p:spPr bwMode="auto">
          <a:xfrm>
            <a:off x="4292600" y="4937125"/>
            <a:ext cx="19050" cy="60325"/>
          </a:xfrm>
          <a:custGeom>
            <a:avLst/>
            <a:gdLst>
              <a:gd name="T0" fmla="*/ 12 w 12"/>
              <a:gd name="T1" fmla="*/ 8 h 38"/>
              <a:gd name="T2" fmla="*/ 12 w 12"/>
              <a:gd name="T3" fmla="*/ 38 h 38"/>
              <a:gd name="T4" fmla="*/ 0 w 12"/>
              <a:gd name="T5" fmla="*/ 30 h 38"/>
              <a:gd name="T6" fmla="*/ 0 w 12"/>
              <a:gd name="T7" fmla="*/ 0 h 38"/>
              <a:gd name="T8" fmla="*/ 12 w 12"/>
              <a:gd name="T9" fmla="*/ 8 h 38"/>
            </a:gdLst>
            <a:ahLst/>
            <a:cxnLst>
              <a:cxn ang="0">
                <a:pos x="T0" y="T1"/>
              </a:cxn>
              <a:cxn ang="0">
                <a:pos x="T2" y="T3"/>
              </a:cxn>
              <a:cxn ang="0">
                <a:pos x="T4" y="T5"/>
              </a:cxn>
              <a:cxn ang="0">
                <a:pos x="T6" y="T7"/>
              </a:cxn>
              <a:cxn ang="0">
                <a:pos x="T8" y="T9"/>
              </a:cxn>
            </a:cxnLst>
            <a:rect l="0" t="0" r="r" b="b"/>
            <a:pathLst>
              <a:path w="12" h="38">
                <a:moveTo>
                  <a:pt x="12" y="8"/>
                </a:moveTo>
                <a:lnTo>
                  <a:pt x="12" y="38"/>
                </a:lnTo>
                <a:lnTo>
                  <a:pt x="0" y="30"/>
                </a:lnTo>
                <a:lnTo>
                  <a:pt x="0" y="0"/>
                </a:lnTo>
                <a:lnTo>
                  <a:pt x="12" y="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08" name="Freeform 188">
            <a:extLst>
              <a:ext uri="{FF2B5EF4-FFF2-40B4-BE49-F238E27FC236}">
                <a16:creationId xmlns:a16="http://schemas.microsoft.com/office/drawing/2014/main" id="{38C2322D-573B-F2DC-AC25-292314E025C8}"/>
              </a:ext>
            </a:extLst>
          </p:cNvPr>
          <p:cNvSpPr>
            <a:spLocks/>
          </p:cNvSpPr>
          <p:nvPr/>
        </p:nvSpPr>
        <p:spPr bwMode="auto">
          <a:xfrm>
            <a:off x="4249738" y="5081588"/>
            <a:ext cx="60325" cy="92075"/>
          </a:xfrm>
          <a:custGeom>
            <a:avLst/>
            <a:gdLst>
              <a:gd name="T0" fmla="*/ 38 w 38"/>
              <a:gd name="T1" fmla="*/ 27 h 58"/>
              <a:gd name="T2" fmla="*/ 38 w 38"/>
              <a:gd name="T3" fmla="*/ 58 h 58"/>
              <a:gd name="T4" fmla="*/ 0 w 38"/>
              <a:gd name="T5" fmla="*/ 30 h 58"/>
              <a:gd name="T6" fmla="*/ 0 w 38"/>
              <a:gd name="T7" fmla="*/ 0 h 58"/>
              <a:gd name="T8" fmla="*/ 38 w 38"/>
              <a:gd name="T9" fmla="*/ 27 h 58"/>
            </a:gdLst>
            <a:ahLst/>
            <a:cxnLst>
              <a:cxn ang="0">
                <a:pos x="T0" y="T1"/>
              </a:cxn>
              <a:cxn ang="0">
                <a:pos x="T2" y="T3"/>
              </a:cxn>
              <a:cxn ang="0">
                <a:pos x="T4" y="T5"/>
              </a:cxn>
              <a:cxn ang="0">
                <a:pos x="T6" y="T7"/>
              </a:cxn>
              <a:cxn ang="0">
                <a:pos x="T8" y="T9"/>
              </a:cxn>
            </a:cxnLst>
            <a:rect l="0" t="0" r="r" b="b"/>
            <a:pathLst>
              <a:path w="38" h="58">
                <a:moveTo>
                  <a:pt x="38" y="27"/>
                </a:moveTo>
                <a:lnTo>
                  <a:pt x="38" y="58"/>
                </a:lnTo>
                <a:lnTo>
                  <a:pt x="0" y="30"/>
                </a:lnTo>
                <a:lnTo>
                  <a:pt x="0" y="0"/>
                </a:lnTo>
                <a:lnTo>
                  <a:pt x="38" y="27"/>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09" name="Rectangle 189">
            <a:extLst>
              <a:ext uri="{FF2B5EF4-FFF2-40B4-BE49-F238E27FC236}">
                <a16:creationId xmlns:a16="http://schemas.microsoft.com/office/drawing/2014/main" id="{2EFB3479-52C7-EAB1-E979-26AA5E46C3A2}"/>
              </a:ext>
            </a:extLst>
          </p:cNvPr>
          <p:cNvSpPr>
            <a:spLocks noChangeArrowheads="1"/>
          </p:cNvSpPr>
          <p:nvPr/>
        </p:nvSpPr>
        <p:spPr bwMode="auto">
          <a:xfrm>
            <a:off x="4310063" y="5364163"/>
            <a:ext cx="28575" cy="50800"/>
          </a:xfrm>
          <a:prstGeom prst="rect">
            <a:avLst/>
          </a:prstGeom>
          <a:solidFill>
            <a:srgbClr val="6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310" name="Freeform 190">
            <a:extLst>
              <a:ext uri="{FF2B5EF4-FFF2-40B4-BE49-F238E27FC236}">
                <a16:creationId xmlns:a16="http://schemas.microsoft.com/office/drawing/2014/main" id="{13439EF1-0D6C-E780-468D-7F09563B6CB2}"/>
              </a:ext>
            </a:extLst>
          </p:cNvPr>
          <p:cNvSpPr>
            <a:spLocks/>
          </p:cNvSpPr>
          <p:nvPr/>
        </p:nvSpPr>
        <p:spPr bwMode="auto">
          <a:xfrm>
            <a:off x="4048125" y="4622800"/>
            <a:ext cx="441325" cy="125413"/>
          </a:xfrm>
          <a:custGeom>
            <a:avLst/>
            <a:gdLst>
              <a:gd name="T0" fmla="*/ 0 w 278"/>
              <a:gd name="T1" fmla="*/ 0 h 79"/>
              <a:gd name="T2" fmla="*/ 119 w 278"/>
              <a:gd name="T3" fmla="*/ 6 h 79"/>
              <a:gd name="T4" fmla="*/ 278 w 278"/>
              <a:gd name="T5" fmla="*/ 75 h 79"/>
              <a:gd name="T6" fmla="*/ 168 w 278"/>
              <a:gd name="T7" fmla="*/ 79 h 79"/>
              <a:gd name="T8" fmla="*/ 0 w 278"/>
              <a:gd name="T9" fmla="*/ 0 h 79"/>
            </a:gdLst>
            <a:ahLst/>
            <a:cxnLst>
              <a:cxn ang="0">
                <a:pos x="T0" y="T1"/>
              </a:cxn>
              <a:cxn ang="0">
                <a:pos x="T2" y="T3"/>
              </a:cxn>
              <a:cxn ang="0">
                <a:pos x="T4" y="T5"/>
              </a:cxn>
              <a:cxn ang="0">
                <a:pos x="T6" y="T7"/>
              </a:cxn>
              <a:cxn ang="0">
                <a:pos x="T8" y="T9"/>
              </a:cxn>
            </a:cxnLst>
            <a:rect l="0" t="0" r="r" b="b"/>
            <a:pathLst>
              <a:path w="278" h="79">
                <a:moveTo>
                  <a:pt x="0" y="0"/>
                </a:moveTo>
                <a:lnTo>
                  <a:pt x="119" y="6"/>
                </a:lnTo>
                <a:lnTo>
                  <a:pt x="278" y="75"/>
                </a:lnTo>
                <a:lnTo>
                  <a:pt x="168" y="79"/>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11" name="Freeform 191">
            <a:extLst>
              <a:ext uri="{FF2B5EF4-FFF2-40B4-BE49-F238E27FC236}">
                <a16:creationId xmlns:a16="http://schemas.microsoft.com/office/drawing/2014/main" id="{98ECB775-79DC-2A76-1383-470B02BBC064}"/>
              </a:ext>
            </a:extLst>
          </p:cNvPr>
          <p:cNvSpPr>
            <a:spLocks/>
          </p:cNvSpPr>
          <p:nvPr/>
        </p:nvSpPr>
        <p:spPr bwMode="auto">
          <a:xfrm>
            <a:off x="4316413" y="4738688"/>
            <a:ext cx="171450" cy="93662"/>
          </a:xfrm>
          <a:custGeom>
            <a:avLst/>
            <a:gdLst>
              <a:gd name="T0" fmla="*/ 1 w 108"/>
              <a:gd name="T1" fmla="*/ 1 h 59"/>
              <a:gd name="T2" fmla="*/ 108 w 108"/>
              <a:gd name="T3" fmla="*/ 0 h 59"/>
              <a:gd name="T4" fmla="*/ 108 w 108"/>
              <a:gd name="T5" fmla="*/ 59 h 59"/>
              <a:gd name="T6" fmla="*/ 0 w 108"/>
              <a:gd name="T7" fmla="*/ 59 h 59"/>
              <a:gd name="T8" fmla="*/ 1 w 108"/>
              <a:gd name="T9" fmla="*/ 1 h 59"/>
            </a:gdLst>
            <a:ahLst/>
            <a:cxnLst>
              <a:cxn ang="0">
                <a:pos x="T0" y="T1"/>
              </a:cxn>
              <a:cxn ang="0">
                <a:pos x="T2" y="T3"/>
              </a:cxn>
              <a:cxn ang="0">
                <a:pos x="T4" y="T5"/>
              </a:cxn>
              <a:cxn ang="0">
                <a:pos x="T6" y="T7"/>
              </a:cxn>
              <a:cxn ang="0">
                <a:pos x="T8" y="T9"/>
              </a:cxn>
            </a:cxnLst>
            <a:rect l="0" t="0" r="r" b="b"/>
            <a:pathLst>
              <a:path w="108" h="59">
                <a:moveTo>
                  <a:pt x="1" y="1"/>
                </a:moveTo>
                <a:lnTo>
                  <a:pt x="108" y="0"/>
                </a:lnTo>
                <a:lnTo>
                  <a:pt x="108" y="59"/>
                </a:lnTo>
                <a:lnTo>
                  <a:pt x="0" y="59"/>
                </a:lnTo>
                <a:lnTo>
                  <a:pt x="1" y="1"/>
                </a:lnTo>
                <a:close/>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12" name="Freeform 192">
            <a:extLst>
              <a:ext uri="{FF2B5EF4-FFF2-40B4-BE49-F238E27FC236}">
                <a16:creationId xmlns:a16="http://schemas.microsoft.com/office/drawing/2014/main" id="{BCCD900E-069F-B4AC-708E-052E447C0CF3}"/>
              </a:ext>
            </a:extLst>
          </p:cNvPr>
          <p:cNvSpPr>
            <a:spLocks/>
          </p:cNvSpPr>
          <p:nvPr/>
        </p:nvSpPr>
        <p:spPr bwMode="auto">
          <a:xfrm>
            <a:off x="4049713" y="4622800"/>
            <a:ext cx="273050" cy="207963"/>
          </a:xfrm>
          <a:custGeom>
            <a:avLst/>
            <a:gdLst>
              <a:gd name="T0" fmla="*/ 0 w 172"/>
              <a:gd name="T1" fmla="*/ 0 h 131"/>
              <a:gd name="T2" fmla="*/ 0 w 172"/>
              <a:gd name="T3" fmla="*/ 45 h 131"/>
              <a:gd name="T4" fmla="*/ 172 w 172"/>
              <a:gd name="T5" fmla="*/ 131 h 131"/>
              <a:gd name="T6" fmla="*/ 172 w 172"/>
              <a:gd name="T7" fmla="*/ 73 h 131"/>
              <a:gd name="T8" fmla="*/ 0 w 172"/>
              <a:gd name="T9" fmla="*/ 0 h 131"/>
            </a:gdLst>
            <a:ahLst/>
            <a:cxnLst>
              <a:cxn ang="0">
                <a:pos x="T0" y="T1"/>
              </a:cxn>
              <a:cxn ang="0">
                <a:pos x="T2" y="T3"/>
              </a:cxn>
              <a:cxn ang="0">
                <a:pos x="T4" y="T5"/>
              </a:cxn>
              <a:cxn ang="0">
                <a:pos x="T6" y="T7"/>
              </a:cxn>
              <a:cxn ang="0">
                <a:pos x="T8" y="T9"/>
              </a:cxn>
            </a:cxnLst>
            <a:rect l="0" t="0" r="r" b="b"/>
            <a:pathLst>
              <a:path w="172" h="131">
                <a:moveTo>
                  <a:pt x="0" y="0"/>
                </a:moveTo>
                <a:lnTo>
                  <a:pt x="0" y="45"/>
                </a:lnTo>
                <a:lnTo>
                  <a:pt x="172" y="131"/>
                </a:lnTo>
                <a:lnTo>
                  <a:pt x="172" y="73"/>
                </a:lnTo>
                <a:lnTo>
                  <a:pt x="0" y="0"/>
                </a:lnTo>
                <a:close/>
              </a:path>
            </a:pathLst>
          </a:cu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13" name="Freeform 193">
            <a:extLst>
              <a:ext uri="{FF2B5EF4-FFF2-40B4-BE49-F238E27FC236}">
                <a16:creationId xmlns:a16="http://schemas.microsoft.com/office/drawing/2014/main" id="{D988F0CD-4B22-7318-7DE3-E5EDEB02B32E}"/>
              </a:ext>
            </a:extLst>
          </p:cNvPr>
          <p:cNvSpPr>
            <a:spLocks/>
          </p:cNvSpPr>
          <p:nvPr/>
        </p:nvSpPr>
        <p:spPr bwMode="auto">
          <a:xfrm>
            <a:off x="3811588" y="4103688"/>
            <a:ext cx="639762" cy="122237"/>
          </a:xfrm>
          <a:custGeom>
            <a:avLst/>
            <a:gdLst>
              <a:gd name="T0" fmla="*/ 181 w 403"/>
              <a:gd name="T1" fmla="*/ 0 h 77"/>
              <a:gd name="T2" fmla="*/ 142 w 403"/>
              <a:gd name="T3" fmla="*/ 1 h 77"/>
              <a:gd name="T4" fmla="*/ 106 w 403"/>
              <a:gd name="T5" fmla="*/ 5 h 77"/>
              <a:gd name="T6" fmla="*/ 81 w 403"/>
              <a:gd name="T7" fmla="*/ 7 h 77"/>
              <a:gd name="T8" fmla="*/ 66 w 403"/>
              <a:gd name="T9" fmla="*/ 10 h 77"/>
              <a:gd name="T10" fmla="*/ 52 w 403"/>
              <a:gd name="T11" fmla="*/ 13 h 77"/>
              <a:gd name="T12" fmla="*/ 40 w 403"/>
              <a:gd name="T13" fmla="*/ 15 h 77"/>
              <a:gd name="T14" fmla="*/ 29 w 403"/>
              <a:gd name="T15" fmla="*/ 19 h 77"/>
              <a:gd name="T16" fmla="*/ 19 w 403"/>
              <a:gd name="T17" fmla="*/ 22 h 77"/>
              <a:gd name="T18" fmla="*/ 12 w 403"/>
              <a:gd name="T19" fmla="*/ 26 h 77"/>
              <a:gd name="T20" fmla="*/ 7 w 403"/>
              <a:gd name="T21" fmla="*/ 29 h 77"/>
              <a:gd name="T22" fmla="*/ 2 w 403"/>
              <a:gd name="T23" fmla="*/ 33 h 77"/>
              <a:gd name="T24" fmla="*/ 0 w 403"/>
              <a:gd name="T25" fmla="*/ 36 h 77"/>
              <a:gd name="T26" fmla="*/ 0 w 403"/>
              <a:gd name="T27" fmla="*/ 41 h 77"/>
              <a:gd name="T28" fmla="*/ 2 w 403"/>
              <a:gd name="T29" fmla="*/ 45 h 77"/>
              <a:gd name="T30" fmla="*/ 7 w 403"/>
              <a:gd name="T31" fmla="*/ 48 h 77"/>
              <a:gd name="T32" fmla="*/ 12 w 403"/>
              <a:gd name="T33" fmla="*/ 52 h 77"/>
              <a:gd name="T34" fmla="*/ 19 w 403"/>
              <a:gd name="T35" fmla="*/ 55 h 77"/>
              <a:gd name="T36" fmla="*/ 29 w 403"/>
              <a:gd name="T37" fmla="*/ 59 h 77"/>
              <a:gd name="T38" fmla="*/ 40 w 403"/>
              <a:gd name="T39" fmla="*/ 62 h 77"/>
              <a:gd name="T40" fmla="*/ 52 w 403"/>
              <a:gd name="T41" fmla="*/ 65 h 77"/>
              <a:gd name="T42" fmla="*/ 66 w 403"/>
              <a:gd name="T43" fmla="*/ 68 h 77"/>
              <a:gd name="T44" fmla="*/ 81 w 403"/>
              <a:gd name="T45" fmla="*/ 70 h 77"/>
              <a:gd name="T46" fmla="*/ 106 w 403"/>
              <a:gd name="T47" fmla="*/ 73 h 77"/>
              <a:gd name="T48" fmla="*/ 142 w 403"/>
              <a:gd name="T49" fmla="*/ 76 h 77"/>
              <a:gd name="T50" fmla="*/ 181 w 403"/>
              <a:gd name="T51" fmla="*/ 77 h 77"/>
              <a:gd name="T52" fmla="*/ 223 w 403"/>
              <a:gd name="T53" fmla="*/ 77 h 77"/>
              <a:gd name="T54" fmla="*/ 261 w 403"/>
              <a:gd name="T55" fmla="*/ 76 h 77"/>
              <a:gd name="T56" fmla="*/ 297 w 403"/>
              <a:gd name="T57" fmla="*/ 73 h 77"/>
              <a:gd name="T58" fmla="*/ 322 w 403"/>
              <a:gd name="T59" fmla="*/ 70 h 77"/>
              <a:gd name="T60" fmla="*/ 337 w 403"/>
              <a:gd name="T61" fmla="*/ 68 h 77"/>
              <a:gd name="T62" fmla="*/ 351 w 403"/>
              <a:gd name="T63" fmla="*/ 65 h 77"/>
              <a:gd name="T64" fmla="*/ 363 w 403"/>
              <a:gd name="T65" fmla="*/ 62 h 77"/>
              <a:gd name="T66" fmla="*/ 374 w 403"/>
              <a:gd name="T67" fmla="*/ 59 h 77"/>
              <a:gd name="T68" fmla="*/ 384 w 403"/>
              <a:gd name="T69" fmla="*/ 55 h 77"/>
              <a:gd name="T70" fmla="*/ 391 w 403"/>
              <a:gd name="T71" fmla="*/ 52 h 77"/>
              <a:gd name="T72" fmla="*/ 396 w 403"/>
              <a:gd name="T73" fmla="*/ 48 h 77"/>
              <a:gd name="T74" fmla="*/ 401 w 403"/>
              <a:gd name="T75" fmla="*/ 45 h 77"/>
              <a:gd name="T76" fmla="*/ 402 w 403"/>
              <a:gd name="T77" fmla="*/ 41 h 77"/>
              <a:gd name="T78" fmla="*/ 402 w 403"/>
              <a:gd name="T79" fmla="*/ 36 h 77"/>
              <a:gd name="T80" fmla="*/ 401 w 403"/>
              <a:gd name="T81" fmla="*/ 33 h 77"/>
              <a:gd name="T82" fmla="*/ 396 w 403"/>
              <a:gd name="T83" fmla="*/ 29 h 77"/>
              <a:gd name="T84" fmla="*/ 391 w 403"/>
              <a:gd name="T85" fmla="*/ 26 h 77"/>
              <a:gd name="T86" fmla="*/ 384 w 403"/>
              <a:gd name="T87" fmla="*/ 22 h 77"/>
              <a:gd name="T88" fmla="*/ 374 w 403"/>
              <a:gd name="T89" fmla="*/ 19 h 77"/>
              <a:gd name="T90" fmla="*/ 363 w 403"/>
              <a:gd name="T91" fmla="*/ 15 h 77"/>
              <a:gd name="T92" fmla="*/ 351 w 403"/>
              <a:gd name="T93" fmla="*/ 13 h 77"/>
              <a:gd name="T94" fmla="*/ 337 w 403"/>
              <a:gd name="T95" fmla="*/ 10 h 77"/>
              <a:gd name="T96" fmla="*/ 322 w 403"/>
              <a:gd name="T97" fmla="*/ 7 h 77"/>
              <a:gd name="T98" fmla="*/ 297 w 403"/>
              <a:gd name="T99" fmla="*/ 5 h 77"/>
              <a:gd name="T100" fmla="*/ 261 w 403"/>
              <a:gd name="T101" fmla="*/ 1 h 77"/>
              <a:gd name="T102" fmla="*/ 223 w 403"/>
              <a:gd name="T103"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3" h="77">
                <a:moveTo>
                  <a:pt x="202" y="0"/>
                </a:moveTo>
                <a:lnTo>
                  <a:pt x="181" y="0"/>
                </a:lnTo>
                <a:lnTo>
                  <a:pt x="161" y="0"/>
                </a:lnTo>
                <a:lnTo>
                  <a:pt x="142" y="1"/>
                </a:lnTo>
                <a:lnTo>
                  <a:pt x="123" y="3"/>
                </a:lnTo>
                <a:lnTo>
                  <a:pt x="106" y="5"/>
                </a:lnTo>
                <a:lnTo>
                  <a:pt x="88" y="6"/>
                </a:lnTo>
                <a:lnTo>
                  <a:pt x="81" y="7"/>
                </a:lnTo>
                <a:lnTo>
                  <a:pt x="73" y="8"/>
                </a:lnTo>
                <a:lnTo>
                  <a:pt x="66" y="10"/>
                </a:lnTo>
                <a:lnTo>
                  <a:pt x="59" y="11"/>
                </a:lnTo>
                <a:lnTo>
                  <a:pt x="52" y="13"/>
                </a:lnTo>
                <a:lnTo>
                  <a:pt x="46" y="14"/>
                </a:lnTo>
                <a:lnTo>
                  <a:pt x="40" y="15"/>
                </a:lnTo>
                <a:lnTo>
                  <a:pt x="35" y="17"/>
                </a:lnTo>
                <a:lnTo>
                  <a:pt x="29" y="19"/>
                </a:lnTo>
                <a:lnTo>
                  <a:pt x="24" y="20"/>
                </a:lnTo>
                <a:lnTo>
                  <a:pt x="19" y="22"/>
                </a:lnTo>
                <a:lnTo>
                  <a:pt x="16" y="24"/>
                </a:lnTo>
                <a:lnTo>
                  <a:pt x="12" y="26"/>
                </a:lnTo>
                <a:lnTo>
                  <a:pt x="9" y="27"/>
                </a:lnTo>
                <a:lnTo>
                  <a:pt x="7" y="29"/>
                </a:lnTo>
                <a:lnTo>
                  <a:pt x="4" y="31"/>
                </a:lnTo>
                <a:lnTo>
                  <a:pt x="2" y="33"/>
                </a:lnTo>
                <a:lnTo>
                  <a:pt x="1" y="35"/>
                </a:lnTo>
                <a:lnTo>
                  <a:pt x="0" y="36"/>
                </a:lnTo>
                <a:lnTo>
                  <a:pt x="0" y="39"/>
                </a:lnTo>
                <a:lnTo>
                  <a:pt x="0" y="41"/>
                </a:lnTo>
                <a:lnTo>
                  <a:pt x="1" y="42"/>
                </a:lnTo>
                <a:lnTo>
                  <a:pt x="2" y="45"/>
                </a:lnTo>
                <a:lnTo>
                  <a:pt x="4" y="47"/>
                </a:lnTo>
                <a:lnTo>
                  <a:pt x="7" y="48"/>
                </a:lnTo>
                <a:lnTo>
                  <a:pt x="9" y="51"/>
                </a:lnTo>
                <a:lnTo>
                  <a:pt x="12" y="52"/>
                </a:lnTo>
                <a:lnTo>
                  <a:pt x="16" y="54"/>
                </a:lnTo>
                <a:lnTo>
                  <a:pt x="19" y="55"/>
                </a:lnTo>
                <a:lnTo>
                  <a:pt x="24" y="58"/>
                </a:lnTo>
                <a:lnTo>
                  <a:pt x="29" y="59"/>
                </a:lnTo>
                <a:lnTo>
                  <a:pt x="35" y="61"/>
                </a:lnTo>
                <a:lnTo>
                  <a:pt x="40" y="62"/>
                </a:lnTo>
                <a:lnTo>
                  <a:pt x="46" y="63"/>
                </a:lnTo>
                <a:lnTo>
                  <a:pt x="52" y="65"/>
                </a:lnTo>
                <a:lnTo>
                  <a:pt x="59" y="67"/>
                </a:lnTo>
                <a:lnTo>
                  <a:pt x="66" y="68"/>
                </a:lnTo>
                <a:lnTo>
                  <a:pt x="73" y="69"/>
                </a:lnTo>
                <a:lnTo>
                  <a:pt x="81" y="70"/>
                </a:lnTo>
                <a:lnTo>
                  <a:pt x="88" y="72"/>
                </a:lnTo>
                <a:lnTo>
                  <a:pt x="106" y="73"/>
                </a:lnTo>
                <a:lnTo>
                  <a:pt x="123" y="75"/>
                </a:lnTo>
                <a:lnTo>
                  <a:pt x="142" y="76"/>
                </a:lnTo>
                <a:lnTo>
                  <a:pt x="161" y="77"/>
                </a:lnTo>
                <a:lnTo>
                  <a:pt x="181" y="77"/>
                </a:lnTo>
                <a:lnTo>
                  <a:pt x="202" y="77"/>
                </a:lnTo>
                <a:lnTo>
                  <a:pt x="223" y="77"/>
                </a:lnTo>
                <a:lnTo>
                  <a:pt x="242" y="77"/>
                </a:lnTo>
                <a:lnTo>
                  <a:pt x="261" y="76"/>
                </a:lnTo>
                <a:lnTo>
                  <a:pt x="280" y="75"/>
                </a:lnTo>
                <a:lnTo>
                  <a:pt x="297" y="73"/>
                </a:lnTo>
                <a:lnTo>
                  <a:pt x="315" y="72"/>
                </a:lnTo>
                <a:lnTo>
                  <a:pt x="322" y="70"/>
                </a:lnTo>
                <a:lnTo>
                  <a:pt x="330" y="69"/>
                </a:lnTo>
                <a:lnTo>
                  <a:pt x="337" y="68"/>
                </a:lnTo>
                <a:lnTo>
                  <a:pt x="344" y="67"/>
                </a:lnTo>
                <a:lnTo>
                  <a:pt x="351" y="65"/>
                </a:lnTo>
                <a:lnTo>
                  <a:pt x="357" y="63"/>
                </a:lnTo>
                <a:lnTo>
                  <a:pt x="363" y="62"/>
                </a:lnTo>
                <a:lnTo>
                  <a:pt x="368" y="61"/>
                </a:lnTo>
                <a:lnTo>
                  <a:pt x="374" y="59"/>
                </a:lnTo>
                <a:lnTo>
                  <a:pt x="379" y="58"/>
                </a:lnTo>
                <a:lnTo>
                  <a:pt x="384" y="55"/>
                </a:lnTo>
                <a:lnTo>
                  <a:pt x="387" y="54"/>
                </a:lnTo>
                <a:lnTo>
                  <a:pt x="391" y="52"/>
                </a:lnTo>
                <a:lnTo>
                  <a:pt x="394" y="51"/>
                </a:lnTo>
                <a:lnTo>
                  <a:pt x="396" y="48"/>
                </a:lnTo>
                <a:lnTo>
                  <a:pt x="399" y="47"/>
                </a:lnTo>
                <a:lnTo>
                  <a:pt x="401" y="45"/>
                </a:lnTo>
                <a:lnTo>
                  <a:pt x="402" y="42"/>
                </a:lnTo>
                <a:lnTo>
                  <a:pt x="402" y="41"/>
                </a:lnTo>
                <a:lnTo>
                  <a:pt x="403" y="39"/>
                </a:lnTo>
                <a:lnTo>
                  <a:pt x="402" y="36"/>
                </a:lnTo>
                <a:lnTo>
                  <a:pt x="402" y="35"/>
                </a:lnTo>
                <a:lnTo>
                  <a:pt x="401" y="33"/>
                </a:lnTo>
                <a:lnTo>
                  <a:pt x="399" y="31"/>
                </a:lnTo>
                <a:lnTo>
                  <a:pt x="396" y="29"/>
                </a:lnTo>
                <a:lnTo>
                  <a:pt x="394" y="27"/>
                </a:lnTo>
                <a:lnTo>
                  <a:pt x="391" y="26"/>
                </a:lnTo>
                <a:lnTo>
                  <a:pt x="387" y="24"/>
                </a:lnTo>
                <a:lnTo>
                  <a:pt x="384" y="22"/>
                </a:lnTo>
                <a:lnTo>
                  <a:pt x="379" y="20"/>
                </a:lnTo>
                <a:lnTo>
                  <a:pt x="374" y="19"/>
                </a:lnTo>
                <a:lnTo>
                  <a:pt x="368" y="17"/>
                </a:lnTo>
                <a:lnTo>
                  <a:pt x="363" y="15"/>
                </a:lnTo>
                <a:lnTo>
                  <a:pt x="357" y="14"/>
                </a:lnTo>
                <a:lnTo>
                  <a:pt x="351" y="13"/>
                </a:lnTo>
                <a:lnTo>
                  <a:pt x="344" y="11"/>
                </a:lnTo>
                <a:lnTo>
                  <a:pt x="337" y="10"/>
                </a:lnTo>
                <a:lnTo>
                  <a:pt x="330" y="8"/>
                </a:lnTo>
                <a:lnTo>
                  <a:pt x="322" y="7"/>
                </a:lnTo>
                <a:lnTo>
                  <a:pt x="315" y="6"/>
                </a:lnTo>
                <a:lnTo>
                  <a:pt x="297" y="5"/>
                </a:lnTo>
                <a:lnTo>
                  <a:pt x="280" y="3"/>
                </a:lnTo>
                <a:lnTo>
                  <a:pt x="261" y="1"/>
                </a:lnTo>
                <a:lnTo>
                  <a:pt x="242" y="0"/>
                </a:lnTo>
                <a:lnTo>
                  <a:pt x="223" y="0"/>
                </a:lnTo>
                <a:lnTo>
                  <a:pt x="202" y="0"/>
                </a:lnTo>
                <a:close/>
              </a:path>
            </a:pathLst>
          </a:custGeom>
          <a:solidFill>
            <a:srgbClr val="CC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14" name="Freeform 194">
            <a:extLst>
              <a:ext uri="{FF2B5EF4-FFF2-40B4-BE49-F238E27FC236}">
                <a16:creationId xmlns:a16="http://schemas.microsoft.com/office/drawing/2014/main" id="{71AE3799-FCA7-1A05-234E-7B06713923E3}"/>
              </a:ext>
            </a:extLst>
          </p:cNvPr>
          <p:cNvSpPr>
            <a:spLocks/>
          </p:cNvSpPr>
          <p:nvPr/>
        </p:nvSpPr>
        <p:spPr bwMode="auto">
          <a:xfrm>
            <a:off x="3811588" y="4103688"/>
            <a:ext cx="639762" cy="122237"/>
          </a:xfrm>
          <a:custGeom>
            <a:avLst/>
            <a:gdLst>
              <a:gd name="T0" fmla="*/ 181 w 403"/>
              <a:gd name="T1" fmla="*/ 0 h 77"/>
              <a:gd name="T2" fmla="*/ 142 w 403"/>
              <a:gd name="T3" fmla="*/ 1 h 77"/>
              <a:gd name="T4" fmla="*/ 106 w 403"/>
              <a:gd name="T5" fmla="*/ 5 h 77"/>
              <a:gd name="T6" fmla="*/ 81 w 403"/>
              <a:gd name="T7" fmla="*/ 7 h 77"/>
              <a:gd name="T8" fmla="*/ 66 w 403"/>
              <a:gd name="T9" fmla="*/ 10 h 77"/>
              <a:gd name="T10" fmla="*/ 52 w 403"/>
              <a:gd name="T11" fmla="*/ 13 h 77"/>
              <a:gd name="T12" fmla="*/ 40 w 403"/>
              <a:gd name="T13" fmla="*/ 15 h 77"/>
              <a:gd name="T14" fmla="*/ 29 w 403"/>
              <a:gd name="T15" fmla="*/ 19 h 77"/>
              <a:gd name="T16" fmla="*/ 19 w 403"/>
              <a:gd name="T17" fmla="*/ 22 h 77"/>
              <a:gd name="T18" fmla="*/ 12 w 403"/>
              <a:gd name="T19" fmla="*/ 26 h 77"/>
              <a:gd name="T20" fmla="*/ 7 w 403"/>
              <a:gd name="T21" fmla="*/ 29 h 77"/>
              <a:gd name="T22" fmla="*/ 2 w 403"/>
              <a:gd name="T23" fmla="*/ 33 h 77"/>
              <a:gd name="T24" fmla="*/ 0 w 403"/>
              <a:gd name="T25" fmla="*/ 36 h 77"/>
              <a:gd name="T26" fmla="*/ 0 w 403"/>
              <a:gd name="T27" fmla="*/ 41 h 77"/>
              <a:gd name="T28" fmla="*/ 2 w 403"/>
              <a:gd name="T29" fmla="*/ 45 h 77"/>
              <a:gd name="T30" fmla="*/ 7 w 403"/>
              <a:gd name="T31" fmla="*/ 48 h 77"/>
              <a:gd name="T32" fmla="*/ 12 w 403"/>
              <a:gd name="T33" fmla="*/ 52 h 77"/>
              <a:gd name="T34" fmla="*/ 19 w 403"/>
              <a:gd name="T35" fmla="*/ 55 h 77"/>
              <a:gd name="T36" fmla="*/ 29 w 403"/>
              <a:gd name="T37" fmla="*/ 59 h 77"/>
              <a:gd name="T38" fmla="*/ 40 w 403"/>
              <a:gd name="T39" fmla="*/ 62 h 77"/>
              <a:gd name="T40" fmla="*/ 52 w 403"/>
              <a:gd name="T41" fmla="*/ 65 h 77"/>
              <a:gd name="T42" fmla="*/ 66 w 403"/>
              <a:gd name="T43" fmla="*/ 68 h 77"/>
              <a:gd name="T44" fmla="*/ 81 w 403"/>
              <a:gd name="T45" fmla="*/ 70 h 77"/>
              <a:gd name="T46" fmla="*/ 106 w 403"/>
              <a:gd name="T47" fmla="*/ 73 h 77"/>
              <a:gd name="T48" fmla="*/ 142 w 403"/>
              <a:gd name="T49" fmla="*/ 76 h 77"/>
              <a:gd name="T50" fmla="*/ 181 w 403"/>
              <a:gd name="T51" fmla="*/ 77 h 77"/>
              <a:gd name="T52" fmla="*/ 223 w 403"/>
              <a:gd name="T53" fmla="*/ 77 h 77"/>
              <a:gd name="T54" fmla="*/ 261 w 403"/>
              <a:gd name="T55" fmla="*/ 76 h 77"/>
              <a:gd name="T56" fmla="*/ 297 w 403"/>
              <a:gd name="T57" fmla="*/ 73 h 77"/>
              <a:gd name="T58" fmla="*/ 322 w 403"/>
              <a:gd name="T59" fmla="*/ 70 h 77"/>
              <a:gd name="T60" fmla="*/ 337 w 403"/>
              <a:gd name="T61" fmla="*/ 68 h 77"/>
              <a:gd name="T62" fmla="*/ 351 w 403"/>
              <a:gd name="T63" fmla="*/ 65 h 77"/>
              <a:gd name="T64" fmla="*/ 363 w 403"/>
              <a:gd name="T65" fmla="*/ 62 h 77"/>
              <a:gd name="T66" fmla="*/ 374 w 403"/>
              <a:gd name="T67" fmla="*/ 59 h 77"/>
              <a:gd name="T68" fmla="*/ 384 w 403"/>
              <a:gd name="T69" fmla="*/ 55 h 77"/>
              <a:gd name="T70" fmla="*/ 391 w 403"/>
              <a:gd name="T71" fmla="*/ 52 h 77"/>
              <a:gd name="T72" fmla="*/ 396 w 403"/>
              <a:gd name="T73" fmla="*/ 48 h 77"/>
              <a:gd name="T74" fmla="*/ 401 w 403"/>
              <a:gd name="T75" fmla="*/ 45 h 77"/>
              <a:gd name="T76" fmla="*/ 402 w 403"/>
              <a:gd name="T77" fmla="*/ 41 h 77"/>
              <a:gd name="T78" fmla="*/ 402 w 403"/>
              <a:gd name="T79" fmla="*/ 36 h 77"/>
              <a:gd name="T80" fmla="*/ 401 w 403"/>
              <a:gd name="T81" fmla="*/ 33 h 77"/>
              <a:gd name="T82" fmla="*/ 396 w 403"/>
              <a:gd name="T83" fmla="*/ 29 h 77"/>
              <a:gd name="T84" fmla="*/ 391 w 403"/>
              <a:gd name="T85" fmla="*/ 26 h 77"/>
              <a:gd name="T86" fmla="*/ 384 w 403"/>
              <a:gd name="T87" fmla="*/ 22 h 77"/>
              <a:gd name="T88" fmla="*/ 374 w 403"/>
              <a:gd name="T89" fmla="*/ 19 h 77"/>
              <a:gd name="T90" fmla="*/ 363 w 403"/>
              <a:gd name="T91" fmla="*/ 15 h 77"/>
              <a:gd name="T92" fmla="*/ 351 w 403"/>
              <a:gd name="T93" fmla="*/ 13 h 77"/>
              <a:gd name="T94" fmla="*/ 337 w 403"/>
              <a:gd name="T95" fmla="*/ 10 h 77"/>
              <a:gd name="T96" fmla="*/ 322 w 403"/>
              <a:gd name="T97" fmla="*/ 7 h 77"/>
              <a:gd name="T98" fmla="*/ 297 w 403"/>
              <a:gd name="T99" fmla="*/ 5 h 77"/>
              <a:gd name="T100" fmla="*/ 261 w 403"/>
              <a:gd name="T101" fmla="*/ 1 h 77"/>
              <a:gd name="T102" fmla="*/ 223 w 403"/>
              <a:gd name="T103"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3" h="77">
                <a:moveTo>
                  <a:pt x="202" y="0"/>
                </a:moveTo>
                <a:lnTo>
                  <a:pt x="181" y="0"/>
                </a:lnTo>
                <a:lnTo>
                  <a:pt x="161" y="0"/>
                </a:lnTo>
                <a:lnTo>
                  <a:pt x="142" y="1"/>
                </a:lnTo>
                <a:lnTo>
                  <a:pt x="123" y="3"/>
                </a:lnTo>
                <a:lnTo>
                  <a:pt x="106" y="5"/>
                </a:lnTo>
                <a:lnTo>
                  <a:pt x="88" y="6"/>
                </a:lnTo>
                <a:lnTo>
                  <a:pt x="81" y="7"/>
                </a:lnTo>
                <a:lnTo>
                  <a:pt x="73" y="8"/>
                </a:lnTo>
                <a:lnTo>
                  <a:pt x="66" y="10"/>
                </a:lnTo>
                <a:lnTo>
                  <a:pt x="59" y="11"/>
                </a:lnTo>
                <a:lnTo>
                  <a:pt x="52" y="13"/>
                </a:lnTo>
                <a:lnTo>
                  <a:pt x="46" y="14"/>
                </a:lnTo>
                <a:lnTo>
                  <a:pt x="40" y="15"/>
                </a:lnTo>
                <a:lnTo>
                  <a:pt x="35" y="17"/>
                </a:lnTo>
                <a:lnTo>
                  <a:pt x="29" y="19"/>
                </a:lnTo>
                <a:lnTo>
                  <a:pt x="24" y="20"/>
                </a:lnTo>
                <a:lnTo>
                  <a:pt x="19" y="22"/>
                </a:lnTo>
                <a:lnTo>
                  <a:pt x="16" y="24"/>
                </a:lnTo>
                <a:lnTo>
                  <a:pt x="12" y="26"/>
                </a:lnTo>
                <a:lnTo>
                  <a:pt x="9" y="27"/>
                </a:lnTo>
                <a:lnTo>
                  <a:pt x="7" y="29"/>
                </a:lnTo>
                <a:lnTo>
                  <a:pt x="4" y="31"/>
                </a:lnTo>
                <a:lnTo>
                  <a:pt x="2" y="33"/>
                </a:lnTo>
                <a:lnTo>
                  <a:pt x="1" y="35"/>
                </a:lnTo>
                <a:lnTo>
                  <a:pt x="0" y="36"/>
                </a:lnTo>
                <a:lnTo>
                  <a:pt x="0" y="39"/>
                </a:lnTo>
                <a:lnTo>
                  <a:pt x="0" y="41"/>
                </a:lnTo>
                <a:lnTo>
                  <a:pt x="1" y="42"/>
                </a:lnTo>
                <a:lnTo>
                  <a:pt x="2" y="45"/>
                </a:lnTo>
                <a:lnTo>
                  <a:pt x="4" y="47"/>
                </a:lnTo>
                <a:lnTo>
                  <a:pt x="7" y="48"/>
                </a:lnTo>
                <a:lnTo>
                  <a:pt x="9" y="51"/>
                </a:lnTo>
                <a:lnTo>
                  <a:pt x="12" y="52"/>
                </a:lnTo>
                <a:lnTo>
                  <a:pt x="16" y="54"/>
                </a:lnTo>
                <a:lnTo>
                  <a:pt x="19" y="55"/>
                </a:lnTo>
                <a:lnTo>
                  <a:pt x="24" y="58"/>
                </a:lnTo>
                <a:lnTo>
                  <a:pt x="29" y="59"/>
                </a:lnTo>
                <a:lnTo>
                  <a:pt x="35" y="61"/>
                </a:lnTo>
                <a:lnTo>
                  <a:pt x="40" y="62"/>
                </a:lnTo>
                <a:lnTo>
                  <a:pt x="46" y="63"/>
                </a:lnTo>
                <a:lnTo>
                  <a:pt x="52" y="65"/>
                </a:lnTo>
                <a:lnTo>
                  <a:pt x="59" y="67"/>
                </a:lnTo>
                <a:lnTo>
                  <a:pt x="66" y="68"/>
                </a:lnTo>
                <a:lnTo>
                  <a:pt x="73" y="69"/>
                </a:lnTo>
                <a:lnTo>
                  <a:pt x="81" y="70"/>
                </a:lnTo>
                <a:lnTo>
                  <a:pt x="88" y="72"/>
                </a:lnTo>
                <a:lnTo>
                  <a:pt x="106" y="73"/>
                </a:lnTo>
                <a:lnTo>
                  <a:pt x="123" y="75"/>
                </a:lnTo>
                <a:lnTo>
                  <a:pt x="142" y="76"/>
                </a:lnTo>
                <a:lnTo>
                  <a:pt x="161" y="77"/>
                </a:lnTo>
                <a:lnTo>
                  <a:pt x="181" y="77"/>
                </a:lnTo>
                <a:lnTo>
                  <a:pt x="202" y="77"/>
                </a:lnTo>
                <a:lnTo>
                  <a:pt x="223" y="77"/>
                </a:lnTo>
                <a:lnTo>
                  <a:pt x="242" y="77"/>
                </a:lnTo>
                <a:lnTo>
                  <a:pt x="261" y="76"/>
                </a:lnTo>
                <a:lnTo>
                  <a:pt x="280" y="75"/>
                </a:lnTo>
                <a:lnTo>
                  <a:pt x="297" y="73"/>
                </a:lnTo>
                <a:lnTo>
                  <a:pt x="315" y="72"/>
                </a:lnTo>
                <a:lnTo>
                  <a:pt x="322" y="70"/>
                </a:lnTo>
                <a:lnTo>
                  <a:pt x="330" y="69"/>
                </a:lnTo>
                <a:lnTo>
                  <a:pt x="337" y="68"/>
                </a:lnTo>
                <a:lnTo>
                  <a:pt x="344" y="67"/>
                </a:lnTo>
                <a:lnTo>
                  <a:pt x="351" y="65"/>
                </a:lnTo>
                <a:lnTo>
                  <a:pt x="357" y="63"/>
                </a:lnTo>
                <a:lnTo>
                  <a:pt x="363" y="62"/>
                </a:lnTo>
                <a:lnTo>
                  <a:pt x="368" y="61"/>
                </a:lnTo>
                <a:lnTo>
                  <a:pt x="374" y="59"/>
                </a:lnTo>
                <a:lnTo>
                  <a:pt x="379" y="58"/>
                </a:lnTo>
                <a:lnTo>
                  <a:pt x="384" y="55"/>
                </a:lnTo>
                <a:lnTo>
                  <a:pt x="387" y="54"/>
                </a:lnTo>
                <a:lnTo>
                  <a:pt x="391" y="52"/>
                </a:lnTo>
                <a:lnTo>
                  <a:pt x="394" y="51"/>
                </a:lnTo>
                <a:lnTo>
                  <a:pt x="396" y="48"/>
                </a:lnTo>
                <a:lnTo>
                  <a:pt x="399" y="47"/>
                </a:lnTo>
                <a:lnTo>
                  <a:pt x="401" y="45"/>
                </a:lnTo>
                <a:lnTo>
                  <a:pt x="402" y="42"/>
                </a:lnTo>
                <a:lnTo>
                  <a:pt x="402" y="41"/>
                </a:lnTo>
                <a:lnTo>
                  <a:pt x="403" y="39"/>
                </a:lnTo>
                <a:lnTo>
                  <a:pt x="402" y="36"/>
                </a:lnTo>
                <a:lnTo>
                  <a:pt x="402" y="35"/>
                </a:lnTo>
                <a:lnTo>
                  <a:pt x="401" y="33"/>
                </a:lnTo>
                <a:lnTo>
                  <a:pt x="399" y="31"/>
                </a:lnTo>
                <a:lnTo>
                  <a:pt x="396" y="29"/>
                </a:lnTo>
                <a:lnTo>
                  <a:pt x="394" y="27"/>
                </a:lnTo>
                <a:lnTo>
                  <a:pt x="391" y="26"/>
                </a:lnTo>
                <a:lnTo>
                  <a:pt x="387" y="24"/>
                </a:lnTo>
                <a:lnTo>
                  <a:pt x="384" y="22"/>
                </a:lnTo>
                <a:lnTo>
                  <a:pt x="379" y="20"/>
                </a:lnTo>
                <a:lnTo>
                  <a:pt x="374" y="19"/>
                </a:lnTo>
                <a:lnTo>
                  <a:pt x="368" y="17"/>
                </a:lnTo>
                <a:lnTo>
                  <a:pt x="363" y="15"/>
                </a:lnTo>
                <a:lnTo>
                  <a:pt x="357" y="14"/>
                </a:lnTo>
                <a:lnTo>
                  <a:pt x="351" y="13"/>
                </a:lnTo>
                <a:lnTo>
                  <a:pt x="344" y="11"/>
                </a:lnTo>
                <a:lnTo>
                  <a:pt x="337" y="10"/>
                </a:lnTo>
                <a:lnTo>
                  <a:pt x="330" y="8"/>
                </a:lnTo>
                <a:lnTo>
                  <a:pt x="322" y="7"/>
                </a:lnTo>
                <a:lnTo>
                  <a:pt x="315" y="6"/>
                </a:lnTo>
                <a:lnTo>
                  <a:pt x="297" y="5"/>
                </a:lnTo>
                <a:lnTo>
                  <a:pt x="280" y="3"/>
                </a:lnTo>
                <a:lnTo>
                  <a:pt x="261" y="1"/>
                </a:lnTo>
                <a:lnTo>
                  <a:pt x="242" y="0"/>
                </a:lnTo>
                <a:lnTo>
                  <a:pt x="223" y="0"/>
                </a:lnTo>
                <a:lnTo>
                  <a:pt x="202" y="0"/>
                </a:lnTo>
              </a:path>
            </a:pathLst>
          </a:custGeom>
          <a:noFill/>
          <a:ln w="142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133315" name="Line 195">
            <a:extLst>
              <a:ext uri="{FF2B5EF4-FFF2-40B4-BE49-F238E27FC236}">
                <a16:creationId xmlns:a16="http://schemas.microsoft.com/office/drawing/2014/main" id="{EEE9A4C2-4848-76C2-AEE4-C022FA60F0DE}"/>
              </a:ext>
            </a:extLst>
          </p:cNvPr>
          <p:cNvSpPr>
            <a:spLocks noChangeShapeType="1"/>
          </p:cNvSpPr>
          <p:nvPr/>
        </p:nvSpPr>
        <p:spPr bwMode="auto">
          <a:xfrm>
            <a:off x="3811588" y="4092575"/>
            <a:ext cx="1587" cy="7620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316" name="Line 196">
            <a:extLst>
              <a:ext uri="{FF2B5EF4-FFF2-40B4-BE49-F238E27FC236}">
                <a16:creationId xmlns:a16="http://schemas.microsoft.com/office/drawing/2014/main" id="{E052F781-C4A0-81E6-4DD1-8963A4DE27E5}"/>
              </a:ext>
            </a:extLst>
          </p:cNvPr>
          <p:cNvSpPr>
            <a:spLocks noChangeShapeType="1"/>
          </p:cNvSpPr>
          <p:nvPr/>
        </p:nvSpPr>
        <p:spPr bwMode="auto">
          <a:xfrm>
            <a:off x="4451350" y="4092575"/>
            <a:ext cx="1588" cy="7620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317" name="Rectangle 197">
            <a:extLst>
              <a:ext uri="{FF2B5EF4-FFF2-40B4-BE49-F238E27FC236}">
                <a16:creationId xmlns:a16="http://schemas.microsoft.com/office/drawing/2014/main" id="{77D044C5-C057-B2F0-BD53-7A3C3AE22CF1}"/>
              </a:ext>
            </a:extLst>
          </p:cNvPr>
          <p:cNvSpPr>
            <a:spLocks noChangeArrowheads="1"/>
          </p:cNvSpPr>
          <p:nvPr/>
        </p:nvSpPr>
        <p:spPr bwMode="auto">
          <a:xfrm>
            <a:off x="3811588" y="4092575"/>
            <a:ext cx="635000" cy="76200"/>
          </a:xfrm>
          <a:prstGeom prst="rect">
            <a:avLst/>
          </a:prstGeom>
          <a:solidFill>
            <a:srgbClr val="CC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318" name="Rectangle 198">
            <a:extLst>
              <a:ext uri="{FF2B5EF4-FFF2-40B4-BE49-F238E27FC236}">
                <a16:creationId xmlns:a16="http://schemas.microsoft.com/office/drawing/2014/main" id="{5DD93C43-1279-D1AA-5FA5-3809CEDC38EC}"/>
              </a:ext>
            </a:extLst>
          </p:cNvPr>
          <p:cNvSpPr>
            <a:spLocks noChangeArrowheads="1"/>
          </p:cNvSpPr>
          <p:nvPr/>
        </p:nvSpPr>
        <p:spPr bwMode="auto">
          <a:xfrm>
            <a:off x="4164013" y="4121150"/>
            <a:ext cx="41275"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JO" sz="1300">
                <a:solidFill>
                  <a:srgbClr val="000000"/>
                </a:solidFill>
              </a:rPr>
              <a:t> </a:t>
            </a:r>
            <a:endParaRPr lang="en-US" altLang="en-JO"/>
          </a:p>
        </p:txBody>
      </p:sp>
      <p:sp>
        <p:nvSpPr>
          <p:cNvPr id="133319" name="Freeform 199">
            <a:extLst>
              <a:ext uri="{FF2B5EF4-FFF2-40B4-BE49-F238E27FC236}">
                <a16:creationId xmlns:a16="http://schemas.microsoft.com/office/drawing/2014/main" id="{3F8E7A23-D7D4-52D0-6EFA-A0EC14B0C916}"/>
              </a:ext>
            </a:extLst>
          </p:cNvPr>
          <p:cNvSpPr>
            <a:spLocks/>
          </p:cNvSpPr>
          <p:nvPr/>
        </p:nvSpPr>
        <p:spPr bwMode="auto">
          <a:xfrm>
            <a:off x="3805238" y="4003675"/>
            <a:ext cx="641350" cy="144463"/>
          </a:xfrm>
          <a:custGeom>
            <a:avLst/>
            <a:gdLst>
              <a:gd name="T0" fmla="*/ 181 w 404"/>
              <a:gd name="T1" fmla="*/ 0 h 91"/>
              <a:gd name="T2" fmla="*/ 143 w 404"/>
              <a:gd name="T3" fmla="*/ 3 h 91"/>
              <a:gd name="T4" fmla="*/ 106 w 404"/>
              <a:gd name="T5" fmla="*/ 6 h 91"/>
              <a:gd name="T6" fmla="*/ 82 w 404"/>
              <a:gd name="T7" fmla="*/ 10 h 91"/>
              <a:gd name="T8" fmla="*/ 67 w 404"/>
              <a:gd name="T9" fmla="*/ 12 h 91"/>
              <a:gd name="T10" fmla="*/ 53 w 404"/>
              <a:gd name="T11" fmla="*/ 15 h 91"/>
              <a:gd name="T12" fmla="*/ 41 w 404"/>
              <a:gd name="T13" fmla="*/ 19 h 91"/>
              <a:gd name="T14" fmla="*/ 29 w 404"/>
              <a:gd name="T15" fmla="*/ 22 h 91"/>
              <a:gd name="T16" fmla="*/ 20 w 404"/>
              <a:gd name="T17" fmla="*/ 26 h 91"/>
              <a:gd name="T18" fmla="*/ 13 w 404"/>
              <a:gd name="T19" fmla="*/ 29 h 91"/>
              <a:gd name="T20" fmla="*/ 7 w 404"/>
              <a:gd name="T21" fmla="*/ 34 h 91"/>
              <a:gd name="T22" fmla="*/ 2 w 404"/>
              <a:gd name="T23" fmla="*/ 39 h 91"/>
              <a:gd name="T24" fmla="*/ 0 w 404"/>
              <a:gd name="T25" fmla="*/ 43 h 91"/>
              <a:gd name="T26" fmla="*/ 0 w 404"/>
              <a:gd name="T27" fmla="*/ 48 h 91"/>
              <a:gd name="T28" fmla="*/ 2 w 404"/>
              <a:gd name="T29" fmla="*/ 53 h 91"/>
              <a:gd name="T30" fmla="*/ 7 w 404"/>
              <a:gd name="T31" fmla="*/ 57 h 91"/>
              <a:gd name="T32" fmla="*/ 13 w 404"/>
              <a:gd name="T33" fmla="*/ 61 h 91"/>
              <a:gd name="T34" fmla="*/ 20 w 404"/>
              <a:gd name="T35" fmla="*/ 66 h 91"/>
              <a:gd name="T36" fmla="*/ 29 w 404"/>
              <a:gd name="T37" fmla="*/ 69 h 91"/>
              <a:gd name="T38" fmla="*/ 41 w 404"/>
              <a:gd name="T39" fmla="*/ 73 h 91"/>
              <a:gd name="T40" fmla="*/ 53 w 404"/>
              <a:gd name="T41" fmla="*/ 76 h 91"/>
              <a:gd name="T42" fmla="*/ 67 w 404"/>
              <a:gd name="T43" fmla="*/ 80 h 91"/>
              <a:gd name="T44" fmla="*/ 82 w 404"/>
              <a:gd name="T45" fmla="*/ 82 h 91"/>
              <a:gd name="T46" fmla="*/ 106 w 404"/>
              <a:gd name="T47" fmla="*/ 85 h 91"/>
              <a:gd name="T48" fmla="*/ 143 w 404"/>
              <a:gd name="T49" fmla="*/ 89 h 91"/>
              <a:gd name="T50" fmla="*/ 181 w 404"/>
              <a:gd name="T51" fmla="*/ 91 h 91"/>
              <a:gd name="T52" fmla="*/ 223 w 404"/>
              <a:gd name="T53" fmla="*/ 91 h 91"/>
              <a:gd name="T54" fmla="*/ 262 w 404"/>
              <a:gd name="T55" fmla="*/ 89 h 91"/>
              <a:gd name="T56" fmla="*/ 298 w 404"/>
              <a:gd name="T57" fmla="*/ 85 h 91"/>
              <a:gd name="T58" fmla="*/ 322 w 404"/>
              <a:gd name="T59" fmla="*/ 82 h 91"/>
              <a:gd name="T60" fmla="*/ 337 w 404"/>
              <a:gd name="T61" fmla="*/ 80 h 91"/>
              <a:gd name="T62" fmla="*/ 351 w 404"/>
              <a:gd name="T63" fmla="*/ 76 h 91"/>
              <a:gd name="T64" fmla="*/ 363 w 404"/>
              <a:gd name="T65" fmla="*/ 73 h 91"/>
              <a:gd name="T66" fmla="*/ 375 w 404"/>
              <a:gd name="T67" fmla="*/ 69 h 91"/>
              <a:gd name="T68" fmla="*/ 384 w 404"/>
              <a:gd name="T69" fmla="*/ 66 h 91"/>
              <a:gd name="T70" fmla="*/ 391 w 404"/>
              <a:gd name="T71" fmla="*/ 61 h 91"/>
              <a:gd name="T72" fmla="*/ 397 w 404"/>
              <a:gd name="T73" fmla="*/ 57 h 91"/>
              <a:gd name="T74" fmla="*/ 402 w 404"/>
              <a:gd name="T75" fmla="*/ 53 h 91"/>
              <a:gd name="T76" fmla="*/ 404 w 404"/>
              <a:gd name="T77" fmla="*/ 48 h 91"/>
              <a:gd name="T78" fmla="*/ 404 w 404"/>
              <a:gd name="T79" fmla="*/ 43 h 91"/>
              <a:gd name="T80" fmla="*/ 402 w 404"/>
              <a:gd name="T81" fmla="*/ 39 h 91"/>
              <a:gd name="T82" fmla="*/ 397 w 404"/>
              <a:gd name="T83" fmla="*/ 34 h 91"/>
              <a:gd name="T84" fmla="*/ 391 w 404"/>
              <a:gd name="T85" fmla="*/ 29 h 91"/>
              <a:gd name="T86" fmla="*/ 384 w 404"/>
              <a:gd name="T87" fmla="*/ 26 h 91"/>
              <a:gd name="T88" fmla="*/ 375 w 404"/>
              <a:gd name="T89" fmla="*/ 22 h 91"/>
              <a:gd name="T90" fmla="*/ 363 w 404"/>
              <a:gd name="T91" fmla="*/ 19 h 91"/>
              <a:gd name="T92" fmla="*/ 351 w 404"/>
              <a:gd name="T93" fmla="*/ 15 h 91"/>
              <a:gd name="T94" fmla="*/ 337 w 404"/>
              <a:gd name="T95" fmla="*/ 12 h 91"/>
              <a:gd name="T96" fmla="*/ 322 w 404"/>
              <a:gd name="T97" fmla="*/ 10 h 91"/>
              <a:gd name="T98" fmla="*/ 298 w 404"/>
              <a:gd name="T99" fmla="*/ 6 h 91"/>
              <a:gd name="T100" fmla="*/ 262 w 404"/>
              <a:gd name="T101" fmla="*/ 3 h 91"/>
              <a:gd name="T102" fmla="*/ 223 w 404"/>
              <a:gd name="T103"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4" h="91">
                <a:moveTo>
                  <a:pt x="202" y="0"/>
                </a:moveTo>
                <a:lnTo>
                  <a:pt x="181" y="0"/>
                </a:lnTo>
                <a:lnTo>
                  <a:pt x="161" y="1"/>
                </a:lnTo>
                <a:lnTo>
                  <a:pt x="143" y="3"/>
                </a:lnTo>
                <a:lnTo>
                  <a:pt x="124" y="4"/>
                </a:lnTo>
                <a:lnTo>
                  <a:pt x="106" y="6"/>
                </a:lnTo>
                <a:lnTo>
                  <a:pt x="89" y="8"/>
                </a:lnTo>
                <a:lnTo>
                  <a:pt x="82" y="10"/>
                </a:lnTo>
                <a:lnTo>
                  <a:pt x="74" y="11"/>
                </a:lnTo>
                <a:lnTo>
                  <a:pt x="67" y="12"/>
                </a:lnTo>
                <a:lnTo>
                  <a:pt x="60" y="13"/>
                </a:lnTo>
                <a:lnTo>
                  <a:pt x="53" y="15"/>
                </a:lnTo>
                <a:lnTo>
                  <a:pt x="47" y="17"/>
                </a:lnTo>
                <a:lnTo>
                  <a:pt x="41" y="19"/>
                </a:lnTo>
                <a:lnTo>
                  <a:pt x="35" y="20"/>
                </a:lnTo>
                <a:lnTo>
                  <a:pt x="29" y="22"/>
                </a:lnTo>
                <a:lnTo>
                  <a:pt x="25" y="24"/>
                </a:lnTo>
                <a:lnTo>
                  <a:pt x="20" y="26"/>
                </a:lnTo>
                <a:lnTo>
                  <a:pt x="16" y="28"/>
                </a:lnTo>
                <a:lnTo>
                  <a:pt x="13" y="29"/>
                </a:lnTo>
                <a:lnTo>
                  <a:pt x="9" y="32"/>
                </a:lnTo>
                <a:lnTo>
                  <a:pt x="7" y="34"/>
                </a:lnTo>
                <a:lnTo>
                  <a:pt x="5" y="36"/>
                </a:lnTo>
                <a:lnTo>
                  <a:pt x="2" y="39"/>
                </a:lnTo>
                <a:lnTo>
                  <a:pt x="1" y="41"/>
                </a:lnTo>
                <a:lnTo>
                  <a:pt x="0" y="43"/>
                </a:lnTo>
                <a:lnTo>
                  <a:pt x="0" y="46"/>
                </a:lnTo>
                <a:lnTo>
                  <a:pt x="0" y="48"/>
                </a:lnTo>
                <a:lnTo>
                  <a:pt x="1" y="50"/>
                </a:lnTo>
                <a:lnTo>
                  <a:pt x="2" y="53"/>
                </a:lnTo>
                <a:lnTo>
                  <a:pt x="5" y="55"/>
                </a:lnTo>
                <a:lnTo>
                  <a:pt x="7" y="57"/>
                </a:lnTo>
                <a:lnTo>
                  <a:pt x="9" y="59"/>
                </a:lnTo>
                <a:lnTo>
                  <a:pt x="13" y="61"/>
                </a:lnTo>
                <a:lnTo>
                  <a:pt x="16" y="63"/>
                </a:lnTo>
                <a:lnTo>
                  <a:pt x="20" y="66"/>
                </a:lnTo>
                <a:lnTo>
                  <a:pt x="25" y="67"/>
                </a:lnTo>
                <a:lnTo>
                  <a:pt x="29" y="69"/>
                </a:lnTo>
                <a:lnTo>
                  <a:pt x="35" y="71"/>
                </a:lnTo>
                <a:lnTo>
                  <a:pt x="41" y="73"/>
                </a:lnTo>
                <a:lnTo>
                  <a:pt x="47" y="75"/>
                </a:lnTo>
                <a:lnTo>
                  <a:pt x="53" y="76"/>
                </a:lnTo>
                <a:lnTo>
                  <a:pt x="60" y="77"/>
                </a:lnTo>
                <a:lnTo>
                  <a:pt x="67" y="80"/>
                </a:lnTo>
                <a:lnTo>
                  <a:pt x="74" y="81"/>
                </a:lnTo>
                <a:lnTo>
                  <a:pt x="82" y="82"/>
                </a:lnTo>
                <a:lnTo>
                  <a:pt x="89" y="83"/>
                </a:lnTo>
                <a:lnTo>
                  <a:pt x="106" y="85"/>
                </a:lnTo>
                <a:lnTo>
                  <a:pt x="124" y="88"/>
                </a:lnTo>
                <a:lnTo>
                  <a:pt x="143" y="89"/>
                </a:lnTo>
                <a:lnTo>
                  <a:pt x="161" y="90"/>
                </a:lnTo>
                <a:lnTo>
                  <a:pt x="181" y="91"/>
                </a:lnTo>
                <a:lnTo>
                  <a:pt x="202" y="91"/>
                </a:lnTo>
                <a:lnTo>
                  <a:pt x="223" y="91"/>
                </a:lnTo>
                <a:lnTo>
                  <a:pt x="243" y="90"/>
                </a:lnTo>
                <a:lnTo>
                  <a:pt x="262" y="89"/>
                </a:lnTo>
                <a:lnTo>
                  <a:pt x="280" y="88"/>
                </a:lnTo>
                <a:lnTo>
                  <a:pt x="298" y="85"/>
                </a:lnTo>
                <a:lnTo>
                  <a:pt x="315" y="83"/>
                </a:lnTo>
                <a:lnTo>
                  <a:pt x="322" y="82"/>
                </a:lnTo>
                <a:lnTo>
                  <a:pt x="330" y="81"/>
                </a:lnTo>
                <a:lnTo>
                  <a:pt x="337" y="80"/>
                </a:lnTo>
                <a:lnTo>
                  <a:pt x="344" y="77"/>
                </a:lnTo>
                <a:lnTo>
                  <a:pt x="351" y="76"/>
                </a:lnTo>
                <a:lnTo>
                  <a:pt x="357" y="75"/>
                </a:lnTo>
                <a:lnTo>
                  <a:pt x="363" y="73"/>
                </a:lnTo>
                <a:lnTo>
                  <a:pt x="369" y="71"/>
                </a:lnTo>
                <a:lnTo>
                  <a:pt x="375" y="69"/>
                </a:lnTo>
                <a:lnTo>
                  <a:pt x="379" y="67"/>
                </a:lnTo>
                <a:lnTo>
                  <a:pt x="384" y="66"/>
                </a:lnTo>
                <a:lnTo>
                  <a:pt x="388" y="63"/>
                </a:lnTo>
                <a:lnTo>
                  <a:pt x="391" y="61"/>
                </a:lnTo>
                <a:lnTo>
                  <a:pt x="395" y="59"/>
                </a:lnTo>
                <a:lnTo>
                  <a:pt x="397" y="57"/>
                </a:lnTo>
                <a:lnTo>
                  <a:pt x="399" y="55"/>
                </a:lnTo>
                <a:lnTo>
                  <a:pt x="402" y="53"/>
                </a:lnTo>
                <a:lnTo>
                  <a:pt x="403" y="50"/>
                </a:lnTo>
                <a:lnTo>
                  <a:pt x="404" y="48"/>
                </a:lnTo>
                <a:lnTo>
                  <a:pt x="404" y="46"/>
                </a:lnTo>
                <a:lnTo>
                  <a:pt x="404" y="43"/>
                </a:lnTo>
                <a:lnTo>
                  <a:pt x="403" y="41"/>
                </a:lnTo>
                <a:lnTo>
                  <a:pt x="402" y="39"/>
                </a:lnTo>
                <a:lnTo>
                  <a:pt x="399" y="36"/>
                </a:lnTo>
                <a:lnTo>
                  <a:pt x="397" y="34"/>
                </a:lnTo>
                <a:lnTo>
                  <a:pt x="395" y="32"/>
                </a:lnTo>
                <a:lnTo>
                  <a:pt x="391" y="29"/>
                </a:lnTo>
                <a:lnTo>
                  <a:pt x="388" y="28"/>
                </a:lnTo>
                <a:lnTo>
                  <a:pt x="384" y="26"/>
                </a:lnTo>
                <a:lnTo>
                  <a:pt x="379" y="24"/>
                </a:lnTo>
                <a:lnTo>
                  <a:pt x="375" y="22"/>
                </a:lnTo>
                <a:lnTo>
                  <a:pt x="369" y="20"/>
                </a:lnTo>
                <a:lnTo>
                  <a:pt x="363" y="19"/>
                </a:lnTo>
                <a:lnTo>
                  <a:pt x="357" y="17"/>
                </a:lnTo>
                <a:lnTo>
                  <a:pt x="351" y="15"/>
                </a:lnTo>
                <a:lnTo>
                  <a:pt x="344" y="13"/>
                </a:lnTo>
                <a:lnTo>
                  <a:pt x="337" y="12"/>
                </a:lnTo>
                <a:lnTo>
                  <a:pt x="330" y="11"/>
                </a:lnTo>
                <a:lnTo>
                  <a:pt x="322" y="10"/>
                </a:lnTo>
                <a:lnTo>
                  <a:pt x="315" y="8"/>
                </a:lnTo>
                <a:lnTo>
                  <a:pt x="298" y="6"/>
                </a:lnTo>
                <a:lnTo>
                  <a:pt x="280" y="4"/>
                </a:lnTo>
                <a:lnTo>
                  <a:pt x="262" y="3"/>
                </a:lnTo>
                <a:lnTo>
                  <a:pt x="243" y="1"/>
                </a:lnTo>
                <a:lnTo>
                  <a:pt x="223" y="0"/>
                </a:lnTo>
                <a:lnTo>
                  <a:pt x="202" y="0"/>
                </a:lnTo>
                <a:close/>
              </a:path>
            </a:pathLst>
          </a:custGeom>
          <a:solidFill>
            <a:srgbClr val="CC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20" name="Freeform 200">
            <a:extLst>
              <a:ext uri="{FF2B5EF4-FFF2-40B4-BE49-F238E27FC236}">
                <a16:creationId xmlns:a16="http://schemas.microsoft.com/office/drawing/2014/main" id="{393B18FE-DED4-91D6-422A-5EC56FCEB3B9}"/>
              </a:ext>
            </a:extLst>
          </p:cNvPr>
          <p:cNvSpPr>
            <a:spLocks/>
          </p:cNvSpPr>
          <p:nvPr/>
        </p:nvSpPr>
        <p:spPr bwMode="auto">
          <a:xfrm>
            <a:off x="3805238" y="4003675"/>
            <a:ext cx="641350" cy="144463"/>
          </a:xfrm>
          <a:custGeom>
            <a:avLst/>
            <a:gdLst>
              <a:gd name="T0" fmla="*/ 181 w 404"/>
              <a:gd name="T1" fmla="*/ 0 h 91"/>
              <a:gd name="T2" fmla="*/ 143 w 404"/>
              <a:gd name="T3" fmla="*/ 3 h 91"/>
              <a:gd name="T4" fmla="*/ 106 w 404"/>
              <a:gd name="T5" fmla="*/ 6 h 91"/>
              <a:gd name="T6" fmla="*/ 82 w 404"/>
              <a:gd name="T7" fmla="*/ 10 h 91"/>
              <a:gd name="T8" fmla="*/ 67 w 404"/>
              <a:gd name="T9" fmla="*/ 12 h 91"/>
              <a:gd name="T10" fmla="*/ 53 w 404"/>
              <a:gd name="T11" fmla="*/ 15 h 91"/>
              <a:gd name="T12" fmla="*/ 41 w 404"/>
              <a:gd name="T13" fmla="*/ 19 h 91"/>
              <a:gd name="T14" fmla="*/ 29 w 404"/>
              <a:gd name="T15" fmla="*/ 22 h 91"/>
              <a:gd name="T16" fmla="*/ 20 w 404"/>
              <a:gd name="T17" fmla="*/ 26 h 91"/>
              <a:gd name="T18" fmla="*/ 13 w 404"/>
              <a:gd name="T19" fmla="*/ 29 h 91"/>
              <a:gd name="T20" fmla="*/ 7 w 404"/>
              <a:gd name="T21" fmla="*/ 34 h 91"/>
              <a:gd name="T22" fmla="*/ 2 w 404"/>
              <a:gd name="T23" fmla="*/ 39 h 91"/>
              <a:gd name="T24" fmla="*/ 0 w 404"/>
              <a:gd name="T25" fmla="*/ 43 h 91"/>
              <a:gd name="T26" fmla="*/ 0 w 404"/>
              <a:gd name="T27" fmla="*/ 48 h 91"/>
              <a:gd name="T28" fmla="*/ 2 w 404"/>
              <a:gd name="T29" fmla="*/ 53 h 91"/>
              <a:gd name="T30" fmla="*/ 7 w 404"/>
              <a:gd name="T31" fmla="*/ 57 h 91"/>
              <a:gd name="T32" fmla="*/ 13 w 404"/>
              <a:gd name="T33" fmla="*/ 61 h 91"/>
              <a:gd name="T34" fmla="*/ 20 w 404"/>
              <a:gd name="T35" fmla="*/ 66 h 91"/>
              <a:gd name="T36" fmla="*/ 29 w 404"/>
              <a:gd name="T37" fmla="*/ 69 h 91"/>
              <a:gd name="T38" fmla="*/ 41 w 404"/>
              <a:gd name="T39" fmla="*/ 73 h 91"/>
              <a:gd name="T40" fmla="*/ 53 w 404"/>
              <a:gd name="T41" fmla="*/ 76 h 91"/>
              <a:gd name="T42" fmla="*/ 67 w 404"/>
              <a:gd name="T43" fmla="*/ 80 h 91"/>
              <a:gd name="T44" fmla="*/ 82 w 404"/>
              <a:gd name="T45" fmla="*/ 82 h 91"/>
              <a:gd name="T46" fmla="*/ 106 w 404"/>
              <a:gd name="T47" fmla="*/ 85 h 91"/>
              <a:gd name="T48" fmla="*/ 143 w 404"/>
              <a:gd name="T49" fmla="*/ 89 h 91"/>
              <a:gd name="T50" fmla="*/ 181 w 404"/>
              <a:gd name="T51" fmla="*/ 91 h 91"/>
              <a:gd name="T52" fmla="*/ 223 w 404"/>
              <a:gd name="T53" fmla="*/ 91 h 91"/>
              <a:gd name="T54" fmla="*/ 262 w 404"/>
              <a:gd name="T55" fmla="*/ 89 h 91"/>
              <a:gd name="T56" fmla="*/ 298 w 404"/>
              <a:gd name="T57" fmla="*/ 85 h 91"/>
              <a:gd name="T58" fmla="*/ 322 w 404"/>
              <a:gd name="T59" fmla="*/ 82 h 91"/>
              <a:gd name="T60" fmla="*/ 337 w 404"/>
              <a:gd name="T61" fmla="*/ 80 h 91"/>
              <a:gd name="T62" fmla="*/ 351 w 404"/>
              <a:gd name="T63" fmla="*/ 76 h 91"/>
              <a:gd name="T64" fmla="*/ 363 w 404"/>
              <a:gd name="T65" fmla="*/ 73 h 91"/>
              <a:gd name="T66" fmla="*/ 375 w 404"/>
              <a:gd name="T67" fmla="*/ 69 h 91"/>
              <a:gd name="T68" fmla="*/ 384 w 404"/>
              <a:gd name="T69" fmla="*/ 66 h 91"/>
              <a:gd name="T70" fmla="*/ 391 w 404"/>
              <a:gd name="T71" fmla="*/ 61 h 91"/>
              <a:gd name="T72" fmla="*/ 397 w 404"/>
              <a:gd name="T73" fmla="*/ 57 h 91"/>
              <a:gd name="T74" fmla="*/ 402 w 404"/>
              <a:gd name="T75" fmla="*/ 53 h 91"/>
              <a:gd name="T76" fmla="*/ 404 w 404"/>
              <a:gd name="T77" fmla="*/ 48 h 91"/>
              <a:gd name="T78" fmla="*/ 404 w 404"/>
              <a:gd name="T79" fmla="*/ 43 h 91"/>
              <a:gd name="T80" fmla="*/ 402 w 404"/>
              <a:gd name="T81" fmla="*/ 39 h 91"/>
              <a:gd name="T82" fmla="*/ 397 w 404"/>
              <a:gd name="T83" fmla="*/ 34 h 91"/>
              <a:gd name="T84" fmla="*/ 391 w 404"/>
              <a:gd name="T85" fmla="*/ 29 h 91"/>
              <a:gd name="T86" fmla="*/ 384 w 404"/>
              <a:gd name="T87" fmla="*/ 26 h 91"/>
              <a:gd name="T88" fmla="*/ 375 w 404"/>
              <a:gd name="T89" fmla="*/ 22 h 91"/>
              <a:gd name="T90" fmla="*/ 363 w 404"/>
              <a:gd name="T91" fmla="*/ 19 h 91"/>
              <a:gd name="T92" fmla="*/ 351 w 404"/>
              <a:gd name="T93" fmla="*/ 15 h 91"/>
              <a:gd name="T94" fmla="*/ 337 w 404"/>
              <a:gd name="T95" fmla="*/ 12 h 91"/>
              <a:gd name="T96" fmla="*/ 322 w 404"/>
              <a:gd name="T97" fmla="*/ 10 h 91"/>
              <a:gd name="T98" fmla="*/ 298 w 404"/>
              <a:gd name="T99" fmla="*/ 6 h 91"/>
              <a:gd name="T100" fmla="*/ 262 w 404"/>
              <a:gd name="T101" fmla="*/ 3 h 91"/>
              <a:gd name="T102" fmla="*/ 223 w 404"/>
              <a:gd name="T103"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4" h="91">
                <a:moveTo>
                  <a:pt x="202" y="0"/>
                </a:moveTo>
                <a:lnTo>
                  <a:pt x="181" y="0"/>
                </a:lnTo>
                <a:lnTo>
                  <a:pt x="161" y="1"/>
                </a:lnTo>
                <a:lnTo>
                  <a:pt x="143" y="3"/>
                </a:lnTo>
                <a:lnTo>
                  <a:pt x="124" y="4"/>
                </a:lnTo>
                <a:lnTo>
                  <a:pt x="106" y="6"/>
                </a:lnTo>
                <a:lnTo>
                  <a:pt x="89" y="8"/>
                </a:lnTo>
                <a:lnTo>
                  <a:pt x="82" y="10"/>
                </a:lnTo>
                <a:lnTo>
                  <a:pt x="74" y="11"/>
                </a:lnTo>
                <a:lnTo>
                  <a:pt x="67" y="12"/>
                </a:lnTo>
                <a:lnTo>
                  <a:pt x="60" y="13"/>
                </a:lnTo>
                <a:lnTo>
                  <a:pt x="53" y="15"/>
                </a:lnTo>
                <a:lnTo>
                  <a:pt x="47" y="17"/>
                </a:lnTo>
                <a:lnTo>
                  <a:pt x="41" y="19"/>
                </a:lnTo>
                <a:lnTo>
                  <a:pt x="35" y="20"/>
                </a:lnTo>
                <a:lnTo>
                  <a:pt x="29" y="22"/>
                </a:lnTo>
                <a:lnTo>
                  <a:pt x="25" y="24"/>
                </a:lnTo>
                <a:lnTo>
                  <a:pt x="20" y="26"/>
                </a:lnTo>
                <a:lnTo>
                  <a:pt x="16" y="28"/>
                </a:lnTo>
                <a:lnTo>
                  <a:pt x="13" y="29"/>
                </a:lnTo>
                <a:lnTo>
                  <a:pt x="9" y="32"/>
                </a:lnTo>
                <a:lnTo>
                  <a:pt x="7" y="34"/>
                </a:lnTo>
                <a:lnTo>
                  <a:pt x="5" y="36"/>
                </a:lnTo>
                <a:lnTo>
                  <a:pt x="2" y="39"/>
                </a:lnTo>
                <a:lnTo>
                  <a:pt x="1" y="41"/>
                </a:lnTo>
                <a:lnTo>
                  <a:pt x="0" y="43"/>
                </a:lnTo>
                <a:lnTo>
                  <a:pt x="0" y="46"/>
                </a:lnTo>
                <a:lnTo>
                  <a:pt x="0" y="48"/>
                </a:lnTo>
                <a:lnTo>
                  <a:pt x="1" y="50"/>
                </a:lnTo>
                <a:lnTo>
                  <a:pt x="2" y="53"/>
                </a:lnTo>
                <a:lnTo>
                  <a:pt x="5" y="55"/>
                </a:lnTo>
                <a:lnTo>
                  <a:pt x="7" y="57"/>
                </a:lnTo>
                <a:lnTo>
                  <a:pt x="9" y="59"/>
                </a:lnTo>
                <a:lnTo>
                  <a:pt x="13" y="61"/>
                </a:lnTo>
                <a:lnTo>
                  <a:pt x="16" y="63"/>
                </a:lnTo>
                <a:lnTo>
                  <a:pt x="20" y="66"/>
                </a:lnTo>
                <a:lnTo>
                  <a:pt x="25" y="67"/>
                </a:lnTo>
                <a:lnTo>
                  <a:pt x="29" y="69"/>
                </a:lnTo>
                <a:lnTo>
                  <a:pt x="35" y="71"/>
                </a:lnTo>
                <a:lnTo>
                  <a:pt x="41" y="73"/>
                </a:lnTo>
                <a:lnTo>
                  <a:pt x="47" y="75"/>
                </a:lnTo>
                <a:lnTo>
                  <a:pt x="53" y="76"/>
                </a:lnTo>
                <a:lnTo>
                  <a:pt x="60" y="77"/>
                </a:lnTo>
                <a:lnTo>
                  <a:pt x="67" y="80"/>
                </a:lnTo>
                <a:lnTo>
                  <a:pt x="74" y="81"/>
                </a:lnTo>
                <a:lnTo>
                  <a:pt x="82" y="82"/>
                </a:lnTo>
                <a:lnTo>
                  <a:pt x="89" y="83"/>
                </a:lnTo>
                <a:lnTo>
                  <a:pt x="106" y="85"/>
                </a:lnTo>
                <a:lnTo>
                  <a:pt x="124" y="88"/>
                </a:lnTo>
                <a:lnTo>
                  <a:pt x="143" y="89"/>
                </a:lnTo>
                <a:lnTo>
                  <a:pt x="161" y="90"/>
                </a:lnTo>
                <a:lnTo>
                  <a:pt x="181" y="91"/>
                </a:lnTo>
                <a:lnTo>
                  <a:pt x="202" y="91"/>
                </a:lnTo>
                <a:lnTo>
                  <a:pt x="223" y="91"/>
                </a:lnTo>
                <a:lnTo>
                  <a:pt x="243" y="90"/>
                </a:lnTo>
                <a:lnTo>
                  <a:pt x="262" y="89"/>
                </a:lnTo>
                <a:lnTo>
                  <a:pt x="280" y="88"/>
                </a:lnTo>
                <a:lnTo>
                  <a:pt x="298" y="85"/>
                </a:lnTo>
                <a:lnTo>
                  <a:pt x="315" y="83"/>
                </a:lnTo>
                <a:lnTo>
                  <a:pt x="322" y="82"/>
                </a:lnTo>
                <a:lnTo>
                  <a:pt x="330" y="81"/>
                </a:lnTo>
                <a:lnTo>
                  <a:pt x="337" y="80"/>
                </a:lnTo>
                <a:lnTo>
                  <a:pt x="344" y="77"/>
                </a:lnTo>
                <a:lnTo>
                  <a:pt x="351" y="76"/>
                </a:lnTo>
                <a:lnTo>
                  <a:pt x="357" y="75"/>
                </a:lnTo>
                <a:lnTo>
                  <a:pt x="363" y="73"/>
                </a:lnTo>
                <a:lnTo>
                  <a:pt x="369" y="71"/>
                </a:lnTo>
                <a:lnTo>
                  <a:pt x="375" y="69"/>
                </a:lnTo>
                <a:lnTo>
                  <a:pt x="379" y="67"/>
                </a:lnTo>
                <a:lnTo>
                  <a:pt x="384" y="66"/>
                </a:lnTo>
                <a:lnTo>
                  <a:pt x="388" y="63"/>
                </a:lnTo>
                <a:lnTo>
                  <a:pt x="391" y="61"/>
                </a:lnTo>
                <a:lnTo>
                  <a:pt x="395" y="59"/>
                </a:lnTo>
                <a:lnTo>
                  <a:pt x="397" y="57"/>
                </a:lnTo>
                <a:lnTo>
                  <a:pt x="399" y="55"/>
                </a:lnTo>
                <a:lnTo>
                  <a:pt x="402" y="53"/>
                </a:lnTo>
                <a:lnTo>
                  <a:pt x="403" y="50"/>
                </a:lnTo>
                <a:lnTo>
                  <a:pt x="404" y="48"/>
                </a:lnTo>
                <a:lnTo>
                  <a:pt x="404" y="46"/>
                </a:lnTo>
                <a:lnTo>
                  <a:pt x="404" y="43"/>
                </a:lnTo>
                <a:lnTo>
                  <a:pt x="403" y="41"/>
                </a:lnTo>
                <a:lnTo>
                  <a:pt x="402" y="39"/>
                </a:lnTo>
                <a:lnTo>
                  <a:pt x="399" y="36"/>
                </a:lnTo>
                <a:lnTo>
                  <a:pt x="397" y="34"/>
                </a:lnTo>
                <a:lnTo>
                  <a:pt x="395" y="32"/>
                </a:lnTo>
                <a:lnTo>
                  <a:pt x="391" y="29"/>
                </a:lnTo>
                <a:lnTo>
                  <a:pt x="388" y="28"/>
                </a:lnTo>
                <a:lnTo>
                  <a:pt x="384" y="26"/>
                </a:lnTo>
                <a:lnTo>
                  <a:pt x="379" y="24"/>
                </a:lnTo>
                <a:lnTo>
                  <a:pt x="375" y="22"/>
                </a:lnTo>
                <a:lnTo>
                  <a:pt x="369" y="20"/>
                </a:lnTo>
                <a:lnTo>
                  <a:pt x="363" y="19"/>
                </a:lnTo>
                <a:lnTo>
                  <a:pt x="357" y="17"/>
                </a:lnTo>
                <a:lnTo>
                  <a:pt x="351" y="15"/>
                </a:lnTo>
                <a:lnTo>
                  <a:pt x="344" y="13"/>
                </a:lnTo>
                <a:lnTo>
                  <a:pt x="337" y="12"/>
                </a:lnTo>
                <a:lnTo>
                  <a:pt x="330" y="11"/>
                </a:lnTo>
                <a:lnTo>
                  <a:pt x="322" y="10"/>
                </a:lnTo>
                <a:lnTo>
                  <a:pt x="315" y="8"/>
                </a:lnTo>
                <a:lnTo>
                  <a:pt x="298" y="6"/>
                </a:lnTo>
                <a:lnTo>
                  <a:pt x="280" y="4"/>
                </a:lnTo>
                <a:lnTo>
                  <a:pt x="262" y="3"/>
                </a:lnTo>
                <a:lnTo>
                  <a:pt x="243" y="1"/>
                </a:lnTo>
                <a:lnTo>
                  <a:pt x="223" y="0"/>
                </a:lnTo>
                <a:lnTo>
                  <a:pt x="202" y="0"/>
                </a:lnTo>
              </a:path>
            </a:pathLst>
          </a:custGeom>
          <a:noFill/>
          <a:ln w="142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133321" name="Line 201">
            <a:extLst>
              <a:ext uri="{FF2B5EF4-FFF2-40B4-BE49-F238E27FC236}">
                <a16:creationId xmlns:a16="http://schemas.microsoft.com/office/drawing/2014/main" id="{8935A9F8-0955-9B1B-B32E-4F5EC21183D0}"/>
              </a:ext>
            </a:extLst>
          </p:cNvPr>
          <p:cNvSpPr>
            <a:spLocks noChangeShapeType="1"/>
          </p:cNvSpPr>
          <p:nvPr/>
        </p:nvSpPr>
        <p:spPr bwMode="auto">
          <a:xfrm flipV="1">
            <a:off x="3960813" y="4035425"/>
            <a:ext cx="112712" cy="1588"/>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322" name="Line 202">
            <a:extLst>
              <a:ext uri="{FF2B5EF4-FFF2-40B4-BE49-F238E27FC236}">
                <a16:creationId xmlns:a16="http://schemas.microsoft.com/office/drawing/2014/main" id="{D72DB56E-0A2C-2DA8-7B35-ED468FAE57D5}"/>
              </a:ext>
            </a:extLst>
          </p:cNvPr>
          <p:cNvSpPr>
            <a:spLocks noChangeShapeType="1"/>
          </p:cNvSpPr>
          <p:nvPr/>
        </p:nvSpPr>
        <p:spPr bwMode="auto">
          <a:xfrm>
            <a:off x="4178300" y="4119563"/>
            <a:ext cx="100013" cy="1587"/>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323" name="Line 203">
            <a:extLst>
              <a:ext uri="{FF2B5EF4-FFF2-40B4-BE49-F238E27FC236}">
                <a16:creationId xmlns:a16="http://schemas.microsoft.com/office/drawing/2014/main" id="{0BBF85B1-FFFD-30B2-544C-18D7CB70DFAA}"/>
              </a:ext>
            </a:extLst>
          </p:cNvPr>
          <p:cNvSpPr>
            <a:spLocks noChangeShapeType="1"/>
          </p:cNvSpPr>
          <p:nvPr/>
        </p:nvSpPr>
        <p:spPr bwMode="auto">
          <a:xfrm>
            <a:off x="4065588" y="4037013"/>
            <a:ext cx="117475" cy="82550"/>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324" name="Line 204">
            <a:extLst>
              <a:ext uri="{FF2B5EF4-FFF2-40B4-BE49-F238E27FC236}">
                <a16:creationId xmlns:a16="http://schemas.microsoft.com/office/drawing/2014/main" id="{DF29B47D-08A5-EB09-F517-0FDAD5462C08}"/>
              </a:ext>
            </a:extLst>
          </p:cNvPr>
          <p:cNvSpPr>
            <a:spLocks noChangeShapeType="1"/>
          </p:cNvSpPr>
          <p:nvPr/>
        </p:nvSpPr>
        <p:spPr bwMode="auto">
          <a:xfrm>
            <a:off x="3960813" y="4116388"/>
            <a:ext cx="112712" cy="3175"/>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325" name="Line 205">
            <a:extLst>
              <a:ext uri="{FF2B5EF4-FFF2-40B4-BE49-F238E27FC236}">
                <a16:creationId xmlns:a16="http://schemas.microsoft.com/office/drawing/2014/main" id="{2AC24327-5120-F273-8FDE-5FA9C3BF2416}"/>
              </a:ext>
            </a:extLst>
          </p:cNvPr>
          <p:cNvSpPr>
            <a:spLocks noChangeShapeType="1"/>
          </p:cNvSpPr>
          <p:nvPr/>
        </p:nvSpPr>
        <p:spPr bwMode="auto">
          <a:xfrm>
            <a:off x="4178300" y="4035425"/>
            <a:ext cx="100013" cy="1588"/>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326" name="Line 206">
            <a:extLst>
              <a:ext uri="{FF2B5EF4-FFF2-40B4-BE49-F238E27FC236}">
                <a16:creationId xmlns:a16="http://schemas.microsoft.com/office/drawing/2014/main" id="{8AE9F9CC-F18B-8669-7459-42A6A4B532F5}"/>
              </a:ext>
            </a:extLst>
          </p:cNvPr>
          <p:cNvSpPr>
            <a:spLocks noChangeShapeType="1"/>
          </p:cNvSpPr>
          <p:nvPr/>
        </p:nvSpPr>
        <p:spPr bwMode="auto">
          <a:xfrm flipV="1">
            <a:off x="4065588" y="4035425"/>
            <a:ext cx="117475" cy="80963"/>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327" name="Line 207">
            <a:extLst>
              <a:ext uri="{FF2B5EF4-FFF2-40B4-BE49-F238E27FC236}">
                <a16:creationId xmlns:a16="http://schemas.microsoft.com/office/drawing/2014/main" id="{5FB99D44-3F12-F6FD-C6CB-DBC90847DDB3}"/>
              </a:ext>
            </a:extLst>
          </p:cNvPr>
          <p:cNvSpPr>
            <a:spLocks noChangeShapeType="1"/>
          </p:cNvSpPr>
          <p:nvPr/>
        </p:nvSpPr>
        <p:spPr bwMode="auto">
          <a:xfrm>
            <a:off x="2497138" y="3473450"/>
            <a:ext cx="1587" cy="868363"/>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328" name="Line 208">
            <a:extLst>
              <a:ext uri="{FF2B5EF4-FFF2-40B4-BE49-F238E27FC236}">
                <a16:creationId xmlns:a16="http://schemas.microsoft.com/office/drawing/2014/main" id="{03FA13EC-54C6-DFF8-DCD7-B9677AA0D235}"/>
              </a:ext>
            </a:extLst>
          </p:cNvPr>
          <p:cNvSpPr>
            <a:spLocks noChangeShapeType="1"/>
          </p:cNvSpPr>
          <p:nvPr/>
        </p:nvSpPr>
        <p:spPr bwMode="auto">
          <a:xfrm>
            <a:off x="2266950" y="3473450"/>
            <a:ext cx="230188"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329" name="Line 209">
            <a:extLst>
              <a:ext uri="{FF2B5EF4-FFF2-40B4-BE49-F238E27FC236}">
                <a16:creationId xmlns:a16="http://schemas.microsoft.com/office/drawing/2014/main" id="{7390828A-06AD-9F40-70E5-5737FBC4FFF0}"/>
              </a:ext>
            </a:extLst>
          </p:cNvPr>
          <p:cNvSpPr>
            <a:spLocks noChangeShapeType="1"/>
          </p:cNvSpPr>
          <p:nvPr/>
        </p:nvSpPr>
        <p:spPr bwMode="auto">
          <a:xfrm>
            <a:off x="2266950" y="3983038"/>
            <a:ext cx="230188"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330" name="Line 210">
            <a:extLst>
              <a:ext uri="{FF2B5EF4-FFF2-40B4-BE49-F238E27FC236}">
                <a16:creationId xmlns:a16="http://schemas.microsoft.com/office/drawing/2014/main" id="{5E744151-06BC-C0DD-D04E-C82AD66D079B}"/>
              </a:ext>
            </a:extLst>
          </p:cNvPr>
          <p:cNvSpPr>
            <a:spLocks noChangeShapeType="1"/>
          </p:cNvSpPr>
          <p:nvPr/>
        </p:nvSpPr>
        <p:spPr bwMode="auto">
          <a:xfrm>
            <a:off x="2266950" y="4337050"/>
            <a:ext cx="230188"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331" name="Line 211">
            <a:extLst>
              <a:ext uri="{FF2B5EF4-FFF2-40B4-BE49-F238E27FC236}">
                <a16:creationId xmlns:a16="http://schemas.microsoft.com/office/drawing/2014/main" id="{14BEFED5-C66A-5C2A-7180-B40D3F62A184}"/>
              </a:ext>
            </a:extLst>
          </p:cNvPr>
          <p:cNvSpPr>
            <a:spLocks noChangeShapeType="1"/>
          </p:cNvSpPr>
          <p:nvPr/>
        </p:nvSpPr>
        <p:spPr bwMode="auto">
          <a:xfrm>
            <a:off x="2497138" y="3929063"/>
            <a:ext cx="184150"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332" name="Line 212">
            <a:extLst>
              <a:ext uri="{FF2B5EF4-FFF2-40B4-BE49-F238E27FC236}">
                <a16:creationId xmlns:a16="http://schemas.microsoft.com/office/drawing/2014/main" id="{33B74B5C-6D47-89C2-3E97-6052E5A83016}"/>
              </a:ext>
            </a:extLst>
          </p:cNvPr>
          <p:cNvSpPr>
            <a:spLocks noChangeShapeType="1"/>
          </p:cNvSpPr>
          <p:nvPr/>
        </p:nvSpPr>
        <p:spPr bwMode="auto">
          <a:xfrm>
            <a:off x="3203575" y="3948113"/>
            <a:ext cx="182563"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333" name="Line 213">
            <a:extLst>
              <a:ext uri="{FF2B5EF4-FFF2-40B4-BE49-F238E27FC236}">
                <a16:creationId xmlns:a16="http://schemas.microsoft.com/office/drawing/2014/main" id="{ED0087CA-DB1F-3F42-2D8A-606E85FD913B}"/>
              </a:ext>
            </a:extLst>
          </p:cNvPr>
          <p:cNvSpPr>
            <a:spLocks noChangeShapeType="1"/>
          </p:cNvSpPr>
          <p:nvPr/>
        </p:nvSpPr>
        <p:spPr bwMode="auto">
          <a:xfrm>
            <a:off x="3389313" y="3563938"/>
            <a:ext cx="1587" cy="77787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334" name="Line 214">
            <a:extLst>
              <a:ext uri="{FF2B5EF4-FFF2-40B4-BE49-F238E27FC236}">
                <a16:creationId xmlns:a16="http://schemas.microsoft.com/office/drawing/2014/main" id="{EA939325-E1AF-338F-8952-5D1898FEE309}"/>
              </a:ext>
            </a:extLst>
          </p:cNvPr>
          <p:cNvSpPr>
            <a:spLocks noChangeShapeType="1"/>
          </p:cNvSpPr>
          <p:nvPr/>
        </p:nvSpPr>
        <p:spPr bwMode="auto">
          <a:xfrm>
            <a:off x="3157538" y="3563938"/>
            <a:ext cx="228600"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335" name="Line 215">
            <a:extLst>
              <a:ext uri="{FF2B5EF4-FFF2-40B4-BE49-F238E27FC236}">
                <a16:creationId xmlns:a16="http://schemas.microsoft.com/office/drawing/2014/main" id="{0D081F00-3AAD-8DE0-5108-CDBF062351DE}"/>
              </a:ext>
            </a:extLst>
          </p:cNvPr>
          <p:cNvSpPr>
            <a:spLocks noChangeShapeType="1"/>
          </p:cNvSpPr>
          <p:nvPr/>
        </p:nvSpPr>
        <p:spPr bwMode="auto">
          <a:xfrm>
            <a:off x="3157538" y="4341813"/>
            <a:ext cx="228600"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337" name="Freeform 217">
            <a:extLst>
              <a:ext uri="{FF2B5EF4-FFF2-40B4-BE49-F238E27FC236}">
                <a16:creationId xmlns:a16="http://schemas.microsoft.com/office/drawing/2014/main" id="{FAF573DF-8179-C24B-36F3-63CA48854730}"/>
              </a:ext>
            </a:extLst>
          </p:cNvPr>
          <p:cNvSpPr>
            <a:spLocks/>
          </p:cNvSpPr>
          <p:nvPr/>
        </p:nvSpPr>
        <p:spPr bwMode="auto">
          <a:xfrm>
            <a:off x="1866900" y="3803650"/>
            <a:ext cx="395288" cy="330200"/>
          </a:xfrm>
          <a:custGeom>
            <a:avLst/>
            <a:gdLst>
              <a:gd name="T0" fmla="*/ 70 w 249"/>
              <a:gd name="T1" fmla="*/ 14 h 208"/>
              <a:gd name="T2" fmla="*/ 70 w 249"/>
              <a:gd name="T3" fmla="*/ 14 h 208"/>
              <a:gd name="T4" fmla="*/ 73 w 249"/>
              <a:gd name="T5" fmla="*/ 14 h 208"/>
              <a:gd name="T6" fmla="*/ 75 w 249"/>
              <a:gd name="T7" fmla="*/ 12 h 208"/>
              <a:gd name="T8" fmla="*/ 79 w 249"/>
              <a:gd name="T9" fmla="*/ 11 h 208"/>
              <a:gd name="T10" fmla="*/ 83 w 249"/>
              <a:gd name="T11" fmla="*/ 10 h 208"/>
              <a:gd name="T12" fmla="*/ 88 w 249"/>
              <a:gd name="T13" fmla="*/ 9 h 208"/>
              <a:gd name="T14" fmla="*/ 95 w 249"/>
              <a:gd name="T15" fmla="*/ 8 h 208"/>
              <a:gd name="T16" fmla="*/ 103 w 249"/>
              <a:gd name="T17" fmla="*/ 5 h 208"/>
              <a:gd name="T18" fmla="*/ 111 w 249"/>
              <a:gd name="T19" fmla="*/ 4 h 208"/>
              <a:gd name="T20" fmla="*/ 121 w 249"/>
              <a:gd name="T21" fmla="*/ 3 h 208"/>
              <a:gd name="T22" fmla="*/ 132 w 249"/>
              <a:gd name="T23" fmla="*/ 2 h 208"/>
              <a:gd name="T24" fmla="*/ 144 w 249"/>
              <a:gd name="T25" fmla="*/ 1 h 208"/>
              <a:gd name="T26" fmla="*/ 157 w 249"/>
              <a:gd name="T27" fmla="*/ 0 h 208"/>
              <a:gd name="T28" fmla="*/ 170 w 249"/>
              <a:gd name="T29" fmla="*/ 0 h 208"/>
              <a:gd name="T30" fmla="*/ 185 w 249"/>
              <a:gd name="T31" fmla="*/ 0 h 208"/>
              <a:gd name="T32" fmla="*/ 201 w 249"/>
              <a:gd name="T33" fmla="*/ 0 h 208"/>
              <a:gd name="T34" fmla="*/ 208 w 249"/>
              <a:gd name="T35" fmla="*/ 28 h 208"/>
              <a:gd name="T36" fmla="*/ 210 w 249"/>
              <a:gd name="T37" fmla="*/ 29 h 208"/>
              <a:gd name="T38" fmla="*/ 216 w 249"/>
              <a:gd name="T39" fmla="*/ 32 h 208"/>
              <a:gd name="T40" fmla="*/ 222 w 249"/>
              <a:gd name="T41" fmla="*/ 39 h 208"/>
              <a:gd name="T42" fmla="*/ 226 w 249"/>
              <a:gd name="T43" fmla="*/ 50 h 208"/>
              <a:gd name="T44" fmla="*/ 240 w 249"/>
              <a:gd name="T45" fmla="*/ 115 h 208"/>
              <a:gd name="T46" fmla="*/ 247 w 249"/>
              <a:gd name="T47" fmla="*/ 143 h 208"/>
              <a:gd name="T48" fmla="*/ 247 w 249"/>
              <a:gd name="T49" fmla="*/ 146 h 208"/>
              <a:gd name="T50" fmla="*/ 248 w 249"/>
              <a:gd name="T51" fmla="*/ 150 h 208"/>
              <a:gd name="T52" fmla="*/ 248 w 249"/>
              <a:gd name="T53" fmla="*/ 159 h 208"/>
              <a:gd name="T54" fmla="*/ 244 w 249"/>
              <a:gd name="T55" fmla="*/ 169 h 208"/>
              <a:gd name="T56" fmla="*/ 0 w 249"/>
              <a:gd name="T57" fmla="*/ 162 h 208"/>
              <a:gd name="T58" fmla="*/ 25 w 249"/>
              <a:gd name="T59" fmla="*/ 149 h 208"/>
              <a:gd name="T60" fmla="*/ 25 w 249"/>
              <a:gd name="T61" fmla="*/ 28 h 208"/>
              <a:gd name="T62" fmla="*/ 26 w 249"/>
              <a:gd name="T63" fmla="*/ 27 h 208"/>
              <a:gd name="T64" fmla="*/ 28 w 249"/>
              <a:gd name="T65" fmla="*/ 25 h 208"/>
              <a:gd name="T66" fmla="*/ 32 w 249"/>
              <a:gd name="T67" fmla="*/ 24 h 208"/>
              <a:gd name="T68" fmla="*/ 37 w 249"/>
              <a:gd name="T69" fmla="*/ 22 h 208"/>
              <a:gd name="T70" fmla="*/ 42 w 249"/>
              <a:gd name="T71" fmla="*/ 22 h 208"/>
              <a:gd name="T72" fmla="*/ 49 w 249"/>
              <a:gd name="T73" fmla="*/ 22 h 208"/>
              <a:gd name="T74" fmla="*/ 58 w 249"/>
              <a:gd name="T75" fmla="*/ 23 h 208"/>
              <a:gd name="T76" fmla="*/ 68 w 249"/>
              <a:gd name="T77" fmla="*/ 2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9" h="208">
                <a:moveTo>
                  <a:pt x="68" y="27"/>
                </a:moveTo>
                <a:lnTo>
                  <a:pt x="70" y="14"/>
                </a:lnTo>
                <a:lnTo>
                  <a:pt x="70" y="14"/>
                </a:lnTo>
                <a:lnTo>
                  <a:pt x="70" y="14"/>
                </a:lnTo>
                <a:lnTo>
                  <a:pt x="72" y="14"/>
                </a:lnTo>
                <a:lnTo>
                  <a:pt x="73" y="14"/>
                </a:lnTo>
                <a:lnTo>
                  <a:pt x="74" y="12"/>
                </a:lnTo>
                <a:lnTo>
                  <a:pt x="75" y="12"/>
                </a:lnTo>
                <a:lnTo>
                  <a:pt x="76" y="12"/>
                </a:lnTo>
                <a:lnTo>
                  <a:pt x="79" y="11"/>
                </a:lnTo>
                <a:lnTo>
                  <a:pt x="81" y="11"/>
                </a:lnTo>
                <a:lnTo>
                  <a:pt x="83" y="10"/>
                </a:lnTo>
                <a:lnTo>
                  <a:pt x="86" y="9"/>
                </a:lnTo>
                <a:lnTo>
                  <a:pt x="88" y="9"/>
                </a:lnTo>
                <a:lnTo>
                  <a:pt x="91" y="8"/>
                </a:lnTo>
                <a:lnTo>
                  <a:pt x="95" y="8"/>
                </a:lnTo>
                <a:lnTo>
                  <a:pt x="98" y="7"/>
                </a:lnTo>
                <a:lnTo>
                  <a:pt x="103" y="5"/>
                </a:lnTo>
                <a:lnTo>
                  <a:pt x="107" y="5"/>
                </a:lnTo>
                <a:lnTo>
                  <a:pt x="111" y="4"/>
                </a:lnTo>
                <a:lnTo>
                  <a:pt x="116" y="4"/>
                </a:lnTo>
                <a:lnTo>
                  <a:pt x="121" y="3"/>
                </a:lnTo>
                <a:lnTo>
                  <a:pt x="126" y="2"/>
                </a:lnTo>
                <a:lnTo>
                  <a:pt x="132" y="2"/>
                </a:lnTo>
                <a:lnTo>
                  <a:pt x="137" y="1"/>
                </a:lnTo>
                <a:lnTo>
                  <a:pt x="144" y="1"/>
                </a:lnTo>
                <a:lnTo>
                  <a:pt x="150" y="1"/>
                </a:lnTo>
                <a:lnTo>
                  <a:pt x="157" y="0"/>
                </a:lnTo>
                <a:lnTo>
                  <a:pt x="163" y="0"/>
                </a:lnTo>
                <a:lnTo>
                  <a:pt x="170" y="0"/>
                </a:lnTo>
                <a:lnTo>
                  <a:pt x="178" y="0"/>
                </a:lnTo>
                <a:lnTo>
                  <a:pt x="185" y="0"/>
                </a:lnTo>
                <a:lnTo>
                  <a:pt x="193" y="0"/>
                </a:lnTo>
                <a:lnTo>
                  <a:pt x="201" y="0"/>
                </a:lnTo>
                <a:lnTo>
                  <a:pt x="210" y="4"/>
                </a:lnTo>
                <a:lnTo>
                  <a:pt x="208" y="28"/>
                </a:lnTo>
                <a:lnTo>
                  <a:pt x="208" y="28"/>
                </a:lnTo>
                <a:lnTo>
                  <a:pt x="210" y="29"/>
                </a:lnTo>
                <a:lnTo>
                  <a:pt x="213" y="31"/>
                </a:lnTo>
                <a:lnTo>
                  <a:pt x="216" y="32"/>
                </a:lnTo>
                <a:lnTo>
                  <a:pt x="220" y="36"/>
                </a:lnTo>
                <a:lnTo>
                  <a:pt x="222" y="39"/>
                </a:lnTo>
                <a:lnTo>
                  <a:pt x="224" y="44"/>
                </a:lnTo>
                <a:lnTo>
                  <a:pt x="226" y="50"/>
                </a:lnTo>
                <a:lnTo>
                  <a:pt x="245" y="67"/>
                </a:lnTo>
                <a:lnTo>
                  <a:pt x="240" y="115"/>
                </a:lnTo>
                <a:lnTo>
                  <a:pt x="208" y="132"/>
                </a:lnTo>
                <a:lnTo>
                  <a:pt x="247" y="143"/>
                </a:lnTo>
                <a:lnTo>
                  <a:pt x="247" y="143"/>
                </a:lnTo>
                <a:lnTo>
                  <a:pt x="247" y="146"/>
                </a:lnTo>
                <a:lnTo>
                  <a:pt x="248" y="148"/>
                </a:lnTo>
                <a:lnTo>
                  <a:pt x="248" y="150"/>
                </a:lnTo>
                <a:lnTo>
                  <a:pt x="249" y="154"/>
                </a:lnTo>
                <a:lnTo>
                  <a:pt x="248" y="159"/>
                </a:lnTo>
                <a:lnTo>
                  <a:pt x="247" y="163"/>
                </a:lnTo>
                <a:lnTo>
                  <a:pt x="244" y="169"/>
                </a:lnTo>
                <a:lnTo>
                  <a:pt x="144" y="208"/>
                </a:lnTo>
                <a:lnTo>
                  <a:pt x="0" y="162"/>
                </a:lnTo>
                <a:lnTo>
                  <a:pt x="3" y="157"/>
                </a:lnTo>
                <a:lnTo>
                  <a:pt x="25" y="149"/>
                </a:lnTo>
                <a:lnTo>
                  <a:pt x="25" y="28"/>
                </a:lnTo>
                <a:lnTo>
                  <a:pt x="25" y="28"/>
                </a:lnTo>
                <a:lnTo>
                  <a:pt x="25" y="28"/>
                </a:lnTo>
                <a:lnTo>
                  <a:pt x="26" y="27"/>
                </a:lnTo>
                <a:lnTo>
                  <a:pt x="27" y="27"/>
                </a:lnTo>
                <a:lnTo>
                  <a:pt x="28" y="25"/>
                </a:lnTo>
                <a:lnTo>
                  <a:pt x="31" y="24"/>
                </a:lnTo>
                <a:lnTo>
                  <a:pt x="32" y="24"/>
                </a:lnTo>
                <a:lnTo>
                  <a:pt x="34" y="23"/>
                </a:lnTo>
                <a:lnTo>
                  <a:pt x="37" y="22"/>
                </a:lnTo>
                <a:lnTo>
                  <a:pt x="40" y="22"/>
                </a:lnTo>
                <a:lnTo>
                  <a:pt x="42" y="22"/>
                </a:lnTo>
                <a:lnTo>
                  <a:pt x="46" y="22"/>
                </a:lnTo>
                <a:lnTo>
                  <a:pt x="49" y="22"/>
                </a:lnTo>
                <a:lnTo>
                  <a:pt x="53" y="22"/>
                </a:lnTo>
                <a:lnTo>
                  <a:pt x="58" y="23"/>
                </a:lnTo>
                <a:lnTo>
                  <a:pt x="61" y="24"/>
                </a:lnTo>
                <a:lnTo>
                  <a:pt x="68"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38" name="Freeform 218">
            <a:extLst>
              <a:ext uri="{FF2B5EF4-FFF2-40B4-BE49-F238E27FC236}">
                <a16:creationId xmlns:a16="http://schemas.microsoft.com/office/drawing/2014/main" id="{D60C3A06-317F-E7DC-7F4E-0ACF56DB2D7A}"/>
              </a:ext>
            </a:extLst>
          </p:cNvPr>
          <p:cNvSpPr>
            <a:spLocks/>
          </p:cNvSpPr>
          <p:nvPr/>
        </p:nvSpPr>
        <p:spPr bwMode="auto">
          <a:xfrm>
            <a:off x="2005013" y="3827463"/>
            <a:ext cx="125412" cy="144462"/>
          </a:xfrm>
          <a:custGeom>
            <a:avLst/>
            <a:gdLst>
              <a:gd name="T0" fmla="*/ 78 w 79"/>
              <a:gd name="T1" fmla="*/ 3 h 91"/>
              <a:gd name="T2" fmla="*/ 78 w 79"/>
              <a:gd name="T3" fmla="*/ 3 h 91"/>
              <a:gd name="T4" fmla="*/ 77 w 79"/>
              <a:gd name="T5" fmla="*/ 3 h 91"/>
              <a:gd name="T6" fmla="*/ 74 w 79"/>
              <a:gd name="T7" fmla="*/ 2 h 91"/>
              <a:gd name="T8" fmla="*/ 72 w 79"/>
              <a:gd name="T9" fmla="*/ 2 h 91"/>
              <a:gd name="T10" fmla="*/ 69 w 79"/>
              <a:gd name="T11" fmla="*/ 1 h 91"/>
              <a:gd name="T12" fmla="*/ 65 w 79"/>
              <a:gd name="T13" fmla="*/ 1 h 91"/>
              <a:gd name="T14" fmla="*/ 60 w 79"/>
              <a:gd name="T15" fmla="*/ 1 h 91"/>
              <a:gd name="T16" fmla="*/ 56 w 79"/>
              <a:gd name="T17" fmla="*/ 0 h 91"/>
              <a:gd name="T18" fmla="*/ 50 w 79"/>
              <a:gd name="T19" fmla="*/ 0 h 91"/>
              <a:gd name="T20" fmla="*/ 44 w 79"/>
              <a:gd name="T21" fmla="*/ 0 h 91"/>
              <a:gd name="T22" fmla="*/ 38 w 79"/>
              <a:gd name="T23" fmla="*/ 1 h 91"/>
              <a:gd name="T24" fmla="*/ 31 w 79"/>
              <a:gd name="T25" fmla="*/ 2 h 91"/>
              <a:gd name="T26" fmla="*/ 25 w 79"/>
              <a:gd name="T27" fmla="*/ 3 h 91"/>
              <a:gd name="T28" fmla="*/ 18 w 79"/>
              <a:gd name="T29" fmla="*/ 6 h 91"/>
              <a:gd name="T30" fmla="*/ 11 w 79"/>
              <a:gd name="T31" fmla="*/ 8 h 91"/>
              <a:gd name="T32" fmla="*/ 4 w 79"/>
              <a:gd name="T33" fmla="*/ 10 h 91"/>
              <a:gd name="T34" fmla="*/ 4 w 79"/>
              <a:gd name="T35" fmla="*/ 13 h 91"/>
              <a:gd name="T36" fmla="*/ 3 w 79"/>
              <a:gd name="T37" fmla="*/ 17 h 91"/>
              <a:gd name="T38" fmla="*/ 1 w 79"/>
              <a:gd name="T39" fmla="*/ 26 h 91"/>
              <a:gd name="T40" fmla="*/ 0 w 79"/>
              <a:gd name="T41" fmla="*/ 35 h 91"/>
              <a:gd name="T42" fmla="*/ 0 w 79"/>
              <a:gd name="T43" fmla="*/ 47 h 91"/>
              <a:gd name="T44" fmla="*/ 0 w 79"/>
              <a:gd name="T45" fmla="*/ 59 h 91"/>
              <a:gd name="T46" fmla="*/ 2 w 79"/>
              <a:gd name="T47" fmla="*/ 73 h 91"/>
              <a:gd name="T48" fmla="*/ 6 w 79"/>
              <a:gd name="T49" fmla="*/ 89 h 91"/>
              <a:gd name="T50" fmla="*/ 7 w 79"/>
              <a:gd name="T51" fmla="*/ 89 h 91"/>
              <a:gd name="T52" fmla="*/ 8 w 79"/>
              <a:gd name="T53" fmla="*/ 89 h 91"/>
              <a:gd name="T54" fmla="*/ 9 w 79"/>
              <a:gd name="T55" fmla="*/ 87 h 91"/>
              <a:gd name="T56" fmla="*/ 11 w 79"/>
              <a:gd name="T57" fmla="*/ 87 h 91"/>
              <a:gd name="T58" fmla="*/ 15 w 79"/>
              <a:gd name="T59" fmla="*/ 87 h 91"/>
              <a:gd name="T60" fmla="*/ 18 w 79"/>
              <a:gd name="T61" fmla="*/ 87 h 91"/>
              <a:gd name="T62" fmla="*/ 22 w 79"/>
              <a:gd name="T63" fmla="*/ 87 h 91"/>
              <a:gd name="T64" fmla="*/ 27 w 79"/>
              <a:gd name="T65" fmla="*/ 87 h 91"/>
              <a:gd name="T66" fmla="*/ 32 w 79"/>
              <a:gd name="T67" fmla="*/ 86 h 91"/>
              <a:gd name="T68" fmla="*/ 38 w 79"/>
              <a:gd name="T69" fmla="*/ 87 h 91"/>
              <a:gd name="T70" fmla="*/ 44 w 79"/>
              <a:gd name="T71" fmla="*/ 87 h 91"/>
              <a:gd name="T72" fmla="*/ 50 w 79"/>
              <a:gd name="T73" fmla="*/ 87 h 91"/>
              <a:gd name="T74" fmla="*/ 57 w 79"/>
              <a:gd name="T75" fmla="*/ 87 h 91"/>
              <a:gd name="T76" fmla="*/ 64 w 79"/>
              <a:gd name="T77" fmla="*/ 89 h 91"/>
              <a:gd name="T78" fmla="*/ 71 w 79"/>
              <a:gd name="T79" fmla="*/ 90 h 91"/>
              <a:gd name="T80" fmla="*/ 79 w 79"/>
              <a:gd name="T81" fmla="*/ 91 h 91"/>
              <a:gd name="T82" fmla="*/ 79 w 79"/>
              <a:gd name="T83" fmla="*/ 87 h 91"/>
              <a:gd name="T84" fmla="*/ 78 w 79"/>
              <a:gd name="T85" fmla="*/ 80 h 91"/>
              <a:gd name="T86" fmla="*/ 77 w 79"/>
              <a:gd name="T87" fmla="*/ 70 h 91"/>
              <a:gd name="T88" fmla="*/ 76 w 79"/>
              <a:gd name="T89" fmla="*/ 57 h 91"/>
              <a:gd name="T90" fmla="*/ 76 w 79"/>
              <a:gd name="T91" fmla="*/ 43 h 91"/>
              <a:gd name="T92" fmla="*/ 76 w 79"/>
              <a:gd name="T93" fmla="*/ 28 h 91"/>
              <a:gd name="T94" fmla="*/ 77 w 79"/>
              <a:gd name="T95" fmla="*/ 15 h 91"/>
              <a:gd name="T96" fmla="*/ 78 w 79"/>
              <a:gd name="T97" fmla="*/ 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 h="91">
                <a:moveTo>
                  <a:pt x="78" y="3"/>
                </a:moveTo>
                <a:lnTo>
                  <a:pt x="78" y="3"/>
                </a:lnTo>
                <a:lnTo>
                  <a:pt x="77" y="3"/>
                </a:lnTo>
                <a:lnTo>
                  <a:pt x="74" y="2"/>
                </a:lnTo>
                <a:lnTo>
                  <a:pt x="72" y="2"/>
                </a:lnTo>
                <a:lnTo>
                  <a:pt x="69" y="1"/>
                </a:lnTo>
                <a:lnTo>
                  <a:pt x="65" y="1"/>
                </a:lnTo>
                <a:lnTo>
                  <a:pt x="60" y="1"/>
                </a:lnTo>
                <a:lnTo>
                  <a:pt x="56" y="0"/>
                </a:lnTo>
                <a:lnTo>
                  <a:pt x="50" y="0"/>
                </a:lnTo>
                <a:lnTo>
                  <a:pt x="44" y="0"/>
                </a:lnTo>
                <a:lnTo>
                  <a:pt x="38" y="1"/>
                </a:lnTo>
                <a:lnTo>
                  <a:pt x="31" y="2"/>
                </a:lnTo>
                <a:lnTo>
                  <a:pt x="25" y="3"/>
                </a:lnTo>
                <a:lnTo>
                  <a:pt x="18" y="6"/>
                </a:lnTo>
                <a:lnTo>
                  <a:pt x="11" y="8"/>
                </a:lnTo>
                <a:lnTo>
                  <a:pt x="4" y="10"/>
                </a:lnTo>
                <a:lnTo>
                  <a:pt x="4" y="13"/>
                </a:lnTo>
                <a:lnTo>
                  <a:pt x="3" y="17"/>
                </a:lnTo>
                <a:lnTo>
                  <a:pt x="1" y="26"/>
                </a:lnTo>
                <a:lnTo>
                  <a:pt x="0" y="35"/>
                </a:lnTo>
                <a:lnTo>
                  <a:pt x="0" y="47"/>
                </a:lnTo>
                <a:lnTo>
                  <a:pt x="0" y="59"/>
                </a:lnTo>
                <a:lnTo>
                  <a:pt x="2" y="73"/>
                </a:lnTo>
                <a:lnTo>
                  <a:pt x="6" y="89"/>
                </a:lnTo>
                <a:lnTo>
                  <a:pt x="7" y="89"/>
                </a:lnTo>
                <a:lnTo>
                  <a:pt x="8" y="89"/>
                </a:lnTo>
                <a:lnTo>
                  <a:pt x="9" y="87"/>
                </a:lnTo>
                <a:lnTo>
                  <a:pt x="11" y="87"/>
                </a:lnTo>
                <a:lnTo>
                  <a:pt x="15" y="87"/>
                </a:lnTo>
                <a:lnTo>
                  <a:pt x="18" y="87"/>
                </a:lnTo>
                <a:lnTo>
                  <a:pt x="22" y="87"/>
                </a:lnTo>
                <a:lnTo>
                  <a:pt x="27" y="87"/>
                </a:lnTo>
                <a:lnTo>
                  <a:pt x="32" y="86"/>
                </a:lnTo>
                <a:lnTo>
                  <a:pt x="38" y="87"/>
                </a:lnTo>
                <a:lnTo>
                  <a:pt x="44" y="87"/>
                </a:lnTo>
                <a:lnTo>
                  <a:pt x="50" y="87"/>
                </a:lnTo>
                <a:lnTo>
                  <a:pt x="57" y="87"/>
                </a:lnTo>
                <a:lnTo>
                  <a:pt x="64" y="89"/>
                </a:lnTo>
                <a:lnTo>
                  <a:pt x="71" y="90"/>
                </a:lnTo>
                <a:lnTo>
                  <a:pt x="79" y="91"/>
                </a:lnTo>
                <a:lnTo>
                  <a:pt x="79" y="87"/>
                </a:lnTo>
                <a:lnTo>
                  <a:pt x="78" y="80"/>
                </a:lnTo>
                <a:lnTo>
                  <a:pt x="77" y="70"/>
                </a:lnTo>
                <a:lnTo>
                  <a:pt x="76" y="57"/>
                </a:lnTo>
                <a:lnTo>
                  <a:pt x="76" y="43"/>
                </a:lnTo>
                <a:lnTo>
                  <a:pt x="76" y="28"/>
                </a:lnTo>
                <a:lnTo>
                  <a:pt x="77" y="15"/>
                </a:lnTo>
                <a:lnTo>
                  <a:pt x="78" y="3"/>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39" name="Freeform 219">
            <a:extLst>
              <a:ext uri="{FF2B5EF4-FFF2-40B4-BE49-F238E27FC236}">
                <a16:creationId xmlns:a16="http://schemas.microsoft.com/office/drawing/2014/main" id="{54166E3B-BD02-360B-55A2-1BAA30BDE9B2}"/>
              </a:ext>
            </a:extLst>
          </p:cNvPr>
          <p:cNvSpPr>
            <a:spLocks/>
          </p:cNvSpPr>
          <p:nvPr/>
        </p:nvSpPr>
        <p:spPr bwMode="auto">
          <a:xfrm>
            <a:off x="2017713" y="3865563"/>
            <a:ext cx="209550" cy="142875"/>
          </a:xfrm>
          <a:custGeom>
            <a:avLst/>
            <a:gdLst>
              <a:gd name="T0" fmla="*/ 1 w 132"/>
              <a:gd name="T1" fmla="*/ 68 h 90"/>
              <a:gd name="T2" fmla="*/ 0 w 132"/>
              <a:gd name="T3" fmla="*/ 80 h 90"/>
              <a:gd name="T4" fmla="*/ 86 w 132"/>
              <a:gd name="T5" fmla="*/ 90 h 90"/>
              <a:gd name="T6" fmla="*/ 86 w 132"/>
              <a:gd name="T7" fmla="*/ 90 h 90"/>
              <a:gd name="T8" fmla="*/ 89 w 132"/>
              <a:gd name="T9" fmla="*/ 89 h 90"/>
              <a:gd name="T10" fmla="*/ 91 w 132"/>
              <a:gd name="T11" fmla="*/ 88 h 90"/>
              <a:gd name="T12" fmla="*/ 94 w 132"/>
              <a:gd name="T13" fmla="*/ 86 h 90"/>
              <a:gd name="T14" fmla="*/ 98 w 132"/>
              <a:gd name="T15" fmla="*/ 83 h 90"/>
              <a:gd name="T16" fmla="*/ 103 w 132"/>
              <a:gd name="T17" fmla="*/ 80 h 90"/>
              <a:gd name="T18" fmla="*/ 107 w 132"/>
              <a:gd name="T19" fmla="*/ 76 h 90"/>
              <a:gd name="T20" fmla="*/ 112 w 132"/>
              <a:gd name="T21" fmla="*/ 72 h 90"/>
              <a:gd name="T22" fmla="*/ 117 w 132"/>
              <a:gd name="T23" fmla="*/ 67 h 90"/>
              <a:gd name="T24" fmla="*/ 121 w 132"/>
              <a:gd name="T25" fmla="*/ 61 h 90"/>
              <a:gd name="T26" fmla="*/ 125 w 132"/>
              <a:gd name="T27" fmla="*/ 55 h 90"/>
              <a:gd name="T28" fmla="*/ 128 w 132"/>
              <a:gd name="T29" fmla="*/ 48 h 90"/>
              <a:gd name="T30" fmla="*/ 131 w 132"/>
              <a:gd name="T31" fmla="*/ 40 h 90"/>
              <a:gd name="T32" fmla="*/ 132 w 132"/>
              <a:gd name="T33" fmla="*/ 32 h 90"/>
              <a:gd name="T34" fmla="*/ 132 w 132"/>
              <a:gd name="T35" fmla="*/ 24 h 90"/>
              <a:gd name="T36" fmla="*/ 129 w 132"/>
              <a:gd name="T37" fmla="*/ 14 h 90"/>
              <a:gd name="T38" fmla="*/ 129 w 132"/>
              <a:gd name="T39" fmla="*/ 13 h 90"/>
              <a:gd name="T40" fmla="*/ 128 w 132"/>
              <a:gd name="T41" fmla="*/ 12 h 90"/>
              <a:gd name="T42" fmla="*/ 127 w 132"/>
              <a:gd name="T43" fmla="*/ 10 h 90"/>
              <a:gd name="T44" fmla="*/ 126 w 132"/>
              <a:gd name="T45" fmla="*/ 7 h 90"/>
              <a:gd name="T46" fmla="*/ 124 w 132"/>
              <a:gd name="T47" fmla="*/ 5 h 90"/>
              <a:gd name="T48" fmla="*/ 120 w 132"/>
              <a:gd name="T49" fmla="*/ 3 h 90"/>
              <a:gd name="T50" fmla="*/ 117 w 132"/>
              <a:gd name="T51" fmla="*/ 2 h 90"/>
              <a:gd name="T52" fmla="*/ 113 w 132"/>
              <a:gd name="T53" fmla="*/ 0 h 90"/>
              <a:gd name="T54" fmla="*/ 113 w 132"/>
              <a:gd name="T55" fmla="*/ 3 h 90"/>
              <a:gd name="T56" fmla="*/ 114 w 132"/>
              <a:gd name="T57" fmla="*/ 6 h 90"/>
              <a:gd name="T58" fmla="*/ 117 w 132"/>
              <a:gd name="T59" fmla="*/ 12 h 90"/>
              <a:gd name="T60" fmla="*/ 118 w 132"/>
              <a:gd name="T61" fmla="*/ 20 h 90"/>
              <a:gd name="T62" fmla="*/ 118 w 132"/>
              <a:gd name="T63" fmla="*/ 30 h 90"/>
              <a:gd name="T64" fmla="*/ 117 w 132"/>
              <a:gd name="T65" fmla="*/ 40 h 90"/>
              <a:gd name="T66" fmla="*/ 114 w 132"/>
              <a:gd name="T67" fmla="*/ 52 h 90"/>
              <a:gd name="T68" fmla="*/ 108 w 132"/>
              <a:gd name="T69" fmla="*/ 65 h 90"/>
              <a:gd name="T70" fmla="*/ 108 w 132"/>
              <a:gd name="T71" fmla="*/ 65 h 90"/>
              <a:gd name="T72" fmla="*/ 108 w 132"/>
              <a:gd name="T73" fmla="*/ 65 h 90"/>
              <a:gd name="T74" fmla="*/ 107 w 132"/>
              <a:gd name="T75" fmla="*/ 66 h 90"/>
              <a:gd name="T76" fmla="*/ 106 w 132"/>
              <a:gd name="T77" fmla="*/ 67 h 90"/>
              <a:gd name="T78" fmla="*/ 105 w 132"/>
              <a:gd name="T79" fmla="*/ 67 h 90"/>
              <a:gd name="T80" fmla="*/ 103 w 132"/>
              <a:gd name="T81" fmla="*/ 68 h 90"/>
              <a:gd name="T82" fmla="*/ 100 w 132"/>
              <a:gd name="T83" fmla="*/ 69 h 90"/>
              <a:gd name="T84" fmla="*/ 98 w 132"/>
              <a:gd name="T85" fmla="*/ 70 h 90"/>
              <a:gd name="T86" fmla="*/ 96 w 132"/>
              <a:gd name="T87" fmla="*/ 72 h 90"/>
              <a:gd name="T88" fmla="*/ 92 w 132"/>
              <a:gd name="T89" fmla="*/ 73 h 90"/>
              <a:gd name="T90" fmla="*/ 90 w 132"/>
              <a:gd name="T91" fmla="*/ 73 h 90"/>
              <a:gd name="T92" fmla="*/ 85 w 132"/>
              <a:gd name="T93" fmla="*/ 74 h 90"/>
              <a:gd name="T94" fmla="*/ 82 w 132"/>
              <a:gd name="T95" fmla="*/ 74 h 90"/>
              <a:gd name="T96" fmla="*/ 78 w 132"/>
              <a:gd name="T97" fmla="*/ 74 h 90"/>
              <a:gd name="T98" fmla="*/ 73 w 132"/>
              <a:gd name="T99" fmla="*/ 73 h 90"/>
              <a:gd name="T100" fmla="*/ 69 w 132"/>
              <a:gd name="T101" fmla="*/ 73 h 90"/>
              <a:gd name="T102" fmla="*/ 69 w 132"/>
              <a:gd name="T103" fmla="*/ 84 h 90"/>
              <a:gd name="T104" fmla="*/ 3 w 132"/>
              <a:gd name="T105" fmla="*/ 77 h 90"/>
              <a:gd name="T106" fmla="*/ 1 w 132"/>
              <a:gd name="T107" fmla="*/ 6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90">
                <a:moveTo>
                  <a:pt x="1" y="68"/>
                </a:moveTo>
                <a:lnTo>
                  <a:pt x="0" y="80"/>
                </a:lnTo>
                <a:lnTo>
                  <a:pt x="86" y="90"/>
                </a:lnTo>
                <a:lnTo>
                  <a:pt x="86" y="90"/>
                </a:lnTo>
                <a:lnTo>
                  <a:pt x="89" y="89"/>
                </a:lnTo>
                <a:lnTo>
                  <a:pt x="91" y="88"/>
                </a:lnTo>
                <a:lnTo>
                  <a:pt x="94" y="86"/>
                </a:lnTo>
                <a:lnTo>
                  <a:pt x="98" y="83"/>
                </a:lnTo>
                <a:lnTo>
                  <a:pt x="103" y="80"/>
                </a:lnTo>
                <a:lnTo>
                  <a:pt x="107" y="76"/>
                </a:lnTo>
                <a:lnTo>
                  <a:pt x="112" y="72"/>
                </a:lnTo>
                <a:lnTo>
                  <a:pt x="117" y="67"/>
                </a:lnTo>
                <a:lnTo>
                  <a:pt x="121" y="61"/>
                </a:lnTo>
                <a:lnTo>
                  <a:pt x="125" y="55"/>
                </a:lnTo>
                <a:lnTo>
                  <a:pt x="128" y="48"/>
                </a:lnTo>
                <a:lnTo>
                  <a:pt x="131" y="40"/>
                </a:lnTo>
                <a:lnTo>
                  <a:pt x="132" y="32"/>
                </a:lnTo>
                <a:lnTo>
                  <a:pt x="132" y="24"/>
                </a:lnTo>
                <a:lnTo>
                  <a:pt x="129" y="14"/>
                </a:lnTo>
                <a:lnTo>
                  <a:pt x="129" y="13"/>
                </a:lnTo>
                <a:lnTo>
                  <a:pt x="128" y="12"/>
                </a:lnTo>
                <a:lnTo>
                  <a:pt x="127" y="10"/>
                </a:lnTo>
                <a:lnTo>
                  <a:pt x="126" y="7"/>
                </a:lnTo>
                <a:lnTo>
                  <a:pt x="124" y="5"/>
                </a:lnTo>
                <a:lnTo>
                  <a:pt x="120" y="3"/>
                </a:lnTo>
                <a:lnTo>
                  <a:pt x="117" y="2"/>
                </a:lnTo>
                <a:lnTo>
                  <a:pt x="113" y="0"/>
                </a:lnTo>
                <a:lnTo>
                  <a:pt x="113" y="3"/>
                </a:lnTo>
                <a:lnTo>
                  <a:pt x="114" y="6"/>
                </a:lnTo>
                <a:lnTo>
                  <a:pt x="117" y="12"/>
                </a:lnTo>
                <a:lnTo>
                  <a:pt x="118" y="20"/>
                </a:lnTo>
                <a:lnTo>
                  <a:pt x="118" y="30"/>
                </a:lnTo>
                <a:lnTo>
                  <a:pt x="117" y="40"/>
                </a:lnTo>
                <a:lnTo>
                  <a:pt x="114" y="52"/>
                </a:lnTo>
                <a:lnTo>
                  <a:pt x="108" y="65"/>
                </a:lnTo>
                <a:lnTo>
                  <a:pt x="108" y="65"/>
                </a:lnTo>
                <a:lnTo>
                  <a:pt x="108" y="65"/>
                </a:lnTo>
                <a:lnTo>
                  <a:pt x="107" y="66"/>
                </a:lnTo>
                <a:lnTo>
                  <a:pt x="106" y="67"/>
                </a:lnTo>
                <a:lnTo>
                  <a:pt x="105" y="67"/>
                </a:lnTo>
                <a:lnTo>
                  <a:pt x="103" y="68"/>
                </a:lnTo>
                <a:lnTo>
                  <a:pt x="100" y="69"/>
                </a:lnTo>
                <a:lnTo>
                  <a:pt x="98" y="70"/>
                </a:lnTo>
                <a:lnTo>
                  <a:pt x="96" y="72"/>
                </a:lnTo>
                <a:lnTo>
                  <a:pt x="92" y="73"/>
                </a:lnTo>
                <a:lnTo>
                  <a:pt x="90" y="73"/>
                </a:lnTo>
                <a:lnTo>
                  <a:pt x="85" y="74"/>
                </a:lnTo>
                <a:lnTo>
                  <a:pt x="82" y="74"/>
                </a:lnTo>
                <a:lnTo>
                  <a:pt x="78" y="74"/>
                </a:lnTo>
                <a:lnTo>
                  <a:pt x="73" y="73"/>
                </a:lnTo>
                <a:lnTo>
                  <a:pt x="69" y="73"/>
                </a:lnTo>
                <a:lnTo>
                  <a:pt x="69" y="84"/>
                </a:lnTo>
                <a:lnTo>
                  <a:pt x="3" y="77"/>
                </a:lnTo>
                <a:lnTo>
                  <a:pt x="1" y="68"/>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40" name="Freeform 220">
            <a:extLst>
              <a:ext uri="{FF2B5EF4-FFF2-40B4-BE49-F238E27FC236}">
                <a16:creationId xmlns:a16="http://schemas.microsoft.com/office/drawing/2014/main" id="{94CEBE39-8571-52F5-CD49-F7D6F4247D85}"/>
              </a:ext>
            </a:extLst>
          </p:cNvPr>
          <p:cNvSpPr>
            <a:spLocks/>
          </p:cNvSpPr>
          <p:nvPr/>
        </p:nvSpPr>
        <p:spPr bwMode="auto">
          <a:xfrm>
            <a:off x="1992313" y="4006850"/>
            <a:ext cx="152400" cy="50800"/>
          </a:xfrm>
          <a:custGeom>
            <a:avLst/>
            <a:gdLst>
              <a:gd name="T0" fmla="*/ 96 w 96"/>
              <a:gd name="T1" fmla="*/ 12 h 32"/>
              <a:gd name="T2" fmla="*/ 1 w 96"/>
              <a:gd name="T3" fmla="*/ 0 h 32"/>
              <a:gd name="T4" fmla="*/ 0 w 96"/>
              <a:gd name="T5" fmla="*/ 12 h 32"/>
              <a:gd name="T6" fmla="*/ 93 w 96"/>
              <a:gd name="T7" fmla="*/ 32 h 32"/>
              <a:gd name="T8" fmla="*/ 96 w 96"/>
              <a:gd name="T9" fmla="*/ 12 h 32"/>
            </a:gdLst>
            <a:ahLst/>
            <a:cxnLst>
              <a:cxn ang="0">
                <a:pos x="T0" y="T1"/>
              </a:cxn>
              <a:cxn ang="0">
                <a:pos x="T2" y="T3"/>
              </a:cxn>
              <a:cxn ang="0">
                <a:pos x="T4" y="T5"/>
              </a:cxn>
              <a:cxn ang="0">
                <a:pos x="T6" y="T7"/>
              </a:cxn>
              <a:cxn ang="0">
                <a:pos x="T8" y="T9"/>
              </a:cxn>
            </a:cxnLst>
            <a:rect l="0" t="0" r="r" b="b"/>
            <a:pathLst>
              <a:path w="96" h="32">
                <a:moveTo>
                  <a:pt x="96" y="12"/>
                </a:moveTo>
                <a:lnTo>
                  <a:pt x="1" y="0"/>
                </a:lnTo>
                <a:lnTo>
                  <a:pt x="0" y="12"/>
                </a:lnTo>
                <a:lnTo>
                  <a:pt x="93" y="32"/>
                </a:lnTo>
                <a:lnTo>
                  <a:pt x="9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41" name="Freeform 221">
            <a:extLst>
              <a:ext uri="{FF2B5EF4-FFF2-40B4-BE49-F238E27FC236}">
                <a16:creationId xmlns:a16="http://schemas.microsoft.com/office/drawing/2014/main" id="{9FD23AFB-73FC-5751-B755-62E65FE9921C}"/>
              </a:ext>
            </a:extLst>
          </p:cNvPr>
          <p:cNvSpPr>
            <a:spLocks/>
          </p:cNvSpPr>
          <p:nvPr/>
        </p:nvSpPr>
        <p:spPr bwMode="auto">
          <a:xfrm>
            <a:off x="2066925" y="4024313"/>
            <a:ext cx="66675" cy="22225"/>
          </a:xfrm>
          <a:custGeom>
            <a:avLst/>
            <a:gdLst>
              <a:gd name="T0" fmla="*/ 42 w 42"/>
              <a:gd name="T1" fmla="*/ 6 h 14"/>
              <a:gd name="T2" fmla="*/ 2 w 42"/>
              <a:gd name="T3" fmla="*/ 0 h 14"/>
              <a:gd name="T4" fmla="*/ 0 w 42"/>
              <a:gd name="T5" fmla="*/ 6 h 14"/>
              <a:gd name="T6" fmla="*/ 40 w 42"/>
              <a:gd name="T7" fmla="*/ 14 h 14"/>
              <a:gd name="T8" fmla="*/ 42 w 42"/>
              <a:gd name="T9" fmla="*/ 6 h 14"/>
            </a:gdLst>
            <a:ahLst/>
            <a:cxnLst>
              <a:cxn ang="0">
                <a:pos x="T0" y="T1"/>
              </a:cxn>
              <a:cxn ang="0">
                <a:pos x="T2" y="T3"/>
              </a:cxn>
              <a:cxn ang="0">
                <a:pos x="T4" y="T5"/>
              </a:cxn>
              <a:cxn ang="0">
                <a:pos x="T6" y="T7"/>
              </a:cxn>
              <a:cxn ang="0">
                <a:pos x="T8" y="T9"/>
              </a:cxn>
            </a:cxnLst>
            <a:rect l="0" t="0" r="r" b="b"/>
            <a:pathLst>
              <a:path w="42" h="14">
                <a:moveTo>
                  <a:pt x="42" y="6"/>
                </a:moveTo>
                <a:lnTo>
                  <a:pt x="2" y="0"/>
                </a:lnTo>
                <a:lnTo>
                  <a:pt x="0" y="6"/>
                </a:lnTo>
                <a:lnTo>
                  <a:pt x="40" y="14"/>
                </a:lnTo>
                <a:lnTo>
                  <a:pt x="42" y="6"/>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42" name="Freeform 222">
            <a:extLst>
              <a:ext uri="{FF2B5EF4-FFF2-40B4-BE49-F238E27FC236}">
                <a16:creationId xmlns:a16="http://schemas.microsoft.com/office/drawing/2014/main" id="{4ABE59FD-019B-7394-3376-EC5D6C5B8F5D}"/>
              </a:ext>
            </a:extLst>
          </p:cNvPr>
          <p:cNvSpPr>
            <a:spLocks/>
          </p:cNvSpPr>
          <p:nvPr/>
        </p:nvSpPr>
        <p:spPr bwMode="auto">
          <a:xfrm>
            <a:off x="2000250" y="4013200"/>
            <a:ext cx="44450" cy="15875"/>
          </a:xfrm>
          <a:custGeom>
            <a:avLst/>
            <a:gdLst>
              <a:gd name="T0" fmla="*/ 28 w 28"/>
              <a:gd name="T1" fmla="*/ 4 h 10"/>
              <a:gd name="T2" fmla="*/ 0 w 28"/>
              <a:gd name="T3" fmla="*/ 0 h 10"/>
              <a:gd name="T4" fmla="*/ 0 w 28"/>
              <a:gd name="T5" fmla="*/ 4 h 10"/>
              <a:gd name="T6" fmla="*/ 27 w 28"/>
              <a:gd name="T7" fmla="*/ 10 h 10"/>
              <a:gd name="T8" fmla="*/ 28 w 28"/>
              <a:gd name="T9" fmla="*/ 4 h 10"/>
            </a:gdLst>
            <a:ahLst/>
            <a:cxnLst>
              <a:cxn ang="0">
                <a:pos x="T0" y="T1"/>
              </a:cxn>
              <a:cxn ang="0">
                <a:pos x="T2" y="T3"/>
              </a:cxn>
              <a:cxn ang="0">
                <a:pos x="T4" y="T5"/>
              </a:cxn>
              <a:cxn ang="0">
                <a:pos x="T6" y="T7"/>
              </a:cxn>
              <a:cxn ang="0">
                <a:pos x="T8" y="T9"/>
              </a:cxn>
            </a:cxnLst>
            <a:rect l="0" t="0" r="r" b="b"/>
            <a:pathLst>
              <a:path w="28" h="10">
                <a:moveTo>
                  <a:pt x="28" y="4"/>
                </a:moveTo>
                <a:lnTo>
                  <a:pt x="0" y="0"/>
                </a:lnTo>
                <a:lnTo>
                  <a:pt x="0" y="4"/>
                </a:lnTo>
                <a:lnTo>
                  <a:pt x="27" y="10"/>
                </a:lnTo>
                <a:lnTo>
                  <a:pt x="28" y="4"/>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43" name="Freeform 223">
            <a:extLst>
              <a:ext uri="{FF2B5EF4-FFF2-40B4-BE49-F238E27FC236}">
                <a16:creationId xmlns:a16="http://schemas.microsoft.com/office/drawing/2014/main" id="{FDCC83F2-9E39-8327-778C-3A1BE85958EB}"/>
              </a:ext>
            </a:extLst>
          </p:cNvPr>
          <p:cNvSpPr>
            <a:spLocks/>
          </p:cNvSpPr>
          <p:nvPr/>
        </p:nvSpPr>
        <p:spPr bwMode="auto">
          <a:xfrm>
            <a:off x="1892300" y="4027488"/>
            <a:ext cx="257175" cy="87312"/>
          </a:xfrm>
          <a:custGeom>
            <a:avLst/>
            <a:gdLst>
              <a:gd name="T0" fmla="*/ 0 w 162"/>
              <a:gd name="T1" fmla="*/ 16 h 55"/>
              <a:gd name="T2" fmla="*/ 0 w 162"/>
              <a:gd name="T3" fmla="*/ 16 h 55"/>
              <a:gd name="T4" fmla="*/ 1 w 162"/>
              <a:gd name="T5" fmla="*/ 16 h 55"/>
              <a:gd name="T6" fmla="*/ 2 w 162"/>
              <a:gd name="T7" fmla="*/ 16 h 55"/>
              <a:gd name="T8" fmla="*/ 4 w 162"/>
              <a:gd name="T9" fmla="*/ 15 h 55"/>
              <a:gd name="T10" fmla="*/ 7 w 162"/>
              <a:gd name="T11" fmla="*/ 15 h 55"/>
              <a:gd name="T12" fmla="*/ 10 w 162"/>
              <a:gd name="T13" fmla="*/ 15 h 55"/>
              <a:gd name="T14" fmla="*/ 14 w 162"/>
              <a:gd name="T15" fmla="*/ 14 h 55"/>
              <a:gd name="T16" fmla="*/ 17 w 162"/>
              <a:gd name="T17" fmla="*/ 13 h 55"/>
              <a:gd name="T18" fmla="*/ 21 w 162"/>
              <a:gd name="T19" fmla="*/ 12 h 55"/>
              <a:gd name="T20" fmla="*/ 24 w 162"/>
              <a:gd name="T21" fmla="*/ 11 h 55"/>
              <a:gd name="T22" fmla="*/ 28 w 162"/>
              <a:gd name="T23" fmla="*/ 9 h 55"/>
              <a:gd name="T24" fmla="*/ 31 w 162"/>
              <a:gd name="T25" fmla="*/ 8 h 55"/>
              <a:gd name="T26" fmla="*/ 35 w 162"/>
              <a:gd name="T27" fmla="*/ 6 h 55"/>
              <a:gd name="T28" fmla="*/ 37 w 162"/>
              <a:gd name="T29" fmla="*/ 5 h 55"/>
              <a:gd name="T30" fmla="*/ 40 w 162"/>
              <a:gd name="T31" fmla="*/ 2 h 55"/>
              <a:gd name="T32" fmla="*/ 43 w 162"/>
              <a:gd name="T33" fmla="*/ 0 h 55"/>
              <a:gd name="T34" fmla="*/ 162 w 162"/>
              <a:gd name="T35" fmla="*/ 28 h 55"/>
              <a:gd name="T36" fmla="*/ 162 w 162"/>
              <a:gd name="T37" fmla="*/ 28 h 55"/>
              <a:gd name="T38" fmla="*/ 161 w 162"/>
              <a:gd name="T39" fmla="*/ 29 h 55"/>
              <a:gd name="T40" fmla="*/ 159 w 162"/>
              <a:gd name="T41" fmla="*/ 30 h 55"/>
              <a:gd name="T42" fmla="*/ 158 w 162"/>
              <a:gd name="T43" fmla="*/ 32 h 55"/>
              <a:gd name="T44" fmla="*/ 157 w 162"/>
              <a:gd name="T45" fmla="*/ 33 h 55"/>
              <a:gd name="T46" fmla="*/ 155 w 162"/>
              <a:gd name="T47" fmla="*/ 35 h 55"/>
              <a:gd name="T48" fmla="*/ 152 w 162"/>
              <a:gd name="T49" fmla="*/ 36 h 55"/>
              <a:gd name="T50" fmla="*/ 150 w 162"/>
              <a:gd name="T51" fmla="*/ 39 h 55"/>
              <a:gd name="T52" fmla="*/ 147 w 162"/>
              <a:gd name="T53" fmla="*/ 41 h 55"/>
              <a:gd name="T54" fmla="*/ 144 w 162"/>
              <a:gd name="T55" fmla="*/ 43 h 55"/>
              <a:gd name="T56" fmla="*/ 141 w 162"/>
              <a:gd name="T57" fmla="*/ 46 h 55"/>
              <a:gd name="T58" fmla="*/ 137 w 162"/>
              <a:gd name="T59" fmla="*/ 48 h 55"/>
              <a:gd name="T60" fmla="*/ 135 w 162"/>
              <a:gd name="T61" fmla="*/ 50 h 55"/>
              <a:gd name="T62" fmla="*/ 131 w 162"/>
              <a:gd name="T63" fmla="*/ 51 h 55"/>
              <a:gd name="T64" fmla="*/ 128 w 162"/>
              <a:gd name="T65" fmla="*/ 53 h 55"/>
              <a:gd name="T66" fmla="*/ 126 w 162"/>
              <a:gd name="T67" fmla="*/ 55 h 55"/>
              <a:gd name="T68" fmla="*/ 0 w 162"/>
              <a:gd name="T69" fmla="*/ 1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2" h="55">
                <a:moveTo>
                  <a:pt x="0" y="16"/>
                </a:moveTo>
                <a:lnTo>
                  <a:pt x="0" y="16"/>
                </a:lnTo>
                <a:lnTo>
                  <a:pt x="1" y="16"/>
                </a:lnTo>
                <a:lnTo>
                  <a:pt x="2" y="16"/>
                </a:lnTo>
                <a:lnTo>
                  <a:pt x="4" y="15"/>
                </a:lnTo>
                <a:lnTo>
                  <a:pt x="7" y="15"/>
                </a:lnTo>
                <a:lnTo>
                  <a:pt x="10" y="15"/>
                </a:lnTo>
                <a:lnTo>
                  <a:pt x="14" y="14"/>
                </a:lnTo>
                <a:lnTo>
                  <a:pt x="17" y="13"/>
                </a:lnTo>
                <a:lnTo>
                  <a:pt x="21" y="12"/>
                </a:lnTo>
                <a:lnTo>
                  <a:pt x="24" y="11"/>
                </a:lnTo>
                <a:lnTo>
                  <a:pt x="28" y="9"/>
                </a:lnTo>
                <a:lnTo>
                  <a:pt x="31" y="8"/>
                </a:lnTo>
                <a:lnTo>
                  <a:pt x="35" y="6"/>
                </a:lnTo>
                <a:lnTo>
                  <a:pt x="37" y="5"/>
                </a:lnTo>
                <a:lnTo>
                  <a:pt x="40" y="2"/>
                </a:lnTo>
                <a:lnTo>
                  <a:pt x="43" y="0"/>
                </a:lnTo>
                <a:lnTo>
                  <a:pt x="162" y="28"/>
                </a:lnTo>
                <a:lnTo>
                  <a:pt x="162" y="28"/>
                </a:lnTo>
                <a:lnTo>
                  <a:pt x="161" y="29"/>
                </a:lnTo>
                <a:lnTo>
                  <a:pt x="159" y="30"/>
                </a:lnTo>
                <a:lnTo>
                  <a:pt x="158" y="32"/>
                </a:lnTo>
                <a:lnTo>
                  <a:pt x="157" y="33"/>
                </a:lnTo>
                <a:lnTo>
                  <a:pt x="155" y="35"/>
                </a:lnTo>
                <a:lnTo>
                  <a:pt x="152" y="36"/>
                </a:lnTo>
                <a:lnTo>
                  <a:pt x="150" y="39"/>
                </a:lnTo>
                <a:lnTo>
                  <a:pt x="147" y="41"/>
                </a:lnTo>
                <a:lnTo>
                  <a:pt x="144" y="43"/>
                </a:lnTo>
                <a:lnTo>
                  <a:pt x="141" y="46"/>
                </a:lnTo>
                <a:lnTo>
                  <a:pt x="137" y="48"/>
                </a:lnTo>
                <a:lnTo>
                  <a:pt x="135" y="50"/>
                </a:lnTo>
                <a:lnTo>
                  <a:pt x="131" y="51"/>
                </a:lnTo>
                <a:lnTo>
                  <a:pt x="128" y="53"/>
                </a:lnTo>
                <a:lnTo>
                  <a:pt x="126" y="55"/>
                </a:lnTo>
                <a:lnTo>
                  <a:pt x="0" y="16"/>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44" name="Freeform 224">
            <a:extLst>
              <a:ext uri="{FF2B5EF4-FFF2-40B4-BE49-F238E27FC236}">
                <a16:creationId xmlns:a16="http://schemas.microsoft.com/office/drawing/2014/main" id="{CE2A4EF7-30F5-607E-E8EF-6208FD4CCA91}"/>
              </a:ext>
            </a:extLst>
          </p:cNvPr>
          <p:cNvSpPr>
            <a:spLocks/>
          </p:cNvSpPr>
          <p:nvPr/>
        </p:nvSpPr>
        <p:spPr bwMode="auto">
          <a:xfrm>
            <a:off x="2149475" y="4017963"/>
            <a:ext cx="90488" cy="41275"/>
          </a:xfrm>
          <a:custGeom>
            <a:avLst/>
            <a:gdLst>
              <a:gd name="T0" fmla="*/ 6 w 57"/>
              <a:gd name="T1" fmla="*/ 26 h 26"/>
              <a:gd name="T2" fmla="*/ 57 w 57"/>
              <a:gd name="T3" fmla="*/ 11 h 26"/>
              <a:gd name="T4" fmla="*/ 25 w 57"/>
              <a:gd name="T5" fmla="*/ 0 h 26"/>
              <a:gd name="T6" fmla="*/ 0 w 57"/>
              <a:gd name="T7" fmla="*/ 4 h 26"/>
              <a:gd name="T8" fmla="*/ 0 w 57"/>
              <a:gd name="T9" fmla="*/ 25 h 26"/>
              <a:gd name="T10" fmla="*/ 6 w 57"/>
              <a:gd name="T11" fmla="*/ 26 h 26"/>
            </a:gdLst>
            <a:ahLst/>
            <a:cxnLst>
              <a:cxn ang="0">
                <a:pos x="T0" y="T1"/>
              </a:cxn>
              <a:cxn ang="0">
                <a:pos x="T2" y="T3"/>
              </a:cxn>
              <a:cxn ang="0">
                <a:pos x="T4" y="T5"/>
              </a:cxn>
              <a:cxn ang="0">
                <a:pos x="T6" y="T7"/>
              </a:cxn>
              <a:cxn ang="0">
                <a:pos x="T8" y="T9"/>
              </a:cxn>
              <a:cxn ang="0">
                <a:pos x="T10" y="T11"/>
              </a:cxn>
            </a:cxnLst>
            <a:rect l="0" t="0" r="r" b="b"/>
            <a:pathLst>
              <a:path w="57" h="26">
                <a:moveTo>
                  <a:pt x="6" y="26"/>
                </a:moveTo>
                <a:lnTo>
                  <a:pt x="57" y="11"/>
                </a:lnTo>
                <a:lnTo>
                  <a:pt x="25" y="0"/>
                </a:lnTo>
                <a:lnTo>
                  <a:pt x="0" y="4"/>
                </a:lnTo>
                <a:lnTo>
                  <a:pt x="0" y="25"/>
                </a:lnTo>
                <a:lnTo>
                  <a:pt x="6" y="26"/>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45" name="Freeform 225">
            <a:extLst>
              <a:ext uri="{FF2B5EF4-FFF2-40B4-BE49-F238E27FC236}">
                <a16:creationId xmlns:a16="http://schemas.microsoft.com/office/drawing/2014/main" id="{7D3AD0F2-A4BD-0544-3408-060A0EE572AF}"/>
              </a:ext>
            </a:extLst>
          </p:cNvPr>
          <p:cNvSpPr>
            <a:spLocks/>
          </p:cNvSpPr>
          <p:nvPr/>
        </p:nvSpPr>
        <p:spPr bwMode="auto">
          <a:xfrm>
            <a:off x="1909763" y="3843338"/>
            <a:ext cx="50800" cy="195262"/>
          </a:xfrm>
          <a:custGeom>
            <a:avLst/>
            <a:gdLst>
              <a:gd name="T0" fmla="*/ 32 w 32"/>
              <a:gd name="T1" fmla="*/ 3 h 123"/>
              <a:gd name="T2" fmla="*/ 32 w 32"/>
              <a:gd name="T3" fmla="*/ 3 h 123"/>
              <a:gd name="T4" fmla="*/ 31 w 32"/>
              <a:gd name="T5" fmla="*/ 3 h 123"/>
              <a:gd name="T6" fmla="*/ 31 w 32"/>
              <a:gd name="T7" fmla="*/ 3 h 123"/>
              <a:gd name="T8" fmla="*/ 29 w 32"/>
              <a:gd name="T9" fmla="*/ 2 h 123"/>
              <a:gd name="T10" fmla="*/ 27 w 32"/>
              <a:gd name="T11" fmla="*/ 2 h 123"/>
              <a:gd name="T12" fmla="*/ 26 w 32"/>
              <a:gd name="T13" fmla="*/ 2 h 123"/>
              <a:gd name="T14" fmla="*/ 24 w 32"/>
              <a:gd name="T15" fmla="*/ 0 h 123"/>
              <a:gd name="T16" fmla="*/ 22 w 32"/>
              <a:gd name="T17" fmla="*/ 0 h 123"/>
              <a:gd name="T18" fmla="*/ 20 w 32"/>
              <a:gd name="T19" fmla="*/ 0 h 123"/>
              <a:gd name="T20" fmla="*/ 18 w 32"/>
              <a:gd name="T21" fmla="*/ 0 h 123"/>
              <a:gd name="T22" fmla="*/ 14 w 32"/>
              <a:gd name="T23" fmla="*/ 0 h 123"/>
              <a:gd name="T24" fmla="*/ 12 w 32"/>
              <a:gd name="T25" fmla="*/ 0 h 123"/>
              <a:gd name="T26" fmla="*/ 10 w 32"/>
              <a:gd name="T27" fmla="*/ 2 h 123"/>
              <a:gd name="T28" fmla="*/ 6 w 32"/>
              <a:gd name="T29" fmla="*/ 3 h 123"/>
              <a:gd name="T30" fmla="*/ 4 w 32"/>
              <a:gd name="T31" fmla="*/ 4 h 123"/>
              <a:gd name="T32" fmla="*/ 0 w 32"/>
              <a:gd name="T33" fmla="*/ 6 h 123"/>
              <a:gd name="T34" fmla="*/ 0 w 32"/>
              <a:gd name="T35" fmla="*/ 123 h 123"/>
              <a:gd name="T36" fmla="*/ 1 w 32"/>
              <a:gd name="T37" fmla="*/ 123 h 123"/>
              <a:gd name="T38" fmla="*/ 1 w 32"/>
              <a:gd name="T39" fmla="*/ 123 h 123"/>
              <a:gd name="T40" fmla="*/ 3 w 32"/>
              <a:gd name="T41" fmla="*/ 123 h 123"/>
              <a:gd name="T42" fmla="*/ 4 w 32"/>
              <a:gd name="T43" fmla="*/ 123 h 123"/>
              <a:gd name="T44" fmla="*/ 5 w 32"/>
              <a:gd name="T45" fmla="*/ 123 h 123"/>
              <a:gd name="T46" fmla="*/ 7 w 32"/>
              <a:gd name="T47" fmla="*/ 122 h 123"/>
              <a:gd name="T48" fmla="*/ 8 w 32"/>
              <a:gd name="T49" fmla="*/ 122 h 123"/>
              <a:gd name="T50" fmla="*/ 11 w 32"/>
              <a:gd name="T51" fmla="*/ 122 h 123"/>
              <a:gd name="T52" fmla="*/ 13 w 32"/>
              <a:gd name="T53" fmla="*/ 121 h 123"/>
              <a:gd name="T54" fmla="*/ 15 w 32"/>
              <a:gd name="T55" fmla="*/ 120 h 123"/>
              <a:gd name="T56" fmla="*/ 18 w 32"/>
              <a:gd name="T57" fmla="*/ 120 h 123"/>
              <a:gd name="T58" fmla="*/ 21 w 32"/>
              <a:gd name="T59" fmla="*/ 118 h 123"/>
              <a:gd name="T60" fmla="*/ 24 w 32"/>
              <a:gd name="T61" fmla="*/ 116 h 123"/>
              <a:gd name="T62" fmla="*/ 26 w 32"/>
              <a:gd name="T63" fmla="*/ 115 h 123"/>
              <a:gd name="T64" fmla="*/ 29 w 32"/>
              <a:gd name="T65" fmla="*/ 114 h 123"/>
              <a:gd name="T66" fmla="*/ 32 w 32"/>
              <a:gd name="T67" fmla="*/ 111 h 123"/>
              <a:gd name="T68" fmla="*/ 32 w 32"/>
              <a:gd name="T69" fmla="*/ 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123">
                <a:moveTo>
                  <a:pt x="32" y="3"/>
                </a:moveTo>
                <a:lnTo>
                  <a:pt x="32" y="3"/>
                </a:lnTo>
                <a:lnTo>
                  <a:pt x="31" y="3"/>
                </a:lnTo>
                <a:lnTo>
                  <a:pt x="31" y="3"/>
                </a:lnTo>
                <a:lnTo>
                  <a:pt x="29" y="2"/>
                </a:lnTo>
                <a:lnTo>
                  <a:pt x="27" y="2"/>
                </a:lnTo>
                <a:lnTo>
                  <a:pt x="26" y="2"/>
                </a:lnTo>
                <a:lnTo>
                  <a:pt x="24" y="0"/>
                </a:lnTo>
                <a:lnTo>
                  <a:pt x="22" y="0"/>
                </a:lnTo>
                <a:lnTo>
                  <a:pt x="20" y="0"/>
                </a:lnTo>
                <a:lnTo>
                  <a:pt x="18" y="0"/>
                </a:lnTo>
                <a:lnTo>
                  <a:pt x="14" y="0"/>
                </a:lnTo>
                <a:lnTo>
                  <a:pt x="12" y="0"/>
                </a:lnTo>
                <a:lnTo>
                  <a:pt x="10" y="2"/>
                </a:lnTo>
                <a:lnTo>
                  <a:pt x="6" y="3"/>
                </a:lnTo>
                <a:lnTo>
                  <a:pt x="4" y="4"/>
                </a:lnTo>
                <a:lnTo>
                  <a:pt x="0" y="6"/>
                </a:lnTo>
                <a:lnTo>
                  <a:pt x="0" y="123"/>
                </a:lnTo>
                <a:lnTo>
                  <a:pt x="1" y="123"/>
                </a:lnTo>
                <a:lnTo>
                  <a:pt x="1" y="123"/>
                </a:lnTo>
                <a:lnTo>
                  <a:pt x="3" y="123"/>
                </a:lnTo>
                <a:lnTo>
                  <a:pt x="4" y="123"/>
                </a:lnTo>
                <a:lnTo>
                  <a:pt x="5" y="123"/>
                </a:lnTo>
                <a:lnTo>
                  <a:pt x="7" y="122"/>
                </a:lnTo>
                <a:lnTo>
                  <a:pt x="8" y="122"/>
                </a:lnTo>
                <a:lnTo>
                  <a:pt x="11" y="122"/>
                </a:lnTo>
                <a:lnTo>
                  <a:pt x="13" y="121"/>
                </a:lnTo>
                <a:lnTo>
                  <a:pt x="15" y="120"/>
                </a:lnTo>
                <a:lnTo>
                  <a:pt x="18" y="120"/>
                </a:lnTo>
                <a:lnTo>
                  <a:pt x="21" y="118"/>
                </a:lnTo>
                <a:lnTo>
                  <a:pt x="24" y="116"/>
                </a:lnTo>
                <a:lnTo>
                  <a:pt x="26" y="115"/>
                </a:lnTo>
                <a:lnTo>
                  <a:pt x="29" y="114"/>
                </a:lnTo>
                <a:lnTo>
                  <a:pt x="32" y="111"/>
                </a:lnTo>
                <a:lnTo>
                  <a:pt x="32" y="3"/>
                </a:lnTo>
                <a:close/>
              </a:path>
            </a:pathLst>
          </a:custGeom>
          <a:solidFill>
            <a:srgbClr val="7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46" name="Freeform 226">
            <a:extLst>
              <a:ext uri="{FF2B5EF4-FFF2-40B4-BE49-F238E27FC236}">
                <a16:creationId xmlns:a16="http://schemas.microsoft.com/office/drawing/2014/main" id="{784A3FDB-7DF8-DF03-8E3B-09CE1DD751BE}"/>
              </a:ext>
            </a:extLst>
          </p:cNvPr>
          <p:cNvSpPr>
            <a:spLocks/>
          </p:cNvSpPr>
          <p:nvPr/>
        </p:nvSpPr>
        <p:spPr bwMode="auto">
          <a:xfrm>
            <a:off x="1911350" y="3846513"/>
            <a:ext cx="42863" cy="165100"/>
          </a:xfrm>
          <a:custGeom>
            <a:avLst/>
            <a:gdLst>
              <a:gd name="T0" fmla="*/ 27 w 27"/>
              <a:gd name="T1" fmla="*/ 2 h 104"/>
              <a:gd name="T2" fmla="*/ 27 w 27"/>
              <a:gd name="T3" fmla="*/ 2 h 104"/>
              <a:gd name="T4" fmla="*/ 26 w 27"/>
              <a:gd name="T5" fmla="*/ 2 h 104"/>
              <a:gd name="T6" fmla="*/ 26 w 27"/>
              <a:gd name="T7" fmla="*/ 1 h 104"/>
              <a:gd name="T8" fmla="*/ 25 w 27"/>
              <a:gd name="T9" fmla="*/ 1 h 104"/>
              <a:gd name="T10" fmla="*/ 24 w 27"/>
              <a:gd name="T11" fmla="*/ 1 h 104"/>
              <a:gd name="T12" fmla="*/ 23 w 27"/>
              <a:gd name="T13" fmla="*/ 0 h 104"/>
              <a:gd name="T14" fmla="*/ 20 w 27"/>
              <a:gd name="T15" fmla="*/ 0 h 104"/>
              <a:gd name="T16" fmla="*/ 19 w 27"/>
              <a:gd name="T17" fmla="*/ 0 h 104"/>
              <a:gd name="T18" fmla="*/ 17 w 27"/>
              <a:gd name="T19" fmla="*/ 0 h 104"/>
              <a:gd name="T20" fmla="*/ 14 w 27"/>
              <a:gd name="T21" fmla="*/ 0 h 104"/>
              <a:gd name="T22" fmla="*/ 12 w 27"/>
              <a:gd name="T23" fmla="*/ 0 h 104"/>
              <a:gd name="T24" fmla="*/ 10 w 27"/>
              <a:gd name="T25" fmla="*/ 0 h 104"/>
              <a:gd name="T26" fmla="*/ 9 w 27"/>
              <a:gd name="T27" fmla="*/ 1 h 104"/>
              <a:gd name="T28" fmla="*/ 5 w 27"/>
              <a:gd name="T29" fmla="*/ 2 h 104"/>
              <a:gd name="T30" fmla="*/ 3 w 27"/>
              <a:gd name="T31" fmla="*/ 3 h 104"/>
              <a:gd name="T32" fmla="*/ 0 w 27"/>
              <a:gd name="T33" fmla="*/ 4 h 104"/>
              <a:gd name="T34" fmla="*/ 0 w 27"/>
              <a:gd name="T35" fmla="*/ 104 h 104"/>
              <a:gd name="T36" fmla="*/ 0 w 27"/>
              <a:gd name="T37" fmla="*/ 104 h 104"/>
              <a:gd name="T38" fmla="*/ 2 w 27"/>
              <a:gd name="T39" fmla="*/ 104 h 104"/>
              <a:gd name="T40" fmla="*/ 2 w 27"/>
              <a:gd name="T41" fmla="*/ 102 h 104"/>
              <a:gd name="T42" fmla="*/ 3 w 27"/>
              <a:gd name="T43" fmla="*/ 102 h 104"/>
              <a:gd name="T44" fmla="*/ 4 w 27"/>
              <a:gd name="T45" fmla="*/ 102 h 104"/>
              <a:gd name="T46" fmla="*/ 6 w 27"/>
              <a:gd name="T47" fmla="*/ 102 h 104"/>
              <a:gd name="T48" fmla="*/ 7 w 27"/>
              <a:gd name="T49" fmla="*/ 102 h 104"/>
              <a:gd name="T50" fmla="*/ 10 w 27"/>
              <a:gd name="T51" fmla="*/ 101 h 104"/>
              <a:gd name="T52" fmla="*/ 11 w 27"/>
              <a:gd name="T53" fmla="*/ 101 h 104"/>
              <a:gd name="T54" fmla="*/ 13 w 27"/>
              <a:gd name="T55" fmla="*/ 100 h 104"/>
              <a:gd name="T56" fmla="*/ 16 w 27"/>
              <a:gd name="T57" fmla="*/ 99 h 104"/>
              <a:gd name="T58" fmla="*/ 18 w 27"/>
              <a:gd name="T59" fmla="*/ 99 h 104"/>
              <a:gd name="T60" fmla="*/ 20 w 27"/>
              <a:gd name="T61" fmla="*/ 98 h 104"/>
              <a:gd name="T62" fmla="*/ 23 w 27"/>
              <a:gd name="T63" fmla="*/ 96 h 104"/>
              <a:gd name="T64" fmla="*/ 25 w 27"/>
              <a:gd name="T65" fmla="*/ 94 h 104"/>
              <a:gd name="T66" fmla="*/ 27 w 27"/>
              <a:gd name="T67" fmla="*/ 93 h 104"/>
              <a:gd name="T68" fmla="*/ 27 w 27"/>
              <a:gd name="T69" fmla="*/ 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 h="104">
                <a:moveTo>
                  <a:pt x="27" y="2"/>
                </a:moveTo>
                <a:lnTo>
                  <a:pt x="27" y="2"/>
                </a:lnTo>
                <a:lnTo>
                  <a:pt x="26" y="2"/>
                </a:lnTo>
                <a:lnTo>
                  <a:pt x="26" y="1"/>
                </a:lnTo>
                <a:lnTo>
                  <a:pt x="25" y="1"/>
                </a:lnTo>
                <a:lnTo>
                  <a:pt x="24" y="1"/>
                </a:lnTo>
                <a:lnTo>
                  <a:pt x="23" y="0"/>
                </a:lnTo>
                <a:lnTo>
                  <a:pt x="20" y="0"/>
                </a:lnTo>
                <a:lnTo>
                  <a:pt x="19" y="0"/>
                </a:lnTo>
                <a:lnTo>
                  <a:pt x="17" y="0"/>
                </a:lnTo>
                <a:lnTo>
                  <a:pt x="14" y="0"/>
                </a:lnTo>
                <a:lnTo>
                  <a:pt x="12" y="0"/>
                </a:lnTo>
                <a:lnTo>
                  <a:pt x="10" y="0"/>
                </a:lnTo>
                <a:lnTo>
                  <a:pt x="9" y="1"/>
                </a:lnTo>
                <a:lnTo>
                  <a:pt x="5" y="2"/>
                </a:lnTo>
                <a:lnTo>
                  <a:pt x="3" y="3"/>
                </a:lnTo>
                <a:lnTo>
                  <a:pt x="0" y="4"/>
                </a:lnTo>
                <a:lnTo>
                  <a:pt x="0" y="104"/>
                </a:lnTo>
                <a:lnTo>
                  <a:pt x="0" y="104"/>
                </a:lnTo>
                <a:lnTo>
                  <a:pt x="2" y="104"/>
                </a:lnTo>
                <a:lnTo>
                  <a:pt x="2" y="102"/>
                </a:lnTo>
                <a:lnTo>
                  <a:pt x="3" y="102"/>
                </a:lnTo>
                <a:lnTo>
                  <a:pt x="4" y="102"/>
                </a:lnTo>
                <a:lnTo>
                  <a:pt x="6" y="102"/>
                </a:lnTo>
                <a:lnTo>
                  <a:pt x="7" y="102"/>
                </a:lnTo>
                <a:lnTo>
                  <a:pt x="10" y="101"/>
                </a:lnTo>
                <a:lnTo>
                  <a:pt x="11" y="101"/>
                </a:lnTo>
                <a:lnTo>
                  <a:pt x="13" y="100"/>
                </a:lnTo>
                <a:lnTo>
                  <a:pt x="16" y="99"/>
                </a:lnTo>
                <a:lnTo>
                  <a:pt x="18" y="99"/>
                </a:lnTo>
                <a:lnTo>
                  <a:pt x="20" y="98"/>
                </a:lnTo>
                <a:lnTo>
                  <a:pt x="23" y="96"/>
                </a:lnTo>
                <a:lnTo>
                  <a:pt x="25" y="94"/>
                </a:lnTo>
                <a:lnTo>
                  <a:pt x="27" y="93"/>
                </a:lnTo>
                <a:lnTo>
                  <a:pt x="27" y="2"/>
                </a:lnTo>
                <a:close/>
              </a:path>
            </a:pathLst>
          </a:custGeom>
          <a:solidFill>
            <a:srgbClr val="93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47" name="Freeform 227">
            <a:extLst>
              <a:ext uri="{FF2B5EF4-FFF2-40B4-BE49-F238E27FC236}">
                <a16:creationId xmlns:a16="http://schemas.microsoft.com/office/drawing/2014/main" id="{F413E127-8C6B-CCE6-5142-961A47EBFB5B}"/>
              </a:ext>
            </a:extLst>
          </p:cNvPr>
          <p:cNvSpPr>
            <a:spLocks/>
          </p:cNvSpPr>
          <p:nvPr/>
        </p:nvSpPr>
        <p:spPr bwMode="auto">
          <a:xfrm>
            <a:off x="1914525" y="3848100"/>
            <a:ext cx="34925" cy="133350"/>
          </a:xfrm>
          <a:custGeom>
            <a:avLst/>
            <a:gdLst>
              <a:gd name="T0" fmla="*/ 22 w 22"/>
              <a:gd name="T1" fmla="*/ 1 h 84"/>
              <a:gd name="T2" fmla="*/ 22 w 22"/>
              <a:gd name="T3" fmla="*/ 1 h 84"/>
              <a:gd name="T4" fmla="*/ 21 w 22"/>
              <a:gd name="T5" fmla="*/ 1 h 84"/>
              <a:gd name="T6" fmla="*/ 21 w 22"/>
              <a:gd name="T7" fmla="*/ 1 h 84"/>
              <a:gd name="T8" fmla="*/ 19 w 22"/>
              <a:gd name="T9" fmla="*/ 1 h 84"/>
              <a:gd name="T10" fmla="*/ 18 w 22"/>
              <a:gd name="T11" fmla="*/ 0 h 84"/>
              <a:gd name="T12" fmla="*/ 17 w 22"/>
              <a:gd name="T13" fmla="*/ 0 h 84"/>
              <a:gd name="T14" fmla="*/ 16 w 22"/>
              <a:gd name="T15" fmla="*/ 0 h 84"/>
              <a:gd name="T16" fmla="*/ 15 w 22"/>
              <a:gd name="T17" fmla="*/ 0 h 84"/>
              <a:gd name="T18" fmla="*/ 14 w 22"/>
              <a:gd name="T19" fmla="*/ 0 h 84"/>
              <a:gd name="T20" fmla="*/ 11 w 22"/>
              <a:gd name="T21" fmla="*/ 0 h 84"/>
              <a:gd name="T22" fmla="*/ 9 w 22"/>
              <a:gd name="T23" fmla="*/ 0 h 84"/>
              <a:gd name="T24" fmla="*/ 8 w 22"/>
              <a:gd name="T25" fmla="*/ 0 h 84"/>
              <a:gd name="T26" fmla="*/ 5 w 22"/>
              <a:gd name="T27" fmla="*/ 0 h 84"/>
              <a:gd name="T28" fmla="*/ 3 w 22"/>
              <a:gd name="T29" fmla="*/ 1 h 84"/>
              <a:gd name="T30" fmla="*/ 2 w 22"/>
              <a:gd name="T31" fmla="*/ 2 h 84"/>
              <a:gd name="T32" fmla="*/ 0 w 22"/>
              <a:gd name="T33" fmla="*/ 3 h 84"/>
              <a:gd name="T34" fmla="*/ 0 w 22"/>
              <a:gd name="T35" fmla="*/ 84 h 84"/>
              <a:gd name="T36" fmla="*/ 0 w 22"/>
              <a:gd name="T37" fmla="*/ 84 h 84"/>
              <a:gd name="T38" fmla="*/ 0 w 22"/>
              <a:gd name="T39" fmla="*/ 84 h 84"/>
              <a:gd name="T40" fmla="*/ 1 w 22"/>
              <a:gd name="T41" fmla="*/ 84 h 84"/>
              <a:gd name="T42" fmla="*/ 2 w 22"/>
              <a:gd name="T43" fmla="*/ 84 h 84"/>
              <a:gd name="T44" fmla="*/ 3 w 22"/>
              <a:gd name="T45" fmla="*/ 84 h 84"/>
              <a:gd name="T46" fmla="*/ 4 w 22"/>
              <a:gd name="T47" fmla="*/ 83 h 84"/>
              <a:gd name="T48" fmla="*/ 5 w 22"/>
              <a:gd name="T49" fmla="*/ 83 h 84"/>
              <a:gd name="T50" fmla="*/ 7 w 22"/>
              <a:gd name="T51" fmla="*/ 83 h 84"/>
              <a:gd name="T52" fmla="*/ 9 w 22"/>
              <a:gd name="T53" fmla="*/ 81 h 84"/>
              <a:gd name="T54" fmla="*/ 10 w 22"/>
              <a:gd name="T55" fmla="*/ 81 h 84"/>
              <a:gd name="T56" fmla="*/ 12 w 22"/>
              <a:gd name="T57" fmla="*/ 80 h 84"/>
              <a:gd name="T58" fmla="*/ 14 w 22"/>
              <a:gd name="T59" fmla="*/ 80 h 84"/>
              <a:gd name="T60" fmla="*/ 16 w 22"/>
              <a:gd name="T61" fmla="*/ 79 h 84"/>
              <a:gd name="T62" fmla="*/ 18 w 22"/>
              <a:gd name="T63" fmla="*/ 78 h 84"/>
              <a:gd name="T64" fmla="*/ 19 w 22"/>
              <a:gd name="T65" fmla="*/ 77 h 84"/>
              <a:gd name="T66" fmla="*/ 22 w 22"/>
              <a:gd name="T67" fmla="*/ 76 h 84"/>
              <a:gd name="T68" fmla="*/ 22 w 22"/>
              <a:gd name="T69" fmla="*/ 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84">
                <a:moveTo>
                  <a:pt x="22" y="1"/>
                </a:moveTo>
                <a:lnTo>
                  <a:pt x="22" y="1"/>
                </a:lnTo>
                <a:lnTo>
                  <a:pt x="21" y="1"/>
                </a:lnTo>
                <a:lnTo>
                  <a:pt x="21" y="1"/>
                </a:lnTo>
                <a:lnTo>
                  <a:pt x="19" y="1"/>
                </a:lnTo>
                <a:lnTo>
                  <a:pt x="18" y="0"/>
                </a:lnTo>
                <a:lnTo>
                  <a:pt x="17" y="0"/>
                </a:lnTo>
                <a:lnTo>
                  <a:pt x="16" y="0"/>
                </a:lnTo>
                <a:lnTo>
                  <a:pt x="15" y="0"/>
                </a:lnTo>
                <a:lnTo>
                  <a:pt x="14" y="0"/>
                </a:lnTo>
                <a:lnTo>
                  <a:pt x="11" y="0"/>
                </a:lnTo>
                <a:lnTo>
                  <a:pt x="9" y="0"/>
                </a:lnTo>
                <a:lnTo>
                  <a:pt x="8" y="0"/>
                </a:lnTo>
                <a:lnTo>
                  <a:pt x="5" y="0"/>
                </a:lnTo>
                <a:lnTo>
                  <a:pt x="3" y="1"/>
                </a:lnTo>
                <a:lnTo>
                  <a:pt x="2" y="2"/>
                </a:lnTo>
                <a:lnTo>
                  <a:pt x="0" y="3"/>
                </a:lnTo>
                <a:lnTo>
                  <a:pt x="0" y="84"/>
                </a:lnTo>
                <a:lnTo>
                  <a:pt x="0" y="84"/>
                </a:lnTo>
                <a:lnTo>
                  <a:pt x="0" y="84"/>
                </a:lnTo>
                <a:lnTo>
                  <a:pt x="1" y="84"/>
                </a:lnTo>
                <a:lnTo>
                  <a:pt x="2" y="84"/>
                </a:lnTo>
                <a:lnTo>
                  <a:pt x="3" y="84"/>
                </a:lnTo>
                <a:lnTo>
                  <a:pt x="4" y="83"/>
                </a:lnTo>
                <a:lnTo>
                  <a:pt x="5" y="83"/>
                </a:lnTo>
                <a:lnTo>
                  <a:pt x="7" y="83"/>
                </a:lnTo>
                <a:lnTo>
                  <a:pt x="9" y="81"/>
                </a:lnTo>
                <a:lnTo>
                  <a:pt x="10" y="81"/>
                </a:lnTo>
                <a:lnTo>
                  <a:pt x="12" y="80"/>
                </a:lnTo>
                <a:lnTo>
                  <a:pt x="14" y="80"/>
                </a:lnTo>
                <a:lnTo>
                  <a:pt x="16" y="79"/>
                </a:lnTo>
                <a:lnTo>
                  <a:pt x="18" y="78"/>
                </a:lnTo>
                <a:lnTo>
                  <a:pt x="19" y="77"/>
                </a:lnTo>
                <a:lnTo>
                  <a:pt x="22" y="76"/>
                </a:lnTo>
                <a:lnTo>
                  <a:pt x="22" y="1"/>
                </a:lnTo>
                <a:close/>
              </a:path>
            </a:pathLst>
          </a:custGeom>
          <a:solidFill>
            <a:srgbClr val="A8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48" name="Freeform 228">
            <a:extLst>
              <a:ext uri="{FF2B5EF4-FFF2-40B4-BE49-F238E27FC236}">
                <a16:creationId xmlns:a16="http://schemas.microsoft.com/office/drawing/2014/main" id="{09A26C38-D0AF-B739-5650-07E9594BE63A}"/>
              </a:ext>
            </a:extLst>
          </p:cNvPr>
          <p:cNvSpPr>
            <a:spLocks/>
          </p:cNvSpPr>
          <p:nvPr/>
        </p:nvSpPr>
        <p:spPr bwMode="auto">
          <a:xfrm>
            <a:off x="1916113" y="3848100"/>
            <a:ext cx="26987" cy="103188"/>
          </a:xfrm>
          <a:custGeom>
            <a:avLst/>
            <a:gdLst>
              <a:gd name="T0" fmla="*/ 17 w 17"/>
              <a:gd name="T1" fmla="*/ 2 h 65"/>
              <a:gd name="T2" fmla="*/ 17 w 17"/>
              <a:gd name="T3" fmla="*/ 2 h 65"/>
              <a:gd name="T4" fmla="*/ 16 w 17"/>
              <a:gd name="T5" fmla="*/ 1 h 65"/>
              <a:gd name="T6" fmla="*/ 14 w 17"/>
              <a:gd name="T7" fmla="*/ 1 h 65"/>
              <a:gd name="T8" fmla="*/ 11 w 17"/>
              <a:gd name="T9" fmla="*/ 1 h 65"/>
              <a:gd name="T10" fmla="*/ 9 w 17"/>
              <a:gd name="T11" fmla="*/ 0 h 65"/>
              <a:gd name="T12" fmla="*/ 6 w 17"/>
              <a:gd name="T13" fmla="*/ 1 h 65"/>
              <a:gd name="T14" fmla="*/ 2 w 17"/>
              <a:gd name="T15" fmla="*/ 2 h 65"/>
              <a:gd name="T16" fmla="*/ 0 w 17"/>
              <a:gd name="T17" fmla="*/ 3 h 65"/>
              <a:gd name="T18" fmla="*/ 0 w 17"/>
              <a:gd name="T19" fmla="*/ 65 h 65"/>
              <a:gd name="T20" fmla="*/ 0 w 17"/>
              <a:gd name="T21" fmla="*/ 65 h 65"/>
              <a:gd name="T22" fmla="*/ 1 w 17"/>
              <a:gd name="T23" fmla="*/ 65 h 65"/>
              <a:gd name="T24" fmla="*/ 3 w 17"/>
              <a:gd name="T25" fmla="*/ 65 h 65"/>
              <a:gd name="T26" fmla="*/ 6 w 17"/>
              <a:gd name="T27" fmla="*/ 64 h 65"/>
              <a:gd name="T28" fmla="*/ 8 w 17"/>
              <a:gd name="T29" fmla="*/ 64 h 65"/>
              <a:gd name="T30" fmla="*/ 11 w 17"/>
              <a:gd name="T31" fmla="*/ 63 h 65"/>
              <a:gd name="T32" fmla="*/ 14 w 17"/>
              <a:gd name="T33" fmla="*/ 60 h 65"/>
              <a:gd name="T34" fmla="*/ 17 w 17"/>
              <a:gd name="T35" fmla="*/ 58 h 65"/>
              <a:gd name="T36" fmla="*/ 17 w 17"/>
              <a:gd name="T37" fmla="*/ 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65">
                <a:moveTo>
                  <a:pt x="17" y="2"/>
                </a:moveTo>
                <a:lnTo>
                  <a:pt x="17" y="2"/>
                </a:lnTo>
                <a:lnTo>
                  <a:pt x="16" y="1"/>
                </a:lnTo>
                <a:lnTo>
                  <a:pt x="14" y="1"/>
                </a:lnTo>
                <a:lnTo>
                  <a:pt x="11" y="1"/>
                </a:lnTo>
                <a:lnTo>
                  <a:pt x="9" y="0"/>
                </a:lnTo>
                <a:lnTo>
                  <a:pt x="6" y="1"/>
                </a:lnTo>
                <a:lnTo>
                  <a:pt x="2" y="2"/>
                </a:lnTo>
                <a:lnTo>
                  <a:pt x="0" y="3"/>
                </a:lnTo>
                <a:lnTo>
                  <a:pt x="0" y="65"/>
                </a:lnTo>
                <a:lnTo>
                  <a:pt x="0" y="65"/>
                </a:lnTo>
                <a:lnTo>
                  <a:pt x="1" y="65"/>
                </a:lnTo>
                <a:lnTo>
                  <a:pt x="3" y="65"/>
                </a:lnTo>
                <a:lnTo>
                  <a:pt x="6" y="64"/>
                </a:lnTo>
                <a:lnTo>
                  <a:pt x="8" y="64"/>
                </a:lnTo>
                <a:lnTo>
                  <a:pt x="11" y="63"/>
                </a:lnTo>
                <a:lnTo>
                  <a:pt x="14" y="60"/>
                </a:lnTo>
                <a:lnTo>
                  <a:pt x="17" y="58"/>
                </a:lnTo>
                <a:lnTo>
                  <a:pt x="17" y="2"/>
                </a:lnTo>
                <a:close/>
              </a:path>
            </a:pathLst>
          </a:custGeom>
          <a:solidFill>
            <a:srgbClr val="BC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49" name="Freeform 229">
            <a:extLst>
              <a:ext uri="{FF2B5EF4-FFF2-40B4-BE49-F238E27FC236}">
                <a16:creationId xmlns:a16="http://schemas.microsoft.com/office/drawing/2014/main" id="{87058B73-7845-2790-4336-A0FC6EE95025}"/>
              </a:ext>
            </a:extLst>
          </p:cNvPr>
          <p:cNvSpPr>
            <a:spLocks/>
          </p:cNvSpPr>
          <p:nvPr/>
        </p:nvSpPr>
        <p:spPr bwMode="auto">
          <a:xfrm>
            <a:off x="1916113" y="3849688"/>
            <a:ext cx="22225" cy="74612"/>
          </a:xfrm>
          <a:custGeom>
            <a:avLst/>
            <a:gdLst>
              <a:gd name="T0" fmla="*/ 14 w 14"/>
              <a:gd name="T1" fmla="*/ 1 h 47"/>
              <a:gd name="T2" fmla="*/ 14 w 14"/>
              <a:gd name="T3" fmla="*/ 1 h 47"/>
              <a:gd name="T4" fmla="*/ 13 w 14"/>
              <a:gd name="T5" fmla="*/ 1 h 47"/>
              <a:gd name="T6" fmla="*/ 11 w 14"/>
              <a:gd name="T7" fmla="*/ 1 h 47"/>
              <a:gd name="T8" fmla="*/ 9 w 14"/>
              <a:gd name="T9" fmla="*/ 0 h 47"/>
              <a:gd name="T10" fmla="*/ 8 w 14"/>
              <a:gd name="T11" fmla="*/ 0 h 47"/>
              <a:gd name="T12" fmla="*/ 6 w 14"/>
              <a:gd name="T13" fmla="*/ 1 h 47"/>
              <a:gd name="T14" fmla="*/ 2 w 14"/>
              <a:gd name="T15" fmla="*/ 1 h 47"/>
              <a:gd name="T16" fmla="*/ 0 w 14"/>
              <a:gd name="T17" fmla="*/ 3 h 47"/>
              <a:gd name="T18" fmla="*/ 0 w 14"/>
              <a:gd name="T19" fmla="*/ 47 h 47"/>
              <a:gd name="T20" fmla="*/ 1 w 14"/>
              <a:gd name="T21" fmla="*/ 47 h 47"/>
              <a:gd name="T22" fmla="*/ 1 w 14"/>
              <a:gd name="T23" fmla="*/ 45 h 47"/>
              <a:gd name="T24" fmla="*/ 3 w 14"/>
              <a:gd name="T25" fmla="*/ 45 h 47"/>
              <a:gd name="T26" fmla="*/ 4 w 14"/>
              <a:gd name="T27" fmla="*/ 45 h 47"/>
              <a:gd name="T28" fmla="*/ 7 w 14"/>
              <a:gd name="T29" fmla="*/ 44 h 47"/>
              <a:gd name="T30" fmla="*/ 9 w 14"/>
              <a:gd name="T31" fmla="*/ 44 h 47"/>
              <a:gd name="T32" fmla="*/ 11 w 14"/>
              <a:gd name="T33" fmla="*/ 43 h 47"/>
              <a:gd name="T34" fmla="*/ 14 w 14"/>
              <a:gd name="T35" fmla="*/ 41 h 47"/>
              <a:gd name="T36" fmla="*/ 14 w 1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 h="47">
                <a:moveTo>
                  <a:pt x="14" y="1"/>
                </a:moveTo>
                <a:lnTo>
                  <a:pt x="14" y="1"/>
                </a:lnTo>
                <a:lnTo>
                  <a:pt x="13" y="1"/>
                </a:lnTo>
                <a:lnTo>
                  <a:pt x="11" y="1"/>
                </a:lnTo>
                <a:lnTo>
                  <a:pt x="9" y="0"/>
                </a:lnTo>
                <a:lnTo>
                  <a:pt x="8" y="0"/>
                </a:lnTo>
                <a:lnTo>
                  <a:pt x="6" y="1"/>
                </a:lnTo>
                <a:lnTo>
                  <a:pt x="2" y="1"/>
                </a:lnTo>
                <a:lnTo>
                  <a:pt x="0" y="3"/>
                </a:lnTo>
                <a:lnTo>
                  <a:pt x="0" y="47"/>
                </a:lnTo>
                <a:lnTo>
                  <a:pt x="1" y="47"/>
                </a:lnTo>
                <a:lnTo>
                  <a:pt x="1" y="45"/>
                </a:lnTo>
                <a:lnTo>
                  <a:pt x="3" y="45"/>
                </a:lnTo>
                <a:lnTo>
                  <a:pt x="4" y="45"/>
                </a:lnTo>
                <a:lnTo>
                  <a:pt x="7" y="44"/>
                </a:lnTo>
                <a:lnTo>
                  <a:pt x="9" y="44"/>
                </a:lnTo>
                <a:lnTo>
                  <a:pt x="11" y="43"/>
                </a:lnTo>
                <a:lnTo>
                  <a:pt x="14" y="41"/>
                </a:lnTo>
                <a:lnTo>
                  <a:pt x="14" y="1"/>
                </a:lnTo>
                <a:close/>
              </a:path>
            </a:pathLst>
          </a:custGeom>
          <a:solidFill>
            <a:srgbClr val="D1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50" name="Freeform 230">
            <a:extLst>
              <a:ext uri="{FF2B5EF4-FFF2-40B4-BE49-F238E27FC236}">
                <a16:creationId xmlns:a16="http://schemas.microsoft.com/office/drawing/2014/main" id="{51B7259C-3EA4-8C39-ED83-0B99F270E91D}"/>
              </a:ext>
            </a:extLst>
          </p:cNvPr>
          <p:cNvSpPr>
            <a:spLocks/>
          </p:cNvSpPr>
          <p:nvPr/>
        </p:nvSpPr>
        <p:spPr bwMode="auto">
          <a:xfrm>
            <a:off x="1917700" y="3851275"/>
            <a:ext cx="14288" cy="42863"/>
          </a:xfrm>
          <a:custGeom>
            <a:avLst/>
            <a:gdLst>
              <a:gd name="T0" fmla="*/ 9 w 9"/>
              <a:gd name="T1" fmla="*/ 1 h 27"/>
              <a:gd name="T2" fmla="*/ 9 w 9"/>
              <a:gd name="T3" fmla="*/ 1 h 27"/>
              <a:gd name="T4" fmla="*/ 8 w 9"/>
              <a:gd name="T5" fmla="*/ 1 h 27"/>
              <a:gd name="T6" fmla="*/ 7 w 9"/>
              <a:gd name="T7" fmla="*/ 1 h 27"/>
              <a:gd name="T8" fmla="*/ 6 w 9"/>
              <a:gd name="T9" fmla="*/ 0 h 27"/>
              <a:gd name="T10" fmla="*/ 5 w 9"/>
              <a:gd name="T11" fmla="*/ 0 h 27"/>
              <a:gd name="T12" fmla="*/ 3 w 9"/>
              <a:gd name="T13" fmla="*/ 0 h 27"/>
              <a:gd name="T14" fmla="*/ 1 w 9"/>
              <a:gd name="T15" fmla="*/ 1 h 27"/>
              <a:gd name="T16" fmla="*/ 0 w 9"/>
              <a:gd name="T17" fmla="*/ 2 h 27"/>
              <a:gd name="T18" fmla="*/ 0 w 9"/>
              <a:gd name="T19" fmla="*/ 27 h 27"/>
              <a:gd name="T20" fmla="*/ 0 w 9"/>
              <a:gd name="T21" fmla="*/ 27 h 27"/>
              <a:gd name="T22" fmla="*/ 1 w 9"/>
              <a:gd name="T23" fmla="*/ 27 h 27"/>
              <a:gd name="T24" fmla="*/ 2 w 9"/>
              <a:gd name="T25" fmla="*/ 27 h 27"/>
              <a:gd name="T26" fmla="*/ 3 w 9"/>
              <a:gd name="T27" fmla="*/ 27 h 27"/>
              <a:gd name="T28" fmla="*/ 5 w 9"/>
              <a:gd name="T29" fmla="*/ 26 h 27"/>
              <a:gd name="T30" fmla="*/ 6 w 9"/>
              <a:gd name="T31" fmla="*/ 26 h 27"/>
              <a:gd name="T32" fmla="*/ 8 w 9"/>
              <a:gd name="T33" fmla="*/ 25 h 27"/>
              <a:gd name="T34" fmla="*/ 9 w 9"/>
              <a:gd name="T35" fmla="*/ 23 h 27"/>
              <a:gd name="T36" fmla="*/ 9 w 9"/>
              <a:gd name="T3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27">
                <a:moveTo>
                  <a:pt x="9" y="1"/>
                </a:moveTo>
                <a:lnTo>
                  <a:pt x="9" y="1"/>
                </a:lnTo>
                <a:lnTo>
                  <a:pt x="8" y="1"/>
                </a:lnTo>
                <a:lnTo>
                  <a:pt x="7" y="1"/>
                </a:lnTo>
                <a:lnTo>
                  <a:pt x="6" y="0"/>
                </a:lnTo>
                <a:lnTo>
                  <a:pt x="5" y="0"/>
                </a:lnTo>
                <a:lnTo>
                  <a:pt x="3" y="0"/>
                </a:lnTo>
                <a:lnTo>
                  <a:pt x="1" y="1"/>
                </a:lnTo>
                <a:lnTo>
                  <a:pt x="0" y="2"/>
                </a:lnTo>
                <a:lnTo>
                  <a:pt x="0" y="27"/>
                </a:lnTo>
                <a:lnTo>
                  <a:pt x="0" y="27"/>
                </a:lnTo>
                <a:lnTo>
                  <a:pt x="1" y="27"/>
                </a:lnTo>
                <a:lnTo>
                  <a:pt x="2" y="27"/>
                </a:lnTo>
                <a:lnTo>
                  <a:pt x="3" y="27"/>
                </a:lnTo>
                <a:lnTo>
                  <a:pt x="5" y="26"/>
                </a:lnTo>
                <a:lnTo>
                  <a:pt x="6" y="26"/>
                </a:lnTo>
                <a:lnTo>
                  <a:pt x="8" y="25"/>
                </a:lnTo>
                <a:lnTo>
                  <a:pt x="9" y="23"/>
                </a:lnTo>
                <a:lnTo>
                  <a:pt x="9" y="1"/>
                </a:lnTo>
                <a:close/>
              </a:path>
            </a:pathLst>
          </a:custGeom>
          <a:solidFill>
            <a:srgbClr val="E5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51" name="Freeform 231">
            <a:extLst>
              <a:ext uri="{FF2B5EF4-FFF2-40B4-BE49-F238E27FC236}">
                <a16:creationId xmlns:a16="http://schemas.microsoft.com/office/drawing/2014/main" id="{B7BD4F03-4568-6CCB-7826-8153BECFA9FE}"/>
              </a:ext>
            </a:extLst>
          </p:cNvPr>
          <p:cNvSpPr>
            <a:spLocks/>
          </p:cNvSpPr>
          <p:nvPr/>
        </p:nvSpPr>
        <p:spPr bwMode="auto">
          <a:xfrm>
            <a:off x="2093913" y="3973513"/>
            <a:ext cx="22225" cy="20637"/>
          </a:xfrm>
          <a:custGeom>
            <a:avLst/>
            <a:gdLst>
              <a:gd name="T0" fmla="*/ 7 w 14"/>
              <a:gd name="T1" fmla="*/ 13 h 13"/>
              <a:gd name="T2" fmla="*/ 8 w 14"/>
              <a:gd name="T3" fmla="*/ 13 h 13"/>
              <a:gd name="T4" fmla="*/ 9 w 14"/>
              <a:gd name="T5" fmla="*/ 13 h 13"/>
              <a:gd name="T6" fmla="*/ 10 w 14"/>
              <a:gd name="T7" fmla="*/ 12 h 13"/>
              <a:gd name="T8" fmla="*/ 11 w 14"/>
              <a:gd name="T9" fmla="*/ 11 h 13"/>
              <a:gd name="T10" fmla="*/ 13 w 14"/>
              <a:gd name="T11" fmla="*/ 11 h 13"/>
              <a:gd name="T12" fmla="*/ 13 w 14"/>
              <a:gd name="T13" fmla="*/ 9 h 13"/>
              <a:gd name="T14" fmla="*/ 14 w 14"/>
              <a:gd name="T15" fmla="*/ 7 h 13"/>
              <a:gd name="T16" fmla="*/ 14 w 14"/>
              <a:gd name="T17" fmla="*/ 6 h 13"/>
              <a:gd name="T18" fmla="*/ 14 w 14"/>
              <a:gd name="T19" fmla="*/ 5 h 13"/>
              <a:gd name="T20" fmla="*/ 13 w 14"/>
              <a:gd name="T21" fmla="*/ 4 h 13"/>
              <a:gd name="T22" fmla="*/ 13 w 14"/>
              <a:gd name="T23" fmla="*/ 2 h 13"/>
              <a:gd name="T24" fmla="*/ 11 w 14"/>
              <a:gd name="T25" fmla="*/ 1 h 13"/>
              <a:gd name="T26" fmla="*/ 10 w 14"/>
              <a:gd name="T27" fmla="*/ 0 h 13"/>
              <a:gd name="T28" fmla="*/ 9 w 14"/>
              <a:gd name="T29" fmla="*/ 0 h 13"/>
              <a:gd name="T30" fmla="*/ 8 w 14"/>
              <a:gd name="T31" fmla="*/ 0 h 13"/>
              <a:gd name="T32" fmla="*/ 7 w 14"/>
              <a:gd name="T33" fmla="*/ 0 h 13"/>
              <a:gd name="T34" fmla="*/ 6 w 14"/>
              <a:gd name="T35" fmla="*/ 0 h 13"/>
              <a:gd name="T36" fmla="*/ 4 w 14"/>
              <a:gd name="T37" fmla="*/ 0 h 13"/>
              <a:gd name="T38" fmla="*/ 3 w 14"/>
              <a:gd name="T39" fmla="*/ 0 h 13"/>
              <a:gd name="T40" fmla="*/ 2 w 14"/>
              <a:gd name="T41" fmla="*/ 1 h 13"/>
              <a:gd name="T42" fmla="*/ 1 w 14"/>
              <a:gd name="T43" fmla="*/ 2 h 13"/>
              <a:gd name="T44" fmla="*/ 1 w 14"/>
              <a:gd name="T45" fmla="*/ 4 h 13"/>
              <a:gd name="T46" fmla="*/ 0 w 14"/>
              <a:gd name="T47" fmla="*/ 5 h 13"/>
              <a:gd name="T48" fmla="*/ 0 w 14"/>
              <a:gd name="T49" fmla="*/ 6 h 13"/>
              <a:gd name="T50" fmla="*/ 0 w 14"/>
              <a:gd name="T51" fmla="*/ 7 h 13"/>
              <a:gd name="T52" fmla="*/ 1 w 14"/>
              <a:gd name="T53" fmla="*/ 9 h 13"/>
              <a:gd name="T54" fmla="*/ 1 w 14"/>
              <a:gd name="T55" fmla="*/ 11 h 13"/>
              <a:gd name="T56" fmla="*/ 2 w 14"/>
              <a:gd name="T57" fmla="*/ 11 h 13"/>
              <a:gd name="T58" fmla="*/ 3 w 14"/>
              <a:gd name="T59" fmla="*/ 12 h 13"/>
              <a:gd name="T60" fmla="*/ 4 w 14"/>
              <a:gd name="T61" fmla="*/ 13 h 13"/>
              <a:gd name="T62" fmla="*/ 6 w 14"/>
              <a:gd name="T63" fmla="*/ 13 h 13"/>
              <a:gd name="T64" fmla="*/ 7 w 14"/>
              <a:gd name="T6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3">
                <a:moveTo>
                  <a:pt x="7" y="13"/>
                </a:moveTo>
                <a:lnTo>
                  <a:pt x="8" y="13"/>
                </a:lnTo>
                <a:lnTo>
                  <a:pt x="9" y="13"/>
                </a:lnTo>
                <a:lnTo>
                  <a:pt x="10" y="12"/>
                </a:lnTo>
                <a:lnTo>
                  <a:pt x="11" y="11"/>
                </a:lnTo>
                <a:lnTo>
                  <a:pt x="13" y="11"/>
                </a:lnTo>
                <a:lnTo>
                  <a:pt x="13" y="9"/>
                </a:lnTo>
                <a:lnTo>
                  <a:pt x="14" y="7"/>
                </a:lnTo>
                <a:lnTo>
                  <a:pt x="14" y="6"/>
                </a:lnTo>
                <a:lnTo>
                  <a:pt x="14" y="5"/>
                </a:lnTo>
                <a:lnTo>
                  <a:pt x="13" y="4"/>
                </a:lnTo>
                <a:lnTo>
                  <a:pt x="13" y="2"/>
                </a:lnTo>
                <a:lnTo>
                  <a:pt x="11" y="1"/>
                </a:lnTo>
                <a:lnTo>
                  <a:pt x="10" y="0"/>
                </a:lnTo>
                <a:lnTo>
                  <a:pt x="9" y="0"/>
                </a:lnTo>
                <a:lnTo>
                  <a:pt x="8" y="0"/>
                </a:lnTo>
                <a:lnTo>
                  <a:pt x="7" y="0"/>
                </a:lnTo>
                <a:lnTo>
                  <a:pt x="6" y="0"/>
                </a:lnTo>
                <a:lnTo>
                  <a:pt x="4" y="0"/>
                </a:lnTo>
                <a:lnTo>
                  <a:pt x="3" y="0"/>
                </a:lnTo>
                <a:lnTo>
                  <a:pt x="2" y="1"/>
                </a:lnTo>
                <a:lnTo>
                  <a:pt x="1" y="2"/>
                </a:lnTo>
                <a:lnTo>
                  <a:pt x="1" y="4"/>
                </a:lnTo>
                <a:lnTo>
                  <a:pt x="0" y="5"/>
                </a:lnTo>
                <a:lnTo>
                  <a:pt x="0" y="6"/>
                </a:lnTo>
                <a:lnTo>
                  <a:pt x="0" y="7"/>
                </a:lnTo>
                <a:lnTo>
                  <a:pt x="1" y="9"/>
                </a:lnTo>
                <a:lnTo>
                  <a:pt x="1" y="11"/>
                </a:lnTo>
                <a:lnTo>
                  <a:pt x="2" y="11"/>
                </a:lnTo>
                <a:lnTo>
                  <a:pt x="3" y="12"/>
                </a:lnTo>
                <a:lnTo>
                  <a:pt x="4" y="13"/>
                </a:lnTo>
                <a:lnTo>
                  <a:pt x="6" y="13"/>
                </a:lnTo>
                <a:lnTo>
                  <a:pt x="7"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52" name="Freeform 232">
            <a:extLst>
              <a:ext uri="{FF2B5EF4-FFF2-40B4-BE49-F238E27FC236}">
                <a16:creationId xmlns:a16="http://schemas.microsoft.com/office/drawing/2014/main" id="{6DA9B856-324F-6F72-53DD-40E00DF14CFE}"/>
              </a:ext>
            </a:extLst>
          </p:cNvPr>
          <p:cNvSpPr>
            <a:spLocks/>
          </p:cNvSpPr>
          <p:nvPr/>
        </p:nvSpPr>
        <p:spPr bwMode="auto">
          <a:xfrm>
            <a:off x="2028825" y="3973513"/>
            <a:ext cx="11113" cy="11112"/>
          </a:xfrm>
          <a:custGeom>
            <a:avLst/>
            <a:gdLst>
              <a:gd name="T0" fmla="*/ 3 w 7"/>
              <a:gd name="T1" fmla="*/ 7 h 7"/>
              <a:gd name="T2" fmla="*/ 5 w 7"/>
              <a:gd name="T3" fmla="*/ 6 h 7"/>
              <a:gd name="T4" fmla="*/ 6 w 7"/>
              <a:gd name="T5" fmla="*/ 6 h 7"/>
              <a:gd name="T6" fmla="*/ 6 w 7"/>
              <a:gd name="T7" fmla="*/ 5 h 7"/>
              <a:gd name="T8" fmla="*/ 7 w 7"/>
              <a:gd name="T9" fmla="*/ 4 h 7"/>
              <a:gd name="T10" fmla="*/ 6 w 7"/>
              <a:gd name="T11" fmla="*/ 1 h 7"/>
              <a:gd name="T12" fmla="*/ 6 w 7"/>
              <a:gd name="T13" fmla="*/ 1 h 7"/>
              <a:gd name="T14" fmla="*/ 5 w 7"/>
              <a:gd name="T15" fmla="*/ 0 h 7"/>
              <a:gd name="T16" fmla="*/ 3 w 7"/>
              <a:gd name="T17" fmla="*/ 0 h 7"/>
              <a:gd name="T18" fmla="*/ 2 w 7"/>
              <a:gd name="T19" fmla="*/ 0 h 7"/>
              <a:gd name="T20" fmla="*/ 1 w 7"/>
              <a:gd name="T21" fmla="*/ 1 h 7"/>
              <a:gd name="T22" fmla="*/ 0 w 7"/>
              <a:gd name="T23" fmla="*/ 1 h 7"/>
              <a:gd name="T24" fmla="*/ 0 w 7"/>
              <a:gd name="T25" fmla="*/ 4 h 7"/>
              <a:gd name="T26" fmla="*/ 0 w 7"/>
              <a:gd name="T27" fmla="*/ 5 h 7"/>
              <a:gd name="T28" fmla="*/ 1 w 7"/>
              <a:gd name="T29" fmla="*/ 6 h 7"/>
              <a:gd name="T30" fmla="*/ 2 w 7"/>
              <a:gd name="T31" fmla="*/ 6 h 7"/>
              <a:gd name="T32" fmla="*/ 3 w 7"/>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7">
                <a:moveTo>
                  <a:pt x="3" y="7"/>
                </a:moveTo>
                <a:lnTo>
                  <a:pt x="5" y="6"/>
                </a:lnTo>
                <a:lnTo>
                  <a:pt x="6" y="6"/>
                </a:lnTo>
                <a:lnTo>
                  <a:pt x="6" y="5"/>
                </a:lnTo>
                <a:lnTo>
                  <a:pt x="7" y="4"/>
                </a:lnTo>
                <a:lnTo>
                  <a:pt x="6" y="1"/>
                </a:lnTo>
                <a:lnTo>
                  <a:pt x="6" y="1"/>
                </a:lnTo>
                <a:lnTo>
                  <a:pt x="5" y="0"/>
                </a:lnTo>
                <a:lnTo>
                  <a:pt x="3" y="0"/>
                </a:lnTo>
                <a:lnTo>
                  <a:pt x="2" y="0"/>
                </a:lnTo>
                <a:lnTo>
                  <a:pt x="1" y="1"/>
                </a:lnTo>
                <a:lnTo>
                  <a:pt x="0" y="1"/>
                </a:lnTo>
                <a:lnTo>
                  <a:pt x="0" y="4"/>
                </a:lnTo>
                <a:lnTo>
                  <a:pt x="0" y="5"/>
                </a:lnTo>
                <a:lnTo>
                  <a:pt x="1" y="6"/>
                </a:lnTo>
                <a:lnTo>
                  <a:pt x="2" y="6"/>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53" name="Freeform 233">
            <a:extLst>
              <a:ext uri="{FF2B5EF4-FFF2-40B4-BE49-F238E27FC236}">
                <a16:creationId xmlns:a16="http://schemas.microsoft.com/office/drawing/2014/main" id="{CA861D00-5D2B-408C-01DE-C74B2AACE2F8}"/>
              </a:ext>
            </a:extLst>
          </p:cNvPr>
          <p:cNvSpPr>
            <a:spLocks/>
          </p:cNvSpPr>
          <p:nvPr/>
        </p:nvSpPr>
        <p:spPr bwMode="auto">
          <a:xfrm>
            <a:off x="2047875" y="3973513"/>
            <a:ext cx="7938" cy="11112"/>
          </a:xfrm>
          <a:custGeom>
            <a:avLst/>
            <a:gdLst>
              <a:gd name="T0" fmla="*/ 3 w 5"/>
              <a:gd name="T1" fmla="*/ 7 h 7"/>
              <a:gd name="T2" fmla="*/ 4 w 5"/>
              <a:gd name="T3" fmla="*/ 7 h 7"/>
              <a:gd name="T4" fmla="*/ 5 w 5"/>
              <a:gd name="T5" fmla="*/ 6 h 7"/>
              <a:gd name="T6" fmla="*/ 5 w 5"/>
              <a:gd name="T7" fmla="*/ 5 h 7"/>
              <a:gd name="T8" fmla="*/ 5 w 5"/>
              <a:gd name="T9" fmla="*/ 4 h 7"/>
              <a:gd name="T10" fmla="*/ 5 w 5"/>
              <a:gd name="T11" fmla="*/ 2 h 7"/>
              <a:gd name="T12" fmla="*/ 5 w 5"/>
              <a:gd name="T13" fmla="*/ 1 h 7"/>
              <a:gd name="T14" fmla="*/ 4 w 5"/>
              <a:gd name="T15" fmla="*/ 0 h 7"/>
              <a:gd name="T16" fmla="*/ 3 w 5"/>
              <a:gd name="T17" fmla="*/ 0 h 7"/>
              <a:gd name="T18" fmla="*/ 2 w 5"/>
              <a:gd name="T19" fmla="*/ 0 h 7"/>
              <a:gd name="T20" fmla="*/ 1 w 5"/>
              <a:gd name="T21" fmla="*/ 1 h 7"/>
              <a:gd name="T22" fmla="*/ 0 w 5"/>
              <a:gd name="T23" fmla="*/ 2 h 7"/>
              <a:gd name="T24" fmla="*/ 0 w 5"/>
              <a:gd name="T25" fmla="*/ 4 h 7"/>
              <a:gd name="T26" fmla="*/ 0 w 5"/>
              <a:gd name="T27" fmla="*/ 5 h 7"/>
              <a:gd name="T28" fmla="*/ 1 w 5"/>
              <a:gd name="T29" fmla="*/ 6 h 7"/>
              <a:gd name="T30" fmla="*/ 2 w 5"/>
              <a:gd name="T31" fmla="*/ 7 h 7"/>
              <a:gd name="T32" fmla="*/ 3 w 5"/>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 h="7">
                <a:moveTo>
                  <a:pt x="3" y="7"/>
                </a:moveTo>
                <a:lnTo>
                  <a:pt x="4" y="7"/>
                </a:lnTo>
                <a:lnTo>
                  <a:pt x="5" y="6"/>
                </a:lnTo>
                <a:lnTo>
                  <a:pt x="5" y="5"/>
                </a:lnTo>
                <a:lnTo>
                  <a:pt x="5" y="4"/>
                </a:lnTo>
                <a:lnTo>
                  <a:pt x="5" y="2"/>
                </a:lnTo>
                <a:lnTo>
                  <a:pt x="5" y="1"/>
                </a:lnTo>
                <a:lnTo>
                  <a:pt x="4" y="0"/>
                </a:lnTo>
                <a:lnTo>
                  <a:pt x="3" y="0"/>
                </a:lnTo>
                <a:lnTo>
                  <a:pt x="2" y="0"/>
                </a:lnTo>
                <a:lnTo>
                  <a:pt x="1" y="1"/>
                </a:lnTo>
                <a:lnTo>
                  <a:pt x="0" y="2"/>
                </a:lnTo>
                <a:lnTo>
                  <a:pt x="0" y="4"/>
                </a:lnTo>
                <a:lnTo>
                  <a:pt x="0" y="5"/>
                </a:lnTo>
                <a:lnTo>
                  <a:pt x="1" y="6"/>
                </a:lnTo>
                <a:lnTo>
                  <a:pt x="2" y="7"/>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54" name="Freeform 234">
            <a:extLst>
              <a:ext uri="{FF2B5EF4-FFF2-40B4-BE49-F238E27FC236}">
                <a16:creationId xmlns:a16="http://schemas.microsoft.com/office/drawing/2014/main" id="{0C3F68F7-A9DD-A9F1-271F-B47DB703143C}"/>
              </a:ext>
            </a:extLst>
          </p:cNvPr>
          <p:cNvSpPr>
            <a:spLocks/>
          </p:cNvSpPr>
          <p:nvPr/>
        </p:nvSpPr>
        <p:spPr bwMode="auto">
          <a:xfrm>
            <a:off x="1974850" y="3827463"/>
            <a:ext cx="30163" cy="146050"/>
          </a:xfrm>
          <a:custGeom>
            <a:avLst/>
            <a:gdLst>
              <a:gd name="T0" fmla="*/ 6 w 19"/>
              <a:gd name="T1" fmla="*/ 1 h 92"/>
              <a:gd name="T2" fmla="*/ 6 w 19"/>
              <a:gd name="T3" fmla="*/ 3 h 92"/>
              <a:gd name="T4" fmla="*/ 4 w 19"/>
              <a:gd name="T5" fmla="*/ 8 h 92"/>
              <a:gd name="T6" fmla="*/ 2 w 19"/>
              <a:gd name="T7" fmla="*/ 16 h 92"/>
              <a:gd name="T8" fmla="*/ 1 w 19"/>
              <a:gd name="T9" fmla="*/ 28 h 92"/>
              <a:gd name="T10" fmla="*/ 0 w 19"/>
              <a:gd name="T11" fmla="*/ 41 h 92"/>
              <a:gd name="T12" fmla="*/ 0 w 19"/>
              <a:gd name="T13" fmla="*/ 56 h 92"/>
              <a:gd name="T14" fmla="*/ 1 w 19"/>
              <a:gd name="T15" fmla="*/ 73 h 92"/>
              <a:gd name="T16" fmla="*/ 5 w 19"/>
              <a:gd name="T17" fmla="*/ 92 h 92"/>
              <a:gd name="T18" fmla="*/ 19 w 19"/>
              <a:gd name="T19" fmla="*/ 91 h 92"/>
              <a:gd name="T20" fmla="*/ 18 w 19"/>
              <a:gd name="T21" fmla="*/ 89 h 92"/>
              <a:gd name="T22" fmla="*/ 16 w 19"/>
              <a:gd name="T23" fmla="*/ 80 h 92"/>
              <a:gd name="T24" fmla="*/ 15 w 19"/>
              <a:gd name="T25" fmla="*/ 70 h 92"/>
              <a:gd name="T26" fmla="*/ 14 w 19"/>
              <a:gd name="T27" fmla="*/ 56 h 92"/>
              <a:gd name="T28" fmla="*/ 13 w 19"/>
              <a:gd name="T29" fmla="*/ 42 h 92"/>
              <a:gd name="T30" fmla="*/ 13 w 19"/>
              <a:gd name="T31" fmla="*/ 27 h 92"/>
              <a:gd name="T32" fmla="*/ 15 w 19"/>
              <a:gd name="T33" fmla="*/ 13 h 92"/>
              <a:gd name="T34" fmla="*/ 19 w 19"/>
              <a:gd name="T35" fmla="*/ 1 h 92"/>
              <a:gd name="T36" fmla="*/ 19 w 19"/>
              <a:gd name="T37" fmla="*/ 0 h 92"/>
              <a:gd name="T38" fmla="*/ 19 w 19"/>
              <a:gd name="T39" fmla="*/ 0 h 92"/>
              <a:gd name="T40" fmla="*/ 19 w 19"/>
              <a:gd name="T41" fmla="*/ 0 h 92"/>
              <a:gd name="T42" fmla="*/ 18 w 19"/>
              <a:gd name="T43" fmla="*/ 0 h 92"/>
              <a:gd name="T44" fmla="*/ 16 w 19"/>
              <a:gd name="T45" fmla="*/ 0 h 92"/>
              <a:gd name="T46" fmla="*/ 14 w 19"/>
              <a:gd name="T47" fmla="*/ 0 h 92"/>
              <a:gd name="T48" fmla="*/ 11 w 19"/>
              <a:gd name="T49" fmla="*/ 0 h 92"/>
              <a:gd name="T50" fmla="*/ 6 w 19"/>
              <a:gd name="T51" fmla="*/ 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92">
                <a:moveTo>
                  <a:pt x="6" y="1"/>
                </a:moveTo>
                <a:lnTo>
                  <a:pt x="6" y="3"/>
                </a:lnTo>
                <a:lnTo>
                  <a:pt x="4" y="8"/>
                </a:lnTo>
                <a:lnTo>
                  <a:pt x="2" y="16"/>
                </a:lnTo>
                <a:lnTo>
                  <a:pt x="1" y="28"/>
                </a:lnTo>
                <a:lnTo>
                  <a:pt x="0" y="41"/>
                </a:lnTo>
                <a:lnTo>
                  <a:pt x="0" y="56"/>
                </a:lnTo>
                <a:lnTo>
                  <a:pt x="1" y="73"/>
                </a:lnTo>
                <a:lnTo>
                  <a:pt x="5" y="92"/>
                </a:lnTo>
                <a:lnTo>
                  <a:pt x="19" y="91"/>
                </a:lnTo>
                <a:lnTo>
                  <a:pt x="18" y="89"/>
                </a:lnTo>
                <a:lnTo>
                  <a:pt x="16" y="80"/>
                </a:lnTo>
                <a:lnTo>
                  <a:pt x="15" y="70"/>
                </a:lnTo>
                <a:lnTo>
                  <a:pt x="14" y="56"/>
                </a:lnTo>
                <a:lnTo>
                  <a:pt x="13" y="42"/>
                </a:lnTo>
                <a:lnTo>
                  <a:pt x="13" y="27"/>
                </a:lnTo>
                <a:lnTo>
                  <a:pt x="15" y="13"/>
                </a:lnTo>
                <a:lnTo>
                  <a:pt x="19" y="1"/>
                </a:lnTo>
                <a:lnTo>
                  <a:pt x="19" y="0"/>
                </a:lnTo>
                <a:lnTo>
                  <a:pt x="19" y="0"/>
                </a:lnTo>
                <a:lnTo>
                  <a:pt x="19" y="0"/>
                </a:lnTo>
                <a:lnTo>
                  <a:pt x="18" y="0"/>
                </a:lnTo>
                <a:lnTo>
                  <a:pt x="16" y="0"/>
                </a:lnTo>
                <a:lnTo>
                  <a:pt x="14" y="0"/>
                </a:lnTo>
                <a:lnTo>
                  <a:pt x="11" y="0"/>
                </a:lnTo>
                <a:lnTo>
                  <a:pt x="6" y="1"/>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55" name="Freeform 235">
            <a:extLst>
              <a:ext uri="{FF2B5EF4-FFF2-40B4-BE49-F238E27FC236}">
                <a16:creationId xmlns:a16="http://schemas.microsoft.com/office/drawing/2014/main" id="{AA7CCA66-6418-952C-CBA2-2BEFBCD12C5E}"/>
              </a:ext>
            </a:extLst>
          </p:cNvPr>
          <p:cNvSpPr>
            <a:spLocks/>
          </p:cNvSpPr>
          <p:nvPr/>
        </p:nvSpPr>
        <p:spPr bwMode="auto">
          <a:xfrm>
            <a:off x="2130425" y="3808413"/>
            <a:ext cx="42863" cy="163512"/>
          </a:xfrm>
          <a:custGeom>
            <a:avLst/>
            <a:gdLst>
              <a:gd name="T0" fmla="*/ 27 w 27"/>
              <a:gd name="T1" fmla="*/ 0 h 103"/>
              <a:gd name="T2" fmla="*/ 26 w 27"/>
              <a:gd name="T3" fmla="*/ 1 h 103"/>
              <a:gd name="T4" fmla="*/ 25 w 27"/>
              <a:gd name="T5" fmla="*/ 4 h 103"/>
              <a:gd name="T6" fmla="*/ 22 w 27"/>
              <a:gd name="T7" fmla="*/ 9 h 103"/>
              <a:gd name="T8" fmla="*/ 20 w 27"/>
              <a:gd name="T9" fmla="*/ 18 h 103"/>
              <a:gd name="T10" fmla="*/ 18 w 27"/>
              <a:gd name="T11" fmla="*/ 32 h 103"/>
              <a:gd name="T12" fmla="*/ 16 w 27"/>
              <a:gd name="T13" fmla="*/ 49 h 103"/>
              <a:gd name="T14" fmla="*/ 18 w 27"/>
              <a:gd name="T15" fmla="*/ 73 h 103"/>
              <a:gd name="T16" fmla="*/ 20 w 27"/>
              <a:gd name="T17" fmla="*/ 103 h 103"/>
              <a:gd name="T18" fmla="*/ 5 w 27"/>
              <a:gd name="T19" fmla="*/ 103 h 103"/>
              <a:gd name="T20" fmla="*/ 5 w 27"/>
              <a:gd name="T21" fmla="*/ 101 h 103"/>
              <a:gd name="T22" fmla="*/ 4 w 27"/>
              <a:gd name="T23" fmla="*/ 91 h 103"/>
              <a:gd name="T24" fmla="*/ 2 w 27"/>
              <a:gd name="T25" fmla="*/ 80 h 103"/>
              <a:gd name="T26" fmla="*/ 1 w 27"/>
              <a:gd name="T27" fmla="*/ 64 h 103"/>
              <a:gd name="T28" fmla="*/ 0 w 27"/>
              <a:gd name="T29" fmla="*/ 47 h 103"/>
              <a:gd name="T30" fmla="*/ 1 w 27"/>
              <a:gd name="T31" fmla="*/ 31 h 103"/>
              <a:gd name="T32" fmla="*/ 4 w 27"/>
              <a:gd name="T33" fmla="*/ 14 h 103"/>
              <a:gd name="T34" fmla="*/ 9 w 27"/>
              <a:gd name="T35" fmla="*/ 0 h 103"/>
              <a:gd name="T36" fmla="*/ 27 w 27"/>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103">
                <a:moveTo>
                  <a:pt x="27" y="0"/>
                </a:moveTo>
                <a:lnTo>
                  <a:pt x="26" y="1"/>
                </a:lnTo>
                <a:lnTo>
                  <a:pt x="25" y="4"/>
                </a:lnTo>
                <a:lnTo>
                  <a:pt x="22" y="9"/>
                </a:lnTo>
                <a:lnTo>
                  <a:pt x="20" y="18"/>
                </a:lnTo>
                <a:lnTo>
                  <a:pt x="18" y="32"/>
                </a:lnTo>
                <a:lnTo>
                  <a:pt x="16" y="49"/>
                </a:lnTo>
                <a:lnTo>
                  <a:pt x="18" y="73"/>
                </a:lnTo>
                <a:lnTo>
                  <a:pt x="20" y="103"/>
                </a:lnTo>
                <a:lnTo>
                  <a:pt x="5" y="103"/>
                </a:lnTo>
                <a:lnTo>
                  <a:pt x="5" y="101"/>
                </a:lnTo>
                <a:lnTo>
                  <a:pt x="4" y="91"/>
                </a:lnTo>
                <a:lnTo>
                  <a:pt x="2" y="80"/>
                </a:lnTo>
                <a:lnTo>
                  <a:pt x="1" y="64"/>
                </a:lnTo>
                <a:lnTo>
                  <a:pt x="0" y="47"/>
                </a:lnTo>
                <a:lnTo>
                  <a:pt x="1" y="31"/>
                </a:lnTo>
                <a:lnTo>
                  <a:pt x="4" y="14"/>
                </a:lnTo>
                <a:lnTo>
                  <a:pt x="9" y="0"/>
                </a:lnTo>
                <a:lnTo>
                  <a:pt x="27" y="0"/>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56" name="Freeform 236">
            <a:extLst>
              <a:ext uri="{FF2B5EF4-FFF2-40B4-BE49-F238E27FC236}">
                <a16:creationId xmlns:a16="http://schemas.microsoft.com/office/drawing/2014/main" id="{C3606D45-242C-8133-6201-D085A4982BB5}"/>
              </a:ext>
            </a:extLst>
          </p:cNvPr>
          <p:cNvSpPr>
            <a:spLocks/>
          </p:cNvSpPr>
          <p:nvPr/>
        </p:nvSpPr>
        <p:spPr bwMode="auto">
          <a:xfrm>
            <a:off x="1974850" y="3835400"/>
            <a:ext cx="28575" cy="127000"/>
          </a:xfrm>
          <a:custGeom>
            <a:avLst/>
            <a:gdLst>
              <a:gd name="T0" fmla="*/ 6 w 18"/>
              <a:gd name="T1" fmla="*/ 2 h 80"/>
              <a:gd name="T2" fmla="*/ 6 w 18"/>
              <a:gd name="T3" fmla="*/ 3 h 80"/>
              <a:gd name="T4" fmla="*/ 5 w 18"/>
              <a:gd name="T5" fmla="*/ 8 h 80"/>
              <a:gd name="T6" fmla="*/ 2 w 18"/>
              <a:gd name="T7" fmla="*/ 15 h 80"/>
              <a:gd name="T8" fmla="*/ 1 w 18"/>
              <a:gd name="T9" fmla="*/ 24 h 80"/>
              <a:gd name="T10" fmla="*/ 0 w 18"/>
              <a:gd name="T11" fmla="*/ 36 h 80"/>
              <a:gd name="T12" fmla="*/ 1 w 18"/>
              <a:gd name="T13" fmla="*/ 50 h 80"/>
              <a:gd name="T14" fmla="*/ 2 w 18"/>
              <a:gd name="T15" fmla="*/ 65 h 80"/>
              <a:gd name="T16" fmla="*/ 5 w 18"/>
              <a:gd name="T17" fmla="*/ 80 h 80"/>
              <a:gd name="T18" fmla="*/ 16 w 18"/>
              <a:gd name="T19" fmla="*/ 80 h 80"/>
              <a:gd name="T20" fmla="*/ 16 w 18"/>
              <a:gd name="T21" fmla="*/ 78 h 80"/>
              <a:gd name="T22" fmla="*/ 15 w 18"/>
              <a:gd name="T23" fmla="*/ 71 h 80"/>
              <a:gd name="T24" fmla="*/ 14 w 18"/>
              <a:gd name="T25" fmla="*/ 61 h 80"/>
              <a:gd name="T26" fmla="*/ 13 w 18"/>
              <a:gd name="T27" fmla="*/ 50 h 80"/>
              <a:gd name="T28" fmla="*/ 12 w 18"/>
              <a:gd name="T29" fmla="*/ 37 h 80"/>
              <a:gd name="T30" fmla="*/ 12 w 18"/>
              <a:gd name="T31" fmla="*/ 24 h 80"/>
              <a:gd name="T32" fmla="*/ 14 w 18"/>
              <a:gd name="T33" fmla="*/ 11 h 80"/>
              <a:gd name="T34" fmla="*/ 18 w 18"/>
              <a:gd name="T35" fmla="*/ 1 h 80"/>
              <a:gd name="T36" fmla="*/ 18 w 18"/>
              <a:gd name="T37" fmla="*/ 1 h 80"/>
              <a:gd name="T38" fmla="*/ 18 w 18"/>
              <a:gd name="T39" fmla="*/ 1 h 80"/>
              <a:gd name="T40" fmla="*/ 18 w 18"/>
              <a:gd name="T41" fmla="*/ 1 h 80"/>
              <a:gd name="T42" fmla="*/ 16 w 18"/>
              <a:gd name="T43" fmla="*/ 0 h 80"/>
              <a:gd name="T44" fmla="*/ 15 w 18"/>
              <a:gd name="T45" fmla="*/ 0 h 80"/>
              <a:gd name="T46" fmla="*/ 13 w 18"/>
              <a:gd name="T47" fmla="*/ 0 h 80"/>
              <a:gd name="T48" fmla="*/ 9 w 18"/>
              <a:gd name="T49" fmla="*/ 1 h 80"/>
              <a:gd name="T50" fmla="*/ 6 w 18"/>
              <a:gd name="T51" fmla="*/ 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 h="80">
                <a:moveTo>
                  <a:pt x="6" y="2"/>
                </a:moveTo>
                <a:lnTo>
                  <a:pt x="6" y="3"/>
                </a:lnTo>
                <a:lnTo>
                  <a:pt x="5" y="8"/>
                </a:lnTo>
                <a:lnTo>
                  <a:pt x="2" y="15"/>
                </a:lnTo>
                <a:lnTo>
                  <a:pt x="1" y="24"/>
                </a:lnTo>
                <a:lnTo>
                  <a:pt x="0" y="36"/>
                </a:lnTo>
                <a:lnTo>
                  <a:pt x="1" y="50"/>
                </a:lnTo>
                <a:lnTo>
                  <a:pt x="2" y="65"/>
                </a:lnTo>
                <a:lnTo>
                  <a:pt x="5" y="80"/>
                </a:lnTo>
                <a:lnTo>
                  <a:pt x="16" y="80"/>
                </a:lnTo>
                <a:lnTo>
                  <a:pt x="16" y="78"/>
                </a:lnTo>
                <a:lnTo>
                  <a:pt x="15" y="71"/>
                </a:lnTo>
                <a:lnTo>
                  <a:pt x="14" y="61"/>
                </a:lnTo>
                <a:lnTo>
                  <a:pt x="13" y="50"/>
                </a:lnTo>
                <a:lnTo>
                  <a:pt x="12" y="37"/>
                </a:lnTo>
                <a:lnTo>
                  <a:pt x="12" y="24"/>
                </a:lnTo>
                <a:lnTo>
                  <a:pt x="14" y="11"/>
                </a:lnTo>
                <a:lnTo>
                  <a:pt x="18" y="1"/>
                </a:lnTo>
                <a:lnTo>
                  <a:pt x="18" y="1"/>
                </a:lnTo>
                <a:lnTo>
                  <a:pt x="18" y="1"/>
                </a:lnTo>
                <a:lnTo>
                  <a:pt x="18" y="1"/>
                </a:lnTo>
                <a:lnTo>
                  <a:pt x="16" y="0"/>
                </a:lnTo>
                <a:lnTo>
                  <a:pt x="15" y="0"/>
                </a:lnTo>
                <a:lnTo>
                  <a:pt x="13" y="0"/>
                </a:lnTo>
                <a:lnTo>
                  <a:pt x="9" y="1"/>
                </a:lnTo>
                <a:lnTo>
                  <a:pt x="6" y="2"/>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57" name="Freeform 237">
            <a:extLst>
              <a:ext uri="{FF2B5EF4-FFF2-40B4-BE49-F238E27FC236}">
                <a16:creationId xmlns:a16="http://schemas.microsoft.com/office/drawing/2014/main" id="{62D84A67-EDED-BC50-48BD-7059A98A9785}"/>
              </a:ext>
            </a:extLst>
          </p:cNvPr>
          <p:cNvSpPr>
            <a:spLocks/>
          </p:cNvSpPr>
          <p:nvPr/>
        </p:nvSpPr>
        <p:spPr bwMode="auto">
          <a:xfrm>
            <a:off x="1976438" y="3843338"/>
            <a:ext cx="22225" cy="109537"/>
          </a:xfrm>
          <a:custGeom>
            <a:avLst/>
            <a:gdLst>
              <a:gd name="T0" fmla="*/ 5 w 14"/>
              <a:gd name="T1" fmla="*/ 2 h 69"/>
              <a:gd name="T2" fmla="*/ 5 w 14"/>
              <a:gd name="T3" fmla="*/ 3 h 69"/>
              <a:gd name="T4" fmla="*/ 4 w 14"/>
              <a:gd name="T5" fmla="*/ 7 h 69"/>
              <a:gd name="T6" fmla="*/ 3 w 14"/>
              <a:gd name="T7" fmla="*/ 13 h 69"/>
              <a:gd name="T8" fmla="*/ 1 w 14"/>
              <a:gd name="T9" fmla="*/ 21 h 69"/>
              <a:gd name="T10" fmla="*/ 0 w 14"/>
              <a:gd name="T11" fmla="*/ 31 h 69"/>
              <a:gd name="T12" fmla="*/ 0 w 14"/>
              <a:gd name="T13" fmla="*/ 42 h 69"/>
              <a:gd name="T14" fmla="*/ 1 w 14"/>
              <a:gd name="T15" fmla="*/ 55 h 69"/>
              <a:gd name="T16" fmla="*/ 4 w 14"/>
              <a:gd name="T17" fmla="*/ 69 h 69"/>
              <a:gd name="T18" fmla="*/ 14 w 14"/>
              <a:gd name="T19" fmla="*/ 68 h 69"/>
              <a:gd name="T20" fmla="*/ 13 w 14"/>
              <a:gd name="T21" fmla="*/ 67 h 69"/>
              <a:gd name="T22" fmla="*/ 13 w 14"/>
              <a:gd name="T23" fmla="*/ 61 h 69"/>
              <a:gd name="T24" fmla="*/ 12 w 14"/>
              <a:gd name="T25" fmla="*/ 53 h 69"/>
              <a:gd name="T26" fmla="*/ 11 w 14"/>
              <a:gd name="T27" fmla="*/ 42 h 69"/>
              <a:gd name="T28" fmla="*/ 10 w 14"/>
              <a:gd name="T29" fmla="*/ 32 h 69"/>
              <a:gd name="T30" fmla="*/ 10 w 14"/>
              <a:gd name="T31" fmla="*/ 20 h 69"/>
              <a:gd name="T32" fmla="*/ 12 w 14"/>
              <a:gd name="T33" fmla="*/ 10 h 69"/>
              <a:gd name="T34" fmla="*/ 14 w 14"/>
              <a:gd name="T35" fmla="*/ 2 h 69"/>
              <a:gd name="T36" fmla="*/ 14 w 14"/>
              <a:gd name="T37" fmla="*/ 2 h 69"/>
              <a:gd name="T38" fmla="*/ 14 w 14"/>
              <a:gd name="T39" fmla="*/ 0 h 69"/>
              <a:gd name="T40" fmla="*/ 14 w 14"/>
              <a:gd name="T41" fmla="*/ 0 h 69"/>
              <a:gd name="T42" fmla="*/ 14 w 14"/>
              <a:gd name="T43" fmla="*/ 0 h 69"/>
              <a:gd name="T44" fmla="*/ 13 w 14"/>
              <a:gd name="T45" fmla="*/ 0 h 69"/>
              <a:gd name="T46" fmla="*/ 11 w 14"/>
              <a:gd name="T47" fmla="*/ 0 h 69"/>
              <a:gd name="T48" fmla="*/ 8 w 14"/>
              <a:gd name="T49" fmla="*/ 0 h 69"/>
              <a:gd name="T50" fmla="*/ 5 w 14"/>
              <a:gd name="T51"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 h="69">
                <a:moveTo>
                  <a:pt x="5" y="2"/>
                </a:moveTo>
                <a:lnTo>
                  <a:pt x="5" y="3"/>
                </a:lnTo>
                <a:lnTo>
                  <a:pt x="4" y="7"/>
                </a:lnTo>
                <a:lnTo>
                  <a:pt x="3" y="13"/>
                </a:lnTo>
                <a:lnTo>
                  <a:pt x="1" y="21"/>
                </a:lnTo>
                <a:lnTo>
                  <a:pt x="0" y="31"/>
                </a:lnTo>
                <a:lnTo>
                  <a:pt x="0" y="42"/>
                </a:lnTo>
                <a:lnTo>
                  <a:pt x="1" y="55"/>
                </a:lnTo>
                <a:lnTo>
                  <a:pt x="4" y="69"/>
                </a:lnTo>
                <a:lnTo>
                  <a:pt x="14" y="68"/>
                </a:lnTo>
                <a:lnTo>
                  <a:pt x="13" y="67"/>
                </a:lnTo>
                <a:lnTo>
                  <a:pt x="13" y="61"/>
                </a:lnTo>
                <a:lnTo>
                  <a:pt x="12" y="53"/>
                </a:lnTo>
                <a:lnTo>
                  <a:pt x="11" y="42"/>
                </a:lnTo>
                <a:lnTo>
                  <a:pt x="10" y="32"/>
                </a:lnTo>
                <a:lnTo>
                  <a:pt x="10" y="20"/>
                </a:lnTo>
                <a:lnTo>
                  <a:pt x="12" y="10"/>
                </a:lnTo>
                <a:lnTo>
                  <a:pt x="14" y="2"/>
                </a:lnTo>
                <a:lnTo>
                  <a:pt x="14" y="2"/>
                </a:lnTo>
                <a:lnTo>
                  <a:pt x="14" y="0"/>
                </a:lnTo>
                <a:lnTo>
                  <a:pt x="14" y="0"/>
                </a:lnTo>
                <a:lnTo>
                  <a:pt x="14" y="0"/>
                </a:lnTo>
                <a:lnTo>
                  <a:pt x="13" y="0"/>
                </a:lnTo>
                <a:lnTo>
                  <a:pt x="11" y="0"/>
                </a:lnTo>
                <a:lnTo>
                  <a:pt x="8" y="0"/>
                </a:lnTo>
                <a:lnTo>
                  <a:pt x="5" y="2"/>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58" name="Freeform 238">
            <a:extLst>
              <a:ext uri="{FF2B5EF4-FFF2-40B4-BE49-F238E27FC236}">
                <a16:creationId xmlns:a16="http://schemas.microsoft.com/office/drawing/2014/main" id="{A39FA912-958C-E052-0125-1B8CD5B4A937}"/>
              </a:ext>
            </a:extLst>
          </p:cNvPr>
          <p:cNvSpPr>
            <a:spLocks/>
          </p:cNvSpPr>
          <p:nvPr/>
        </p:nvSpPr>
        <p:spPr bwMode="auto">
          <a:xfrm>
            <a:off x="1978025" y="3852863"/>
            <a:ext cx="19050" cy="88900"/>
          </a:xfrm>
          <a:custGeom>
            <a:avLst/>
            <a:gdLst>
              <a:gd name="T0" fmla="*/ 4 w 12"/>
              <a:gd name="T1" fmla="*/ 1 h 56"/>
              <a:gd name="T2" fmla="*/ 3 w 12"/>
              <a:gd name="T3" fmla="*/ 1 h 56"/>
              <a:gd name="T4" fmla="*/ 3 w 12"/>
              <a:gd name="T5" fmla="*/ 5 h 56"/>
              <a:gd name="T6" fmla="*/ 2 w 12"/>
              <a:gd name="T7" fmla="*/ 11 h 56"/>
              <a:gd name="T8" fmla="*/ 0 w 12"/>
              <a:gd name="T9" fmla="*/ 17 h 56"/>
              <a:gd name="T10" fmla="*/ 0 w 12"/>
              <a:gd name="T11" fmla="*/ 25 h 56"/>
              <a:gd name="T12" fmla="*/ 0 w 12"/>
              <a:gd name="T13" fmla="*/ 35 h 56"/>
              <a:gd name="T14" fmla="*/ 2 w 12"/>
              <a:gd name="T15" fmla="*/ 46 h 56"/>
              <a:gd name="T16" fmla="*/ 3 w 12"/>
              <a:gd name="T17" fmla="*/ 56 h 56"/>
              <a:gd name="T18" fmla="*/ 11 w 12"/>
              <a:gd name="T19" fmla="*/ 56 h 56"/>
              <a:gd name="T20" fmla="*/ 11 w 12"/>
              <a:gd name="T21" fmla="*/ 55 h 56"/>
              <a:gd name="T22" fmla="*/ 10 w 12"/>
              <a:gd name="T23" fmla="*/ 50 h 56"/>
              <a:gd name="T24" fmla="*/ 10 w 12"/>
              <a:gd name="T25" fmla="*/ 43 h 56"/>
              <a:gd name="T26" fmla="*/ 9 w 12"/>
              <a:gd name="T27" fmla="*/ 35 h 56"/>
              <a:gd name="T28" fmla="*/ 7 w 12"/>
              <a:gd name="T29" fmla="*/ 26 h 56"/>
              <a:gd name="T30" fmla="*/ 9 w 12"/>
              <a:gd name="T31" fmla="*/ 17 h 56"/>
              <a:gd name="T32" fmla="*/ 10 w 12"/>
              <a:gd name="T33" fmla="*/ 7 h 56"/>
              <a:gd name="T34" fmla="*/ 12 w 12"/>
              <a:gd name="T35" fmla="*/ 0 h 56"/>
              <a:gd name="T36" fmla="*/ 12 w 12"/>
              <a:gd name="T37" fmla="*/ 0 h 56"/>
              <a:gd name="T38" fmla="*/ 12 w 12"/>
              <a:gd name="T39" fmla="*/ 0 h 56"/>
              <a:gd name="T40" fmla="*/ 12 w 12"/>
              <a:gd name="T41" fmla="*/ 0 h 56"/>
              <a:gd name="T42" fmla="*/ 11 w 12"/>
              <a:gd name="T43" fmla="*/ 0 h 56"/>
              <a:gd name="T44" fmla="*/ 10 w 12"/>
              <a:gd name="T45" fmla="*/ 0 h 56"/>
              <a:gd name="T46" fmla="*/ 9 w 12"/>
              <a:gd name="T47" fmla="*/ 0 h 56"/>
              <a:gd name="T48" fmla="*/ 6 w 12"/>
              <a:gd name="T49" fmla="*/ 0 h 56"/>
              <a:gd name="T50" fmla="*/ 4 w 12"/>
              <a:gd name="T51"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56">
                <a:moveTo>
                  <a:pt x="4" y="1"/>
                </a:moveTo>
                <a:lnTo>
                  <a:pt x="3" y="1"/>
                </a:lnTo>
                <a:lnTo>
                  <a:pt x="3" y="5"/>
                </a:lnTo>
                <a:lnTo>
                  <a:pt x="2" y="11"/>
                </a:lnTo>
                <a:lnTo>
                  <a:pt x="0" y="17"/>
                </a:lnTo>
                <a:lnTo>
                  <a:pt x="0" y="25"/>
                </a:lnTo>
                <a:lnTo>
                  <a:pt x="0" y="35"/>
                </a:lnTo>
                <a:lnTo>
                  <a:pt x="2" y="46"/>
                </a:lnTo>
                <a:lnTo>
                  <a:pt x="3" y="56"/>
                </a:lnTo>
                <a:lnTo>
                  <a:pt x="11" y="56"/>
                </a:lnTo>
                <a:lnTo>
                  <a:pt x="11" y="55"/>
                </a:lnTo>
                <a:lnTo>
                  <a:pt x="10" y="50"/>
                </a:lnTo>
                <a:lnTo>
                  <a:pt x="10" y="43"/>
                </a:lnTo>
                <a:lnTo>
                  <a:pt x="9" y="35"/>
                </a:lnTo>
                <a:lnTo>
                  <a:pt x="7" y="26"/>
                </a:lnTo>
                <a:lnTo>
                  <a:pt x="9" y="17"/>
                </a:lnTo>
                <a:lnTo>
                  <a:pt x="10" y="7"/>
                </a:lnTo>
                <a:lnTo>
                  <a:pt x="12" y="0"/>
                </a:lnTo>
                <a:lnTo>
                  <a:pt x="12" y="0"/>
                </a:lnTo>
                <a:lnTo>
                  <a:pt x="12" y="0"/>
                </a:lnTo>
                <a:lnTo>
                  <a:pt x="12" y="0"/>
                </a:lnTo>
                <a:lnTo>
                  <a:pt x="11" y="0"/>
                </a:lnTo>
                <a:lnTo>
                  <a:pt x="10" y="0"/>
                </a:lnTo>
                <a:lnTo>
                  <a:pt x="9" y="0"/>
                </a:lnTo>
                <a:lnTo>
                  <a:pt x="6" y="0"/>
                </a:lnTo>
                <a:lnTo>
                  <a:pt x="4" y="1"/>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59" name="Freeform 239">
            <a:extLst>
              <a:ext uri="{FF2B5EF4-FFF2-40B4-BE49-F238E27FC236}">
                <a16:creationId xmlns:a16="http://schemas.microsoft.com/office/drawing/2014/main" id="{3BE1153C-6706-3D4F-A322-B3345AD03AD9}"/>
              </a:ext>
            </a:extLst>
          </p:cNvPr>
          <p:cNvSpPr>
            <a:spLocks/>
          </p:cNvSpPr>
          <p:nvPr/>
        </p:nvSpPr>
        <p:spPr bwMode="auto">
          <a:xfrm>
            <a:off x="1978025" y="3860800"/>
            <a:ext cx="15875" cy="71438"/>
          </a:xfrm>
          <a:custGeom>
            <a:avLst/>
            <a:gdLst>
              <a:gd name="T0" fmla="*/ 4 w 10"/>
              <a:gd name="T1" fmla="*/ 1 h 45"/>
              <a:gd name="T2" fmla="*/ 3 w 10"/>
              <a:gd name="T3" fmla="*/ 2 h 45"/>
              <a:gd name="T4" fmla="*/ 3 w 10"/>
              <a:gd name="T5" fmla="*/ 5 h 45"/>
              <a:gd name="T6" fmla="*/ 2 w 10"/>
              <a:gd name="T7" fmla="*/ 8 h 45"/>
              <a:gd name="T8" fmla="*/ 2 w 10"/>
              <a:gd name="T9" fmla="*/ 14 h 45"/>
              <a:gd name="T10" fmla="*/ 0 w 10"/>
              <a:gd name="T11" fmla="*/ 21 h 45"/>
              <a:gd name="T12" fmla="*/ 0 w 10"/>
              <a:gd name="T13" fmla="*/ 28 h 45"/>
              <a:gd name="T14" fmla="*/ 2 w 10"/>
              <a:gd name="T15" fmla="*/ 36 h 45"/>
              <a:gd name="T16" fmla="*/ 3 w 10"/>
              <a:gd name="T17" fmla="*/ 45 h 45"/>
              <a:gd name="T18" fmla="*/ 10 w 10"/>
              <a:gd name="T19" fmla="*/ 45 h 45"/>
              <a:gd name="T20" fmla="*/ 10 w 10"/>
              <a:gd name="T21" fmla="*/ 43 h 45"/>
              <a:gd name="T22" fmla="*/ 9 w 10"/>
              <a:gd name="T23" fmla="*/ 40 h 45"/>
              <a:gd name="T24" fmla="*/ 7 w 10"/>
              <a:gd name="T25" fmla="*/ 35 h 45"/>
              <a:gd name="T26" fmla="*/ 7 w 10"/>
              <a:gd name="T27" fmla="*/ 28 h 45"/>
              <a:gd name="T28" fmla="*/ 6 w 10"/>
              <a:gd name="T29" fmla="*/ 21 h 45"/>
              <a:gd name="T30" fmla="*/ 7 w 10"/>
              <a:gd name="T31" fmla="*/ 14 h 45"/>
              <a:gd name="T32" fmla="*/ 7 w 10"/>
              <a:gd name="T33" fmla="*/ 7 h 45"/>
              <a:gd name="T34" fmla="*/ 10 w 10"/>
              <a:gd name="T35" fmla="*/ 1 h 45"/>
              <a:gd name="T36" fmla="*/ 10 w 10"/>
              <a:gd name="T37" fmla="*/ 1 h 45"/>
              <a:gd name="T38" fmla="*/ 10 w 10"/>
              <a:gd name="T39" fmla="*/ 1 h 45"/>
              <a:gd name="T40" fmla="*/ 10 w 10"/>
              <a:gd name="T41" fmla="*/ 0 h 45"/>
              <a:gd name="T42" fmla="*/ 10 w 10"/>
              <a:gd name="T43" fmla="*/ 0 h 45"/>
              <a:gd name="T44" fmla="*/ 9 w 10"/>
              <a:gd name="T45" fmla="*/ 0 h 45"/>
              <a:gd name="T46" fmla="*/ 7 w 10"/>
              <a:gd name="T47" fmla="*/ 0 h 45"/>
              <a:gd name="T48" fmla="*/ 6 w 10"/>
              <a:gd name="T49" fmla="*/ 1 h 45"/>
              <a:gd name="T50" fmla="*/ 4 w 10"/>
              <a:gd name="T51"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45">
                <a:moveTo>
                  <a:pt x="4" y="1"/>
                </a:moveTo>
                <a:lnTo>
                  <a:pt x="3" y="2"/>
                </a:lnTo>
                <a:lnTo>
                  <a:pt x="3" y="5"/>
                </a:lnTo>
                <a:lnTo>
                  <a:pt x="2" y="8"/>
                </a:lnTo>
                <a:lnTo>
                  <a:pt x="2" y="14"/>
                </a:lnTo>
                <a:lnTo>
                  <a:pt x="0" y="21"/>
                </a:lnTo>
                <a:lnTo>
                  <a:pt x="0" y="28"/>
                </a:lnTo>
                <a:lnTo>
                  <a:pt x="2" y="36"/>
                </a:lnTo>
                <a:lnTo>
                  <a:pt x="3" y="45"/>
                </a:lnTo>
                <a:lnTo>
                  <a:pt x="10" y="45"/>
                </a:lnTo>
                <a:lnTo>
                  <a:pt x="10" y="43"/>
                </a:lnTo>
                <a:lnTo>
                  <a:pt x="9" y="40"/>
                </a:lnTo>
                <a:lnTo>
                  <a:pt x="7" y="35"/>
                </a:lnTo>
                <a:lnTo>
                  <a:pt x="7" y="28"/>
                </a:lnTo>
                <a:lnTo>
                  <a:pt x="6" y="21"/>
                </a:lnTo>
                <a:lnTo>
                  <a:pt x="7" y="14"/>
                </a:lnTo>
                <a:lnTo>
                  <a:pt x="7" y="7"/>
                </a:lnTo>
                <a:lnTo>
                  <a:pt x="10" y="1"/>
                </a:lnTo>
                <a:lnTo>
                  <a:pt x="10" y="1"/>
                </a:lnTo>
                <a:lnTo>
                  <a:pt x="10" y="1"/>
                </a:lnTo>
                <a:lnTo>
                  <a:pt x="10" y="0"/>
                </a:lnTo>
                <a:lnTo>
                  <a:pt x="10" y="0"/>
                </a:lnTo>
                <a:lnTo>
                  <a:pt x="9" y="0"/>
                </a:lnTo>
                <a:lnTo>
                  <a:pt x="7" y="0"/>
                </a:lnTo>
                <a:lnTo>
                  <a:pt x="6" y="1"/>
                </a:lnTo>
                <a:lnTo>
                  <a:pt x="4"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60" name="Freeform 240">
            <a:extLst>
              <a:ext uri="{FF2B5EF4-FFF2-40B4-BE49-F238E27FC236}">
                <a16:creationId xmlns:a16="http://schemas.microsoft.com/office/drawing/2014/main" id="{CF72ED72-78A9-AA1E-4CB1-42029BD00FCF}"/>
              </a:ext>
            </a:extLst>
          </p:cNvPr>
          <p:cNvSpPr>
            <a:spLocks/>
          </p:cNvSpPr>
          <p:nvPr/>
        </p:nvSpPr>
        <p:spPr bwMode="auto">
          <a:xfrm>
            <a:off x="1981200" y="3870325"/>
            <a:ext cx="11113" cy="50800"/>
          </a:xfrm>
          <a:custGeom>
            <a:avLst/>
            <a:gdLst>
              <a:gd name="T0" fmla="*/ 2 w 7"/>
              <a:gd name="T1" fmla="*/ 1 h 32"/>
              <a:gd name="T2" fmla="*/ 1 w 7"/>
              <a:gd name="T3" fmla="*/ 1 h 32"/>
              <a:gd name="T4" fmla="*/ 1 w 7"/>
              <a:gd name="T5" fmla="*/ 3 h 32"/>
              <a:gd name="T6" fmla="*/ 0 w 7"/>
              <a:gd name="T7" fmla="*/ 6 h 32"/>
              <a:gd name="T8" fmla="*/ 0 w 7"/>
              <a:gd name="T9" fmla="*/ 10 h 32"/>
              <a:gd name="T10" fmla="*/ 0 w 7"/>
              <a:gd name="T11" fmla="*/ 15 h 32"/>
              <a:gd name="T12" fmla="*/ 0 w 7"/>
              <a:gd name="T13" fmla="*/ 20 h 32"/>
              <a:gd name="T14" fmla="*/ 0 w 7"/>
              <a:gd name="T15" fmla="*/ 27 h 32"/>
              <a:gd name="T16" fmla="*/ 1 w 7"/>
              <a:gd name="T17" fmla="*/ 32 h 32"/>
              <a:gd name="T18" fmla="*/ 5 w 7"/>
              <a:gd name="T19" fmla="*/ 32 h 32"/>
              <a:gd name="T20" fmla="*/ 5 w 7"/>
              <a:gd name="T21" fmla="*/ 31 h 32"/>
              <a:gd name="T22" fmla="*/ 5 w 7"/>
              <a:gd name="T23" fmla="*/ 29 h 32"/>
              <a:gd name="T24" fmla="*/ 4 w 7"/>
              <a:gd name="T25" fmla="*/ 25 h 32"/>
              <a:gd name="T26" fmla="*/ 4 w 7"/>
              <a:gd name="T27" fmla="*/ 20 h 32"/>
              <a:gd name="T28" fmla="*/ 4 w 7"/>
              <a:gd name="T29" fmla="*/ 15 h 32"/>
              <a:gd name="T30" fmla="*/ 4 w 7"/>
              <a:gd name="T31" fmla="*/ 9 h 32"/>
              <a:gd name="T32" fmla="*/ 4 w 7"/>
              <a:gd name="T33" fmla="*/ 4 h 32"/>
              <a:gd name="T34" fmla="*/ 7 w 7"/>
              <a:gd name="T35" fmla="*/ 0 h 32"/>
              <a:gd name="T36" fmla="*/ 7 w 7"/>
              <a:gd name="T37" fmla="*/ 0 h 32"/>
              <a:gd name="T38" fmla="*/ 7 w 7"/>
              <a:gd name="T39" fmla="*/ 0 h 32"/>
              <a:gd name="T40" fmla="*/ 5 w 7"/>
              <a:gd name="T41" fmla="*/ 0 h 32"/>
              <a:gd name="T42" fmla="*/ 5 w 7"/>
              <a:gd name="T43" fmla="*/ 0 h 32"/>
              <a:gd name="T44" fmla="*/ 5 w 7"/>
              <a:gd name="T45" fmla="*/ 0 h 32"/>
              <a:gd name="T46" fmla="*/ 4 w 7"/>
              <a:gd name="T47" fmla="*/ 0 h 32"/>
              <a:gd name="T48" fmla="*/ 3 w 7"/>
              <a:gd name="T49" fmla="*/ 0 h 32"/>
              <a:gd name="T50" fmla="*/ 2 w 7"/>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 h="32">
                <a:moveTo>
                  <a:pt x="2" y="1"/>
                </a:moveTo>
                <a:lnTo>
                  <a:pt x="1" y="1"/>
                </a:lnTo>
                <a:lnTo>
                  <a:pt x="1" y="3"/>
                </a:lnTo>
                <a:lnTo>
                  <a:pt x="0" y="6"/>
                </a:lnTo>
                <a:lnTo>
                  <a:pt x="0" y="10"/>
                </a:lnTo>
                <a:lnTo>
                  <a:pt x="0" y="15"/>
                </a:lnTo>
                <a:lnTo>
                  <a:pt x="0" y="20"/>
                </a:lnTo>
                <a:lnTo>
                  <a:pt x="0" y="27"/>
                </a:lnTo>
                <a:lnTo>
                  <a:pt x="1" y="32"/>
                </a:lnTo>
                <a:lnTo>
                  <a:pt x="5" y="32"/>
                </a:lnTo>
                <a:lnTo>
                  <a:pt x="5" y="31"/>
                </a:lnTo>
                <a:lnTo>
                  <a:pt x="5" y="29"/>
                </a:lnTo>
                <a:lnTo>
                  <a:pt x="4" y="25"/>
                </a:lnTo>
                <a:lnTo>
                  <a:pt x="4" y="20"/>
                </a:lnTo>
                <a:lnTo>
                  <a:pt x="4" y="15"/>
                </a:lnTo>
                <a:lnTo>
                  <a:pt x="4" y="9"/>
                </a:lnTo>
                <a:lnTo>
                  <a:pt x="4" y="4"/>
                </a:lnTo>
                <a:lnTo>
                  <a:pt x="7" y="0"/>
                </a:lnTo>
                <a:lnTo>
                  <a:pt x="7" y="0"/>
                </a:lnTo>
                <a:lnTo>
                  <a:pt x="7" y="0"/>
                </a:lnTo>
                <a:lnTo>
                  <a:pt x="5" y="0"/>
                </a:lnTo>
                <a:lnTo>
                  <a:pt x="5" y="0"/>
                </a:lnTo>
                <a:lnTo>
                  <a:pt x="5" y="0"/>
                </a:lnTo>
                <a:lnTo>
                  <a:pt x="4" y="0"/>
                </a:lnTo>
                <a:lnTo>
                  <a:pt x="3" y="0"/>
                </a:lnTo>
                <a:lnTo>
                  <a:pt x="2" y="1"/>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61" name="Freeform 241">
            <a:extLst>
              <a:ext uri="{FF2B5EF4-FFF2-40B4-BE49-F238E27FC236}">
                <a16:creationId xmlns:a16="http://schemas.microsoft.com/office/drawing/2014/main" id="{F260558E-7E1C-834F-D9ED-2F6C06969012}"/>
              </a:ext>
            </a:extLst>
          </p:cNvPr>
          <p:cNvSpPr>
            <a:spLocks/>
          </p:cNvSpPr>
          <p:nvPr/>
        </p:nvSpPr>
        <p:spPr bwMode="auto">
          <a:xfrm>
            <a:off x="2132013" y="3817938"/>
            <a:ext cx="38100" cy="142875"/>
          </a:xfrm>
          <a:custGeom>
            <a:avLst/>
            <a:gdLst>
              <a:gd name="T0" fmla="*/ 24 w 24"/>
              <a:gd name="T1" fmla="*/ 1 h 90"/>
              <a:gd name="T2" fmla="*/ 22 w 24"/>
              <a:gd name="T3" fmla="*/ 1 h 90"/>
              <a:gd name="T4" fmla="*/ 21 w 24"/>
              <a:gd name="T5" fmla="*/ 3 h 90"/>
              <a:gd name="T6" fmla="*/ 19 w 24"/>
              <a:gd name="T7" fmla="*/ 8 h 90"/>
              <a:gd name="T8" fmla="*/ 17 w 24"/>
              <a:gd name="T9" fmla="*/ 16 h 90"/>
              <a:gd name="T10" fmla="*/ 15 w 24"/>
              <a:gd name="T11" fmla="*/ 28 h 90"/>
              <a:gd name="T12" fmla="*/ 14 w 24"/>
              <a:gd name="T13" fmla="*/ 43 h 90"/>
              <a:gd name="T14" fmla="*/ 15 w 24"/>
              <a:gd name="T15" fmla="*/ 64 h 90"/>
              <a:gd name="T16" fmla="*/ 18 w 24"/>
              <a:gd name="T17" fmla="*/ 90 h 90"/>
              <a:gd name="T18" fmla="*/ 5 w 24"/>
              <a:gd name="T19" fmla="*/ 90 h 90"/>
              <a:gd name="T20" fmla="*/ 4 w 24"/>
              <a:gd name="T21" fmla="*/ 88 h 90"/>
              <a:gd name="T22" fmla="*/ 3 w 24"/>
              <a:gd name="T23" fmla="*/ 81 h 90"/>
              <a:gd name="T24" fmla="*/ 1 w 24"/>
              <a:gd name="T25" fmla="*/ 69 h 90"/>
              <a:gd name="T26" fmla="*/ 0 w 24"/>
              <a:gd name="T27" fmla="*/ 56 h 90"/>
              <a:gd name="T28" fmla="*/ 0 w 24"/>
              <a:gd name="T29" fmla="*/ 41 h 90"/>
              <a:gd name="T30" fmla="*/ 1 w 24"/>
              <a:gd name="T31" fmla="*/ 27 h 90"/>
              <a:gd name="T32" fmla="*/ 4 w 24"/>
              <a:gd name="T33" fmla="*/ 13 h 90"/>
              <a:gd name="T34" fmla="*/ 7 w 24"/>
              <a:gd name="T35" fmla="*/ 0 h 90"/>
              <a:gd name="T36" fmla="*/ 24 w 24"/>
              <a:gd name="T37" fmla="*/ 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90">
                <a:moveTo>
                  <a:pt x="24" y="1"/>
                </a:moveTo>
                <a:lnTo>
                  <a:pt x="22" y="1"/>
                </a:lnTo>
                <a:lnTo>
                  <a:pt x="21" y="3"/>
                </a:lnTo>
                <a:lnTo>
                  <a:pt x="19" y="8"/>
                </a:lnTo>
                <a:lnTo>
                  <a:pt x="17" y="16"/>
                </a:lnTo>
                <a:lnTo>
                  <a:pt x="15" y="28"/>
                </a:lnTo>
                <a:lnTo>
                  <a:pt x="14" y="43"/>
                </a:lnTo>
                <a:lnTo>
                  <a:pt x="15" y="64"/>
                </a:lnTo>
                <a:lnTo>
                  <a:pt x="18" y="90"/>
                </a:lnTo>
                <a:lnTo>
                  <a:pt x="5" y="90"/>
                </a:lnTo>
                <a:lnTo>
                  <a:pt x="4" y="88"/>
                </a:lnTo>
                <a:lnTo>
                  <a:pt x="3" y="81"/>
                </a:lnTo>
                <a:lnTo>
                  <a:pt x="1" y="69"/>
                </a:lnTo>
                <a:lnTo>
                  <a:pt x="0" y="56"/>
                </a:lnTo>
                <a:lnTo>
                  <a:pt x="0" y="41"/>
                </a:lnTo>
                <a:lnTo>
                  <a:pt x="1" y="27"/>
                </a:lnTo>
                <a:lnTo>
                  <a:pt x="4" y="13"/>
                </a:lnTo>
                <a:lnTo>
                  <a:pt x="7" y="0"/>
                </a:lnTo>
                <a:lnTo>
                  <a:pt x="24" y="1"/>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62" name="Freeform 242">
            <a:extLst>
              <a:ext uri="{FF2B5EF4-FFF2-40B4-BE49-F238E27FC236}">
                <a16:creationId xmlns:a16="http://schemas.microsoft.com/office/drawing/2014/main" id="{E9FA1D43-409B-E755-B01E-3D3006C04DCA}"/>
              </a:ext>
            </a:extLst>
          </p:cNvPr>
          <p:cNvSpPr>
            <a:spLocks/>
          </p:cNvSpPr>
          <p:nvPr/>
        </p:nvSpPr>
        <p:spPr bwMode="auto">
          <a:xfrm>
            <a:off x="2133600" y="3829050"/>
            <a:ext cx="30163" cy="120650"/>
          </a:xfrm>
          <a:custGeom>
            <a:avLst/>
            <a:gdLst>
              <a:gd name="T0" fmla="*/ 19 w 19"/>
              <a:gd name="T1" fmla="*/ 0 h 76"/>
              <a:gd name="T2" fmla="*/ 19 w 19"/>
              <a:gd name="T3" fmla="*/ 0 h 76"/>
              <a:gd name="T4" fmla="*/ 18 w 19"/>
              <a:gd name="T5" fmla="*/ 2 h 76"/>
              <a:gd name="T6" fmla="*/ 17 w 19"/>
              <a:gd name="T7" fmla="*/ 7 h 76"/>
              <a:gd name="T8" fmla="*/ 14 w 19"/>
              <a:gd name="T9" fmla="*/ 13 h 76"/>
              <a:gd name="T10" fmla="*/ 13 w 19"/>
              <a:gd name="T11" fmla="*/ 22 h 76"/>
              <a:gd name="T12" fmla="*/ 12 w 19"/>
              <a:gd name="T13" fmla="*/ 36 h 76"/>
              <a:gd name="T14" fmla="*/ 13 w 19"/>
              <a:gd name="T15" fmla="*/ 54 h 76"/>
              <a:gd name="T16" fmla="*/ 14 w 19"/>
              <a:gd name="T17" fmla="*/ 76 h 76"/>
              <a:gd name="T18" fmla="*/ 4 w 19"/>
              <a:gd name="T19" fmla="*/ 76 h 76"/>
              <a:gd name="T20" fmla="*/ 4 w 19"/>
              <a:gd name="T21" fmla="*/ 74 h 76"/>
              <a:gd name="T22" fmla="*/ 3 w 19"/>
              <a:gd name="T23" fmla="*/ 68 h 76"/>
              <a:gd name="T24" fmla="*/ 2 w 19"/>
              <a:gd name="T25" fmla="*/ 58 h 76"/>
              <a:gd name="T26" fmla="*/ 0 w 19"/>
              <a:gd name="T27" fmla="*/ 47 h 76"/>
              <a:gd name="T28" fmla="*/ 0 w 19"/>
              <a:gd name="T29" fmla="*/ 35 h 76"/>
              <a:gd name="T30" fmla="*/ 0 w 19"/>
              <a:gd name="T31" fmla="*/ 22 h 76"/>
              <a:gd name="T32" fmla="*/ 3 w 19"/>
              <a:gd name="T33" fmla="*/ 9 h 76"/>
              <a:gd name="T34" fmla="*/ 6 w 19"/>
              <a:gd name="T35" fmla="*/ 0 h 76"/>
              <a:gd name="T36" fmla="*/ 19 w 19"/>
              <a:gd name="T3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76">
                <a:moveTo>
                  <a:pt x="19" y="0"/>
                </a:moveTo>
                <a:lnTo>
                  <a:pt x="19" y="0"/>
                </a:lnTo>
                <a:lnTo>
                  <a:pt x="18" y="2"/>
                </a:lnTo>
                <a:lnTo>
                  <a:pt x="17" y="7"/>
                </a:lnTo>
                <a:lnTo>
                  <a:pt x="14" y="13"/>
                </a:lnTo>
                <a:lnTo>
                  <a:pt x="13" y="22"/>
                </a:lnTo>
                <a:lnTo>
                  <a:pt x="12" y="36"/>
                </a:lnTo>
                <a:lnTo>
                  <a:pt x="13" y="54"/>
                </a:lnTo>
                <a:lnTo>
                  <a:pt x="14" y="76"/>
                </a:lnTo>
                <a:lnTo>
                  <a:pt x="4" y="76"/>
                </a:lnTo>
                <a:lnTo>
                  <a:pt x="4" y="74"/>
                </a:lnTo>
                <a:lnTo>
                  <a:pt x="3" y="68"/>
                </a:lnTo>
                <a:lnTo>
                  <a:pt x="2" y="58"/>
                </a:lnTo>
                <a:lnTo>
                  <a:pt x="0" y="47"/>
                </a:lnTo>
                <a:lnTo>
                  <a:pt x="0" y="35"/>
                </a:lnTo>
                <a:lnTo>
                  <a:pt x="0" y="22"/>
                </a:lnTo>
                <a:lnTo>
                  <a:pt x="3" y="9"/>
                </a:lnTo>
                <a:lnTo>
                  <a:pt x="6" y="0"/>
                </a:lnTo>
                <a:lnTo>
                  <a:pt x="19" y="0"/>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63" name="Freeform 243">
            <a:extLst>
              <a:ext uri="{FF2B5EF4-FFF2-40B4-BE49-F238E27FC236}">
                <a16:creationId xmlns:a16="http://schemas.microsoft.com/office/drawing/2014/main" id="{A45DD52E-9820-0CA5-94A8-7E5C7C5E84CF}"/>
              </a:ext>
            </a:extLst>
          </p:cNvPr>
          <p:cNvSpPr>
            <a:spLocks/>
          </p:cNvSpPr>
          <p:nvPr/>
        </p:nvSpPr>
        <p:spPr bwMode="auto">
          <a:xfrm>
            <a:off x="2136775" y="3838575"/>
            <a:ext cx="23813" cy="100013"/>
          </a:xfrm>
          <a:custGeom>
            <a:avLst/>
            <a:gdLst>
              <a:gd name="T0" fmla="*/ 15 w 15"/>
              <a:gd name="T1" fmla="*/ 0 h 63"/>
              <a:gd name="T2" fmla="*/ 15 w 15"/>
              <a:gd name="T3" fmla="*/ 1 h 63"/>
              <a:gd name="T4" fmla="*/ 14 w 15"/>
              <a:gd name="T5" fmla="*/ 2 h 63"/>
              <a:gd name="T6" fmla="*/ 12 w 15"/>
              <a:gd name="T7" fmla="*/ 6 h 63"/>
              <a:gd name="T8" fmla="*/ 11 w 15"/>
              <a:gd name="T9" fmla="*/ 12 h 63"/>
              <a:gd name="T10" fmla="*/ 10 w 15"/>
              <a:gd name="T11" fmla="*/ 19 h 63"/>
              <a:gd name="T12" fmla="*/ 9 w 15"/>
              <a:gd name="T13" fmla="*/ 30 h 63"/>
              <a:gd name="T14" fmla="*/ 10 w 15"/>
              <a:gd name="T15" fmla="*/ 44 h 63"/>
              <a:gd name="T16" fmla="*/ 11 w 15"/>
              <a:gd name="T17" fmla="*/ 63 h 63"/>
              <a:gd name="T18" fmla="*/ 2 w 15"/>
              <a:gd name="T19" fmla="*/ 63 h 63"/>
              <a:gd name="T20" fmla="*/ 2 w 15"/>
              <a:gd name="T21" fmla="*/ 62 h 63"/>
              <a:gd name="T22" fmla="*/ 1 w 15"/>
              <a:gd name="T23" fmla="*/ 56 h 63"/>
              <a:gd name="T24" fmla="*/ 0 w 15"/>
              <a:gd name="T25" fmla="*/ 49 h 63"/>
              <a:gd name="T26" fmla="*/ 0 w 15"/>
              <a:gd name="T27" fmla="*/ 40 h 63"/>
              <a:gd name="T28" fmla="*/ 0 w 15"/>
              <a:gd name="T29" fmla="*/ 29 h 63"/>
              <a:gd name="T30" fmla="*/ 0 w 15"/>
              <a:gd name="T31" fmla="*/ 19 h 63"/>
              <a:gd name="T32" fmla="*/ 1 w 15"/>
              <a:gd name="T33" fmla="*/ 8 h 63"/>
              <a:gd name="T34" fmla="*/ 4 w 15"/>
              <a:gd name="T35" fmla="*/ 0 h 63"/>
              <a:gd name="T36" fmla="*/ 15 w 15"/>
              <a:gd name="T3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3">
                <a:moveTo>
                  <a:pt x="15" y="0"/>
                </a:moveTo>
                <a:lnTo>
                  <a:pt x="15" y="1"/>
                </a:lnTo>
                <a:lnTo>
                  <a:pt x="14" y="2"/>
                </a:lnTo>
                <a:lnTo>
                  <a:pt x="12" y="6"/>
                </a:lnTo>
                <a:lnTo>
                  <a:pt x="11" y="12"/>
                </a:lnTo>
                <a:lnTo>
                  <a:pt x="10" y="19"/>
                </a:lnTo>
                <a:lnTo>
                  <a:pt x="9" y="30"/>
                </a:lnTo>
                <a:lnTo>
                  <a:pt x="10" y="44"/>
                </a:lnTo>
                <a:lnTo>
                  <a:pt x="11" y="63"/>
                </a:lnTo>
                <a:lnTo>
                  <a:pt x="2" y="63"/>
                </a:lnTo>
                <a:lnTo>
                  <a:pt x="2" y="62"/>
                </a:lnTo>
                <a:lnTo>
                  <a:pt x="1" y="56"/>
                </a:lnTo>
                <a:lnTo>
                  <a:pt x="0" y="49"/>
                </a:lnTo>
                <a:lnTo>
                  <a:pt x="0" y="40"/>
                </a:lnTo>
                <a:lnTo>
                  <a:pt x="0" y="29"/>
                </a:lnTo>
                <a:lnTo>
                  <a:pt x="0" y="19"/>
                </a:lnTo>
                <a:lnTo>
                  <a:pt x="1" y="8"/>
                </a:lnTo>
                <a:lnTo>
                  <a:pt x="4" y="0"/>
                </a:lnTo>
                <a:lnTo>
                  <a:pt x="15" y="0"/>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64" name="Freeform 244">
            <a:extLst>
              <a:ext uri="{FF2B5EF4-FFF2-40B4-BE49-F238E27FC236}">
                <a16:creationId xmlns:a16="http://schemas.microsoft.com/office/drawing/2014/main" id="{B63C8FD3-9349-912C-D4B3-2BE0C3ED58E1}"/>
              </a:ext>
            </a:extLst>
          </p:cNvPr>
          <p:cNvSpPr>
            <a:spLocks/>
          </p:cNvSpPr>
          <p:nvPr/>
        </p:nvSpPr>
        <p:spPr bwMode="auto">
          <a:xfrm>
            <a:off x="2136775" y="3848100"/>
            <a:ext cx="19050" cy="79375"/>
          </a:xfrm>
          <a:custGeom>
            <a:avLst/>
            <a:gdLst>
              <a:gd name="T0" fmla="*/ 12 w 12"/>
              <a:gd name="T1" fmla="*/ 1 h 50"/>
              <a:gd name="T2" fmla="*/ 12 w 12"/>
              <a:gd name="T3" fmla="*/ 1 h 50"/>
              <a:gd name="T4" fmla="*/ 11 w 12"/>
              <a:gd name="T5" fmla="*/ 2 h 50"/>
              <a:gd name="T6" fmla="*/ 10 w 12"/>
              <a:gd name="T7" fmla="*/ 4 h 50"/>
              <a:gd name="T8" fmla="*/ 9 w 12"/>
              <a:gd name="T9" fmla="*/ 9 h 50"/>
              <a:gd name="T10" fmla="*/ 9 w 12"/>
              <a:gd name="T11" fmla="*/ 15 h 50"/>
              <a:gd name="T12" fmla="*/ 8 w 12"/>
              <a:gd name="T13" fmla="*/ 24 h 50"/>
              <a:gd name="T14" fmla="*/ 8 w 12"/>
              <a:gd name="T15" fmla="*/ 36 h 50"/>
              <a:gd name="T16" fmla="*/ 9 w 12"/>
              <a:gd name="T17" fmla="*/ 50 h 50"/>
              <a:gd name="T18" fmla="*/ 2 w 12"/>
              <a:gd name="T19" fmla="*/ 50 h 50"/>
              <a:gd name="T20" fmla="*/ 2 w 12"/>
              <a:gd name="T21" fmla="*/ 49 h 50"/>
              <a:gd name="T22" fmla="*/ 2 w 12"/>
              <a:gd name="T23" fmla="*/ 45 h 50"/>
              <a:gd name="T24" fmla="*/ 1 w 12"/>
              <a:gd name="T25" fmla="*/ 38 h 50"/>
              <a:gd name="T26" fmla="*/ 1 w 12"/>
              <a:gd name="T27" fmla="*/ 31 h 50"/>
              <a:gd name="T28" fmla="*/ 0 w 12"/>
              <a:gd name="T29" fmla="*/ 23 h 50"/>
              <a:gd name="T30" fmla="*/ 1 w 12"/>
              <a:gd name="T31" fmla="*/ 15 h 50"/>
              <a:gd name="T32" fmla="*/ 2 w 12"/>
              <a:gd name="T33" fmla="*/ 7 h 50"/>
              <a:gd name="T34" fmla="*/ 4 w 12"/>
              <a:gd name="T35" fmla="*/ 0 h 50"/>
              <a:gd name="T36" fmla="*/ 12 w 12"/>
              <a:gd name="T37" fmla="*/ 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50">
                <a:moveTo>
                  <a:pt x="12" y="1"/>
                </a:moveTo>
                <a:lnTo>
                  <a:pt x="12" y="1"/>
                </a:lnTo>
                <a:lnTo>
                  <a:pt x="11" y="2"/>
                </a:lnTo>
                <a:lnTo>
                  <a:pt x="10" y="4"/>
                </a:lnTo>
                <a:lnTo>
                  <a:pt x="9" y="9"/>
                </a:lnTo>
                <a:lnTo>
                  <a:pt x="9" y="15"/>
                </a:lnTo>
                <a:lnTo>
                  <a:pt x="8" y="24"/>
                </a:lnTo>
                <a:lnTo>
                  <a:pt x="8" y="36"/>
                </a:lnTo>
                <a:lnTo>
                  <a:pt x="9" y="50"/>
                </a:lnTo>
                <a:lnTo>
                  <a:pt x="2" y="50"/>
                </a:lnTo>
                <a:lnTo>
                  <a:pt x="2" y="49"/>
                </a:lnTo>
                <a:lnTo>
                  <a:pt x="2" y="45"/>
                </a:lnTo>
                <a:lnTo>
                  <a:pt x="1" y="38"/>
                </a:lnTo>
                <a:lnTo>
                  <a:pt x="1" y="31"/>
                </a:lnTo>
                <a:lnTo>
                  <a:pt x="0" y="23"/>
                </a:lnTo>
                <a:lnTo>
                  <a:pt x="1" y="15"/>
                </a:lnTo>
                <a:lnTo>
                  <a:pt x="2" y="7"/>
                </a:lnTo>
                <a:lnTo>
                  <a:pt x="4" y="0"/>
                </a:lnTo>
                <a:lnTo>
                  <a:pt x="12"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65" name="Freeform 245">
            <a:extLst>
              <a:ext uri="{FF2B5EF4-FFF2-40B4-BE49-F238E27FC236}">
                <a16:creationId xmlns:a16="http://schemas.microsoft.com/office/drawing/2014/main" id="{C32019DB-D8D7-3B84-AD02-448FB359D261}"/>
              </a:ext>
            </a:extLst>
          </p:cNvPr>
          <p:cNvSpPr>
            <a:spLocks/>
          </p:cNvSpPr>
          <p:nvPr/>
        </p:nvSpPr>
        <p:spPr bwMode="auto">
          <a:xfrm>
            <a:off x="2138363" y="3859213"/>
            <a:ext cx="14287" cy="57150"/>
          </a:xfrm>
          <a:custGeom>
            <a:avLst/>
            <a:gdLst>
              <a:gd name="T0" fmla="*/ 9 w 9"/>
              <a:gd name="T1" fmla="*/ 0 h 36"/>
              <a:gd name="T2" fmla="*/ 9 w 9"/>
              <a:gd name="T3" fmla="*/ 0 h 36"/>
              <a:gd name="T4" fmla="*/ 8 w 9"/>
              <a:gd name="T5" fmla="*/ 1 h 36"/>
              <a:gd name="T6" fmla="*/ 8 w 9"/>
              <a:gd name="T7" fmla="*/ 3 h 36"/>
              <a:gd name="T8" fmla="*/ 7 w 9"/>
              <a:gd name="T9" fmla="*/ 6 h 36"/>
              <a:gd name="T10" fmla="*/ 6 w 9"/>
              <a:gd name="T11" fmla="*/ 10 h 36"/>
              <a:gd name="T12" fmla="*/ 6 w 9"/>
              <a:gd name="T13" fmla="*/ 17 h 36"/>
              <a:gd name="T14" fmla="*/ 6 w 9"/>
              <a:gd name="T15" fmla="*/ 25 h 36"/>
              <a:gd name="T16" fmla="*/ 7 w 9"/>
              <a:gd name="T17" fmla="*/ 36 h 36"/>
              <a:gd name="T18" fmla="*/ 2 w 9"/>
              <a:gd name="T19" fmla="*/ 36 h 36"/>
              <a:gd name="T20" fmla="*/ 1 w 9"/>
              <a:gd name="T21" fmla="*/ 36 h 36"/>
              <a:gd name="T22" fmla="*/ 1 w 9"/>
              <a:gd name="T23" fmla="*/ 32 h 36"/>
              <a:gd name="T24" fmla="*/ 1 w 9"/>
              <a:gd name="T25" fmla="*/ 28 h 36"/>
              <a:gd name="T26" fmla="*/ 0 w 9"/>
              <a:gd name="T27" fmla="*/ 22 h 36"/>
              <a:gd name="T28" fmla="*/ 0 w 9"/>
              <a:gd name="T29" fmla="*/ 16 h 36"/>
              <a:gd name="T30" fmla="*/ 0 w 9"/>
              <a:gd name="T31" fmla="*/ 10 h 36"/>
              <a:gd name="T32" fmla="*/ 1 w 9"/>
              <a:gd name="T33" fmla="*/ 4 h 36"/>
              <a:gd name="T34" fmla="*/ 3 w 9"/>
              <a:gd name="T35" fmla="*/ 0 h 36"/>
              <a:gd name="T36" fmla="*/ 9 w 9"/>
              <a:gd name="T3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36">
                <a:moveTo>
                  <a:pt x="9" y="0"/>
                </a:moveTo>
                <a:lnTo>
                  <a:pt x="9" y="0"/>
                </a:lnTo>
                <a:lnTo>
                  <a:pt x="8" y="1"/>
                </a:lnTo>
                <a:lnTo>
                  <a:pt x="8" y="3"/>
                </a:lnTo>
                <a:lnTo>
                  <a:pt x="7" y="6"/>
                </a:lnTo>
                <a:lnTo>
                  <a:pt x="6" y="10"/>
                </a:lnTo>
                <a:lnTo>
                  <a:pt x="6" y="17"/>
                </a:lnTo>
                <a:lnTo>
                  <a:pt x="6" y="25"/>
                </a:lnTo>
                <a:lnTo>
                  <a:pt x="7" y="36"/>
                </a:lnTo>
                <a:lnTo>
                  <a:pt x="2" y="36"/>
                </a:lnTo>
                <a:lnTo>
                  <a:pt x="1" y="36"/>
                </a:lnTo>
                <a:lnTo>
                  <a:pt x="1" y="32"/>
                </a:lnTo>
                <a:lnTo>
                  <a:pt x="1" y="28"/>
                </a:lnTo>
                <a:lnTo>
                  <a:pt x="0" y="22"/>
                </a:lnTo>
                <a:lnTo>
                  <a:pt x="0" y="16"/>
                </a:lnTo>
                <a:lnTo>
                  <a:pt x="0" y="10"/>
                </a:lnTo>
                <a:lnTo>
                  <a:pt x="1" y="4"/>
                </a:lnTo>
                <a:lnTo>
                  <a:pt x="3" y="0"/>
                </a:lnTo>
                <a:lnTo>
                  <a:pt x="9" y="0"/>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66" name="Rectangle 246">
            <a:extLst>
              <a:ext uri="{FF2B5EF4-FFF2-40B4-BE49-F238E27FC236}">
                <a16:creationId xmlns:a16="http://schemas.microsoft.com/office/drawing/2014/main" id="{E4BE8E6E-4FC6-9C7D-EA4F-32314479B9CA}"/>
              </a:ext>
            </a:extLst>
          </p:cNvPr>
          <p:cNvSpPr>
            <a:spLocks noChangeArrowheads="1"/>
          </p:cNvSpPr>
          <p:nvPr/>
        </p:nvSpPr>
        <p:spPr bwMode="auto">
          <a:xfrm>
            <a:off x="1943100" y="3843338"/>
            <a:ext cx="6350" cy="1873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367" name="Freeform 247">
            <a:extLst>
              <a:ext uri="{FF2B5EF4-FFF2-40B4-BE49-F238E27FC236}">
                <a16:creationId xmlns:a16="http://schemas.microsoft.com/office/drawing/2014/main" id="{8F9B4A6A-24B4-2949-6C9B-D99BDDDABFC6}"/>
              </a:ext>
            </a:extLst>
          </p:cNvPr>
          <p:cNvSpPr>
            <a:spLocks/>
          </p:cNvSpPr>
          <p:nvPr/>
        </p:nvSpPr>
        <p:spPr bwMode="auto">
          <a:xfrm>
            <a:off x="2009775" y="3840163"/>
            <a:ext cx="73025" cy="87312"/>
          </a:xfrm>
          <a:custGeom>
            <a:avLst/>
            <a:gdLst>
              <a:gd name="T0" fmla="*/ 4 w 46"/>
              <a:gd name="T1" fmla="*/ 6 h 55"/>
              <a:gd name="T2" fmla="*/ 4 w 46"/>
              <a:gd name="T3" fmla="*/ 7 h 55"/>
              <a:gd name="T4" fmla="*/ 3 w 46"/>
              <a:gd name="T5" fmla="*/ 9 h 55"/>
              <a:gd name="T6" fmla="*/ 1 w 46"/>
              <a:gd name="T7" fmla="*/ 14 h 55"/>
              <a:gd name="T8" fmla="*/ 0 w 46"/>
              <a:gd name="T9" fmla="*/ 20 h 55"/>
              <a:gd name="T10" fmla="*/ 0 w 46"/>
              <a:gd name="T11" fmla="*/ 28 h 55"/>
              <a:gd name="T12" fmla="*/ 0 w 46"/>
              <a:gd name="T13" fmla="*/ 36 h 55"/>
              <a:gd name="T14" fmla="*/ 0 w 46"/>
              <a:gd name="T15" fmla="*/ 46 h 55"/>
              <a:gd name="T16" fmla="*/ 3 w 46"/>
              <a:gd name="T17" fmla="*/ 55 h 55"/>
              <a:gd name="T18" fmla="*/ 3 w 46"/>
              <a:gd name="T19" fmla="*/ 54 h 55"/>
              <a:gd name="T20" fmla="*/ 3 w 46"/>
              <a:gd name="T21" fmla="*/ 53 h 55"/>
              <a:gd name="T22" fmla="*/ 3 w 46"/>
              <a:gd name="T23" fmla="*/ 51 h 55"/>
              <a:gd name="T24" fmla="*/ 3 w 46"/>
              <a:gd name="T25" fmla="*/ 49 h 55"/>
              <a:gd name="T26" fmla="*/ 3 w 46"/>
              <a:gd name="T27" fmla="*/ 46 h 55"/>
              <a:gd name="T28" fmla="*/ 4 w 46"/>
              <a:gd name="T29" fmla="*/ 42 h 55"/>
              <a:gd name="T30" fmla="*/ 4 w 46"/>
              <a:gd name="T31" fmla="*/ 39 h 55"/>
              <a:gd name="T32" fmla="*/ 5 w 46"/>
              <a:gd name="T33" fmla="*/ 35 h 55"/>
              <a:gd name="T34" fmla="*/ 6 w 46"/>
              <a:gd name="T35" fmla="*/ 32 h 55"/>
              <a:gd name="T36" fmla="*/ 7 w 46"/>
              <a:gd name="T37" fmla="*/ 28 h 55"/>
              <a:gd name="T38" fmla="*/ 8 w 46"/>
              <a:gd name="T39" fmla="*/ 25 h 55"/>
              <a:gd name="T40" fmla="*/ 11 w 46"/>
              <a:gd name="T41" fmla="*/ 21 h 55"/>
              <a:gd name="T42" fmla="*/ 14 w 46"/>
              <a:gd name="T43" fmla="*/ 19 h 55"/>
              <a:gd name="T44" fmla="*/ 17 w 46"/>
              <a:gd name="T45" fmla="*/ 16 h 55"/>
              <a:gd name="T46" fmla="*/ 21 w 46"/>
              <a:gd name="T47" fmla="*/ 14 h 55"/>
              <a:gd name="T48" fmla="*/ 26 w 46"/>
              <a:gd name="T49" fmla="*/ 14 h 55"/>
              <a:gd name="T50" fmla="*/ 26 w 46"/>
              <a:gd name="T51" fmla="*/ 13 h 55"/>
              <a:gd name="T52" fmla="*/ 26 w 46"/>
              <a:gd name="T53" fmla="*/ 13 h 55"/>
              <a:gd name="T54" fmla="*/ 28 w 46"/>
              <a:gd name="T55" fmla="*/ 12 h 55"/>
              <a:gd name="T56" fmla="*/ 29 w 46"/>
              <a:gd name="T57" fmla="*/ 11 h 55"/>
              <a:gd name="T58" fmla="*/ 33 w 46"/>
              <a:gd name="T59" fmla="*/ 9 h 55"/>
              <a:gd name="T60" fmla="*/ 36 w 46"/>
              <a:gd name="T61" fmla="*/ 7 h 55"/>
              <a:gd name="T62" fmla="*/ 41 w 46"/>
              <a:gd name="T63" fmla="*/ 5 h 55"/>
              <a:gd name="T64" fmla="*/ 46 w 46"/>
              <a:gd name="T65" fmla="*/ 2 h 55"/>
              <a:gd name="T66" fmla="*/ 46 w 46"/>
              <a:gd name="T67" fmla="*/ 2 h 55"/>
              <a:gd name="T68" fmla="*/ 45 w 46"/>
              <a:gd name="T69" fmla="*/ 2 h 55"/>
              <a:gd name="T70" fmla="*/ 43 w 46"/>
              <a:gd name="T71" fmla="*/ 2 h 55"/>
              <a:gd name="T72" fmla="*/ 42 w 46"/>
              <a:gd name="T73" fmla="*/ 1 h 55"/>
              <a:gd name="T74" fmla="*/ 40 w 46"/>
              <a:gd name="T75" fmla="*/ 1 h 55"/>
              <a:gd name="T76" fmla="*/ 38 w 46"/>
              <a:gd name="T77" fmla="*/ 1 h 55"/>
              <a:gd name="T78" fmla="*/ 35 w 46"/>
              <a:gd name="T79" fmla="*/ 1 h 55"/>
              <a:gd name="T80" fmla="*/ 32 w 46"/>
              <a:gd name="T81" fmla="*/ 0 h 55"/>
              <a:gd name="T82" fmla="*/ 28 w 46"/>
              <a:gd name="T83" fmla="*/ 0 h 55"/>
              <a:gd name="T84" fmla="*/ 26 w 46"/>
              <a:gd name="T85" fmla="*/ 0 h 55"/>
              <a:gd name="T86" fmla="*/ 22 w 46"/>
              <a:gd name="T87" fmla="*/ 1 h 55"/>
              <a:gd name="T88" fmla="*/ 19 w 46"/>
              <a:gd name="T89" fmla="*/ 1 h 55"/>
              <a:gd name="T90" fmla="*/ 14 w 46"/>
              <a:gd name="T91" fmla="*/ 1 h 55"/>
              <a:gd name="T92" fmla="*/ 11 w 46"/>
              <a:gd name="T93" fmla="*/ 2 h 55"/>
              <a:gd name="T94" fmla="*/ 7 w 46"/>
              <a:gd name="T95" fmla="*/ 4 h 55"/>
              <a:gd name="T96" fmla="*/ 4 w 46"/>
              <a:gd name="T97" fmla="*/ 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 h="55">
                <a:moveTo>
                  <a:pt x="4" y="6"/>
                </a:moveTo>
                <a:lnTo>
                  <a:pt x="4" y="7"/>
                </a:lnTo>
                <a:lnTo>
                  <a:pt x="3" y="9"/>
                </a:lnTo>
                <a:lnTo>
                  <a:pt x="1" y="14"/>
                </a:lnTo>
                <a:lnTo>
                  <a:pt x="0" y="20"/>
                </a:lnTo>
                <a:lnTo>
                  <a:pt x="0" y="28"/>
                </a:lnTo>
                <a:lnTo>
                  <a:pt x="0" y="36"/>
                </a:lnTo>
                <a:lnTo>
                  <a:pt x="0" y="46"/>
                </a:lnTo>
                <a:lnTo>
                  <a:pt x="3" y="55"/>
                </a:lnTo>
                <a:lnTo>
                  <a:pt x="3" y="54"/>
                </a:lnTo>
                <a:lnTo>
                  <a:pt x="3" y="53"/>
                </a:lnTo>
                <a:lnTo>
                  <a:pt x="3" y="51"/>
                </a:lnTo>
                <a:lnTo>
                  <a:pt x="3" y="49"/>
                </a:lnTo>
                <a:lnTo>
                  <a:pt x="3" y="46"/>
                </a:lnTo>
                <a:lnTo>
                  <a:pt x="4" y="42"/>
                </a:lnTo>
                <a:lnTo>
                  <a:pt x="4" y="39"/>
                </a:lnTo>
                <a:lnTo>
                  <a:pt x="5" y="35"/>
                </a:lnTo>
                <a:lnTo>
                  <a:pt x="6" y="32"/>
                </a:lnTo>
                <a:lnTo>
                  <a:pt x="7" y="28"/>
                </a:lnTo>
                <a:lnTo>
                  <a:pt x="8" y="25"/>
                </a:lnTo>
                <a:lnTo>
                  <a:pt x="11" y="21"/>
                </a:lnTo>
                <a:lnTo>
                  <a:pt x="14" y="19"/>
                </a:lnTo>
                <a:lnTo>
                  <a:pt x="17" y="16"/>
                </a:lnTo>
                <a:lnTo>
                  <a:pt x="21" y="14"/>
                </a:lnTo>
                <a:lnTo>
                  <a:pt x="26" y="14"/>
                </a:lnTo>
                <a:lnTo>
                  <a:pt x="26" y="13"/>
                </a:lnTo>
                <a:lnTo>
                  <a:pt x="26" y="13"/>
                </a:lnTo>
                <a:lnTo>
                  <a:pt x="28" y="12"/>
                </a:lnTo>
                <a:lnTo>
                  <a:pt x="29" y="11"/>
                </a:lnTo>
                <a:lnTo>
                  <a:pt x="33" y="9"/>
                </a:lnTo>
                <a:lnTo>
                  <a:pt x="36" y="7"/>
                </a:lnTo>
                <a:lnTo>
                  <a:pt x="41" y="5"/>
                </a:lnTo>
                <a:lnTo>
                  <a:pt x="46" y="2"/>
                </a:lnTo>
                <a:lnTo>
                  <a:pt x="46" y="2"/>
                </a:lnTo>
                <a:lnTo>
                  <a:pt x="45" y="2"/>
                </a:lnTo>
                <a:lnTo>
                  <a:pt x="43" y="2"/>
                </a:lnTo>
                <a:lnTo>
                  <a:pt x="42" y="1"/>
                </a:lnTo>
                <a:lnTo>
                  <a:pt x="40" y="1"/>
                </a:lnTo>
                <a:lnTo>
                  <a:pt x="38" y="1"/>
                </a:lnTo>
                <a:lnTo>
                  <a:pt x="35" y="1"/>
                </a:lnTo>
                <a:lnTo>
                  <a:pt x="32" y="0"/>
                </a:lnTo>
                <a:lnTo>
                  <a:pt x="28" y="0"/>
                </a:lnTo>
                <a:lnTo>
                  <a:pt x="26" y="0"/>
                </a:lnTo>
                <a:lnTo>
                  <a:pt x="22" y="1"/>
                </a:lnTo>
                <a:lnTo>
                  <a:pt x="19" y="1"/>
                </a:lnTo>
                <a:lnTo>
                  <a:pt x="14" y="1"/>
                </a:lnTo>
                <a:lnTo>
                  <a:pt x="11" y="2"/>
                </a:lnTo>
                <a:lnTo>
                  <a:pt x="7" y="4"/>
                </a:lnTo>
                <a:lnTo>
                  <a:pt x="4" y="6"/>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68" name="Freeform 248">
            <a:extLst>
              <a:ext uri="{FF2B5EF4-FFF2-40B4-BE49-F238E27FC236}">
                <a16:creationId xmlns:a16="http://schemas.microsoft.com/office/drawing/2014/main" id="{FA3AB4C4-AEA3-3661-EA29-00325DDB3C08}"/>
              </a:ext>
            </a:extLst>
          </p:cNvPr>
          <p:cNvSpPr>
            <a:spLocks/>
          </p:cNvSpPr>
          <p:nvPr/>
        </p:nvSpPr>
        <p:spPr bwMode="auto">
          <a:xfrm>
            <a:off x="1908175" y="3905250"/>
            <a:ext cx="58738" cy="14288"/>
          </a:xfrm>
          <a:custGeom>
            <a:avLst/>
            <a:gdLst>
              <a:gd name="T0" fmla="*/ 0 w 37"/>
              <a:gd name="T1" fmla="*/ 6 h 9"/>
              <a:gd name="T2" fmla="*/ 0 w 37"/>
              <a:gd name="T3" fmla="*/ 6 h 9"/>
              <a:gd name="T4" fmla="*/ 0 w 37"/>
              <a:gd name="T5" fmla="*/ 6 h 9"/>
              <a:gd name="T6" fmla="*/ 1 w 37"/>
              <a:gd name="T7" fmla="*/ 5 h 9"/>
              <a:gd name="T8" fmla="*/ 1 w 37"/>
              <a:gd name="T9" fmla="*/ 5 h 9"/>
              <a:gd name="T10" fmla="*/ 2 w 37"/>
              <a:gd name="T11" fmla="*/ 3 h 9"/>
              <a:gd name="T12" fmla="*/ 4 w 37"/>
              <a:gd name="T13" fmla="*/ 2 h 9"/>
              <a:gd name="T14" fmla="*/ 5 w 37"/>
              <a:gd name="T15" fmla="*/ 2 h 9"/>
              <a:gd name="T16" fmla="*/ 7 w 37"/>
              <a:gd name="T17" fmla="*/ 1 h 9"/>
              <a:gd name="T18" fmla="*/ 9 w 37"/>
              <a:gd name="T19" fmla="*/ 0 h 9"/>
              <a:gd name="T20" fmla="*/ 12 w 37"/>
              <a:gd name="T21" fmla="*/ 0 h 9"/>
              <a:gd name="T22" fmla="*/ 15 w 37"/>
              <a:gd name="T23" fmla="*/ 0 h 9"/>
              <a:gd name="T24" fmla="*/ 19 w 37"/>
              <a:gd name="T25" fmla="*/ 0 h 9"/>
              <a:gd name="T26" fmla="*/ 22 w 37"/>
              <a:gd name="T27" fmla="*/ 0 h 9"/>
              <a:gd name="T28" fmla="*/ 27 w 37"/>
              <a:gd name="T29" fmla="*/ 1 h 9"/>
              <a:gd name="T30" fmla="*/ 32 w 37"/>
              <a:gd name="T31" fmla="*/ 1 h 9"/>
              <a:gd name="T32" fmla="*/ 37 w 37"/>
              <a:gd name="T33" fmla="*/ 3 h 9"/>
              <a:gd name="T34" fmla="*/ 37 w 37"/>
              <a:gd name="T35" fmla="*/ 6 h 9"/>
              <a:gd name="T36" fmla="*/ 36 w 37"/>
              <a:gd name="T37" fmla="*/ 6 h 9"/>
              <a:gd name="T38" fmla="*/ 36 w 37"/>
              <a:gd name="T39" fmla="*/ 5 h 9"/>
              <a:gd name="T40" fmla="*/ 34 w 37"/>
              <a:gd name="T41" fmla="*/ 5 h 9"/>
              <a:gd name="T42" fmla="*/ 33 w 37"/>
              <a:gd name="T43" fmla="*/ 5 h 9"/>
              <a:gd name="T44" fmla="*/ 30 w 37"/>
              <a:gd name="T45" fmla="*/ 3 h 9"/>
              <a:gd name="T46" fmla="*/ 28 w 37"/>
              <a:gd name="T47" fmla="*/ 3 h 9"/>
              <a:gd name="T48" fmla="*/ 25 w 37"/>
              <a:gd name="T49" fmla="*/ 2 h 9"/>
              <a:gd name="T50" fmla="*/ 22 w 37"/>
              <a:gd name="T51" fmla="*/ 2 h 9"/>
              <a:gd name="T52" fmla="*/ 19 w 37"/>
              <a:gd name="T53" fmla="*/ 2 h 9"/>
              <a:gd name="T54" fmla="*/ 15 w 37"/>
              <a:gd name="T55" fmla="*/ 2 h 9"/>
              <a:gd name="T56" fmla="*/ 13 w 37"/>
              <a:gd name="T57" fmla="*/ 2 h 9"/>
              <a:gd name="T58" fmla="*/ 9 w 37"/>
              <a:gd name="T59" fmla="*/ 3 h 9"/>
              <a:gd name="T60" fmla="*/ 7 w 37"/>
              <a:gd name="T61" fmla="*/ 5 h 9"/>
              <a:gd name="T62" fmla="*/ 5 w 37"/>
              <a:gd name="T63" fmla="*/ 6 h 9"/>
              <a:gd name="T64" fmla="*/ 2 w 37"/>
              <a:gd name="T65" fmla="*/ 7 h 9"/>
              <a:gd name="T66" fmla="*/ 0 w 37"/>
              <a:gd name="T67" fmla="*/ 9 h 9"/>
              <a:gd name="T68" fmla="*/ 0 w 37"/>
              <a:gd name="T6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9">
                <a:moveTo>
                  <a:pt x="0" y="6"/>
                </a:moveTo>
                <a:lnTo>
                  <a:pt x="0" y="6"/>
                </a:lnTo>
                <a:lnTo>
                  <a:pt x="0" y="6"/>
                </a:lnTo>
                <a:lnTo>
                  <a:pt x="1" y="5"/>
                </a:lnTo>
                <a:lnTo>
                  <a:pt x="1" y="5"/>
                </a:lnTo>
                <a:lnTo>
                  <a:pt x="2" y="3"/>
                </a:lnTo>
                <a:lnTo>
                  <a:pt x="4" y="2"/>
                </a:lnTo>
                <a:lnTo>
                  <a:pt x="5" y="2"/>
                </a:lnTo>
                <a:lnTo>
                  <a:pt x="7" y="1"/>
                </a:lnTo>
                <a:lnTo>
                  <a:pt x="9" y="0"/>
                </a:lnTo>
                <a:lnTo>
                  <a:pt x="12" y="0"/>
                </a:lnTo>
                <a:lnTo>
                  <a:pt x="15" y="0"/>
                </a:lnTo>
                <a:lnTo>
                  <a:pt x="19" y="0"/>
                </a:lnTo>
                <a:lnTo>
                  <a:pt x="22" y="0"/>
                </a:lnTo>
                <a:lnTo>
                  <a:pt x="27" y="1"/>
                </a:lnTo>
                <a:lnTo>
                  <a:pt x="32" y="1"/>
                </a:lnTo>
                <a:lnTo>
                  <a:pt x="37" y="3"/>
                </a:lnTo>
                <a:lnTo>
                  <a:pt x="37" y="6"/>
                </a:lnTo>
                <a:lnTo>
                  <a:pt x="36" y="6"/>
                </a:lnTo>
                <a:lnTo>
                  <a:pt x="36" y="5"/>
                </a:lnTo>
                <a:lnTo>
                  <a:pt x="34" y="5"/>
                </a:lnTo>
                <a:lnTo>
                  <a:pt x="33" y="5"/>
                </a:lnTo>
                <a:lnTo>
                  <a:pt x="30" y="3"/>
                </a:lnTo>
                <a:lnTo>
                  <a:pt x="28" y="3"/>
                </a:lnTo>
                <a:lnTo>
                  <a:pt x="25" y="2"/>
                </a:lnTo>
                <a:lnTo>
                  <a:pt x="22" y="2"/>
                </a:lnTo>
                <a:lnTo>
                  <a:pt x="19" y="2"/>
                </a:lnTo>
                <a:lnTo>
                  <a:pt x="15" y="2"/>
                </a:lnTo>
                <a:lnTo>
                  <a:pt x="13" y="2"/>
                </a:lnTo>
                <a:lnTo>
                  <a:pt x="9" y="3"/>
                </a:lnTo>
                <a:lnTo>
                  <a:pt x="7" y="5"/>
                </a:lnTo>
                <a:lnTo>
                  <a:pt x="5" y="6"/>
                </a:lnTo>
                <a:lnTo>
                  <a:pt x="2" y="7"/>
                </a:lnTo>
                <a:lnTo>
                  <a:pt x="0" y="9"/>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69" name="Freeform 249">
            <a:extLst>
              <a:ext uri="{FF2B5EF4-FFF2-40B4-BE49-F238E27FC236}">
                <a16:creationId xmlns:a16="http://schemas.microsoft.com/office/drawing/2014/main" id="{28EB054E-0978-05E4-ECC6-66D1A4E276FF}"/>
              </a:ext>
            </a:extLst>
          </p:cNvPr>
          <p:cNvSpPr>
            <a:spLocks/>
          </p:cNvSpPr>
          <p:nvPr/>
        </p:nvSpPr>
        <p:spPr bwMode="auto">
          <a:xfrm>
            <a:off x="1908175" y="3865563"/>
            <a:ext cx="58738" cy="17462"/>
          </a:xfrm>
          <a:custGeom>
            <a:avLst/>
            <a:gdLst>
              <a:gd name="T0" fmla="*/ 0 w 37"/>
              <a:gd name="T1" fmla="*/ 6 h 11"/>
              <a:gd name="T2" fmla="*/ 0 w 37"/>
              <a:gd name="T3" fmla="*/ 6 h 11"/>
              <a:gd name="T4" fmla="*/ 0 w 37"/>
              <a:gd name="T5" fmla="*/ 6 h 11"/>
              <a:gd name="T6" fmla="*/ 1 w 37"/>
              <a:gd name="T7" fmla="*/ 6 h 11"/>
              <a:gd name="T8" fmla="*/ 1 w 37"/>
              <a:gd name="T9" fmla="*/ 5 h 11"/>
              <a:gd name="T10" fmla="*/ 2 w 37"/>
              <a:gd name="T11" fmla="*/ 4 h 11"/>
              <a:gd name="T12" fmla="*/ 4 w 37"/>
              <a:gd name="T13" fmla="*/ 4 h 11"/>
              <a:gd name="T14" fmla="*/ 5 w 37"/>
              <a:gd name="T15" fmla="*/ 3 h 11"/>
              <a:gd name="T16" fmla="*/ 7 w 37"/>
              <a:gd name="T17" fmla="*/ 2 h 11"/>
              <a:gd name="T18" fmla="*/ 9 w 37"/>
              <a:gd name="T19" fmla="*/ 2 h 11"/>
              <a:gd name="T20" fmla="*/ 12 w 37"/>
              <a:gd name="T21" fmla="*/ 0 h 11"/>
              <a:gd name="T22" fmla="*/ 15 w 37"/>
              <a:gd name="T23" fmla="*/ 0 h 11"/>
              <a:gd name="T24" fmla="*/ 19 w 37"/>
              <a:gd name="T25" fmla="*/ 0 h 11"/>
              <a:gd name="T26" fmla="*/ 22 w 37"/>
              <a:gd name="T27" fmla="*/ 0 h 11"/>
              <a:gd name="T28" fmla="*/ 27 w 37"/>
              <a:gd name="T29" fmla="*/ 2 h 11"/>
              <a:gd name="T30" fmla="*/ 32 w 37"/>
              <a:gd name="T31" fmla="*/ 3 h 11"/>
              <a:gd name="T32" fmla="*/ 37 w 37"/>
              <a:gd name="T33" fmla="*/ 4 h 11"/>
              <a:gd name="T34" fmla="*/ 37 w 37"/>
              <a:gd name="T35" fmla="*/ 6 h 11"/>
              <a:gd name="T36" fmla="*/ 36 w 37"/>
              <a:gd name="T37" fmla="*/ 6 h 11"/>
              <a:gd name="T38" fmla="*/ 36 w 37"/>
              <a:gd name="T39" fmla="*/ 5 h 11"/>
              <a:gd name="T40" fmla="*/ 34 w 37"/>
              <a:gd name="T41" fmla="*/ 5 h 11"/>
              <a:gd name="T42" fmla="*/ 33 w 37"/>
              <a:gd name="T43" fmla="*/ 5 h 11"/>
              <a:gd name="T44" fmla="*/ 30 w 37"/>
              <a:gd name="T45" fmla="*/ 4 h 11"/>
              <a:gd name="T46" fmla="*/ 28 w 37"/>
              <a:gd name="T47" fmla="*/ 4 h 11"/>
              <a:gd name="T48" fmla="*/ 25 w 37"/>
              <a:gd name="T49" fmla="*/ 4 h 11"/>
              <a:gd name="T50" fmla="*/ 22 w 37"/>
              <a:gd name="T51" fmla="*/ 3 h 11"/>
              <a:gd name="T52" fmla="*/ 19 w 37"/>
              <a:gd name="T53" fmla="*/ 3 h 11"/>
              <a:gd name="T54" fmla="*/ 15 w 37"/>
              <a:gd name="T55" fmla="*/ 3 h 11"/>
              <a:gd name="T56" fmla="*/ 13 w 37"/>
              <a:gd name="T57" fmla="*/ 3 h 11"/>
              <a:gd name="T58" fmla="*/ 9 w 37"/>
              <a:gd name="T59" fmla="*/ 4 h 11"/>
              <a:gd name="T60" fmla="*/ 7 w 37"/>
              <a:gd name="T61" fmla="*/ 5 h 11"/>
              <a:gd name="T62" fmla="*/ 5 w 37"/>
              <a:gd name="T63" fmla="*/ 6 h 11"/>
              <a:gd name="T64" fmla="*/ 2 w 37"/>
              <a:gd name="T65" fmla="*/ 9 h 11"/>
              <a:gd name="T66" fmla="*/ 0 w 37"/>
              <a:gd name="T67" fmla="*/ 11 h 11"/>
              <a:gd name="T68" fmla="*/ 0 w 37"/>
              <a:gd name="T6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1">
                <a:moveTo>
                  <a:pt x="0" y="6"/>
                </a:moveTo>
                <a:lnTo>
                  <a:pt x="0" y="6"/>
                </a:lnTo>
                <a:lnTo>
                  <a:pt x="0" y="6"/>
                </a:lnTo>
                <a:lnTo>
                  <a:pt x="1" y="6"/>
                </a:lnTo>
                <a:lnTo>
                  <a:pt x="1" y="5"/>
                </a:lnTo>
                <a:lnTo>
                  <a:pt x="2" y="4"/>
                </a:lnTo>
                <a:lnTo>
                  <a:pt x="4" y="4"/>
                </a:lnTo>
                <a:lnTo>
                  <a:pt x="5" y="3"/>
                </a:lnTo>
                <a:lnTo>
                  <a:pt x="7" y="2"/>
                </a:lnTo>
                <a:lnTo>
                  <a:pt x="9" y="2"/>
                </a:lnTo>
                <a:lnTo>
                  <a:pt x="12" y="0"/>
                </a:lnTo>
                <a:lnTo>
                  <a:pt x="15" y="0"/>
                </a:lnTo>
                <a:lnTo>
                  <a:pt x="19" y="0"/>
                </a:lnTo>
                <a:lnTo>
                  <a:pt x="22" y="0"/>
                </a:lnTo>
                <a:lnTo>
                  <a:pt x="27" y="2"/>
                </a:lnTo>
                <a:lnTo>
                  <a:pt x="32" y="3"/>
                </a:lnTo>
                <a:lnTo>
                  <a:pt x="37" y="4"/>
                </a:lnTo>
                <a:lnTo>
                  <a:pt x="37" y="6"/>
                </a:lnTo>
                <a:lnTo>
                  <a:pt x="36" y="6"/>
                </a:lnTo>
                <a:lnTo>
                  <a:pt x="36" y="5"/>
                </a:lnTo>
                <a:lnTo>
                  <a:pt x="34" y="5"/>
                </a:lnTo>
                <a:lnTo>
                  <a:pt x="33" y="5"/>
                </a:lnTo>
                <a:lnTo>
                  <a:pt x="30" y="4"/>
                </a:lnTo>
                <a:lnTo>
                  <a:pt x="28" y="4"/>
                </a:lnTo>
                <a:lnTo>
                  <a:pt x="25" y="4"/>
                </a:lnTo>
                <a:lnTo>
                  <a:pt x="22" y="3"/>
                </a:lnTo>
                <a:lnTo>
                  <a:pt x="19" y="3"/>
                </a:lnTo>
                <a:lnTo>
                  <a:pt x="15" y="3"/>
                </a:lnTo>
                <a:lnTo>
                  <a:pt x="13" y="3"/>
                </a:lnTo>
                <a:lnTo>
                  <a:pt x="9" y="4"/>
                </a:lnTo>
                <a:lnTo>
                  <a:pt x="7" y="5"/>
                </a:lnTo>
                <a:lnTo>
                  <a:pt x="5" y="6"/>
                </a:lnTo>
                <a:lnTo>
                  <a:pt x="2" y="9"/>
                </a:lnTo>
                <a:lnTo>
                  <a:pt x="0" y="11"/>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70" name="Freeform 250">
            <a:extLst>
              <a:ext uri="{FF2B5EF4-FFF2-40B4-BE49-F238E27FC236}">
                <a16:creationId xmlns:a16="http://schemas.microsoft.com/office/drawing/2014/main" id="{4CEDA67C-5018-20B3-2A2A-8B639D648745}"/>
              </a:ext>
            </a:extLst>
          </p:cNvPr>
          <p:cNvSpPr>
            <a:spLocks/>
          </p:cNvSpPr>
          <p:nvPr/>
        </p:nvSpPr>
        <p:spPr bwMode="auto">
          <a:xfrm>
            <a:off x="1963738" y="3848100"/>
            <a:ext cx="96837" cy="177800"/>
          </a:xfrm>
          <a:custGeom>
            <a:avLst/>
            <a:gdLst>
              <a:gd name="T0" fmla="*/ 0 w 61"/>
              <a:gd name="T1" fmla="*/ 0 h 112"/>
              <a:gd name="T2" fmla="*/ 0 w 61"/>
              <a:gd name="T3" fmla="*/ 108 h 112"/>
              <a:gd name="T4" fmla="*/ 19 w 61"/>
              <a:gd name="T5" fmla="*/ 112 h 112"/>
              <a:gd name="T6" fmla="*/ 18 w 61"/>
              <a:gd name="T7" fmla="*/ 98 h 112"/>
              <a:gd name="T8" fmla="*/ 61 w 61"/>
              <a:gd name="T9" fmla="*/ 104 h 112"/>
              <a:gd name="T10" fmla="*/ 61 w 61"/>
              <a:gd name="T11" fmla="*/ 98 h 112"/>
              <a:gd name="T12" fmla="*/ 30 w 61"/>
              <a:gd name="T13" fmla="*/ 94 h 112"/>
              <a:gd name="T14" fmla="*/ 29 w 61"/>
              <a:gd name="T15" fmla="*/ 81 h 112"/>
              <a:gd name="T16" fmla="*/ 9 w 61"/>
              <a:gd name="T17" fmla="*/ 81 h 112"/>
              <a:gd name="T18" fmla="*/ 8 w 61"/>
              <a:gd name="T19" fmla="*/ 80 h 112"/>
              <a:gd name="T20" fmla="*/ 7 w 61"/>
              <a:gd name="T21" fmla="*/ 76 h 112"/>
              <a:gd name="T22" fmla="*/ 6 w 61"/>
              <a:gd name="T23" fmla="*/ 69 h 112"/>
              <a:gd name="T24" fmla="*/ 4 w 61"/>
              <a:gd name="T25" fmla="*/ 58 h 112"/>
              <a:gd name="T26" fmla="*/ 2 w 61"/>
              <a:gd name="T27" fmla="*/ 46 h 112"/>
              <a:gd name="T28" fmla="*/ 1 w 61"/>
              <a:gd name="T29" fmla="*/ 34 h 112"/>
              <a:gd name="T30" fmla="*/ 2 w 61"/>
              <a:gd name="T31" fmla="*/ 18 h 112"/>
              <a:gd name="T32" fmla="*/ 6 w 61"/>
              <a:gd name="T33" fmla="*/ 3 h 112"/>
              <a:gd name="T34" fmla="*/ 0 w 61"/>
              <a:gd name="T3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112">
                <a:moveTo>
                  <a:pt x="0" y="0"/>
                </a:moveTo>
                <a:lnTo>
                  <a:pt x="0" y="108"/>
                </a:lnTo>
                <a:lnTo>
                  <a:pt x="19" y="112"/>
                </a:lnTo>
                <a:lnTo>
                  <a:pt x="18" y="98"/>
                </a:lnTo>
                <a:lnTo>
                  <a:pt x="61" y="104"/>
                </a:lnTo>
                <a:lnTo>
                  <a:pt x="61" y="98"/>
                </a:lnTo>
                <a:lnTo>
                  <a:pt x="30" y="94"/>
                </a:lnTo>
                <a:lnTo>
                  <a:pt x="29" y="81"/>
                </a:lnTo>
                <a:lnTo>
                  <a:pt x="9" y="81"/>
                </a:lnTo>
                <a:lnTo>
                  <a:pt x="8" y="80"/>
                </a:lnTo>
                <a:lnTo>
                  <a:pt x="7" y="76"/>
                </a:lnTo>
                <a:lnTo>
                  <a:pt x="6" y="69"/>
                </a:lnTo>
                <a:lnTo>
                  <a:pt x="4" y="58"/>
                </a:lnTo>
                <a:lnTo>
                  <a:pt x="2" y="46"/>
                </a:lnTo>
                <a:lnTo>
                  <a:pt x="1" y="34"/>
                </a:lnTo>
                <a:lnTo>
                  <a:pt x="2" y="18"/>
                </a:lnTo>
                <a:lnTo>
                  <a:pt x="6" y="3"/>
                </a:lnTo>
                <a:lnTo>
                  <a:pt x="0" y="0"/>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71" name="Freeform 251">
            <a:extLst>
              <a:ext uri="{FF2B5EF4-FFF2-40B4-BE49-F238E27FC236}">
                <a16:creationId xmlns:a16="http://schemas.microsoft.com/office/drawing/2014/main" id="{7B1F3778-8C51-3659-889C-E5DE2925A4D2}"/>
              </a:ext>
            </a:extLst>
          </p:cNvPr>
          <p:cNvSpPr>
            <a:spLocks/>
          </p:cNvSpPr>
          <p:nvPr/>
        </p:nvSpPr>
        <p:spPr bwMode="auto">
          <a:xfrm>
            <a:off x="2011363" y="3806825"/>
            <a:ext cx="125412" cy="23813"/>
          </a:xfrm>
          <a:custGeom>
            <a:avLst/>
            <a:gdLst>
              <a:gd name="T0" fmla="*/ 0 w 79"/>
              <a:gd name="T1" fmla="*/ 15 h 15"/>
              <a:gd name="T2" fmla="*/ 0 w 79"/>
              <a:gd name="T3" fmla="*/ 15 h 15"/>
              <a:gd name="T4" fmla="*/ 3 w 79"/>
              <a:gd name="T5" fmla="*/ 14 h 15"/>
              <a:gd name="T6" fmla="*/ 4 w 79"/>
              <a:gd name="T7" fmla="*/ 14 h 15"/>
              <a:gd name="T8" fmla="*/ 7 w 79"/>
              <a:gd name="T9" fmla="*/ 13 h 15"/>
              <a:gd name="T10" fmla="*/ 11 w 79"/>
              <a:gd name="T11" fmla="*/ 12 h 15"/>
              <a:gd name="T12" fmla="*/ 14 w 79"/>
              <a:gd name="T13" fmla="*/ 10 h 15"/>
              <a:gd name="T14" fmla="*/ 19 w 79"/>
              <a:gd name="T15" fmla="*/ 9 h 15"/>
              <a:gd name="T16" fmla="*/ 24 w 79"/>
              <a:gd name="T17" fmla="*/ 8 h 15"/>
              <a:gd name="T18" fmla="*/ 30 w 79"/>
              <a:gd name="T19" fmla="*/ 8 h 15"/>
              <a:gd name="T20" fmla="*/ 35 w 79"/>
              <a:gd name="T21" fmla="*/ 7 h 15"/>
              <a:gd name="T22" fmla="*/ 42 w 79"/>
              <a:gd name="T23" fmla="*/ 7 h 15"/>
              <a:gd name="T24" fmla="*/ 48 w 79"/>
              <a:gd name="T25" fmla="*/ 6 h 15"/>
              <a:gd name="T26" fmla="*/ 55 w 79"/>
              <a:gd name="T27" fmla="*/ 7 h 15"/>
              <a:gd name="T28" fmla="*/ 62 w 79"/>
              <a:gd name="T29" fmla="*/ 7 h 15"/>
              <a:gd name="T30" fmla="*/ 69 w 79"/>
              <a:gd name="T31" fmla="*/ 8 h 15"/>
              <a:gd name="T32" fmla="*/ 76 w 79"/>
              <a:gd name="T33" fmla="*/ 9 h 15"/>
              <a:gd name="T34" fmla="*/ 79 w 79"/>
              <a:gd name="T35" fmla="*/ 0 h 15"/>
              <a:gd name="T36" fmla="*/ 79 w 79"/>
              <a:gd name="T37" fmla="*/ 0 h 15"/>
              <a:gd name="T38" fmla="*/ 76 w 79"/>
              <a:gd name="T39" fmla="*/ 0 h 15"/>
              <a:gd name="T40" fmla="*/ 74 w 79"/>
              <a:gd name="T41" fmla="*/ 0 h 15"/>
              <a:gd name="T42" fmla="*/ 70 w 79"/>
              <a:gd name="T43" fmla="*/ 0 h 15"/>
              <a:gd name="T44" fmla="*/ 66 w 79"/>
              <a:gd name="T45" fmla="*/ 0 h 15"/>
              <a:gd name="T46" fmla="*/ 61 w 79"/>
              <a:gd name="T47" fmla="*/ 0 h 15"/>
              <a:gd name="T48" fmla="*/ 56 w 79"/>
              <a:gd name="T49" fmla="*/ 0 h 15"/>
              <a:gd name="T50" fmla="*/ 51 w 79"/>
              <a:gd name="T51" fmla="*/ 1 h 15"/>
              <a:gd name="T52" fmla="*/ 44 w 79"/>
              <a:gd name="T53" fmla="*/ 1 h 15"/>
              <a:gd name="T54" fmla="*/ 38 w 79"/>
              <a:gd name="T55" fmla="*/ 1 h 15"/>
              <a:gd name="T56" fmla="*/ 31 w 79"/>
              <a:gd name="T57" fmla="*/ 2 h 15"/>
              <a:gd name="T58" fmla="*/ 25 w 79"/>
              <a:gd name="T59" fmla="*/ 3 h 15"/>
              <a:gd name="T60" fmla="*/ 18 w 79"/>
              <a:gd name="T61" fmla="*/ 5 h 15"/>
              <a:gd name="T62" fmla="*/ 12 w 79"/>
              <a:gd name="T63" fmla="*/ 6 h 15"/>
              <a:gd name="T64" fmla="*/ 6 w 79"/>
              <a:gd name="T65" fmla="*/ 7 h 15"/>
              <a:gd name="T66" fmla="*/ 0 w 79"/>
              <a:gd name="T67" fmla="*/ 8 h 15"/>
              <a:gd name="T68" fmla="*/ 0 w 79"/>
              <a:gd name="T6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 h="15">
                <a:moveTo>
                  <a:pt x="0" y="15"/>
                </a:moveTo>
                <a:lnTo>
                  <a:pt x="0" y="15"/>
                </a:lnTo>
                <a:lnTo>
                  <a:pt x="3" y="14"/>
                </a:lnTo>
                <a:lnTo>
                  <a:pt x="4" y="14"/>
                </a:lnTo>
                <a:lnTo>
                  <a:pt x="7" y="13"/>
                </a:lnTo>
                <a:lnTo>
                  <a:pt x="11" y="12"/>
                </a:lnTo>
                <a:lnTo>
                  <a:pt x="14" y="10"/>
                </a:lnTo>
                <a:lnTo>
                  <a:pt x="19" y="9"/>
                </a:lnTo>
                <a:lnTo>
                  <a:pt x="24" y="8"/>
                </a:lnTo>
                <a:lnTo>
                  <a:pt x="30" y="8"/>
                </a:lnTo>
                <a:lnTo>
                  <a:pt x="35" y="7"/>
                </a:lnTo>
                <a:lnTo>
                  <a:pt x="42" y="7"/>
                </a:lnTo>
                <a:lnTo>
                  <a:pt x="48" y="6"/>
                </a:lnTo>
                <a:lnTo>
                  <a:pt x="55" y="7"/>
                </a:lnTo>
                <a:lnTo>
                  <a:pt x="62" y="7"/>
                </a:lnTo>
                <a:lnTo>
                  <a:pt x="69" y="8"/>
                </a:lnTo>
                <a:lnTo>
                  <a:pt x="76" y="9"/>
                </a:lnTo>
                <a:lnTo>
                  <a:pt x="79" y="0"/>
                </a:lnTo>
                <a:lnTo>
                  <a:pt x="79" y="0"/>
                </a:lnTo>
                <a:lnTo>
                  <a:pt x="76" y="0"/>
                </a:lnTo>
                <a:lnTo>
                  <a:pt x="74" y="0"/>
                </a:lnTo>
                <a:lnTo>
                  <a:pt x="70" y="0"/>
                </a:lnTo>
                <a:lnTo>
                  <a:pt x="66" y="0"/>
                </a:lnTo>
                <a:lnTo>
                  <a:pt x="61" y="0"/>
                </a:lnTo>
                <a:lnTo>
                  <a:pt x="56" y="0"/>
                </a:lnTo>
                <a:lnTo>
                  <a:pt x="51" y="1"/>
                </a:lnTo>
                <a:lnTo>
                  <a:pt x="44" y="1"/>
                </a:lnTo>
                <a:lnTo>
                  <a:pt x="38" y="1"/>
                </a:lnTo>
                <a:lnTo>
                  <a:pt x="31" y="2"/>
                </a:lnTo>
                <a:lnTo>
                  <a:pt x="25" y="3"/>
                </a:lnTo>
                <a:lnTo>
                  <a:pt x="18" y="5"/>
                </a:lnTo>
                <a:lnTo>
                  <a:pt x="12" y="6"/>
                </a:lnTo>
                <a:lnTo>
                  <a:pt x="6" y="7"/>
                </a:lnTo>
                <a:lnTo>
                  <a:pt x="0" y="8"/>
                </a:lnTo>
                <a:lnTo>
                  <a:pt x="0" y="15"/>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72" name="Freeform 252">
            <a:extLst>
              <a:ext uri="{FF2B5EF4-FFF2-40B4-BE49-F238E27FC236}">
                <a16:creationId xmlns:a16="http://schemas.microsoft.com/office/drawing/2014/main" id="{00B08D53-B1C1-7BBB-CC58-03D0BFCD56B3}"/>
              </a:ext>
            </a:extLst>
          </p:cNvPr>
          <p:cNvSpPr>
            <a:spLocks/>
          </p:cNvSpPr>
          <p:nvPr/>
        </p:nvSpPr>
        <p:spPr bwMode="auto">
          <a:xfrm>
            <a:off x="1939925" y="4029075"/>
            <a:ext cx="209550" cy="71438"/>
          </a:xfrm>
          <a:custGeom>
            <a:avLst/>
            <a:gdLst>
              <a:gd name="T0" fmla="*/ 55 w 132"/>
              <a:gd name="T1" fmla="*/ 43 h 45"/>
              <a:gd name="T2" fmla="*/ 56 w 132"/>
              <a:gd name="T3" fmla="*/ 43 h 45"/>
              <a:gd name="T4" fmla="*/ 56 w 132"/>
              <a:gd name="T5" fmla="*/ 42 h 45"/>
              <a:gd name="T6" fmla="*/ 57 w 132"/>
              <a:gd name="T7" fmla="*/ 42 h 45"/>
              <a:gd name="T8" fmla="*/ 59 w 132"/>
              <a:gd name="T9" fmla="*/ 41 h 45"/>
              <a:gd name="T10" fmla="*/ 61 w 132"/>
              <a:gd name="T11" fmla="*/ 41 h 45"/>
              <a:gd name="T12" fmla="*/ 63 w 132"/>
              <a:gd name="T13" fmla="*/ 40 h 45"/>
              <a:gd name="T14" fmla="*/ 65 w 132"/>
              <a:gd name="T15" fmla="*/ 39 h 45"/>
              <a:gd name="T16" fmla="*/ 68 w 132"/>
              <a:gd name="T17" fmla="*/ 38 h 45"/>
              <a:gd name="T18" fmla="*/ 71 w 132"/>
              <a:gd name="T19" fmla="*/ 36 h 45"/>
              <a:gd name="T20" fmla="*/ 73 w 132"/>
              <a:gd name="T21" fmla="*/ 34 h 45"/>
              <a:gd name="T22" fmla="*/ 76 w 132"/>
              <a:gd name="T23" fmla="*/ 33 h 45"/>
              <a:gd name="T24" fmla="*/ 78 w 132"/>
              <a:gd name="T25" fmla="*/ 32 h 45"/>
              <a:gd name="T26" fmla="*/ 80 w 132"/>
              <a:gd name="T27" fmla="*/ 29 h 45"/>
              <a:gd name="T28" fmla="*/ 82 w 132"/>
              <a:gd name="T29" fmla="*/ 28 h 45"/>
              <a:gd name="T30" fmla="*/ 84 w 132"/>
              <a:gd name="T31" fmla="*/ 26 h 45"/>
              <a:gd name="T32" fmla="*/ 85 w 132"/>
              <a:gd name="T33" fmla="*/ 24 h 45"/>
              <a:gd name="T34" fmla="*/ 0 w 132"/>
              <a:gd name="T35" fmla="*/ 3 h 45"/>
              <a:gd name="T36" fmla="*/ 6 w 132"/>
              <a:gd name="T37" fmla="*/ 0 h 45"/>
              <a:gd name="T38" fmla="*/ 132 w 132"/>
              <a:gd name="T39" fmla="*/ 32 h 45"/>
              <a:gd name="T40" fmla="*/ 126 w 132"/>
              <a:gd name="T41" fmla="*/ 34 h 45"/>
              <a:gd name="T42" fmla="*/ 90 w 132"/>
              <a:gd name="T43" fmla="*/ 25 h 45"/>
              <a:gd name="T44" fmla="*/ 90 w 132"/>
              <a:gd name="T45" fmla="*/ 25 h 45"/>
              <a:gd name="T46" fmla="*/ 90 w 132"/>
              <a:gd name="T47" fmla="*/ 26 h 45"/>
              <a:gd name="T48" fmla="*/ 89 w 132"/>
              <a:gd name="T49" fmla="*/ 26 h 45"/>
              <a:gd name="T50" fmla="*/ 89 w 132"/>
              <a:gd name="T51" fmla="*/ 27 h 45"/>
              <a:gd name="T52" fmla="*/ 87 w 132"/>
              <a:gd name="T53" fmla="*/ 28 h 45"/>
              <a:gd name="T54" fmla="*/ 86 w 132"/>
              <a:gd name="T55" fmla="*/ 29 h 45"/>
              <a:gd name="T56" fmla="*/ 85 w 132"/>
              <a:gd name="T57" fmla="*/ 31 h 45"/>
              <a:gd name="T58" fmla="*/ 83 w 132"/>
              <a:gd name="T59" fmla="*/ 32 h 45"/>
              <a:gd name="T60" fmla="*/ 80 w 132"/>
              <a:gd name="T61" fmla="*/ 33 h 45"/>
              <a:gd name="T62" fmla="*/ 78 w 132"/>
              <a:gd name="T63" fmla="*/ 35 h 45"/>
              <a:gd name="T64" fmla="*/ 76 w 132"/>
              <a:gd name="T65" fmla="*/ 36 h 45"/>
              <a:gd name="T66" fmla="*/ 72 w 132"/>
              <a:gd name="T67" fmla="*/ 38 h 45"/>
              <a:gd name="T68" fmla="*/ 70 w 132"/>
              <a:gd name="T69" fmla="*/ 40 h 45"/>
              <a:gd name="T70" fmla="*/ 65 w 132"/>
              <a:gd name="T71" fmla="*/ 41 h 45"/>
              <a:gd name="T72" fmla="*/ 62 w 132"/>
              <a:gd name="T73" fmla="*/ 43 h 45"/>
              <a:gd name="T74" fmla="*/ 57 w 132"/>
              <a:gd name="T75" fmla="*/ 45 h 45"/>
              <a:gd name="T76" fmla="*/ 55 w 132"/>
              <a:gd name="T77"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2" h="45">
                <a:moveTo>
                  <a:pt x="55" y="43"/>
                </a:moveTo>
                <a:lnTo>
                  <a:pt x="56" y="43"/>
                </a:lnTo>
                <a:lnTo>
                  <a:pt x="56" y="42"/>
                </a:lnTo>
                <a:lnTo>
                  <a:pt x="57" y="42"/>
                </a:lnTo>
                <a:lnTo>
                  <a:pt x="59" y="41"/>
                </a:lnTo>
                <a:lnTo>
                  <a:pt x="61" y="41"/>
                </a:lnTo>
                <a:lnTo>
                  <a:pt x="63" y="40"/>
                </a:lnTo>
                <a:lnTo>
                  <a:pt x="65" y="39"/>
                </a:lnTo>
                <a:lnTo>
                  <a:pt x="68" y="38"/>
                </a:lnTo>
                <a:lnTo>
                  <a:pt x="71" y="36"/>
                </a:lnTo>
                <a:lnTo>
                  <a:pt x="73" y="34"/>
                </a:lnTo>
                <a:lnTo>
                  <a:pt x="76" y="33"/>
                </a:lnTo>
                <a:lnTo>
                  <a:pt x="78" y="32"/>
                </a:lnTo>
                <a:lnTo>
                  <a:pt x="80" y="29"/>
                </a:lnTo>
                <a:lnTo>
                  <a:pt x="82" y="28"/>
                </a:lnTo>
                <a:lnTo>
                  <a:pt x="84" y="26"/>
                </a:lnTo>
                <a:lnTo>
                  <a:pt x="85" y="24"/>
                </a:lnTo>
                <a:lnTo>
                  <a:pt x="0" y="3"/>
                </a:lnTo>
                <a:lnTo>
                  <a:pt x="6" y="0"/>
                </a:lnTo>
                <a:lnTo>
                  <a:pt x="132" y="32"/>
                </a:lnTo>
                <a:lnTo>
                  <a:pt x="126" y="34"/>
                </a:lnTo>
                <a:lnTo>
                  <a:pt x="90" y="25"/>
                </a:lnTo>
                <a:lnTo>
                  <a:pt x="90" y="25"/>
                </a:lnTo>
                <a:lnTo>
                  <a:pt x="90" y="26"/>
                </a:lnTo>
                <a:lnTo>
                  <a:pt x="89" y="26"/>
                </a:lnTo>
                <a:lnTo>
                  <a:pt x="89" y="27"/>
                </a:lnTo>
                <a:lnTo>
                  <a:pt x="87" y="28"/>
                </a:lnTo>
                <a:lnTo>
                  <a:pt x="86" y="29"/>
                </a:lnTo>
                <a:lnTo>
                  <a:pt x="85" y="31"/>
                </a:lnTo>
                <a:lnTo>
                  <a:pt x="83" y="32"/>
                </a:lnTo>
                <a:lnTo>
                  <a:pt x="80" y="33"/>
                </a:lnTo>
                <a:lnTo>
                  <a:pt x="78" y="35"/>
                </a:lnTo>
                <a:lnTo>
                  <a:pt x="76" y="36"/>
                </a:lnTo>
                <a:lnTo>
                  <a:pt x="72" y="38"/>
                </a:lnTo>
                <a:lnTo>
                  <a:pt x="70" y="40"/>
                </a:lnTo>
                <a:lnTo>
                  <a:pt x="65" y="41"/>
                </a:lnTo>
                <a:lnTo>
                  <a:pt x="62" y="43"/>
                </a:lnTo>
                <a:lnTo>
                  <a:pt x="57" y="45"/>
                </a:lnTo>
                <a:lnTo>
                  <a:pt x="55"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73" name="Freeform 253">
            <a:extLst>
              <a:ext uri="{FF2B5EF4-FFF2-40B4-BE49-F238E27FC236}">
                <a16:creationId xmlns:a16="http://schemas.microsoft.com/office/drawing/2014/main" id="{1542F7BC-FE9B-D3BA-1BC9-884B7A97F847}"/>
              </a:ext>
            </a:extLst>
          </p:cNvPr>
          <p:cNvSpPr>
            <a:spLocks/>
          </p:cNvSpPr>
          <p:nvPr/>
        </p:nvSpPr>
        <p:spPr bwMode="auto">
          <a:xfrm>
            <a:off x="1895475" y="4048125"/>
            <a:ext cx="214313" cy="63500"/>
          </a:xfrm>
          <a:custGeom>
            <a:avLst/>
            <a:gdLst>
              <a:gd name="T0" fmla="*/ 0 w 135"/>
              <a:gd name="T1" fmla="*/ 0 h 40"/>
              <a:gd name="T2" fmla="*/ 132 w 135"/>
              <a:gd name="T3" fmla="*/ 40 h 40"/>
              <a:gd name="T4" fmla="*/ 135 w 135"/>
              <a:gd name="T5" fmla="*/ 40 h 40"/>
              <a:gd name="T6" fmla="*/ 5 w 135"/>
              <a:gd name="T7" fmla="*/ 0 h 40"/>
              <a:gd name="T8" fmla="*/ 0 w 135"/>
              <a:gd name="T9" fmla="*/ 0 h 40"/>
            </a:gdLst>
            <a:ahLst/>
            <a:cxnLst>
              <a:cxn ang="0">
                <a:pos x="T0" y="T1"/>
              </a:cxn>
              <a:cxn ang="0">
                <a:pos x="T2" y="T3"/>
              </a:cxn>
              <a:cxn ang="0">
                <a:pos x="T4" y="T5"/>
              </a:cxn>
              <a:cxn ang="0">
                <a:pos x="T6" y="T7"/>
              </a:cxn>
              <a:cxn ang="0">
                <a:pos x="T8" y="T9"/>
              </a:cxn>
            </a:cxnLst>
            <a:rect l="0" t="0" r="r" b="b"/>
            <a:pathLst>
              <a:path w="135" h="40">
                <a:moveTo>
                  <a:pt x="0" y="0"/>
                </a:moveTo>
                <a:lnTo>
                  <a:pt x="132" y="40"/>
                </a:lnTo>
                <a:lnTo>
                  <a:pt x="135" y="40"/>
                </a:lnTo>
                <a:lnTo>
                  <a:pt x="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74" name="Freeform 254">
            <a:extLst>
              <a:ext uri="{FF2B5EF4-FFF2-40B4-BE49-F238E27FC236}">
                <a16:creationId xmlns:a16="http://schemas.microsoft.com/office/drawing/2014/main" id="{31B3E942-202D-57C8-2690-AF24AACFAB77}"/>
              </a:ext>
            </a:extLst>
          </p:cNvPr>
          <p:cNvSpPr>
            <a:spLocks/>
          </p:cNvSpPr>
          <p:nvPr/>
        </p:nvSpPr>
        <p:spPr bwMode="auto">
          <a:xfrm>
            <a:off x="1931988" y="4040188"/>
            <a:ext cx="209550" cy="55562"/>
          </a:xfrm>
          <a:custGeom>
            <a:avLst/>
            <a:gdLst>
              <a:gd name="T0" fmla="*/ 0 w 132"/>
              <a:gd name="T1" fmla="*/ 0 h 35"/>
              <a:gd name="T2" fmla="*/ 130 w 132"/>
              <a:gd name="T3" fmla="*/ 35 h 35"/>
              <a:gd name="T4" fmla="*/ 132 w 132"/>
              <a:gd name="T5" fmla="*/ 35 h 35"/>
              <a:gd name="T6" fmla="*/ 4 w 132"/>
              <a:gd name="T7" fmla="*/ 0 h 35"/>
              <a:gd name="T8" fmla="*/ 0 w 132"/>
              <a:gd name="T9" fmla="*/ 0 h 35"/>
            </a:gdLst>
            <a:ahLst/>
            <a:cxnLst>
              <a:cxn ang="0">
                <a:pos x="T0" y="T1"/>
              </a:cxn>
              <a:cxn ang="0">
                <a:pos x="T2" y="T3"/>
              </a:cxn>
              <a:cxn ang="0">
                <a:pos x="T4" y="T5"/>
              </a:cxn>
              <a:cxn ang="0">
                <a:pos x="T6" y="T7"/>
              </a:cxn>
              <a:cxn ang="0">
                <a:pos x="T8" y="T9"/>
              </a:cxn>
            </a:cxnLst>
            <a:rect l="0" t="0" r="r" b="b"/>
            <a:pathLst>
              <a:path w="132" h="35">
                <a:moveTo>
                  <a:pt x="0" y="0"/>
                </a:moveTo>
                <a:lnTo>
                  <a:pt x="130" y="35"/>
                </a:lnTo>
                <a:lnTo>
                  <a:pt x="132" y="35"/>
                </a:lnTo>
                <a:lnTo>
                  <a:pt x="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75" name="Freeform 255">
            <a:extLst>
              <a:ext uri="{FF2B5EF4-FFF2-40B4-BE49-F238E27FC236}">
                <a16:creationId xmlns:a16="http://schemas.microsoft.com/office/drawing/2014/main" id="{34872C60-B768-A74A-EE7A-05E32993F529}"/>
              </a:ext>
            </a:extLst>
          </p:cNvPr>
          <p:cNvSpPr>
            <a:spLocks/>
          </p:cNvSpPr>
          <p:nvPr/>
        </p:nvSpPr>
        <p:spPr bwMode="auto">
          <a:xfrm>
            <a:off x="1916113" y="4041775"/>
            <a:ext cx="211137" cy="61913"/>
          </a:xfrm>
          <a:custGeom>
            <a:avLst/>
            <a:gdLst>
              <a:gd name="T0" fmla="*/ 0 w 133"/>
              <a:gd name="T1" fmla="*/ 0 h 39"/>
              <a:gd name="T2" fmla="*/ 130 w 133"/>
              <a:gd name="T3" fmla="*/ 39 h 39"/>
              <a:gd name="T4" fmla="*/ 133 w 133"/>
              <a:gd name="T5" fmla="*/ 39 h 39"/>
              <a:gd name="T6" fmla="*/ 3 w 133"/>
              <a:gd name="T7" fmla="*/ 0 h 39"/>
              <a:gd name="T8" fmla="*/ 0 w 133"/>
              <a:gd name="T9" fmla="*/ 0 h 39"/>
            </a:gdLst>
            <a:ahLst/>
            <a:cxnLst>
              <a:cxn ang="0">
                <a:pos x="T0" y="T1"/>
              </a:cxn>
              <a:cxn ang="0">
                <a:pos x="T2" y="T3"/>
              </a:cxn>
              <a:cxn ang="0">
                <a:pos x="T4" y="T5"/>
              </a:cxn>
              <a:cxn ang="0">
                <a:pos x="T6" y="T7"/>
              </a:cxn>
              <a:cxn ang="0">
                <a:pos x="T8" y="T9"/>
              </a:cxn>
            </a:cxnLst>
            <a:rect l="0" t="0" r="r" b="b"/>
            <a:pathLst>
              <a:path w="133" h="39">
                <a:moveTo>
                  <a:pt x="0" y="0"/>
                </a:moveTo>
                <a:lnTo>
                  <a:pt x="130" y="39"/>
                </a:lnTo>
                <a:lnTo>
                  <a:pt x="133" y="39"/>
                </a:lnTo>
                <a:lnTo>
                  <a:pt x="3"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76" name="Freeform 256">
            <a:extLst>
              <a:ext uri="{FF2B5EF4-FFF2-40B4-BE49-F238E27FC236}">
                <a16:creationId xmlns:a16="http://schemas.microsoft.com/office/drawing/2014/main" id="{6484BD60-35B5-A0AD-5B24-818B45C4EC0A}"/>
              </a:ext>
            </a:extLst>
          </p:cNvPr>
          <p:cNvSpPr>
            <a:spLocks/>
          </p:cNvSpPr>
          <p:nvPr/>
        </p:nvSpPr>
        <p:spPr bwMode="auto">
          <a:xfrm>
            <a:off x="1866900" y="3308350"/>
            <a:ext cx="395288" cy="331788"/>
          </a:xfrm>
          <a:custGeom>
            <a:avLst/>
            <a:gdLst>
              <a:gd name="T0" fmla="*/ 70 w 249"/>
              <a:gd name="T1" fmla="*/ 14 h 209"/>
              <a:gd name="T2" fmla="*/ 70 w 249"/>
              <a:gd name="T3" fmla="*/ 14 h 209"/>
              <a:gd name="T4" fmla="*/ 73 w 249"/>
              <a:gd name="T5" fmla="*/ 14 h 209"/>
              <a:gd name="T6" fmla="*/ 75 w 249"/>
              <a:gd name="T7" fmla="*/ 13 h 209"/>
              <a:gd name="T8" fmla="*/ 79 w 249"/>
              <a:gd name="T9" fmla="*/ 11 h 209"/>
              <a:gd name="T10" fmla="*/ 83 w 249"/>
              <a:gd name="T11" fmla="*/ 10 h 209"/>
              <a:gd name="T12" fmla="*/ 88 w 249"/>
              <a:gd name="T13" fmla="*/ 9 h 209"/>
              <a:gd name="T14" fmla="*/ 95 w 249"/>
              <a:gd name="T15" fmla="*/ 8 h 209"/>
              <a:gd name="T16" fmla="*/ 103 w 249"/>
              <a:gd name="T17" fmla="*/ 6 h 209"/>
              <a:gd name="T18" fmla="*/ 111 w 249"/>
              <a:gd name="T19" fmla="*/ 4 h 209"/>
              <a:gd name="T20" fmla="*/ 121 w 249"/>
              <a:gd name="T21" fmla="*/ 3 h 209"/>
              <a:gd name="T22" fmla="*/ 132 w 249"/>
              <a:gd name="T23" fmla="*/ 2 h 209"/>
              <a:gd name="T24" fmla="*/ 144 w 249"/>
              <a:gd name="T25" fmla="*/ 1 h 209"/>
              <a:gd name="T26" fmla="*/ 157 w 249"/>
              <a:gd name="T27" fmla="*/ 0 h 209"/>
              <a:gd name="T28" fmla="*/ 170 w 249"/>
              <a:gd name="T29" fmla="*/ 0 h 209"/>
              <a:gd name="T30" fmla="*/ 185 w 249"/>
              <a:gd name="T31" fmla="*/ 0 h 209"/>
              <a:gd name="T32" fmla="*/ 201 w 249"/>
              <a:gd name="T33" fmla="*/ 0 h 209"/>
              <a:gd name="T34" fmla="*/ 208 w 249"/>
              <a:gd name="T35" fmla="*/ 28 h 209"/>
              <a:gd name="T36" fmla="*/ 210 w 249"/>
              <a:gd name="T37" fmla="*/ 29 h 209"/>
              <a:gd name="T38" fmla="*/ 216 w 249"/>
              <a:gd name="T39" fmla="*/ 34 h 209"/>
              <a:gd name="T40" fmla="*/ 222 w 249"/>
              <a:gd name="T41" fmla="*/ 39 h 209"/>
              <a:gd name="T42" fmla="*/ 226 w 249"/>
              <a:gd name="T43" fmla="*/ 50 h 209"/>
              <a:gd name="T44" fmla="*/ 240 w 249"/>
              <a:gd name="T45" fmla="*/ 117 h 209"/>
              <a:gd name="T46" fmla="*/ 247 w 249"/>
              <a:gd name="T47" fmla="*/ 145 h 209"/>
              <a:gd name="T48" fmla="*/ 247 w 249"/>
              <a:gd name="T49" fmla="*/ 146 h 209"/>
              <a:gd name="T50" fmla="*/ 248 w 249"/>
              <a:gd name="T51" fmla="*/ 152 h 209"/>
              <a:gd name="T52" fmla="*/ 248 w 249"/>
              <a:gd name="T53" fmla="*/ 160 h 209"/>
              <a:gd name="T54" fmla="*/ 244 w 249"/>
              <a:gd name="T55" fmla="*/ 170 h 209"/>
              <a:gd name="T56" fmla="*/ 0 w 249"/>
              <a:gd name="T57" fmla="*/ 163 h 209"/>
              <a:gd name="T58" fmla="*/ 25 w 249"/>
              <a:gd name="T59" fmla="*/ 150 h 209"/>
              <a:gd name="T60" fmla="*/ 25 w 249"/>
              <a:gd name="T61" fmla="*/ 28 h 209"/>
              <a:gd name="T62" fmla="*/ 26 w 249"/>
              <a:gd name="T63" fmla="*/ 27 h 209"/>
              <a:gd name="T64" fmla="*/ 28 w 249"/>
              <a:gd name="T65" fmla="*/ 25 h 209"/>
              <a:gd name="T66" fmla="*/ 32 w 249"/>
              <a:gd name="T67" fmla="*/ 24 h 209"/>
              <a:gd name="T68" fmla="*/ 37 w 249"/>
              <a:gd name="T69" fmla="*/ 23 h 209"/>
              <a:gd name="T70" fmla="*/ 42 w 249"/>
              <a:gd name="T71" fmla="*/ 22 h 209"/>
              <a:gd name="T72" fmla="*/ 49 w 249"/>
              <a:gd name="T73" fmla="*/ 22 h 209"/>
              <a:gd name="T74" fmla="*/ 58 w 249"/>
              <a:gd name="T75" fmla="*/ 23 h 209"/>
              <a:gd name="T76" fmla="*/ 68 w 249"/>
              <a:gd name="T77" fmla="*/ 2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9" h="209">
                <a:moveTo>
                  <a:pt x="68" y="27"/>
                </a:moveTo>
                <a:lnTo>
                  <a:pt x="70" y="14"/>
                </a:lnTo>
                <a:lnTo>
                  <a:pt x="70" y="14"/>
                </a:lnTo>
                <a:lnTo>
                  <a:pt x="70" y="14"/>
                </a:lnTo>
                <a:lnTo>
                  <a:pt x="72" y="14"/>
                </a:lnTo>
                <a:lnTo>
                  <a:pt x="73" y="14"/>
                </a:lnTo>
                <a:lnTo>
                  <a:pt x="74" y="13"/>
                </a:lnTo>
                <a:lnTo>
                  <a:pt x="75" y="13"/>
                </a:lnTo>
                <a:lnTo>
                  <a:pt x="76" y="13"/>
                </a:lnTo>
                <a:lnTo>
                  <a:pt x="79" y="11"/>
                </a:lnTo>
                <a:lnTo>
                  <a:pt x="81" y="11"/>
                </a:lnTo>
                <a:lnTo>
                  <a:pt x="83" y="10"/>
                </a:lnTo>
                <a:lnTo>
                  <a:pt x="86" y="10"/>
                </a:lnTo>
                <a:lnTo>
                  <a:pt x="88" y="9"/>
                </a:lnTo>
                <a:lnTo>
                  <a:pt x="91" y="8"/>
                </a:lnTo>
                <a:lnTo>
                  <a:pt x="95" y="8"/>
                </a:lnTo>
                <a:lnTo>
                  <a:pt x="98" y="7"/>
                </a:lnTo>
                <a:lnTo>
                  <a:pt x="103" y="6"/>
                </a:lnTo>
                <a:lnTo>
                  <a:pt x="107" y="6"/>
                </a:lnTo>
                <a:lnTo>
                  <a:pt x="111" y="4"/>
                </a:lnTo>
                <a:lnTo>
                  <a:pt x="116" y="4"/>
                </a:lnTo>
                <a:lnTo>
                  <a:pt x="121" y="3"/>
                </a:lnTo>
                <a:lnTo>
                  <a:pt x="126" y="2"/>
                </a:lnTo>
                <a:lnTo>
                  <a:pt x="132" y="2"/>
                </a:lnTo>
                <a:lnTo>
                  <a:pt x="137" y="1"/>
                </a:lnTo>
                <a:lnTo>
                  <a:pt x="144" y="1"/>
                </a:lnTo>
                <a:lnTo>
                  <a:pt x="150" y="1"/>
                </a:lnTo>
                <a:lnTo>
                  <a:pt x="157" y="0"/>
                </a:lnTo>
                <a:lnTo>
                  <a:pt x="163" y="0"/>
                </a:lnTo>
                <a:lnTo>
                  <a:pt x="170" y="0"/>
                </a:lnTo>
                <a:lnTo>
                  <a:pt x="178" y="0"/>
                </a:lnTo>
                <a:lnTo>
                  <a:pt x="185" y="0"/>
                </a:lnTo>
                <a:lnTo>
                  <a:pt x="193" y="0"/>
                </a:lnTo>
                <a:lnTo>
                  <a:pt x="201" y="0"/>
                </a:lnTo>
                <a:lnTo>
                  <a:pt x="210" y="4"/>
                </a:lnTo>
                <a:lnTo>
                  <a:pt x="208" y="28"/>
                </a:lnTo>
                <a:lnTo>
                  <a:pt x="208" y="29"/>
                </a:lnTo>
                <a:lnTo>
                  <a:pt x="210" y="29"/>
                </a:lnTo>
                <a:lnTo>
                  <a:pt x="213" y="31"/>
                </a:lnTo>
                <a:lnTo>
                  <a:pt x="216" y="34"/>
                </a:lnTo>
                <a:lnTo>
                  <a:pt x="220" y="36"/>
                </a:lnTo>
                <a:lnTo>
                  <a:pt x="222" y="39"/>
                </a:lnTo>
                <a:lnTo>
                  <a:pt x="224" y="44"/>
                </a:lnTo>
                <a:lnTo>
                  <a:pt x="226" y="50"/>
                </a:lnTo>
                <a:lnTo>
                  <a:pt x="245" y="69"/>
                </a:lnTo>
                <a:lnTo>
                  <a:pt x="240" y="117"/>
                </a:lnTo>
                <a:lnTo>
                  <a:pt x="208" y="133"/>
                </a:lnTo>
                <a:lnTo>
                  <a:pt x="247" y="145"/>
                </a:lnTo>
                <a:lnTo>
                  <a:pt x="247" y="145"/>
                </a:lnTo>
                <a:lnTo>
                  <a:pt x="247" y="146"/>
                </a:lnTo>
                <a:lnTo>
                  <a:pt x="248" y="148"/>
                </a:lnTo>
                <a:lnTo>
                  <a:pt x="248" y="152"/>
                </a:lnTo>
                <a:lnTo>
                  <a:pt x="249" y="155"/>
                </a:lnTo>
                <a:lnTo>
                  <a:pt x="248" y="160"/>
                </a:lnTo>
                <a:lnTo>
                  <a:pt x="247" y="164"/>
                </a:lnTo>
                <a:lnTo>
                  <a:pt x="244" y="170"/>
                </a:lnTo>
                <a:lnTo>
                  <a:pt x="144" y="209"/>
                </a:lnTo>
                <a:lnTo>
                  <a:pt x="0" y="163"/>
                </a:lnTo>
                <a:lnTo>
                  <a:pt x="3" y="159"/>
                </a:lnTo>
                <a:lnTo>
                  <a:pt x="25" y="150"/>
                </a:lnTo>
                <a:lnTo>
                  <a:pt x="25" y="28"/>
                </a:lnTo>
                <a:lnTo>
                  <a:pt x="25" y="28"/>
                </a:lnTo>
                <a:lnTo>
                  <a:pt x="25" y="28"/>
                </a:lnTo>
                <a:lnTo>
                  <a:pt x="26" y="27"/>
                </a:lnTo>
                <a:lnTo>
                  <a:pt x="27" y="27"/>
                </a:lnTo>
                <a:lnTo>
                  <a:pt x="28" y="25"/>
                </a:lnTo>
                <a:lnTo>
                  <a:pt x="31" y="25"/>
                </a:lnTo>
                <a:lnTo>
                  <a:pt x="32" y="24"/>
                </a:lnTo>
                <a:lnTo>
                  <a:pt x="34" y="23"/>
                </a:lnTo>
                <a:lnTo>
                  <a:pt x="37" y="23"/>
                </a:lnTo>
                <a:lnTo>
                  <a:pt x="40" y="22"/>
                </a:lnTo>
                <a:lnTo>
                  <a:pt x="42" y="22"/>
                </a:lnTo>
                <a:lnTo>
                  <a:pt x="46" y="22"/>
                </a:lnTo>
                <a:lnTo>
                  <a:pt x="49" y="22"/>
                </a:lnTo>
                <a:lnTo>
                  <a:pt x="53" y="22"/>
                </a:lnTo>
                <a:lnTo>
                  <a:pt x="58" y="23"/>
                </a:lnTo>
                <a:lnTo>
                  <a:pt x="61" y="24"/>
                </a:lnTo>
                <a:lnTo>
                  <a:pt x="68"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77" name="Freeform 257">
            <a:extLst>
              <a:ext uri="{FF2B5EF4-FFF2-40B4-BE49-F238E27FC236}">
                <a16:creationId xmlns:a16="http://schemas.microsoft.com/office/drawing/2014/main" id="{C2B1623B-CA33-7072-082E-2D55B8760F3E}"/>
              </a:ext>
            </a:extLst>
          </p:cNvPr>
          <p:cNvSpPr>
            <a:spLocks/>
          </p:cNvSpPr>
          <p:nvPr/>
        </p:nvSpPr>
        <p:spPr bwMode="auto">
          <a:xfrm>
            <a:off x="2005013" y="3332163"/>
            <a:ext cx="125412" cy="144462"/>
          </a:xfrm>
          <a:custGeom>
            <a:avLst/>
            <a:gdLst>
              <a:gd name="T0" fmla="*/ 78 w 79"/>
              <a:gd name="T1" fmla="*/ 3 h 91"/>
              <a:gd name="T2" fmla="*/ 78 w 79"/>
              <a:gd name="T3" fmla="*/ 3 h 91"/>
              <a:gd name="T4" fmla="*/ 77 w 79"/>
              <a:gd name="T5" fmla="*/ 3 h 91"/>
              <a:gd name="T6" fmla="*/ 74 w 79"/>
              <a:gd name="T7" fmla="*/ 2 h 91"/>
              <a:gd name="T8" fmla="*/ 72 w 79"/>
              <a:gd name="T9" fmla="*/ 2 h 91"/>
              <a:gd name="T10" fmla="*/ 69 w 79"/>
              <a:gd name="T11" fmla="*/ 1 h 91"/>
              <a:gd name="T12" fmla="*/ 65 w 79"/>
              <a:gd name="T13" fmla="*/ 1 h 91"/>
              <a:gd name="T14" fmla="*/ 60 w 79"/>
              <a:gd name="T15" fmla="*/ 1 h 91"/>
              <a:gd name="T16" fmla="*/ 56 w 79"/>
              <a:gd name="T17" fmla="*/ 0 h 91"/>
              <a:gd name="T18" fmla="*/ 50 w 79"/>
              <a:gd name="T19" fmla="*/ 0 h 91"/>
              <a:gd name="T20" fmla="*/ 44 w 79"/>
              <a:gd name="T21" fmla="*/ 1 h 91"/>
              <a:gd name="T22" fmla="*/ 38 w 79"/>
              <a:gd name="T23" fmla="*/ 1 h 91"/>
              <a:gd name="T24" fmla="*/ 31 w 79"/>
              <a:gd name="T25" fmla="*/ 2 h 91"/>
              <a:gd name="T26" fmla="*/ 25 w 79"/>
              <a:gd name="T27" fmla="*/ 3 h 91"/>
              <a:gd name="T28" fmla="*/ 18 w 79"/>
              <a:gd name="T29" fmla="*/ 6 h 91"/>
              <a:gd name="T30" fmla="*/ 11 w 79"/>
              <a:gd name="T31" fmla="*/ 8 h 91"/>
              <a:gd name="T32" fmla="*/ 4 w 79"/>
              <a:gd name="T33" fmla="*/ 12 h 91"/>
              <a:gd name="T34" fmla="*/ 4 w 79"/>
              <a:gd name="T35" fmla="*/ 13 h 91"/>
              <a:gd name="T36" fmla="*/ 3 w 79"/>
              <a:gd name="T37" fmla="*/ 17 h 91"/>
              <a:gd name="T38" fmla="*/ 1 w 79"/>
              <a:gd name="T39" fmla="*/ 26 h 91"/>
              <a:gd name="T40" fmla="*/ 0 w 79"/>
              <a:gd name="T41" fmla="*/ 35 h 91"/>
              <a:gd name="T42" fmla="*/ 0 w 79"/>
              <a:gd name="T43" fmla="*/ 47 h 91"/>
              <a:gd name="T44" fmla="*/ 0 w 79"/>
              <a:gd name="T45" fmla="*/ 61 h 91"/>
              <a:gd name="T46" fmla="*/ 2 w 79"/>
              <a:gd name="T47" fmla="*/ 75 h 91"/>
              <a:gd name="T48" fmla="*/ 6 w 79"/>
              <a:gd name="T49" fmla="*/ 89 h 91"/>
              <a:gd name="T50" fmla="*/ 7 w 79"/>
              <a:gd name="T51" fmla="*/ 89 h 91"/>
              <a:gd name="T52" fmla="*/ 8 w 79"/>
              <a:gd name="T53" fmla="*/ 89 h 91"/>
              <a:gd name="T54" fmla="*/ 9 w 79"/>
              <a:gd name="T55" fmla="*/ 89 h 91"/>
              <a:gd name="T56" fmla="*/ 11 w 79"/>
              <a:gd name="T57" fmla="*/ 89 h 91"/>
              <a:gd name="T58" fmla="*/ 15 w 79"/>
              <a:gd name="T59" fmla="*/ 88 h 91"/>
              <a:gd name="T60" fmla="*/ 18 w 79"/>
              <a:gd name="T61" fmla="*/ 88 h 91"/>
              <a:gd name="T62" fmla="*/ 22 w 79"/>
              <a:gd name="T63" fmla="*/ 88 h 91"/>
              <a:gd name="T64" fmla="*/ 27 w 79"/>
              <a:gd name="T65" fmla="*/ 88 h 91"/>
              <a:gd name="T66" fmla="*/ 32 w 79"/>
              <a:gd name="T67" fmla="*/ 88 h 91"/>
              <a:gd name="T68" fmla="*/ 38 w 79"/>
              <a:gd name="T69" fmla="*/ 88 h 91"/>
              <a:gd name="T70" fmla="*/ 44 w 79"/>
              <a:gd name="T71" fmla="*/ 88 h 91"/>
              <a:gd name="T72" fmla="*/ 50 w 79"/>
              <a:gd name="T73" fmla="*/ 88 h 91"/>
              <a:gd name="T74" fmla="*/ 57 w 79"/>
              <a:gd name="T75" fmla="*/ 89 h 91"/>
              <a:gd name="T76" fmla="*/ 64 w 79"/>
              <a:gd name="T77" fmla="*/ 89 h 91"/>
              <a:gd name="T78" fmla="*/ 71 w 79"/>
              <a:gd name="T79" fmla="*/ 90 h 91"/>
              <a:gd name="T80" fmla="*/ 79 w 79"/>
              <a:gd name="T81" fmla="*/ 91 h 91"/>
              <a:gd name="T82" fmla="*/ 79 w 79"/>
              <a:gd name="T83" fmla="*/ 89 h 91"/>
              <a:gd name="T84" fmla="*/ 78 w 79"/>
              <a:gd name="T85" fmla="*/ 82 h 91"/>
              <a:gd name="T86" fmla="*/ 77 w 79"/>
              <a:gd name="T87" fmla="*/ 70 h 91"/>
              <a:gd name="T88" fmla="*/ 76 w 79"/>
              <a:gd name="T89" fmla="*/ 57 h 91"/>
              <a:gd name="T90" fmla="*/ 76 w 79"/>
              <a:gd name="T91" fmla="*/ 43 h 91"/>
              <a:gd name="T92" fmla="*/ 76 w 79"/>
              <a:gd name="T93" fmla="*/ 29 h 91"/>
              <a:gd name="T94" fmla="*/ 77 w 79"/>
              <a:gd name="T95" fmla="*/ 15 h 91"/>
              <a:gd name="T96" fmla="*/ 78 w 79"/>
              <a:gd name="T97" fmla="*/ 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 h="91">
                <a:moveTo>
                  <a:pt x="78" y="3"/>
                </a:moveTo>
                <a:lnTo>
                  <a:pt x="78" y="3"/>
                </a:lnTo>
                <a:lnTo>
                  <a:pt x="77" y="3"/>
                </a:lnTo>
                <a:lnTo>
                  <a:pt x="74" y="2"/>
                </a:lnTo>
                <a:lnTo>
                  <a:pt x="72" y="2"/>
                </a:lnTo>
                <a:lnTo>
                  <a:pt x="69" y="1"/>
                </a:lnTo>
                <a:lnTo>
                  <a:pt x="65" y="1"/>
                </a:lnTo>
                <a:lnTo>
                  <a:pt x="60" y="1"/>
                </a:lnTo>
                <a:lnTo>
                  <a:pt x="56" y="0"/>
                </a:lnTo>
                <a:lnTo>
                  <a:pt x="50" y="0"/>
                </a:lnTo>
                <a:lnTo>
                  <a:pt x="44" y="1"/>
                </a:lnTo>
                <a:lnTo>
                  <a:pt x="38" y="1"/>
                </a:lnTo>
                <a:lnTo>
                  <a:pt x="31" y="2"/>
                </a:lnTo>
                <a:lnTo>
                  <a:pt x="25" y="3"/>
                </a:lnTo>
                <a:lnTo>
                  <a:pt x="18" y="6"/>
                </a:lnTo>
                <a:lnTo>
                  <a:pt x="11" y="8"/>
                </a:lnTo>
                <a:lnTo>
                  <a:pt x="4" y="12"/>
                </a:lnTo>
                <a:lnTo>
                  <a:pt x="4" y="13"/>
                </a:lnTo>
                <a:lnTo>
                  <a:pt x="3" y="17"/>
                </a:lnTo>
                <a:lnTo>
                  <a:pt x="1" y="26"/>
                </a:lnTo>
                <a:lnTo>
                  <a:pt x="0" y="35"/>
                </a:lnTo>
                <a:lnTo>
                  <a:pt x="0" y="47"/>
                </a:lnTo>
                <a:lnTo>
                  <a:pt x="0" y="61"/>
                </a:lnTo>
                <a:lnTo>
                  <a:pt x="2" y="75"/>
                </a:lnTo>
                <a:lnTo>
                  <a:pt x="6" y="89"/>
                </a:lnTo>
                <a:lnTo>
                  <a:pt x="7" y="89"/>
                </a:lnTo>
                <a:lnTo>
                  <a:pt x="8" y="89"/>
                </a:lnTo>
                <a:lnTo>
                  <a:pt x="9" y="89"/>
                </a:lnTo>
                <a:lnTo>
                  <a:pt x="11" y="89"/>
                </a:lnTo>
                <a:lnTo>
                  <a:pt x="15" y="88"/>
                </a:lnTo>
                <a:lnTo>
                  <a:pt x="18" y="88"/>
                </a:lnTo>
                <a:lnTo>
                  <a:pt x="22" y="88"/>
                </a:lnTo>
                <a:lnTo>
                  <a:pt x="27" y="88"/>
                </a:lnTo>
                <a:lnTo>
                  <a:pt x="32" y="88"/>
                </a:lnTo>
                <a:lnTo>
                  <a:pt x="38" y="88"/>
                </a:lnTo>
                <a:lnTo>
                  <a:pt x="44" y="88"/>
                </a:lnTo>
                <a:lnTo>
                  <a:pt x="50" y="88"/>
                </a:lnTo>
                <a:lnTo>
                  <a:pt x="57" y="89"/>
                </a:lnTo>
                <a:lnTo>
                  <a:pt x="64" y="89"/>
                </a:lnTo>
                <a:lnTo>
                  <a:pt x="71" y="90"/>
                </a:lnTo>
                <a:lnTo>
                  <a:pt x="79" y="91"/>
                </a:lnTo>
                <a:lnTo>
                  <a:pt x="79" y="89"/>
                </a:lnTo>
                <a:lnTo>
                  <a:pt x="78" y="82"/>
                </a:lnTo>
                <a:lnTo>
                  <a:pt x="77" y="70"/>
                </a:lnTo>
                <a:lnTo>
                  <a:pt x="76" y="57"/>
                </a:lnTo>
                <a:lnTo>
                  <a:pt x="76" y="43"/>
                </a:lnTo>
                <a:lnTo>
                  <a:pt x="76" y="29"/>
                </a:lnTo>
                <a:lnTo>
                  <a:pt x="77" y="15"/>
                </a:lnTo>
                <a:lnTo>
                  <a:pt x="78" y="3"/>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78" name="Freeform 258">
            <a:extLst>
              <a:ext uri="{FF2B5EF4-FFF2-40B4-BE49-F238E27FC236}">
                <a16:creationId xmlns:a16="http://schemas.microsoft.com/office/drawing/2014/main" id="{25A34B0F-029F-8E9D-8872-334671262D71}"/>
              </a:ext>
            </a:extLst>
          </p:cNvPr>
          <p:cNvSpPr>
            <a:spLocks/>
          </p:cNvSpPr>
          <p:nvPr/>
        </p:nvSpPr>
        <p:spPr bwMode="auto">
          <a:xfrm>
            <a:off x="2017713" y="3373438"/>
            <a:ext cx="209550" cy="142875"/>
          </a:xfrm>
          <a:custGeom>
            <a:avLst/>
            <a:gdLst>
              <a:gd name="T0" fmla="*/ 1 w 132"/>
              <a:gd name="T1" fmla="*/ 67 h 90"/>
              <a:gd name="T2" fmla="*/ 0 w 132"/>
              <a:gd name="T3" fmla="*/ 78 h 90"/>
              <a:gd name="T4" fmla="*/ 86 w 132"/>
              <a:gd name="T5" fmla="*/ 90 h 90"/>
              <a:gd name="T6" fmla="*/ 86 w 132"/>
              <a:gd name="T7" fmla="*/ 90 h 90"/>
              <a:gd name="T8" fmla="*/ 89 w 132"/>
              <a:gd name="T9" fmla="*/ 88 h 90"/>
              <a:gd name="T10" fmla="*/ 91 w 132"/>
              <a:gd name="T11" fmla="*/ 87 h 90"/>
              <a:gd name="T12" fmla="*/ 94 w 132"/>
              <a:gd name="T13" fmla="*/ 85 h 90"/>
              <a:gd name="T14" fmla="*/ 98 w 132"/>
              <a:gd name="T15" fmla="*/ 83 h 90"/>
              <a:gd name="T16" fmla="*/ 103 w 132"/>
              <a:gd name="T17" fmla="*/ 79 h 90"/>
              <a:gd name="T18" fmla="*/ 107 w 132"/>
              <a:gd name="T19" fmla="*/ 74 h 90"/>
              <a:gd name="T20" fmla="*/ 112 w 132"/>
              <a:gd name="T21" fmla="*/ 71 h 90"/>
              <a:gd name="T22" fmla="*/ 117 w 132"/>
              <a:gd name="T23" fmla="*/ 65 h 90"/>
              <a:gd name="T24" fmla="*/ 121 w 132"/>
              <a:gd name="T25" fmla="*/ 59 h 90"/>
              <a:gd name="T26" fmla="*/ 125 w 132"/>
              <a:gd name="T27" fmla="*/ 53 h 90"/>
              <a:gd name="T28" fmla="*/ 128 w 132"/>
              <a:gd name="T29" fmla="*/ 46 h 90"/>
              <a:gd name="T30" fmla="*/ 131 w 132"/>
              <a:gd name="T31" fmla="*/ 39 h 90"/>
              <a:gd name="T32" fmla="*/ 132 w 132"/>
              <a:gd name="T33" fmla="*/ 31 h 90"/>
              <a:gd name="T34" fmla="*/ 132 w 132"/>
              <a:gd name="T35" fmla="*/ 22 h 90"/>
              <a:gd name="T36" fmla="*/ 129 w 132"/>
              <a:gd name="T37" fmla="*/ 12 h 90"/>
              <a:gd name="T38" fmla="*/ 129 w 132"/>
              <a:gd name="T39" fmla="*/ 12 h 90"/>
              <a:gd name="T40" fmla="*/ 128 w 132"/>
              <a:gd name="T41" fmla="*/ 10 h 90"/>
              <a:gd name="T42" fmla="*/ 127 w 132"/>
              <a:gd name="T43" fmla="*/ 9 h 90"/>
              <a:gd name="T44" fmla="*/ 126 w 132"/>
              <a:gd name="T45" fmla="*/ 7 h 90"/>
              <a:gd name="T46" fmla="*/ 124 w 132"/>
              <a:gd name="T47" fmla="*/ 3 h 90"/>
              <a:gd name="T48" fmla="*/ 120 w 132"/>
              <a:gd name="T49" fmla="*/ 2 h 90"/>
              <a:gd name="T50" fmla="*/ 117 w 132"/>
              <a:gd name="T51" fmla="*/ 0 h 90"/>
              <a:gd name="T52" fmla="*/ 113 w 132"/>
              <a:gd name="T53" fmla="*/ 0 h 90"/>
              <a:gd name="T54" fmla="*/ 113 w 132"/>
              <a:gd name="T55" fmla="*/ 1 h 90"/>
              <a:gd name="T56" fmla="*/ 114 w 132"/>
              <a:gd name="T57" fmla="*/ 4 h 90"/>
              <a:gd name="T58" fmla="*/ 117 w 132"/>
              <a:gd name="T59" fmla="*/ 11 h 90"/>
              <a:gd name="T60" fmla="*/ 118 w 132"/>
              <a:gd name="T61" fmla="*/ 18 h 90"/>
              <a:gd name="T62" fmla="*/ 118 w 132"/>
              <a:gd name="T63" fmla="*/ 29 h 90"/>
              <a:gd name="T64" fmla="*/ 117 w 132"/>
              <a:gd name="T65" fmla="*/ 39 h 90"/>
              <a:gd name="T66" fmla="*/ 114 w 132"/>
              <a:gd name="T67" fmla="*/ 51 h 90"/>
              <a:gd name="T68" fmla="*/ 108 w 132"/>
              <a:gd name="T69" fmla="*/ 63 h 90"/>
              <a:gd name="T70" fmla="*/ 108 w 132"/>
              <a:gd name="T71" fmla="*/ 63 h 90"/>
              <a:gd name="T72" fmla="*/ 108 w 132"/>
              <a:gd name="T73" fmla="*/ 64 h 90"/>
              <a:gd name="T74" fmla="*/ 107 w 132"/>
              <a:gd name="T75" fmla="*/ 64 h 90"/>
              <a:gd name="T76" fmla="*/ 106 w 132"/>
              <a:gd name="T77" fmla="*/ 65 h 90"/>
              <a:gd name="T78" fmla="*/ 105 w 132"/>
              <a:gd name="T79" fmla="*/ 66 h 90"/>
              <a:gd name="T80" fmla="*/ 103 w 132"/>
              <a:gd name="T81" fmla="*/ 67 h 90"/>
              <a:gd name="T82" fmla="*/ 100 w 132"/>
              <a:gd name="T83" fmla="*/ 69 h 90"/>
              <a:gd name="T84" fmla="*/ 98 w 132"/>
              <a:gd name="T85" fmla="*/ 70 h 90"/>
              <a:gd name="T86" fmla="*/ 96 w 132"/>
              <a:gd name="T87" fmla="*/ 70 h 90"/>
              <a:gd name="T88" fmla="*/ 92 w 132"/>
              <a:gd name="T89" fmla="*/ 71 h 90"/>
              <a:gd name="T90" fmla="*/ 90 w 132"/>
              <a:gd name="T91" fmla="*/ 72 h 90"/>
              <a:gd name="T92" fmla="*/ 85 w 132"/>
              <a:gd name="T93" fmla="*/ 72 h 90"/>
              <a:gd name="T94" fmla="*/ 82 w 132"/>
              <a:gd name="T95" fmla="*/ 72 h 90"/>
              <a:gd name="T96" fmla="*/ 78 w 132"/>
              <a:gd name="T97" fmla="*/ 72 h 90"/>
              <a:gd name="T98" fmla="*/ 73 w 132"/>
              <a:gd name="T99" fmla="*/ 72 h 90"/>
              <a:gd name="T100" fmla="*/ 69 w 132"/>
              <a:gd name="T101" fmla="*/ 71 h 90"/>
              <a:gd name="T102" fmla="*/ 69 w 132"/>
              <a:gd name="T103" fmla="*/ 83 h 90"/>
              <a:gd name="T104" fmla="*/ 3 w 132"/>
              <a:gd name="T105" fmla="*/ 76 h 90"/>
              <a:gd name="T106" fmla="*/ 1 w 132"/>
              <a:gd name="T107" fmla="*/ 6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90">
                <a:moveTo>
                  <a:pt x="1" y="67"/>
                </a:moveTo>
                <a:lnTo>
                  <a:pt x="0" y="78"/>
                </a:lnTo>
                <a:lnTo>
                  <a:pt x="86" y="90"/>
                </a:lnTo>
                <a:lnTo>
                  <a:pt x="86" y="90"/>
                </a:lnTo>
                <a:lnTo>
                  <a:pt x="89" y="88"/>
                </a:lnTo>
                <a:lnTo>
                  <a:pt x="91" y="87"/>
                </a:lnTo>
                <a:lnTo>
                  <a:pt x="94" y="85"/>
                </a:lnTo>
                <a:lnTo>
                  <a:pt x="98" y="83"/>
                </a:lnTo>
                <a:lnTo>
                  <a:pt x="103" y="79"/>
                </a:lnTo>
                <a:lnTo>
                  <a:pt x="107" y="74"/>
                </a:lnTo>
                <a:lnTo>
                  <a:pt x="112" y="71"/>
                </a:lnTo>
                <a:lnTo>
                  <a:pt x="117" y="65"/>
                </a:lnTo>
                <a:lnTo>
                  <a:pt x="121" y="59"/>
                </a:lnTo>
                <a:lnTo>
                  <a:pt x="125" y="53"/>
                </a:lnTo>
                <a:lnTo>
                  <a:pt x="128" y="46"/>
                </a:lnTo>
                <a:lnTo>
                  <a:pt x="131" y="39"/>
                </a:lnTo>
                <a:lnTo>
                  <a:pt x="132" y="31"/>
                </a:lnTo>
                <a:lnTo>
                  <a:pt x="132" y="22"/>
                </a:lnTo>
                <a:lnTo>
                  <a:pt x="129" y="12"/>
                </a:lnTo>
                <a:lnTo>
                  <a:pt x="129" y="12"/>
                </a:lnTo>
                <a:lnTo>
                  <a:pt x="128" y="10"/>
                </a:lnTo>
                <a:lnTo>
                  <a:pt x="127" y="9"/>
                </a:lnTo>
                <a:lnTo>
                  <a:pt x="126" y="7"/>
                </a:lnTo>
                <a:lnTo>
                  <a:pt x="124" y="3"/>
                </a:lnTo>
                <a:lnTo>
                  <a:pt x="120" y="2"/>
                </a:lnTo>
                <a:lnTo>
                  <a:pt x="117" y="0"/>
                </a:lnTo>
                <a:lnTo>
                  <a:pt x="113" y="0"/>
                </a:lnTo>
                <a:lnTo>
                  <a:pt x="113" y="1"/>
                </a:lnTo>
                <a:lnTo>
                  <a:pt x="114" y="4"/>
                </a:lnTo>
                <a:lnTo>
                  <a:pt x="117" y="11"/>
                </a:lnTo>
                <a:lnTo>
                  <a:pt x="118" y="18"/>
                </a:lnTo>
                <a:lnTo>
                  <a:pt x="118" y="29"/>
                </a:lnTo>
                <a:lnTo>
                  <a:pt x="117" y="39"/>
                </a:lnTo>
                <a:lnTo>
                  <a:pt x="114" y="51"/>
                </a:lnTo>
                <a:lnTo>
                  <a:pt x="108" y="63"/>
                </a:lnTo>
                <a:lnTo>
                  <a:pt x="108" y="63"/>
                </a:lnTo>
                <a:lnTo>
                  <a:pt x="108" y="64"/>
                </a:lnTo>
                <a:lnTo>
                  <a:pt x="107" y="64"/>
                </a:lnTo>
                <a:lnTo>
                  <a:pt x="106" y="65"/>
                </a:lnTo>
                <a:lnTo>
                  <a:pt x="105" y="66"/>
                </a:lnTo>
                <a:lnTo>
                  <a:pt x="103" y="67"/>
                </a:lnTo>
                <a:lnTo>
                  <a:pt x="100" y="69"/>
                </a:lnTo>
                <a:lnTo>
                  <a:pt x="98" y="70"/>
                </a:lnTo>
                <a:lnTo>
                  <a:pt x="96" y="70"/>
                </a:lnTo>
                <a:lnTo>
                  <a:pt x="92" y="71"/>
                </a:lnTo>
                <a:lnTo>
                  <a:pt x="90" y="72"/>
                </a:lnTo>
                <a:lnTo>
                  <a:pt x="85" y="72"/>
                </a:lnTo>
                <a:lnTo>
                  <a:pt x="82" y="72"/>
                </a:lnTo>
                <a:lnTo>
                  <a:pt x="78" y="72"/>
                </a:lnTo>
                <a:lnTo>
                  <a:pt x="73" y="72"/>
                </a:lnTo>
                <a:lnTo>
                  <a:pt x="69" y="71"/>
                </a:lnTo>
                <a:lnTo>
                  <a:pt x="69" y="83"/>
                </a:lnTo>
                <a:lnTo>
                  <a:pt x="3" y="76"/>
                </a:lnTo>
                <a:lnTo>
                  <a:pt x="1" y="67"/>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79" name="Freeform 259">
            <a:extLst>
              <a:ext uri="{FF2B5EF4-FFF2-40B4-BE49-F238E27FC236}">
                <a16:creationId xmlns:a16="http://schemas.microsoft.com/office/drawing/2014/main" id="{DBB13801-384A-A03D-6FF8-2CA4CEB5B4D8}"/>
              </a:ext>
            </a:extLst>
          </p:cNvPr>
          <p:cNvSpPr>
            <a:spLocks/>
          </p:cNvSpPr>
          <p:nvPr/>
        </p:nvSpPr>
        <p:spPr bwMode="auto">
          <a:xfrm>
            <a:off x="1992313" y="3513138"/>
            <a:ext cx="152400" cy="49212"/>
          </a:xfrm>
          <a:custGeom>
            <a:avLst/>
            <a:gdLst>
              <a:gd name="T0" fmla="*/ 96 w 96"/>
              <a:gd name="T1" fmla="*/ 11 h 31"/>
              <a:gd name="T2" fmla="*/ 1 w 96"/>
              <a:gd name="T3" fmla="*/ 0 h 31"/>
              <a:gd name="T4" fmla="*/ 0 w 96"/>
              <a:gd name="T5" fmla="*/ 11 h 31"/>
              <a:gd name="T6" fmla="*/ 93 w 96"/>
              <a:gd name="T7" fmla="*/ 31 h 31"/>
              <a:gd name="T8" fmla="*/ 96 w 96"/>
              <a:gd name="T9" fmla="*/ 11 h 31"/>
            </a:gdLst>
            <a:ahLst/>
            <a:cxnLst>
              <a:cxn ang="0">
                <a:pos x="T0" y="T1"/>
              </a:cxn>
              <a:cxn ang="0">
                <a:pos x="T2" y="T3"/>
              </a:cxn>
              <a:cxn ang="0">
                <a:pos x="T4" y="T5"/>
              </a:cxn>
              <a:cxn ang="0">
                <a:pos x="T6" y="T7"/>
              </a:cxn>
              <a:cxn ang="0">
                <a:pos x="T8" y="T9"/>
              </a:cxn>
            </a:cxnLst>
            <a:rect l="0" t="0" r="r" b="b"/>
            <a:pathLst>
              <a:path w="96" h="31">
                <a:moveTo>
                  <a:pt x="96" y="11"/>
                </a:moveTo>
                <a:lnTo>
                  <a:pt x="1" y="0"/>
                </a:lnTo>
                <a:lnTo>
                  <a:pt x="0" y="11"/>
                </a:lnTo>
                <a:lnTo>
                  <a:pt x="93" y="31"/>
                </a:lnTo>
                <a:lnTo>
                  <a:pt x="96"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80" name="Freeform 260">
            <a:extLst>
              <a:ext uri="{FF2B5EF4-FFF2-40B4-BE49-F238E27FC236}">
                <a16:creationId xmlns:a16="http://schemas.microsoft.com/office/drawing/2014/main" id="{E7AADC65-99AB-BF32-0B25-3B25FCC39144}"/>
              </a:ext>
            </a:extLst>
          </p:cNvPr>
          <p:cNvSpPr>
            <a:spLocks/>
          </p:cNvSpPr>
          <p:nvPr/>
        </p:nvSpPr>
        <p:spPr bwMode="auto">
          <a:xfrm>
            <a:off x="2066925" y="3529013"/>
            <a:ext cx="66675" cy="22225"/>
          </a:xfrm>
          <a:custGeom>
            <a:avLst/>
            <a:gdLst>
              <a:gd name="T0" fmla="*/ 42 w 42"/>
              <a:gd name="T1" fmla="*/ 6 h 14"/>
              <a:gd name="T2" fmla="*/ 2 w 42"/>
              <a:gd name="T3" fmla="*/ 0 h 14"/>
              <a:gd name="T4" fmla="*/ 0 w 42"/>
              <a:gd name="T5" fmla="*/ 6 h 14"/>
              <a:gd name="T6" fmla="*/ 40 w 42"/>
              <a:gd name="T7" fmla="*/ 14 h 14"/>
              <a:gd name="T8" fmla="*/ 42 w 42"/>
              <a:gd name="T9" fmla="*/ 6 h 14"/>
            </a:gdLst>
            <a:ahLst/>
            <a:cxnLst>
              <a:cxn ang="0">
                <a:pos x="T0" y="T1"/>
              </a:cxn>
              <a:cxn ang="0">
                <a:pos x="T2" y="T3"/>
              </a:cxn>
              <a:cxn ang="0">
                <a:pos x="T4" y="T5"/>
              </a:cxn>
              <a:cxn ang="0">
                <a:pos x="T6" y="T7"/>
              </a:cxn>
              <a:cxn ang="0">
                <a:pos x="T8" y="T9"/>
              </a:cxn>
            </a:cxnLst>
            <a:rect l="0" t="0" r="r" b="b"/>
            <a:pathLst>
              <a:path w="42" h="14">
                <a:moveTo>
                  <a:pt x="42" y="6"/>
                </a:moveTo>
                <a:lnTo>
                  <a:pt x="2" y="0"/>
                </a:lnTo>
                <a:lnTo>
                  <a:pt x="0" y="6"/>
                </a:lnTo>
                <a:lnTo>
                  <a:pt x="40" y="14"/>
                </a:lnTo>
                <a:lnTo>
                  <a:pt x="42" y="6"/>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81" name="Freeform 261">
            <a:extLst>
              <a:ext uri="{FF2B5EF4-FFF2-40B4-BE49-F238E27FC236}">
                <a16:creationId xmlns:a16="http://schemas.microsoft.com/office/drawing/2014/main" id="{6CE91F20-80CA-18E7-E3D6-3470AF17ED77}"/>
              </a:ext>
            </a:extLst>
          </p:cNvPr>
          <p:cNvSpPr>
            <a:spLocks/>
          </p:cNvSpPr>
          <p:nvPr/>
        </p:nvSpPr>
        <p:spPr bwMode="auto">
          <a:xfrm>
            <a:off x="2000250" y="3517900"/>
            <a:ext cx="44450" cy="15875"/>
          </a:xfrm>
          <a:custGeom>
            <a:avLst/>
            <a:gdLst>
              <a:gd name="T0" fmla="*/ 28 w 28"/>
              <a:gd name="T1" fmla="*/ 4 h 10"/>
              <a:gd name="T2" fmla="*/ 0 w 28"/>
              <a:gd name="T3" fmla="*/ 0 h 10"/>
              <a:gd name="T4" fmla="*/ 0 w 28"/>
              <a:gd name="T5" fmla="*/ 6 h 10"/>
              <a:gd name="T6" fmla="*/ 27 w 28"/>
              <a:gd name="T7" fmla="*/ 10 h 10"/>
              <a:gd name="T8" fmla="*/ 28 w 28"/>
              <a:gd name="T9" fmla="*/ 4 h 10"/>
            </a:gdLst>
            <a:ahLst/>
            <a:cxnLst>
              <a:cxn ang="0">
                <a:pos x="T0" y="T1"/>
              </a:cxn>
              <a:cxn ang="0">
                <a:pos x="T2" y="T3"/>
              </a:cxn>
              <a:cxn ang="0">
                <a:pos x="T4" y="T5"/>
              </a:cxn>
              <a:cxn ang="0">
                <a:pos x="T6" y="T7"/>
              </a:cxn>
              <a:cxn ang="0">
                <a:pos x="T8" y="T9"/>
              </a:cxn>
            </a:cxnLst>
            <a:rect l="0" t="0" r="r" b="b"/>
            <a:pathLst>
              <a:path w="28" h="10">
                <a:moveTo>
                  <a:pt x="28" y="4"/>
                </a:moveTo>
                <a:lnTo>
                  <a:pt x="0" y="0"/>
                </a:lnTo>
                <a:lnTo>
                  <a:pt x="0" y="6"/>
                </a:lnTo>
                <a:lnTo>
                  <a:pt x="27" y="10"/>
                </a:lnTo>
                <a:lnTo>
                  <a:pt x="28" y="4"/>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82" name="Freeform 262">
            <a:extLst>
              <a:ext uri="{FF2B5EF4-FFF2-40B4-BE49-F238E27FC236}">
                <a16:creationId xmlns:a16="http://schemas.microsoft.com/office/drawing/2014/main" id="{0F7362D9-2613-3464-AB63-75C375CD1FFF}"/>
              </a:ext>
            </a:extLst>
          </p:cNvPr>
          <p:cNvSpPr>
            <a:spLocks/>
          </p:cNvSpPr>
          <p:nvPr/>
        </p:nvSpPr>
        <p:spPr bwMode="auto">
          <a:xfrm>
            <a:off x="1892300" y="3533775"/>
            <a:ext cx="257175" cy="85725"/>
          </a:xfrm>
          <a:custGeom>
            <a:avLst/>
            <a:gdLst>
              <a:gd name="T0" fmla="*/ 0 w 162"/>
              <a:gd name="T1" fmla="*/ 17 h 54"/>
              <a:gd name="T2" fmla="*/ 0 w 162"/>
              <a:gd name="T3" fmla="*/ 17 h 54"/>
              <a:gd name="T4" fmla="*/ 1 w 162"/>
              <a:gd name="T5" fmla="*/ 17 h 54"/>
              <a:gd name="T6" fmla="*/ 2 w 162"/>
              <a:gd name="T7" fmla="*/ 17 h 54"/>
              <a:gd name="T8" fmla="*/ 4 w 162"/>
              <a:gd name="T9" fmla="*/ 15 h 54"/>
              <a:gd name="T10" fmla="*/ 7 w 162"/>
              <a:gd name="T11" fmla="*/ 15 h 54"/>
              <a:gd name="T12" fmla="*/ 10 w 162"/>
              <a:gd name="T13" fmla="*/ 14 h 54"/>
              <a:gd name="T14" fmla="*/ 14 w 162"/>
              <a:gd name="T15" fmla="*/ 14 h 54"/>
              <a:gd name="T16" fmla="*/ 17 w 162"/>
              <a:gd name="T17" fmla="*/ 13 h 54"/>
              <a:gd name="T18" fmla="*/ 21 w 162"/>
              <a:gd name="T19" fmla="*/ 12 h 54"/>
              <a:gd name="T20" fmla="*/ 24 w 162"/>
              <a:gd name="T21" fmla="*/ 11 h 54"/>
              <a:gd name="T22" fmla="*/ 28 w 162"/>
              <a:gd name="T23" fmla="*/ 10 h 54"/>
              <a:gd name="T24" fmla="*/ 31 w 162"/>
              <a:gd name="T25" fmla="*/ 8 h 54"/>
              <a:gd name="T26" fmla="*/ 35 w 162"/>
              <a:gd name="T27" fmla="*/ 6 h 54"/>
              <a:gd name="T28" fmla="*/ 37 w 162"/>
              <a:gd name="T29" fmla="*/ 5 h 54"/>
              <a:gd name="T30" fmla="*/ 40 w 162"/>
              <a:gd name="T31" fmla="*/ 3 h 54"/>
              <a:gd name="T32" fmla="*/ 43 w 162"/>
              <a:gd name="T33" fmla="*/ 0 h 54"/>
              <a:gd name="T34" fmla="*/ 162 w 162"/>
              <a:gd name="T35" fmla="*/ 28 h 54"/>
              <a:gd name="T36" fmla="*/ 162 w 162"/>
              <a:gd name="T37" fmla="*/ 28 h 54"/>
              <a:gd name="T38" fmla="*/ 161 w 162"/>
              <a:gd name="T39" fmla="*/ 28 h 54"/>
              <a:gd name="T40" fmla="*/ 159 w 162"/>
              <a:gd name="T41" fmla="*/ 29 h 54"/>
              <a:gd name="T42" fmla="*/ 158 w 162"/>
              <a:gd name="T43" fmla="*/ 31 h 54"/>
              <a:gd name="T44" fmla="*/ 157 w 162"/>
              <a:gd name="T45" fmla="*/ 33 h 54"/>
              <a:gd name="T46" fmla="*/ 155 w 162"/>
              <a:gd name="T47" fmla="*/ 34 h 54"/>
              <a:gd name="T48" fmla="*/ 152 w 162"/>
              <a:gd name="T49" fmla="*/ 36 h 54"/>
              <a:gd name="T50" fmla="*/ 150 w 162"/>
              <a:gd name="T51" fmla="*/ 39 h 54"/>
              <a:gd name="T52" fmla="*/ 147 w 162"/>
              <a:gd name="T53" fmla="*/ 41 h 54"/>
              <a:gd name="T54" fmla="*/ 144 w 162"/>
              <a:gd name="T55" fmla="*/ 43 h 54"/>
              <a:gd name="T56" fmla="*/ 141 w 162"/>
              <a:gd name="T57" fmla="*/ 46 h 54"/>
              <a:gd name="T58" fmla="*/ 137 w 162"/>
              <a:gd name="T59" fmla="*/ 48 h 54"/>
              <a:gd name="T60" fmla="*/ 135 w 162"/>
              <a:gd name="T61" fmla="*/ 49 h 54"/>
              <a:gd name="T62" fmla="*/ 131 w 162"/>
              <a:gd name="T63" fmla="*/ 52 h 54"/>
              <a:gd name="T64" fmla="*/ 128 w 162"/>
              <a:gd name="T65" fmla="*/ 53 h 54"/>
              <a:gd name="T66" fmla="*/ 126 w 162"/>
              <a:gd name="T67" fmla="*/ 54 h 54"/>
              <a:gd name="T68" fmla="*/ 0 w 162"/>
              <a:gd name="T69" fmla="*/ 1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2" h="54">
                <a:moveTo>
                  <a:pt x="0" y="17"/>
                </a:moveTo>
                <a:lnTo>
                  <a:pt x="0" y="17"/>
                </a:lnTo>
                <a:lnTo>
                  <a:pt x="1" y="17"/>
                </a:lnTo>
                <a:lnTo>
                  <a:pt x="2" y="17"/>
                </a:lnTo>
                <a:lnTo>
                  <a:pt x="4" y="15"/>
                </a:lnTo>
                <a:lnTo>
                  <a:pt x="7" y="15"/>
                </a:lnTo>
                <a:lnTo>
                  <a:pt x="10" y="14"/>
                </a:lnTo>
                <a:lnTo>
                  <a:pt x="14" y="14"/>
                </a:lnTo>
                <a:lnTo>
                  <a:pt x="17" y="13"/>
                </a:lnTo>
                <a:lnTo>
                  <a:pt x="21" y="12"/>
                </a:lnTo>
                <a:lnTo>
                  <a:pt x="24" y="11"/>
                </a:lnTo>
                <a:lnTo>
                  <a:pt x="28" y="10"/>
                </a:lnTo>
                <a:lnTo>
                  <a:pt x="31" y="8"/>
                </a:lnTo>
                <a:lnTo>
                  <a:pt x="35" y="6"/>
                </a:lnTo>
                <a:lnTo>
                  <a:pt x="37" y="5"/>
                </a:lnTo>
                <a:lnTo>
                  <a:pt x="40" y="3"/>
                </a:lnTo>
                <a:lnTo>
                  <a:pt x="43" y="0"/>
                </a:lnTo>
                <a:lnTo>
                  <a:pt x="162" y="28"/>
                </a:lnTo>
                <a:lnTo>
                  <a:pt x="162" y="28"/>
                </a:lnTo>
                <a:lnTo>
                  <a:pt x="161" y="28"/>
                </a:lnTo>
                <a:lnTo>
                  <a:pt x="159" y="29"/>
                </a:lnTo>
                <a:lnTo>
                  <a:pt x="158" y="31"/>
                </a:lnTo>
                <a:lnTo>
                  <a:pt x="157" y="33"/>
                </a:lnTo>
                <a:lnTo>
                  <a:pt x="155" y="34"/>
                </a:lnTo>
                <a:lnTo>
                  <a:pt x="152" y="36"/>
                </a:lnTo>
                <a:lnTo>
                  <a:pt x="150" y="39"/>
                </a:lnTo>
                <a:lnTo>
                  <a:pt x="147" y="41"/>
                </a:lnTo>
                <a:lnTo>
                  <a:pt x="144" y="43"/>
                </a:lnTo>
                <a:lnTo>
                  <a:pt x="141" y="46"/>
                </a:lnTo>
                <a:lnTo>
                  <a:pt x="137" y="48"/>
                </a:lnTo>
                <a:lnTo>
                  <a:pt x="135" y="49"/>
                </a:lnTo>
                <a:lnTo>
                  <a:pt x="131" y="52"/>
                </a:lnTo>
                <a:lnTo>
                  <a:pt x="128" y="53"/>
                </a:lnTo>
                <a:lnTo>
                  <a:pt x="126" y="54"/>
                </a:lnTo>
                <a:lnTo>
                  <a:pt x="0" y="17"/>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83" name="Freeform 263">
            <a:extLst>
              <a:ext uri="{FF2B5EF4-FFF2-40B4-BE49-F238E27FC236}">
                <a16:creationId xmlns:a16="http://schemas.microsoft.com/office/drawing/2014/main" id="{FDE45AD5-A8C6-8D90-DACE-05F03EFF7261}"/>
              </a:ext>
            </a:extLst>
          </p:cNvPr>
          <p:cNvSpPr>
            <a:spLocks/>
          </p:cNvSpPr>
          <p:nvPr/>
        </p:nvSpPr>
        <p:spPr bwMode="auto">
          <a:xfrm>
            <a:off x="2149475" y="3524250"/>
            <a:ext cx="90488" cy="41275"/>
          </a:xfrm>
          <a:custGeom>
            <a:avLst/>
            <a:gdLst>
              <a:gd name="T0" fmla="*/ 6 w 57"/>
              <a:gd name="T1" fmla="*/ 26 h 26"/>
              <a:gd name="T2" fmla="*/ 57 w 57"/>
              <a:gd name="T3" fmla="*/ 11 h 26"/>
              <a:gd name="T4" fmla="*/ 25 w 57"/>
              <a:gd name="T5" fmla="*/ 0 h 26"/>
              <a:gd name="T6" fmla="*/ 0 w 57"/>
              <a:gd name="T7" fmla="*/ 4 h 26"/>
              <a:gd name="T8" fmla="*/ 0 w 57"/>
              <a:gd name="T9" fmla="*/ 25 h 26"/>
              <a:gd name="T10" fmla="*/ 6 w 57"/>
              <a:gd name="T11" fmla="*/ 26 h 26"/>
            </a:gdLst>
            <a:ahLst/>
            <a:cxnLst>
              <a:cxn ang="0">
                <a:pos x="T0" y="T1"/>
              </a:cxn>
              <a:cxn ang="0">
                <a:pos x="T2" y="T3"/>
              </a:cxn>
              <a:cxn ang="0">
                <a:pos x="T4" y="T5"/>
              </a:cxn>
              <a:cxn ang="0">
                <a:pos x="T6" y="T7"/>
              </a:cxn>
              <a:cxn ang="0">
                <a:pos x="T8" y="T9"/>
              </a:cxn>
              <a:cxn ang="0">
                <a:pos x="T10" y="T11"/>
              </a:cxn>
            </a:cxnLst>
            <a:rect l="0" t="0" r="r" b="b"/>
            <a:pathLst>
              <a:path w="57" h="26">
                <a:moveTo>
                  <a:pt x="6" y="26"/>
                </a:moveTo>
                <a:lnTo>
                  <a:pt x="57" y="11"/>
                </a:lnTo>
                <a:lnTo>
                  <a:pt x="25" y="0"/>
                </a:lnTo>
                <a:lnTo>
                  <a:pt x="0" y="4"/>
                </a:lnTo>
                <a:lnTo>
                  <a:pt x="0" y="25"/>
                </a:lnTo>
                <a:lnTo>
                  <a:pt x="6" y="26"/>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84" name="Freeform 264">
            <a:extLst>
              <a:ext uri="{FF2B5EF4-FFF2-40B4-BE49-F238E27FC236}">
                <a16:creationId xmlns:a16="http://schemas.microsoft.com/office/drawing/2014/main" id="{4B1B23F6-7EB8-BB15-651C-17D5AA3EFF65}"/>
              </a:ext>
            </a:extLst>
          </p:cNvPr>
          <p:cNvSpPr>
            <a:spLocks/>
          </p:cNvSpPr>
          <p:nvPr/>
        </p:nvSpPr>
        <p:spPr bwMode="auto">
          <a:xfrm>
            <a:off x="1909763" y="3348038"/>
            <a:ext cx="50800" cy="196850"/>
          </a:xfrm>
          <a:custGeom>
            <a:avLst/>
            <a:gdLst>
              <a:gd name="T0" fmla="*/ 32 w 32"/>
              <a:gd name="T1" fmla="*/ 4 h 124"/>
              <a:gd name="T2" fmla="*/ 32 w 32"/>
              <a:gd name="T3" fmla="*/ 3 h 124"/>
              <a:gd name="T4" fmla="*/ 31 w 32"/>
              <a:gd name="T5" fmla="*/ 3 h 124"/>
              <a:gd name="T6" fmla="*/ 31 w 32"/>
              <a:gd name="T7" fmla="*/ 3 h 124"/>
              <a:gd name="T8" fmla="*/ 29 w 32"/>
              <a:gd name="T9" fmla="*/ 3 h 124"/>
              <a:gd name="T10" fmla="*/ 27 w 32"/>
              <a:gd name="T11" fmla="*/ 2 h 124"/>
              <a:gd name="T12" fmla="*/ 26 w 32"/>
              <a:gd name="T13" fmla="*/ 2 h 124"/>
              <a:gd name="T14" fmla="*/ 24 w 32"/>
              <a:gd name="T15" fmla="*/ 0 h 124"/>
              <a:gd name="T16" fmla="*/ 22 w 32"/>
              <a:gd name="T17" fmla="*/ 0 h 124"/>
              <a:gd name="T18" fmla="*/ 20 w 32"/>
              <a:gd name="T19" fmla="*/ 0 h 124"/>
              <a:gd name="T20" fmla="*/ 18 w 32"/>
              <a:gd name="T21" fmla="*/ 0 h 124"/>
              <a:gd name="T22" fmla="*/ 14 w 32"/>
              <a:gd name="T23" fmla="*/ 0 h 124"/>
              <a:gd name="T24" fmla="*/ 12 w 32"/>
              <a:gd name="T25" fmla="*/ 2 h 124"/>
              <a:gd name="T26" fmla="*/ 10 w 32"/>
              <a:gd name="T27" fmla="*/ 2 h 124"/>
              <a:gd name="T28" fmla="*/ 6 w 32"/>
              <a:gd name="T29" fmla="*/ 3 h 124"/>
              <a:gd name="T30" fmla="*/ 4 w 32"/>
              <a:gd name="T31" fmla="*/ 4 h 124"/>
              <a:gd name="T32" fmla="*/ 0 w 32"/>
              <a:gd name="T33" fmla="*/ 6 h 124"/>
              <a:gd name="T34" fmla="*/ 0 w 32"/>
              <a:gd name="T35" fmla="*/ 124 h 124"/>
              <a:gd name="T36" fmla="*/ 1 w 32"/>
              <a:gd name="T37" fmla="*/ 124 h 124"/>
              <a:gd name="T38" fmla="*/ 1 w 32"/>
              <a:gd name="T39" fmla="*/ 124 h 124"/>
              <a:gd name="T40" fmla="*/ 3 w 32"/>
              <a:gd name="T41" fmla="*/ 124 h 124"/>
              <a:gd name="T42" fmla="*/ 4 w 32"/>
              <a:gd name="T43" fmla="*/ 124 h 124"/>
              <a:gd name="T44" fmla="*/ 5 w 32"/>
              <a:gd name="T45" fmla="*/ 123 h 124"/>
              <a:gd name="T46" fmla="*/ 7 w 32"/>
              <a:gd name="T47" fmla="*/ 123 h 124"/>
              <a:gd name="T48" fmla="*/ 8 w 32"/>
              <a:gd name="T49" fmla="*/ 123 h 124"/>
              <a:gd name="T50" fmla="*/ 11 w 32"/>
              <a:gd name="T51" fmla="*/ 122 h 124"/>
              <a:gd name="T52" fmla="*/ 13 w 32"/>
              <a:gd name="T53" fmla="*/ 122 h 124"/>
              <a:gd name="T54" fmla="*/ 15 w 32"/>
              <a:gd name="T55" fmla="*/ 121 h 124"/>
              <a:gd name="T56" fmla="*/ 18 w 32"/>
              <a:gd name="T57" fmla="*/ 120 h 124"/>
              <a:gd name="T58" fmla="*/ 21 w 32"/>
              <a:gd name="T59" fmla="*/ 118 h 124"/>
              <a:gd name="T60" fmla="*/ 24 w 32"/>
              <a:gd name="T61" fmla="*/ 117 h 124"/>
              <a:gd name="T62" fmla="*/ 26 w 32"/>
              <a:gd name="T63" fmla="*/ 116 h 124"/>
              <a:gd name="T64" fmla="*/ 29 w 32"/>
              <a:gd name="T65" fmla="*/ 114 h 124"/>
              <a:gd name="T66" fmla="*/ 32 w 32"/>
              <a:gd name="T67" fmla="*/ 113 h 124"/>
              <a:gd name="T68" fmla="*/ 32 w 32"/>
              <a:gd name="T69" fmla="*/ 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124">
                <a:moveTo>
                  <a:pt x="32" y="4"/>
                </a:moveTo>
                <a:lnTo>
                  <a:pt x="32" y="3"/>
                </a:lnTo>
                <a:lnTo>
                  <a:pt x="31" y="3"/>
                </a:lnTo>
                <a:lnTo>
                  <a:pt x="31" y="3"/>
                </a:lnTo>
                <a:lnTo>
                  <a:pt x="29" y="3"/>
                </a:lnTo>
                <a:lnTo>
                  <a:pt x="27" y="2"/>
                </a:lnTo>
                <a:lnTo>
                  <a:pt x="26" y="2"/>
                </a:lnTo>
                <a:lnTo>
                  <a:pt x="24" y="0"/>
                </a:lnTo>
                <a:lnTo>
                  <a:pt x="22" y="0"/>
                </a:lnTo>
                <a:lnTo>
                  <a:pt x="20" y="0"/>
                </a:lnTo>
                <a:lnTo>
                  <a:pt x="18" y="0"/>
                </a:lnTo>
                <a:lnTo>
                  <a:pt x="14" y="0"/>
                </a:lnTo>
                <a:lnTo>
                  <a:pt x="12" y="2"/>
                </a:lnTo>
                <a:lnTo>
                  <a:pt x="10" y="2"/>
                </a:lnTo>
                <a:lnTo>
                  <a:pt x="6" y="3"/>
                </a:lnTo>
                <a:lnTo>
                  <a:pt x="4" y="4"/>
                </a:lnTo>
                <a:lnTo>
                  <a:pt x="0" y="6"/>
                </a:lnTo>
                <a:lnTo>
                  <a:pt x="0" y="124"/>
                </a:lnTo>
                <a:lnTo>
                  <a:pt x="1" y="124"/>
                </a:lnTo>
                <a:lnTo>
                  <a:pt x="1" y="124"/>
                </a:lnTo>
                <a:lnTo>
                  <a:pt x="3" y="124"/>
                </a:lnTo>
                <a:lnTo>
                  <a:pt x="4" y="124"/>
                </a:lnTo>
                <a:lnTo>
                  <a:pt x="5" y="123"/>
                </a:lnTo>
                <a:lnTo>
                  <a:pt x="7" y="123"/>
                </a:lnTo>
                <a:lnTo>
                  <a:pt x="8" y="123"/>
                </a:lnTo>
                <a:lnTo>
                  <a:pt x="11" y="122"/>
                </a:lnTo>
                <a:lnTo>
                  <a:pt x="13" y="122"/>
                </a:lnTo>
                <a:lnTo>
                  <a:pt x="15" y="121"/>
                </a:lnTo>
                <a:lnTo>
                  <a:pt x="18" y="120"/>
                </a:lnTo>
                <a:lnTo>
                  <a:pt x="21" y="118"/>
                </a:lnTo>
                <a:lnTo>
                  <a:pt x="24" y="117"/>
                </a:lnTo>
                <a:lnTo>
                  <a:pt x="26" y="116"/>
                </a:lnTo>
                <a:lnTo>
                  <a:pt x="29" y="114"/>
                </a:lnTo>
                <a:lnTo>
                  <a:pt x="32" y="113"/>
                </a:lnTo>
                <a:lnTo>
                  <a:pt x="32" y="4"/>
                </a:lnTo>
                <a:close/>
              </a:path>
            </a:pathLst>
          </a:custGeom>
          <a:solidFill>
            <a:srgbClr val="7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85" name="Freeform 265">
            <a:extLst>
              <a:ext uri="{FF2B5EF4-FFF2-40B4-BE49-F238E27FC236}">
                <a16:creationId xmlns:a16="http://schemas.microsoft.com/office/drawing/2014/main" id="{5C5581AF-2E99-EEA1-CE4B-F6ED24E10D7D}"/>
              </a:ext>
            </a:extLst>
          </p:cNvPr>
          <p:cNvSpPr>
            <a:spLocks/>
          </p:cNvSpPr>
          <p:nvPr/>
        </p:nvSpPr>
        <p:spPr bwMode="auto">
          <a:xfrm>
            <a:off x="1911350" y="3351213"/>
            <a:ext cx="42863" cy="165100"/>
          </a:xfrm>
          <a:custGeom>
            <a:avLst/>
            <a:gdLst>
              <a:gd name="T0" fmla="*/ 27 w 27"/>
              <a:gd name="T1" fmla="*/ 2 h 104"/>
              <a:gd name="T2" fmla="*/ 27 w 27"/>
              <a:gd name="T3" fmla="*/ 2 h 104"/>
              <a:gd name="T4" fmla="*/ 26 w 27"/>
              <a:gd name="T5" fmla="*/ 2 h 104"/>
              <a:gd name="T6" fmla="*/ 26 w 27"/>
              <a:gd name="T7" fmla="*/ 2 h 104"/>
              <a:gd name="T8" fmla="*/ 25 w 27"/>
              <a:gd name="T9" fmla="*/ 1 h 104"/>
              <a:gd name="T10" fmla="*/ 24 w 27"/>
              <a:gd name="T11" fmla="*/ 1 h 104"/>
              <a:gd name="T12" fmla="*/ 23 w 27"/>
              <a:gd name="T13" fmla="*/ 0 h 104"/>
              <a:gd name="T14" fmla="*/ 20 w 27"/>
              <a:gd name="T15" fmla="*/ 0 h 104"/>
              <a:gd name="T16" fmla="*/ 19 w 27"/>
              <a:gd name="T17" fmla="*/ 0 h 104"/>
              <a:gd name="T18" fmla="*/ 17 w 27"/>
              <a:gd name="T19" fmla="*/ 0 h 104"/>
              <a:gd name="T20" fmla="*/ 14 w 27"/>
              <a:gd name="T21" fmla="*/ 0 h 104"/>
              <a:gd name="T22" fmla="*/ 12 w 27"/>
              <a:gd name="T23" fmla="*/ 0 h 104"/>
              <a:gd name="T24" fmla="*/ 10 w 27"/>
              <a:gd name="T25" fmla="*/ 0 h 104"/>
              <a:gd name="T26" fmla="*/ 9 w 27"/>
              <a:gd name="T27" fmla="*/ 1 h 104"/>
              <a:gd name="T28" fmla="*/ 5 w 27"/>
              <a:gd name="T29" fmla="*/ 2 h 104"/>
              <a:gd name="T30" fmla="*/ 3 w 27"/>
              <a:gd name="T31" fmla="*/ 3 h 104"/>
              <a:gd name="T32" fmla="*/ 0 w 27"/>
              <a:gd name="T33" fmla="*/ 4 h 104"/>
              <a:gd name="T34" fmla="*/ 0 w 27"/>
              <a:gd name="T35" fmla="*/ 104 h 104"/>
              <a:gd name="T36" fmla="*/ 0 w 27"/>
              <a:gd name="T37" fmla="*/ 104 h 104"/>
              <a:gd name="T38" fmla="*/ 2 w 27"/>
              <a:gd name="T39" fmla="*/ 104 h 104"/>
              <a:gd name="T40" fmla="*/ 2 w 27"/>
              <a:gd name="T41" fmla="*/ 104 h 104"/>
              <a:gd name="T42" fmla="*/ 3 w 27"/>
              <a:gd name="T43" fmla="*/ 104 h 104"/>
              <a:gd name="T44" fmla="*/ 4 w 27"/>
              <a:gd name="T45" fmla="*/ 104 h 104"/>
              <a:gd name="T46" fmla="*/ 6 w 27"/>
              <a:gd name="T47" fmla="*/ 104 h 104"/>
              <a:gd name="T48" fmla="*/ 7 w 27"/>
              <a:gd name="T49" fmla="*/ 102 h 104"/>
              <a:gd name="T50" fmla="*/ 10 w 27"/>
              <a:gd name="T51" fmla="*/ 102 h 104"/>
              <a:gd name="T52" fmla="*/ 11 w 27"/>
              <a:gd name="T53" fmla="*/ 101 h 104"/>
              <a:gd name="T54" fmla="*/ 13 w 27"/>
              <a:gd name="T55" fmla="*/ 101 h 104"/>
              <a:gd name="T56" fmla="*/ 16 w 27"/>
              <a:gd name="T57" fmla="*/ 100 h 104"/>
              <a:gd name="T58" fmla="*/ 18 w 27"/>
              <a:gd name="T59" fmla="*/ 99 h 104"/>
              <a:gd name="T60" fmla="*/ 20 w 27"/>
              <a:gd name="T61" fmla="*/ 98 h 104"/>
              <a:gd name="T62" fmla="*/ 23 w 27"/>
              <a:gd name="T63" fmla="*/ 97 h 104"/>
              <a:gd name="T64" fmla="*/ 25 w 27"/>
              <a:gd name="T65" fmla="*/ 95 h 104"/>
              <a:gd name="T66" fmla="*/ 27 w 27"/>
              <a:gd name="T67" fmla="*/ 93 h 104"/>
              <a:gd name="T68" fmla="*/ 27 w 27"/>
              <a:gd name="T69" fmla="*/ 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 h="104">
                <a:moveTo>
                  <a:pt x="27" y="2"/>
                </a:moveTo>
                <a:lnTo>
                  <a:pt x="27" y="2"/>
                </a:lnTo>
                <a:lnTo>
                  <a:pt x="26" y="2"/>
                </a:lnTo>
                <a:lnTo>
                  <a:pt x="26" y="2"/>
                </a:lnTo>
                <a:lnTo>
                  <a:pt x="25" y="1"/>
                </a:lnTo>
                <a:lnTo>
                  <a:pt x="24" y="1"/>
                </a:lnTo>
                <a:lnTo>
                  <a:pt x="23" y="0"/>
                </a:lnTo>
                <a:lnTo>
                  <a:pt x="20" y="0"/>
                </a:lnTo>
                <a:lnTo>
                  <a:pt x="19" y="0"/>
                </a:lnTo>
                <a:lnTo>
                  <a:pt x="17" y="0"/>
                </a:lnTo>
                <a:lnTo>
                  <a:pt x="14" y="0"/>
                </a:lnTo>
                <a:lnTo>
                  <a:pt x="12" y="0"/>
                </a:lnTo>
                <a:lnTo>
                  <a:pt x="10" y="0"/>
                </a:lnTo>
                <a:lnTo>
                  <a:pt x="9" y="1"/>
                </a:lnTo>
                <a:lnTo>
                  <a:pt x="5" y="2"/>
                </a:lnTo>
                <a:lnTo>
                  <a:pt x="3" y="3"/>
                </a:lnTo>
                <a:lnTo>
                  <a:pt x="0" y="4"/>
                </a:lnTo>
                <a:lnTo>
                  <a:pt x="0" y="104"/>
                </a:lnTo>
                <a:lnTo>
                  <a:pt x="0" y="104"/>
                </a:lnTo>
                <a:lnTo>
                  <a:pt x="2" y="104"/>
                </a:lnTo>
                <a:lnTo>
                  <a:pt x="2" y="104"/>
                </a:lnTo>
                <a:lnTo>
                  <a:pt x="3" y="104"/>
                </a:lnTo>
                <a:lnTo>
                  <a:pt x="4" y="104"/>
                </a:lnTo>
                <a:lnTo>
                  <a:pt x="6" y="104"/>
                </a:lnTo>
                <a:lnTo>
                  <a:pt x="7" y="102"/>
                </a:lnTo>
                <a:lnTo>
                  <a:pt x="10" y="102"/>
                </a:lnTo>
                <a:lnTo>
                  <a:pt x="11" y="101"/>
                </a:lnTo>
                <a:lnTo>
                  <a:pt x="13" y="101"/>
                </a:lnTo>
                <a:lnTo>
                  <a:pt x="16" y="100"/>
                </a:lnTo>
                <a:lnTo>
                  <a:pt x="18" y="99"/>
                </a:lnTo>
                <a:lnTo>
                  <a:pt x="20" y="98"/>
                </a:lnTo>
                <a:lnTo>
                  <a:pt x="23" y="97"/>
                </a:lnTo>
                <a:lnTo>
                  <a:pt x="25" y="95"/>
                </a:lnTo>
                <a:lnTo>
                  <a:pt x="27" y="93"/>
                </a:lnTo>
                <a:lnTo>
                  <a:pt x="27" y="2"/>
                </a:lnTo>
                <a:close/>
              </a:path>
            </a:pathLst>
          </a:custGeom>
          <a:solidFill>
            <a:srgbClr val="93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86" name="Freeform 266">
            <a:extLst>
              <a:ext uri="{FF2B5EF4-FFF2-40B4-BE49-F238E27FC236}">
                <a16:creationId xmlns:a16="http://schemas.microsoft.com/office/drawing/2014/main" id="{6B1CB295-D1A4-232F-2BA0-F56A8B7EA5A5}"/>
              </a:ext>
            </a:extLst>
          </p:cNvPr>
          <p:cNvSpPr>
            <a:spLocks/>
          </p:cNvSpPr>
          <p:nvPr/>
        </p:nvSpPr>
        <p:spPr bwMode="auto">
          <a:xfrm>
            <a:off x="1914525" y="3352800"/>
            <a:ext cx="34925" cy="133350"/>
          </a:xfrm>
          <a:custGeom>
            <a:avLst/>
            <a:gdLst>
              <a:gd name="T0" fmla="*/ 22 w 22"/>
              <a:gd name="T1" fmla="*/ 2 h 84"/>
              <a:gd name="T2" fmla="*/ 22 w 22"/>
              <a:gd name="T3" fmla="*/ 2 h 84"/>
              <a:gd name="T4" fmla="*/ 21 w 22"/>
              <a:gd name="T5" fmla="*/ 1 h 84"/>
              <a:gd name="T6" fmla="*/ 21 w 22"/>
              <a:gd name="T7" fmla="*/ 1 h 84"/>
              <a:gd name="T8" fmla="*/ 19 w 22"/>
              <a:gd name="T9" fmla="*/ 1 h 84"/>
              <a:gd name="T10" fmla="*/ 18 w 22"/>
              <a:gd name="T11" fmla="*/ 1 h 84"/>
              <a:gd name="T12" fmla="*/ 17 w 22"/>
              <a:gd name="T13" fmla="*/ 0 h 84"/>
              <a:gd name="T14" fmla="*/ 16 w 22"/>
              <a:gd name="T15" fmla="*/ 0 h 84"/>
              <a:gd name="T16" fmla="*/ 15 w 22"/>
              <a:gd name="T17" fmla="*/ 0 h 84"/>
              <a:gd name="T18" fmla="*/ 14 w 22"/>
              <a:gd name="T19" fmla="*/ 0 h 84"/>
              <a:gd name="T20" fmla="*/ 11 w 22"/>
              <a:gd name="T21" fmla="*/ 0 h 84"/>
              <a:gd name="T22" fmla="*/ 9 w 22"/>
              <a:gd name="T23" fmla="*/ 0 h 84"/>
              <a:gd name="T24" fmla="*/ 8 w 22"/>
              <a:gd name="T25" fmla="*/ 0 h 84"/>
              <a:gd name="T26" fmla="*/ 5 w 22"/>
              <a:gd name="T27" fmla="*/ 1 h 84"/>
              <a:gd name="T28" fmla="*/ 3 w 22"/>
              <a:gd name="T29" fmla="*/ 1 h 84"/>
              <a:gd name="T30" fmla="*/ 2 w 22"/>
              <a:gd name="T31" fmla="*/ 2 h 84"/>
              <a:gd name="T32" fmla="*/ 0 w 22"/>
              <a:gd name="T33" fmla="*/ 3 h 84"/>
              <a:gd name="T34" fmla="*/ 0 w 22"/>
              <a:gd name="T35" fmla="*/ 84 h 84"/>
              <a:gd name="T36" fmla="*/ 0 w 22"/>
              <a:gd name="T37" fmla="*/ 84 h 84"/>
              <a:gd name="T38" fmla="*/ 0 w 22"/>
              <a:gd name="T39" fmla="*/ 84 h 84"/>
              <a:gd name="T40" fmla="*/ 1 w 22"/>
              <a:gd name="T41" fmla="*/ 84 h 84"/>
              <a:gd name="T42" fmla="*/ 2 w 22"/>
              <a:gd name="T43" fmla="*/ 84 h 84"/>
              <a:gd name="T44" fmla="*/ 3 w 22"/>
              <a:gd name="T45" fmla="*/ 84 h 84"/>
              <a:gd name="T46" fmla="*/ 4 w 22"/>
              <a:gd name="T47" fmla="*/ 84 h 84"/>
              <a:gd name="T48" fmla="*/ 5 w 22"/>
              <a:gd name="T49" fmla="*/ 84 h 84"/>
              <a:gd name="T50" fmla="*/ 7 w 22"/>
              <a:gd name="T51" fmla="*/ 83 h 84"/>
              <a:gd name="T52" fmla="*/ 9 w 22"/>
              <a:gd name="T53" fmla="*/ 83 h 84"/>
              <a:gd name="T54" fmla="*/ 10 w 22"/>
              <a:gd name="T55" fmla="*/ 82 h 84"/>
              <a:gd name="T56" fmla="*/ 12 w 22"/>
              <a:gd name="T57" fmla="*/ 82 h 84"/>
              <a:gd name="T58" fmla="*/ 14 w 22"/>
              <a:gd name="T59" fmla="*/ 80 h 84"/>
              <a:gd name="T60" fmla="*/ 16 w 22"/>
              <a:gd name="T61" fmla="*/ 79 h 84"/>
              <a:gd name="T62" fmla="*/ 18 w 22"/>
              <a:gd name="T63" fmla="*/ 78 h 84"/>
              <a:gd name="T64" fmla="*/ 19 w 22"/>
              <a:gd name="T65" fmla="*/ 77 h 84"/>
              <a:gd name="T66" fmla="*/ 22 w 22"/>
              <a:gd name="T67" fmla="*/ 76 h 84"/>
              <a:gd name="T68" fmla="*/ 22 w 22"/>
              <a:gd name="T69" fmla="*/ 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84">
                <a:moveTo>
                  <a:pt x="22" y="2"/>
                </a:moveTo>
                <a:lnTo>
                  <a:pt x="22" y="2"/>
                </a:lnTo>
                <a:lnTo>
                  <a:pt x="21" y="1"/>
                </a:lnTo>
                <a:lnTo>
                  <a:pt x="21" y="1"/>
                </a:lnTo>
                <a:lnTo>
                  <a:pt x="19" y="1"/>
                </a:lnTo>
                <a:lnTo>
                  <a:pt x="18" y="1"/>
                </a:lnTo>
                <a:lnTo>
                  <a:pt x="17" y="0"/>
                </a:lnTo>
                <a:lnTo>
                  <a:pt x="16" y="0"/>
                </a:lnTo>
                <a:lnTo>
                  <a:pt x="15" y="0"/>
                </a:lnTo>
                <a:lnTo>
                  <a:pt x="14" y="0"/>
                </a:lnTo>
                <a:lnTo>
                  <a:pt x="11" y="0"/>
                </a:lnTo>
                <a:lnTo>
                  <a:pt x="9" y="0"/>
                </a:lnTo>
                <a:lnTo>
                  <a:pt x="8" y="0"/>
                </a:lnTo>
                <a:lnTo>
                  <a:pt x="5" y="1"/>
                </a:lnTo>
                <a:lnTo>
                  <a:pt x="3" y="1"/>
                </a:lnTo>
                <a:lnTo>
                  <a:pt x="2" y="2"/>
                </a:lnTo>
                <a:lnTo>
                  <a:pt x="0" y="3"/>
                </a:lnTo>
                <a:lnTo>
                  <a:pt x="0" y="84"/>
                </a:lnTo>
                <a:lnTo>
                  <a:pt x="0" y="84"/>
                </a:lnTo>
                <a:lnTo>
                  <a:pt x="0" y="84"/>
                </a:lnTo>
                <a:lnTo>
                  <a:pt x="1" y="84"/>
                </a:lnTo>
                <a:lnTo>
                  <a:pt x="2" y="84"/>
                </a:lnTo>
                <a:lnTo>
                  <a:pt x="3" y="84"/>
                </a:lnTo>
                <a:lnTo>
                  <a:pt x="4" y="84"/>
                </a:lnTo>
                <a:lnTo>
                  <a:pt x="5" y="84"/>
                </a:lnTo>
                <a:lnTo>
                  <a:pt x="7" y="83"/>
                </a:lnTo>
                <a:lnTo>
                  <a:pt x="9" y="83"/>
                </a:lnTo>
                <a:lnTo>
                  <a:pt x="10" y="82"/>
                </a:lnTo>
                <a:lnTo>
                  <a:pt x="12" y="82"/>
                </a:lnTo>
                <a:lnTo>
                  <a:pt x="14" y="80"/>
                </a:lnTo>
                <a:lnTo>
                  <a:pt x="16" y="79"/>
                </a:lnTo>
                <a:lnTo>
                  <a:pt x="18" y="78"/>
                </a:lnTo>
                <a:lnTo>
                  <a:pt x="19" y="77"/>
                </a:lnTo>
                <a:lnTo>
                  <a:pt x="22" y="76"/>
                </a:lnTo>
                <a:lnTo>
                  <a:pt x="22" y="2"/>
                </a:lnTo>
                <a:close/>
              </a:path>
            </a:pathLst>
          </a:custGeom>
          <a:solidFill>
            <a:srgbClr val="A8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87" name="Freeform 267">
            <a:extLst>
              <a:ext uri="{FF2B5EF4-FFF2-40B4-BE49-F238E27FC236}">
                <a16:creationId xmlns:a16="http://schemas.microsoft.com/office/drawing/2014/main" id="{42B3789E-035F-54B6-7D97-CB5F7298978A}"/>
              </a:ext>
            </a:extLst>
          </p:cNvPr>
          <p:cNvSpPr>
            <a:spLocks/>
          </p:cNvSpPr>
          <p:nvPr/>
        </p:nvSpPr>
        <p:spPr bwMode="auto">
          <a:xfrm>
            <a:off x="1916113" y="3354388"/>
            <a:ext cx="26987" cy="103187"/>
          </a:xfrm>
          <a:custGeom>
            <a:avLst/>
            <a:gdLst>
              <a:gd name="T0" fmla="*/ 17 w 17"/>
              <a:gd name="T1" fmla="*/ 1 h 65"/>
              <a:gd name="T2" fmla="*/ 17 w 17"/>
              <a:gd name="T3" fmla="*/ 1 h 65"/>
              <a:gd name="T4" fmla="*/ 16 w 17"/>
              <a:gd name="T5" fmla="*/ 1 h 65"/>
              <a:gd name="T6" fmla="*/ 14 w 17"/>
              <a:gd name="T7" fmla="*/ 0 h 65"/>
              <a:gd name="T8" fmla="*/ 11 w 17"/>
              <a:gd name="T9" fmla="*/ 0 h 65"/>
              <a:gd name="T10" fmla="*/ 9 w 17"/>
              <a:gd name="T11" fmla="*/ 0 h 65"/>
              <a:gd name="T12" fmla="*/ 6 w 17"/>
              <a:gd name="T13" fmla="*/ 0 h 65"/>
              <a:gd name="T14" fmla="*/ 2 w 17"/>
              <a:gd name="T15" fmla="*/ 1 h 65"/>
              <a:gd name="T16" fmla="*/ 0 w 17"/>
              <a:gd name="T17" fmla="*/ 2 h 65"/>
              <a:gd name="T18" fmla="*/ 0 w 17"/>
              <a:gd name="T19" fmla="*/ 65 h 65"/>
              <a:gd name="T20" fmla="*/ 0 w 17"/>
              <a:gd name="T21" fmla="*/ 65 h 65"/>
              <a:gd name="T22" fmla="*/ 1 w 17"/>
              <a:gd name="T23" fmla="*/ 65 h 65"/>
              <a:gd name="T24" fmla="*/ 3 w 17"/>
              <a:gd name="T25" fmla="*/ 64 h 65"/>
              <a:gd name="T26" fmla="*/ 6 w 17"/>
              <a:gd name="T27" fmla="*/ 64 h 65"/>
              <a:gd name="T28" fmla="*/ 8 w 17"/>
              <a:gd name="T29" fmla="*/ 63 h 65"/>
              <a:gd name="T30" fmla="*/ 11 w 17"/>
              <a:gd name="T31" fmla="*/ 62 h 65"/>
              <a:gd name="T32" fmla="*/ 14 w 17"/>
              <a:gd name="T33" fmla="*/ 61 h 65"/>
              <a:gd name="T34" fmla="*/ 17 w 17"/>
              <a:gd name="T35" fmla="*/ 58 h 65"/>
              <a:gd name="T36" fmla="*/ 17 w 17"/>
              <a:gd name="T37" fmla="*/ 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65">
                <a:moveTo>
                  <a:pt x="17" y="1"/>
                </a:moveTo>
                <a:lnTo>
                  <a:pt x="17" y="1"/>
                </a:lnTo>
                <a:lnTo>
                  <a:pt x="16" y="1"/>
                </a:lnTo>
                <a:lnTo>
                  <a:pt x="14" y="0"/>
                </a:lnTo>
                <a:lnTo>
                  <a:pt x="11" y="0"/>
                </a:lnTo>
                <a:lnTo>
                  <a:pt x="9" y="0"/>
                </a:lnTo>
                <a:lnTo>
                  <a:pt x="6" y="0"/>
                </a:lnTo>
                <a:lnTo>
                  <a:pt x="2" y="1"/>
                </a:lnTo>
                <a:lnTo>
                  <a:pt x="0" y="2"/>
                </a:lnTo>
                <a:lnTo>
                  <a:pt x="0" y="65"/>
                </a:lnTo>
                <a:lnTo>
                  <a:pt x="0" y="65"/>
                </a:lnTo>
                <a:lnTo>
                  <a:pt x="1" y="65"/>
                </a:lnTo>
                <a:lnTo>
                  <a:pt x="3" y="64"/>
                </a:lnTo>
                <a:lnTo>
                  <a:pt x="6" y="64"/>
                </a:lnTo>
                <a:lnTo>
                  <a:pt x="8" y="63"/>
                </a:lnTo>
                <a:lnTo>
                  <a:pt x="11" y="62"/>
                </a:lnTo>
                <a:lnTo>
                  <a:pt x="14" y="61"/>
                </a:lnTo>
                <a:lnTo>
                  <a:pt x="17" y="58"/>
                </a:lnTo>
                <a:lnTo>
                  <a:pt x="17" y="1"/>
                </a:lnTo>
                <a:close/>
              </a:path>
            </a:pathLst>
          </a:custGeom>
          <a:solidFill>
            <a:srgbClr val="BC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88" name="Freeform 268">
            <a:extLst>
              <a:ext uri="{FF2B5EF4-FFF2-40B4-BE49-F238E27FC236}">
                <a16:creationId xmlns:a16="http://schemas.microsoft.com/office/drawing/2014/main" id="{953A1520-5E7A-F69C-EE5A-0BEFC4CE7269}"/>
              </a:ext>
            </a:extLst>
          </p:cNvPr>
          <p:cNvSpPr>
            <a:spLocks/>
          </p:cNvSpPr>
          <p:nvPr/>
        </p:nvSpPr>
        <p:spPr bwMode="auto">
          <a:xfrm>
            <a:off x="1916113" y="3355975"/>
            <a:ext cx="22225" cy="73025"/>
          </a:xfrm>
          <a:custGeom>
            <a:avLst/>
            <a:gdLst>
              <a:gd name="T0" fmla="*/ 14 w 14"/>
              <a:gd name="T1" fmla="*/ 1 h 46"/>
              <a:gd name="T2" fmla="*/ 14 w 14"/>
              <a:gd name="T3" fmla="*/ 0 h 46"/>
              <a:gd name="T4" fmla="*/ 13 w 14"/>
              <a:gd name="T5" fmla="*/ 0 h 46"/>
              <a:gd name="T6" fmla="*/ 11 w 14"/>
              <a:gd name="T7" fmla="*/ 0 h 46"/>
              <a:gd name="T8" fmla="*/ 9 w 14"/>
              <a:gd name="T9" fmla="*/ 0 h 46"/>
              <a:gd name="T10" fmla="*/ 8 w 14"/>
              <a:gd name="T11" fmla="*/ 0 h 46"/>
              <a:gd name="T12" fmla="*/ 6 w 14"/>
              <a:gd name="T13" fmla="*/ 0 h 46"/>
              <a:gd name="T14" fmla="*/ 2 w 14"/>
              <a:gd name="T15" fmla="*/ 0 h 46"/>
              <a:gd name="T16" fmla="*/ 0 w 14"/>
              <a:gd name="T17" fmla="*/ 2 h 46"/>
              <a:gd name="T18" fmla="*/ 0 w 14"/>
              <a:gd name="T19" fmla="*/ 46 h 46"/>
              <a:gd name="T20" fmla="*/ 1 w 14"/>
              <a:gd name="T21" fmla="*/ 46 h 46"/>
              <a:gd name="T22" fmla="*/ 1 w 14"/>
              <a:gd name="T23" fmla="*/ 46 h 46"/>
              <a:gd name="T24" fmla="*/ 3 w 14"/>
              <a:gd name="T25" fmla="*/ 46 h 46"/>
              <a:gd name="T26" fmla="*/ 4 w 14"/>
              <a:gd name="T27" fmla="*/ 44 h 46"/>
              <a:gd name="T28" fmla="*/ 7 w 14"/>
              <a:gd name="T29" fmla="*/ 44 h 46"/>
              <a:gd name="T30" fmla="*/ 9 w 14"/>
              <a:gd name="T31" fmla="*/ 43 h 46"/>
              <a:gd name="T32" fmla="*/ 11 w 14"/>
              <a:gd name="T33" fmla="*/ 42 h 46"/>
              <a:gd name="T34" fmla="*/ 14 w 14"/>
              <a:gd name="T35" fmla="*/ 41 h 46"/>
              <a:gd name="T36" fmla="*/ 14 w 14"/>
              <a:gd name="T3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 h="46">
                <a:moveTo>
                  <a:pt x="14" y="1"/>
                </a:moveTo>
                <a:lnTo>
                  <a:pt x="14" y="0"/>
                </a:lnTo>
                <a:lnTo>
                  <a:pt x="13" y="0"/>
                </a:lnTo>
                <a:lnTo>
                  <a:pt x="11" y="0"/>
                </a:lnTo>
                <a:lnTo>
                  <a:pt x="9" y="0"/>
                </a:lnTo>
                <a:lnTo>
                  <a:pt x="8" y="0"/>
                </a:lnTo>
                <a:lnTo>
                  <a:pt x="6" y="0"/>
                </a:lnTo>
                <a:lnTo>
                  <a:pt x="2" y="0"/>
                </a:lnTo>
                <a:lnTo>
                  <a:pt x="0" y="2"/>
                </a:lnTo>
                <a:lnTo>
                  <a:pt x="0" y="46"/>
                </a:lnTo>
                <a:lnTo>
                  <a:pt x="1" y="46"/>
                </a:lnTo>
                <a:lnTo>
                  <a:pt x="1" y="46"/>
                </a:lnTo>
                <a:lnTo>
                  <a:pt x="3" y="46"/>
                </a:lnTo>
                <a:lnTo>
                  <a:pt x="4" y="44"/>
                </a:lnTo>
                <a:lnTo>
                  <a:pt x="7" y="44"/>
                </a:lnTo>
                <a:lnTo>
                  <a:pt x="9" y="43"/>
                </a:lnTo>
                <a:lnTo>
                  <a:pt x="11" y="42"/>
                </a:lnTo>
                <a:lnTo>
                  <a:pt x="14" y="41"/>
                </a:lnTo>
                <a:lnTo>
                  <a:pt x="14" y="1"/>
                </a:lnTo>
                <a:close/>
              </a:path>
            </a:pathLst>
          </a:custGeom>
          <a:solidFill>
            <a:srgbClr val="D1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89" name="Freeform 269">
            <a:extLst>
              <a:ext uri="{FF2B5EF4-FFF2-40B4-BE49-F238E27FC236}">
                <a16:creationId xmlns:a16="http://schemas.microsoft.com/office/drawing/2014/main" id="{7DD6AC12-4A34-0F0E-69BB-28E9CC95A3B5}"/>
              </a:ext>
            </a:extLst>
          </p:cNvPr>
          <p:cNvSpPr>
            <a:spLocks/>
          </p:cNvSpPr>
          <p:nvPr/>
        </p:nvSpPr>
        <p:spPr bwMode="auto">
          <a:xfrm>
            <a:off x="1917700" y="3355975"/>
            <a:ext cx="14288" cy="42863"/>
          </a:xfrm>
          <a:custGeom>
            <a:avLst/>
            <a:gdLst>
              <a:gd name="T0" fmla="*/ 9 w 9"/>
              <a:gd name="T1" fmla="*/ 1 h 27"/>
              <a:gd name="T2" fmla="*/ 9 w 9"/>
              <a:gd name="T3" fmla="*/ 1 h 27"/>
              <a:gd name="T4" fmla="*/ 8 w 9"/>
              <a:gd name="T5" fmla="*/ 1 h 27"/>
              <a:gd name="T6" fmla="*/ 7 w 9"/>
              <a:gd name="T7" fmla="*/ 1 h 27"/>
              <a:gd name="T8" fmla="*/ 6 w 9"/>
              <a:gd name="T9" fmla="*/ 0 h 27"/>
              <a:gd name="T10" fmla="*/ 5 w 9"/>
              <a:gd name="T11" fmla="*/ 0 h 27"/>
              <a:gd name="T12" fmla="*/ 3 w 9"/>
              <a:gd name="T13" fmla="*/ 1 h 27"/>
              <a:gd name="T14" fmla="*/ 1 w 9"/>
              <a:gd name="T15" fmla="*/ 1 h 27"/>
              <a:gd name="T16" fmla="*/ 0 w 9"/>
              <a:gd name="T17" fmla="*/ 2 h 27"/>
              <a:gd name="T18" fmla="*/ 0 w 9"/>
              <a:gd name="T19" fmla="*/ 27 h 27"/>
              <a:gd name="T20" fmla="*/ 0 w 9"/>
              <a:gd name="T21" fmla="*/ 27 h 27"/>
              <a:gd name="T22" fmla="*/ 1 w 9"/>
              <a:gd name="T23" fmla="*/ 27 h 27"/>
              <a:gd name="T24" fmla="*/ 2 w 9"/>
              <a:gd name="T25" fmla="*/ 27 h 27"/>
              <a:gd name="T26" fmla="*/ 3 w 9"/>
              <a:gd name="T27" fmla="*/ 27 h 27"/>
              <a:gd name="T28" fmla="*/ 5 w 9"/>
              <a:gd name="T29" fmla="*/ 27 h 27"/>
              <a:gd name="T30" fmla="*/ 6 w 9"/>
              <a:gd name="T31" fmla="*/ 26 h 27"/>
              <a:gd name="T32" fmla="*/ 8 w 9"/>
              <a:gd name="T33" fmla="*/ 25 h 27"/>
              <a:gd name="T34" fmla="*/ 9 w 9"/>
              <a:gd name="T35" fmla="*/ 23 h 27"/>
              <a:gd name="T36" fmla="*/ 9 w 9"/>
              <a:gd name="T3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27">
                <a:moveTo>
                  <a:pt x="9" y="1"/>
                </a:moveTo>
                <a:lnTo>
                  <a:pt x="9" y="1"/>
                </a:lnTo>
                <a:lnTo>
                  <a:pt x="8" y="1"/>
                </a:lnTo>
                <a:lnTo>
                  <a:pt x="7" y="1"/>
                </a:lnTo>
                <a:lnTo>
                  <a:pt x="6" y="0"/>
                </a:lnTo>
                <a:lnTo>
                  <a:pt x="5" y="0"/>
                </a:lnTo>
                <a:lnTo>
                  <a:pt x="3" y="1"/>
                </a:lnTo>
                <a:lnTo>
                  <a:pt x="1" y="1"/>
                </a:lnTo>
                <a:lnTo>
                  <a:pt x="0" y="2"/>
                </a:lnTo>
                <a:lnTo>
                  <a:pt x="0" y="27"/>
                </a:lnTo>
                <a:lnTo>
                  <a:pt x="0" y="27"/>
                </a:lnTo>
                <a:lnTo>
                  <a:pt x="1" y="27"/>
                </a:lnTo>
                <a:lnTo>
                  <a:pt x="2" y="27"/>
                </a:lnTo>
                <a:lnTo>
                  <a:pt x="3" y="27"/>
                </a:lnTo>
                <a:lnTo>
                  <a:pt x="5" y="27"/>
                </a:lnTo>
                <a:lnTo>
                  <a:pt x="6" y="26"/>
                </a:lnTo>
                <a:lnTo>
                  <a:pt x="8" y="25"/>
                </a:lnTo>
                <a:lnTo>
                  <a:pt x="9" y="23"/>
                </a:lnTo>
                <a:lnTo>
                  <a:pt x="9" y="1"/>
                </a:lnTo>
                <a:close/>
              </a:path>
            </a:pathLst>
          </a:custGeom>
          <a:solidFill>
            <a:srgbClr val="E5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90" name="Freeform 270">
            <a:extLst>
              <a:ext uri="{FF2B5EF4-FFF2-40B4-BE49-F238E27FC236}">
                <a16:creationId xmlns:a16="http://schemas.microsoft.com/office/drawing/2014/main" id="{105B256C-91E5-61E7-9AA0-146430F794A9}"/>
              </a:ext>
            </a:extLst>
          </p:cNvPr>
          <p:cNvSpPr>
            <a:spLocks/>
          </p:cNvSpPr>
          <p:nvPr/>
        </p:nvSpPr>
        <p:spPr bwMode="auto">
          <a:xfrm>
            <a:off x="2093913" y="3478213"/>
            <a:ext cx="22225" cy="22225"/>
          </a:xfrm>
          <a:custGeom>
            <a:avLst/>
            <a:gdLst>
              <a:gd name="T0" fmla="*/ 7 w 14"/>
              <a:gd name="T1" fmla="*/ 14 h 14"/>
              <a:gd name="T2" fmla="*/ 8 w 14"/>
              <a:gd name="T3" fmla="*/ 14 h 14"/>
              <a:gd name="T4" fmla="*/ 9 w 14"/>
              <a:gd name="T5" fmla="*/ 13 h 14"/>
              <a:gd name="T6" fmla="*/ 10 w 14"/>
              <a:gd name="T7" fmla="*/ 13 h 14"/>
              <a:gd name="T8" fmla="*/ 11 w 14"/>
              <a:gd name="T9" fmla="*/ 12 h 14"/>
              <a:gd name="T10" fmla="*/ 13 w 14"/>
              <a:gd name="T11" fmla="*/ 11 h 14"/>
              <a:gd name="T12" fmla="*/ 13 w 14"/>
              <a:gd name="T13" fmla="*/ 10 h 14"/>
              <a:gd name="T14" fmla="*/ 14 w 14"/>
              <a:gd name="T15" fmla="*/ 8 h 14"/>
              <a:gd name="T16" fmla="*/ 14 w 14"/>
              <a:gd name="T17" fmla="*/ 7 h 14"/>
              <a:gd name="T18" fmla="*/ 14 w 14"/>
              <a:gd name="T19" fmla="*/ 6 h 14"/>
              <a:gd name="T20" fmla="*/ 13 w 14"/>
              <a:gd name="T21" fmla="*/ 5 h 14"/>
              <a:gd name="T22" fmla="*/ 13 w 14"/>
              <a:gd name="T23" fmla="*/ 4 h 14"/>
              <a:gd name="T24" fmla="*/ 11 w 14"/>
              <a:gd name="T25" fmla="*/ 3 h 14"/>
              <a:gd name="T26" fmla="*/ 10 w 14"/>
              <a:gd name="T27" fmla="*/ 1 h 14"/>
              <a:gd name="T28" fmla="*/ 9 w 14"/>
              <a:gd name="T29" fmla="*/ 0 h 14"/>
              <a:gd name="T30" fmla="*/ 8 w 14"/>
              <a:gd name="T31" fmla="*/ 0 h 14"/>
              <a:gd name="T32" fmla="*/ 7 w 14"/>
              <a:gd name="T33" fmla="*/ 0 h 14"/>
              <a:gd name="T34" fmla="*/ 6 w 14"/>
              <a:gd name="T35" fmla="*/ 0 h 14"/>
              <a:gd name="T36" fmla="*/ 4 w 14"/>
              <a:gd name="T37" fmla="*/ 0 h 14"/>
              <a:gd name="T38" fmla="*/ 3 w 14"/>
              <a:gd name="T39" fmla="*/ 1 h 14"/>
              <a:gd name="T40" fmla="*/ 2 w 14"/>
              <a:gd name="T41" fmla="*/ 3 h 14"/>
              <a:gd name="T42" fmla="*/ 1 w 14"/>
              <a:gd name="T43" fmla="*/ 4 h 14"/>
              <a:gd name="T44" fmla="*/ 1 w 14"/>
              <a:gd name="T45" fmla="*/ 5 h 14"/>
              <a:gd name="T46" fmla="*/ 0 w 14"/>
              <a:gd name="T47" fmla="*/ 6 h 14"/>
              <a:gd name="T48" fmla="*/ 0 w 14"/>
              <a:gd name="T49" fmla="*/ 7 h 14"/>
              <a:gd name="T50" fmla="*/ 0 w 14"/>
              <a:gd name="T51" fmla="*/ 8 h 14"/>
              <a:gd name="T52" fmla="*/ 1 w 14"/>
              <a:gd name="T53" fmla="*/ 10 h 14"/>
              <a:gd name="T54" fmla="*/ 1 w 14"/>
              <a:gd name="T55" fmla="*/ 11 h 14"/>
              <a:gd name="T56" fmla="*/ 2 w 14"/>
              <a:gd name="T57" fmla="*/ 12 h 14"/>
              <a:gd name="T58" fmla="*/ 3 w 14"/>
              <a:gd name="T59" fmla="*/ 13 h 14"/>
              <a:gd name="T60" fmla="*/ 4 w 14"/>
              <a:gd name="T61" fmla="*/ 13 h 14"/>
              <a:gd name="T62" fmla="*/ 6 w 14"/>
              <a:gd name="T63" fmla="*/ 14 h 14"/>
              <a:gd name="T64" fmla="*/ 7 w 14"/>
              <a:gd name="T6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4">
                <a:moveTo>
                  <a:pt x="7" y="14"/>
                </a:moveTo>
                <a:lnTo>
                  <a:pt x="8" y="14"/>
                </a:lnTo>
                <a:lnTo>
                  <a:pt x="9" y="13"/>
                </a:lnTo>
                <a:lnTo>
                  <a:pt x="10" y="13"/>
                </a:lnTo>
                <a:lnTo>
                  <a:pt x="11" y="12"/>
                </a:lnTo>
                <a:lnTo>
                  <a:pt x="13" y="11"/>
                </a:lnTo>
                <a:lnTo>
                  <a:pt x="13" y="10"/>
                </a:lnTo>
                <a:lnTo>
                  <a:pt x="14" y="8"/>
                </a:lnTo>
                <a:lnTo>
                  <a:pt x="14" y="7"/>
                </a:lnTo>
                <a:lnTo>
                  <a:pt x="14" y="6"/>
                </a:lnTo>
                <a:lnTo>
                  <a:pt x="13" y="5"/>
                </a:lnTo>
                <a:lnTo>
                  <a:pt x="13" y="4"/>
                </a:lnTo>
                <a:lnTo>
                  <a:pt x="11" y="3"/>
                </a:lnTo>
                <a:lnTo>
                  <a:pt x="10" y="1"/>
                </a:lnTo>
                <a:lnTo>
                  <a:pt x="9" y="0"/>
                </a:lnTo>
                <a:lnTo>
                  <a:pt x="8" y="0"/>
                </a:lnTo>
                <a:lnTo>
                  <a:pt x="7" y="0"/>
                </a:lnTo>
                <a:lnTo>
                  <a:pt x="6" y="0"/>
                </a:lnTo>
                <a:lnTo>
                  <a:pt x="4" y="0"/>
                </a:lnTo>
                <a:lnTo>
                  <a:pt x="3" y="1"/>
                </a:lnTo>
                <a:lnTo>
                  <a:pt x="2" y="3"/>
                </a:lnTo>
                <a:lnTo>
                  <a:pt x="1" y="4"/>
                </a:lnTo>
                <a:lnTo>
                  <a:pt x="1" y="5"/>
                </a:lnTo>
                <a:lnTo>
                  <a:pt x="0" y="6"/>
                </a:lnTo>
                <a:lnTo>
                  <a:pt x="0" y="7"/>
                </a:lnTo>
                <a:lnTo>
                  <a:pt x="0" y="8"/>
                </a:lnTo>
                <a:lnTo>
                  <a:pt x="1" y="10"/>
                </a:lnTo>
                <a:lnTo>
                  <a:pt x="1" y="11"/>
                </a:lnTo>
                <a:lnTo>
                  <a:pt x="2" y="12"/>
                </a:lnTo>
                <a:lnTo>
                  <a:pt x="3" y="13"/>
                </a:lnTo>
                <a:lnTo>
                  <a:pt x="4" y="13"/>
                </a:lnTo>
                <a:lnTo>
                  <a:pt x="6" y="14"/>
                </a:lnTo>
                <a:lnTo>
                  <a:pt x="7"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91" name="Freeform 271">
            <a:extLst>
              <a:ext uri="{FF2B5EF4-FFF2-40B4-BE49-F238E27FC236}">
                <a16:creationId xmlns:a16="http://schemas.microsoft.com/office/drawing/2014/main" id="{AC4E911A-55CE-6468-303C-AB38B2162BAF}"/>
              </a:ext>
            </a:extLst>
          </p:cNvPr>
          <p:cNvSpPr>
            <a:spLocks/>
          </p:cNvSpPr>
          <p:nvPr/>
        </p:nvSpPr>
        <p:spPr bwMode="auto">
          <a:xfrm>
            <a:off x="2028825" y="3478213"/>
            <a:ext cx="11113" cy="11112"/>
          </a:xfrm>
          <a:custGeom>
            <a:avLst/>
            <a:gdLst>
              <a:gd name="T0" fmla="*/ 3 w 7"/>
              <a:gd name="T1" fmla="*/ 7 h 7"/>
              <a:gd name="T2" fmla="*/ 5 w 7"/>
              <a:gd name="T3" fmla="*/ 7 h 7"/>
              <a:gd name="T4" fmla="*/ 6 w 7"/>
              <a:gd name="T5" fmla="*/ 6 h 7"/>
              <a:gd name="T6" fmla="*/ 6 w 7"/>
              <a:gd name="T7" fmla="*/ 5 h 7"/>
              <a:gd name="T8" fmla="*/ 7 w 7"/>
              <a:gd name="T9" fmla="*/ 4 h 7"/>
              <a:gd name="T10" fmla="*/ 6 w 7"/>
              <a:gd name="T11" fmla="*/ 3 h 7"/>
              <a:gd name="T12" fmla="*/ 6 w 7"/>
              <a:gd name="T13" fmla="*/ 1 h 7"/>
              <a:gd name="T14" fmla="*/ 5 w 7"/>
              <a:gd name="T15" fmla="*/ 0 h 7"/>
              <a:gd name="T16" fmla="*/ 3 w 7"/>
              <a:gd name="T17" fmla="*/ 0 h 7"/>
              <a:gd name="T18" fmla="*/ 2 w 7"/>
              <a:gd name="T19" fmla="*/ 0 h 7"/>
              <a:gd name="T20" fmla="*/ 1 w 7"/>
              <a:gd name="T21" fmla="*/ 1 h 7"/>
              <a:gd name="T22" fmla="*/ 0 w 7"/>
              <a:gd name="T23" fmla="*/ 3 h 7"/>
              <a:gd name="T24" fmla="*/ 0 w 7"/>
              <a:gd name="T25" fmla="*/ 4 h 7"/>
              <a:gd name="T26" fmla="*/ 0 w 7"/>
              <a:gd name="T27" fmla="*/ 5 h 7"/>
              <a:gd name="T28" fmla="*/ 1 w 7"/>
              <a:gd name="T29" fmla="*/ 6 h 7"/>
              <a:gd name="T30" fmla="*/ 2 w 7"/>
              <a:gd name="T31" fmla="*/ 7 h 7"/>
              <a:gd name="T32" fmla="*/ 3 w 7"/>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7">
                <a:moveTo>
                  <a:pt x="3" y="7"/>
                </a:moveTo>
                <a:lnTo>
                  <a:pt x="5" y="7"/>
                </a:lnTo>
                <a:lnTo>
                  <a:pt x="6" y="6"/>
                </a:lnTo>
                <a:lnTo>
                  <a:pt x="6" y="5"/>
                </a:lnTo>
                <a:lnTo>
                  <a:pt x="7" y="4"/>
                </a:lnTo>
                <a:lnTo>
                  <a:pt x="6" y="3"/>
                </a:lnTo>
                <a:lnTo>
                  <a:pt x="6" y="1"/>
                </a:lnTo>
                <a:lnTo>
                  <a:pt x="5" y="0"/>
                </a:lnTo>
                <a:lnTo>
                  <a:pt x="3" y="0"/>
                </a:lnTo>
                <a:lnTo>
                  <a:pt x="2" y="0"/>
                </a:lnTo>
                <a:lnTo>
                  <a:pt x="1" y="1"/>
                </a:lnTo>
                <a:lnTo>
                  <a:pt x="0" y="3"/>
                </a:lnTo>
                <a:lnTo>
                  <a:pt x="0" y="4"/>
                </a:lnTo>
                <a:lnTo>
                  <a:pt x="0" y="5"/>
                </a:lnTo>
                <a:lnTo>
                  <a:pt x="1" y="6"/>
                </a:lnTo>
                <a:lnTo>
                  <a:pt x="2" y="7"/>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92" name="Freeform 272">
            <a:extLst>
              <a:ext uri="{FF2B5EF4-FFF2-40B4-BE49-F238E27FC236}">
                <a16:creationId xmlns:a16="http://schemas.microsoft.com/office/drawing/2014/main" id="{5EC32707-F4FF-E925-0054-0E51322A10C1}"/>
              </a:ext>
            </a:extLst>
          </p:cNvPr>
          <p:cNvSpPr>
            <a:spLocks/>
          </p:cNvSpPr>
          <p:nvPr/>
        </p:nvSpPr>
        <p:spPr bwMode="auto">
          <a:xfrm>
            <a:off x="2047875" y="3478213"/>
            <a:ext cx="7938" cy="11112"/>
          </a:xfrm>
          <a:custGeom>
            <a:avLst/>
            <a:gdLst>
              <a:gd name="T0" fmla="*/ 3 w 5"/>
              <a:gd name="T1" fmla="*/ 7 h 7"/>
              <a:gd name="T2" fmla="*/ 4 w 5"/>
              <a:gd name="T3" fmla="*/ 7 h 7"/>
              <a:gd name="T4" fmla="*/ 5 w 5"/>
              <a:gd name="T5" fmla="*/ 7 h 7"/>
              <a:gd name="T6" fmla="*/ 5 w 5"/>
              <a:gd name="T7" fmla="*/ 6 h 7"/>
              <a:gd name="T8" fmla="*/ 5 w 5"/>
              <a:gd name="T9" fmla="*/ 4 h 7"/>
              <a:gd name="T10" fmla="*/ 5 w 5"/>
              <a:gd name="T11" fmla="*/ 3 h 7"/>
              <a:gd name="T12" fmla="*/ 5 w 5"/>
              <a:gd name="T13" fmla="*/ 1 h 7"/>
              <a:gd name="T14" fmla="*/ 4 w 5"/>
              <a:gd name="T15" fmla="*/ 1 h 7"/>
              <a:gd name="T16" fmla="*/ 3 w 5"/>
              <a:gd name="T17" fmla="*/ 0 h 7"/>
              <a:gd name="T18" fmla="*/ 2 w 5"/>
              <a:gd name="T19" fmla="*/ 1 h 7"/>
              <a:gd name="T20" fmla="*/ 1 w 5"/>
              <a:gd name="T21" fmla="*/ 1 h 7"/>
              <a:gd name="T22" fmla="*/ 0 w 5"/>
              <a:gd name="T23" fmla="*/ 3 h 7"/>
              <a:gd name="T24" fmla="*/ 0 w 5"/>
              <a:gd name="T25" fmla="*/ 4 h 7"/>
              <a:gd name="T26" fmla="*/ 0 w 5"/>
              <a:gd name="T27" fmla="*/ 6 h 7"/>
              <a:gd name="T28" fmla="*/ 1 w 5"/>
              <a:gd name="T29" fmla="*/ 7 h 7"/>
              <a:gd name="T30" fmla="*/ 2 w 5"/>
              <a:gd name="T31" fmla="*/ 7 h 7"/>
              <a:gd name="T32" fmla="*/ 3 w 5"/>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 h="7">
                <a:moveTo>
                  <a:pt x="3" y="7"/>
                </a:moveTo>
                <a:lnTo>
                  <a:pt x="4" y="7"/>
                </a:lnTo>
                <a:lnTo>
                  <a:pt x="5" y="7"/>
                </a:lnTo>
                <a:lnTo>
                  <a:pt x="5" y="6"/>
                </a:lnTo>
                <a:lnTo>
                  <a:pt x="5" y="4"/>
                </a:lnTo>
                <a:lnTo>
                  <a:pt x="5" y="3"/>
                </a:lnTo>
                <a:lnTo>
                  <a:pt x="5" y="1"/>
                </a:lnTo>
                <a:lnTo>
                  <a:pt x="4" y="1"/>
                </a:lnTo>
                <a:lnTo>
                  <a:pt x="3" y="0"/>
                </a:lnTo>
                <a:lnTo>
                  <a:pt x="2" y="1"/>
                </a:lnTo>
                <a:lnTo>
                  <a:pt x="1" y="1"/>
                </a:lnTo>
                <a:lnTo>
                  <a:pt x="0" y="3"/>
                </a:lnTo>
                <a:lnTo>
                  <a:pt x="0" y="4"/>
                </a:lnTo>
                <a:lnTo>
                  <a:pt x="0" y="6"/>
                </a:lnTo>
                <a:lnTo>
                  <a:pt x="1" y="7"/>
                </a:lnTo>
                <a:lnTo>
                  <a:pt x="2" y="7"/>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93" name="Freeform 273">
            <a:extLst>
              <a:ext uri="{FF2B5EF4-FFF2-40B4-BE49-F238E27FC236}">
                <a16:creationId xmlns:a16="http://schemas.microsoft.com/office/drawing/2014/main" id="{938DDA3E-2306-8CE3-EA85-B4067DBBF4B3}"/>
              </a:ext>
            </a:extLst>
          </p:cNvPr>
          <p:cNvSpPr>
            <a:spLocks/>
          </p:cNvSpPr>
          <p:nvPr/>
        </p:nvSpPr>
        <p:spPr bwMode="auto">
          <a:xfrm>
            <a:off x="1974850" y="3332163"/>
            <a:ext cx="30163" cy="146050"/>
          </a:xfrm>
          <a:custGeom>
            <a:avLst/>
            <a:gdLst>
              <a:gd name="T0" fmla="*/ 6 w 19"/>
              <a:gd name="T1" fmla="*/ 1 h 92"/>
              <a:gd name="T2" fmla="*/ 6 w 19"/>
              <a:gd name="T3" fmla="*/ 3 h 92"/>
              <a:gd name="T4" fmla="*/ 4 w 19"/>
              <a:gd name="T5" fmla="*/ 8 h 92"/>
              <a:gd name="T6" fmla="*/ 2 w 19"/>
              <a:gd name="T7" fmla="*/ 16 h 92"/>
              <a:gd name="T8" fmla="*/ 1 w 19"/>
              <a:gd name="T9" fmla="*/ 28 h 92"/>
              <a:gd name="T10" fmla="*/ 0 w 19"/>
              <a:gd name="T11" fmla="*/ 41 h 92"/>
              <a:gd name="T12" fmla="*/ 0 w 19"/>
              <a:gd name="T13" fmla="*/ 57 h 92"/>
              <a:gd name="T14" fmla="*/ 1 w 19"/>
              <a:gd name="T15" fmla="*/ 73 h 92"/>
              <a:gd name="T16" fmla="*/ 5 w 19"/>
              <a:gd name="T17" fmla="*/ 92 h 92"/>
              <a:gd name="T18" fmla="*/ 19 w 19"/>
              <a:gd name="T19" fmla="*/ 92 h 92"/>
              <a:gd name="T20" fmla="*/ 18 w 19"/>
              <a:gd name="T21" fmla="*/ 89 h 92"/>
              <a:gd name="T22" fmla="*/ 16 w 19"/>
              <a:gd name="T23" fmla="*/ 82 h 92"/>
              <a:gd name="T24" fmla="*/ 15 w 19"/>
              <a:gd name="T25" fmla="*/ 70 h 92"/>
              <a:gd name="T26" fmla="*/ 14 w 19"/>
              <a:gd name="T27" fmla="*/ 57 h 92"/>
              <a:gd name="T28" fmla="*/ 13 w 19"/>
              <a:gd name="T29" fmla="*/ 42 h 92"/>
              <a:gd name="T30" fmla="*/ 13 w 19"/>
              <a:gd name="T31" fmla="*/ 27 h 92"/>
              <a:gd name="T32" fmla="*/ 15 w 19"/>
              <a:gd name="T33" fmla="*/ 13 h 92"/>
              <a:gd name="T34" fmla="*/ 19 w 19"/>
              <a:gd name="T35" fmla="*/ 1 h 92"/>
              <a:gd name="T36" fmla="*/ 19 w 19"/>
              <a:gd name="T37" fmla="*/ 1 h 92"/>
              <a:gd name="T38" fmla="*/ 19 w 19"/>
              <a:gd name="T39" fmla="*/ 0 h 92"/>
              <a:gd name="T40" fmla="*/ 19 w 19"/>
              <a:gd name="T41" fmla="*/ 0 h 92"/>
              <a:gd name="T42" fmla="*/ 18 w 19"/>
              <a:gd name="T43" fmla="*/ 0 h 92"/>
              <a:gd name="T44" fmla="*/ 16 w 19"/>
              <a:gd name="T45" fmla="*/ 0 h 92"/>
              <a:gd name="T46" fmla="*/ 14 w 19"/>
              <a:gd name="T47" fmla="*/ 0 h 92"/>
              <a:gd name="T48" fmla="*/ 11 w 19"/>
              <a:gd name="T49" fmla="*/ 0 h 92"/>
              <a:gd name="T50" fmla="*/ 6 w 19"/>
              <a:gd name="T51" fmla="*/ 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92">
                <a:moveTo>
                  <a:pt x="6" y="1"/>
                </a:moveTo>
                <a:lnTo>
                  <a:pt x="6" y="3"/>
                </a:lnTo>
                <a:lnTo>
                  <a:pt x="4" y="8"/>
                </a:lnTo>
                <a:lnTo>
                  <a:pt x="2" y="16"/>
                </a:lnTo>
                <a:lnTo>
                  <a:pt x="1" y="28"/>
                </a:lnTo>
                <a:lnTo>
                  <a:pt x="0" y="41"/>
                </a:lnTo>
                <a:lnTo>
                  <a:pt x="0" y="57"/>
                </a:lnTo>
                <a:lnTo>
                  <a:pt x="1" y="73"/>
                </a:lnTo>
                <a:lnTo>
                  <a:pt x="5" y="92"/>
                </a:lnTo>
                <a:lnTo>
                  <a:pt x="19" y="92"/>
                </a:lnTo>
                <a:lnTo>
                  <a:pt x="18" y="89"/>
                </a:lnTo>
                <a:lnTo>
                  <a:pt x="16" y="82"/>
                </a:lnTo>
                <a:lnTo>
                  <a:pt x="15" y="70"/>
                </a:lnTo>
                <a:lnTo>
                  <a:pt x="14" y="57"/>
                </a:lnTo>
                <a:lnTo>
                  <a:pt x="13" y="42"/>
                </a:lnTo>
                <a:lnTo>
                  <a:pt x="13" y="27"/>
                </a:lnTo>
                <a:lnTo>
                  <a:pt x="15" y="13"/>
                </a:lnTo>
                <a:lnTo>
                  <a:pt x="19" y="1"/>
                </a:lnTo>
                <a:lnTo>
                  <a:pt x="19" y="1"/>
                </a:lnTo>
                <a:lnTo>
                  <a:pt x="19" y="0"/>
                </a:lnTo>
                <a:lnTo>
                  <a:pt x="19" y="0"/>
                </a:lnTo>
                <a:lnTo>
                  <a:pt x="18" y="0"/>
                </a:lnTo>
                <a:lnTo>
                  <a:pt x="16" y="0"/>
                </a:lnTo>
                <a:lnTo>
                  <a:pt x="14" y="0"/>
                </a:lnTo>
                <a:lnTo>
                  <a:pt x="11" y="0"/>
                </a:lnTo>
                <a:lnTo>
                  <a:pt x="6" y="1"/>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94" name="Freeform 274">
            <a:extLst>
              <a:ext uri="{FF2B5EF4-FFF2-40B4-BE49-F238E27FC236}">
                <a16:creationId xmlns:a16="http://schemas.microsoft.com/office/drawing/2014/main" id="{AA41106C-D08B-44D8-08E9-F956BE8B1D23}"/>
              </a:ext>
            </a:extLst>
          </p:cNvPr>
          <p:cNvSpPr>
            <a:spLocks/>
          </p:cNvSpPr>
          <p:nvPr/>
        </p:nvSpPr>
        <p:spPr bwMode="auto">
          <a:xfrm>
            <a:off x="2130425" y="3313113"/>
            <a:ext cx="42863" cy="165100"/>
          </a:xfrm>
          <a:custGeom>
            <a:avLst/>
            <a:gdLst>
              <a:gd name="T0" fmla="*/ 27 w 27"/>
              <a:gd name="T1" fmla="*/ 0 h 104"/>
              <a:gd name="T2" fmla="*/ 26 w 27"/>
              <a:gd name="T3" fmla="*/ 1 h 104"/>
              <a:gd name="T4" fmla="*/ 25 w 27"/>
              <a:gd name="T5" fmla="*/ 4 h 104"/>
              <a:gd name="T6" fmla="*/ 22 w 27"/>
              <a:gd name="T7" fmla="*/ 10 h 104"/>
              <a:gd name="T8" fmla="*/ 20 w 27"/>
              <a:gd name="T9" fmla="*/ 19 h 104"/>
              <a:gd name="T10" fmla="*/ 18 w 27"/>
              <a:gd name="T11" fmla="*/ 32 h 104"/>
              <a:gd name="T12" fmla="*/ 16 w 27"/>
              <a:gd name="T13" fmla="*/ 49 h 104"/>
              <a:gd name="T14" fmla="*/ 18 w 27"/>
              <a:gd name="T15" fmla="*/ 74 h 104"/>
              <a:gd name="T16" fmla="*/ 20 w 27"/>
              <a:gd name="T17" fmla="*/ 104 h 104"/>
              <a:gd name="T18" fmla="*/ 5 w 27"/>
              <a:gd name="T19" fmla="*/ 104 h 104"/>
              <a:gd name="T20" fmla="*/ 5 w 27"/>
              <a:gd name="T21" fmla="*/ 101 h 104"/>
              <a:gd name="T22" fmla="*/ 4 w 27"/>
              <a:gd name="T23" fmla="*/ 92 h 104"/>
              <a:gd name="T24" fmla="*/ 2 w 27"/>
              <a:gd name="T25" fmla="*/ 80 h 104"/>
              <a:gd name="T26" fmla="*/ 1 w 27"/>
              <a:gd name="T27" fmla="*/ 64 h 104"/>
              <a:gd name="T28" fmla="*/ 0 w 27"/>
              <a:gd name="T29" fmla="*/ 47 h 104"/>
              <a:gd name="T30" fmla="*/ 1 w 27"/>
              <a:gd name="T31" fmla="*/ 31 h 104"/>
              <a:gd name="T32" fmla="*/ 4 w 27"/>
              <a:gd name="T33" fmla="*/ 14 h 104"/>
              <a:gd name="T34" fmla="*/ 9 w 27"/>
              <a:gd name="T35" fmla="*/ 0 h 104"/>
              <a:gd name="T36" fmla="*/ 27 w 27"/>
              <a:gd name="T3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104">
                <a:moveTo>
                  <a:pt x="27" y="0"/>
                </a:moveTo>
                <a:lnTo>
                  <a:pt x="26" y="1"/>
                </a:lnTo>
                <a:lnTo>
                  <a:pt x="25" y="4"/>
                </a:lnTo>
                <a:lnTo>
                  <a:pt x="22" y="10"/>
                </a:lnTo>
                <a:lnTo>
                  <a:pt x="20" y="19"/>
                </a:lnTo>
                <a:lnTo>
                  <a:pt x="18" y="32"/>
                </a:lnTo>
                <a:lnTo>
                  <a:pt x="16" y="49"/>
                </a:lnTo>
                <a:lnTo>
                  <a:pt x="18" y="74"/>
                </a:lnTo>
                <a:lnTo>
                  <a:pt x="20" y="104"/>
                </a:lnTo>
                <a:lnTo>
                  <a:pt x="5" y="104"/>
                </a:lnTo>
                <a:lnTo>
                  <a:pt x="5" y="101"/>
                </a:lnTo>
                <a:lnTo>
                  <a:pt x="4" y="92"/>
                </a:lnTo>
                <a:lnTo>
                  <a:pt x="2" y="80"/>
                </a:lnTo>
                <a:lnTo>
                  <a:pt x="1" y="64"/>
                </a:lnTo>
                <a:lnTo>
                  <a:pt x="0" y="47"/>
                </a:lnTo>
                <a:lnTo>
                  <a:pt x="1" y="31"/>
                </a:lnTo>
                <a:lnTo>
                  <a:pt x="4" y="14"/>
                </a:lnTo>
                <a:lnTo>
                  <a:pt x="9" y="0"/>
                </a:lnTo>
                <a:lnTo>
                  <a:pt x="27" y="0"/>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95" name="Freeform 275">
            <a:extLst>
              <a:ext uri="{FF2B5EF4-FFF2-40B4-BE49-F238E27FC236}">
                <a16:creationId xmlns:a16="http://schemas.microsoft.com/office/drawing/2014/main" id="{9E184BE4-B9FE-6938-C8BD-3825918C86FA}"/>
              </a:ext>
            </a:extLst>
          </p:cNvPr>
          <p:cNvSpPr>
            <a:spLocks/>
          </p:cNvSpPr>
          <p:nvPr/>
        </p:nvSpPr>
        <p:spPr bwMode="auto">
          <a:xfrm>
            <a:off x="1974850" y="3340100"/>
            <a:ext cx="28575" cy="128588"/>
          </a:xfrm>
          <a:custGeom>
            <a:avLst/>
            <a:gdLst>
              <a:gd name="T0" fmla="*/ 6 w 18"/>
              <a:gd name="T1" fmla="*/ 2 h 81"/>
              <a:gd name="T2" fmla="*/ 6 w 18"/>
              <a:gd name="T3" fmla="*/ 3 h 81"/>
              <a:gd name="T4" fmla="*/ 5 w 18"/>
              <a:gd name="T5" fmla="*/ 8 h 81"/>
              <a:gd name="T6" fmla="*/ 2 w 18"/>
              <a:gd name="T7" fmla="*/ 15 h 81"/>
              <a:gd name="T8" fmla="*/ 1 w 18"/>
              <a:gd name="T9" fmla="*/ 25 h 81"/>
              <a:gd name="T10" fmla="*/ 0 w 18"/>
              <a:gd name="T11" fmla="*/ 37 h 81"/>
              <a:gd name="T12" fmla="*/ 1 w 18"/>
              <a:gd name="T13" fmla="*/ 50 h 81"/>
              <a:gd name="T14" fmla="*/ 2 w 18"/>
              <a:gd name="T15" fmla="*/ 65 h 81"/>
              <a:gd name="T16" fmla="*/ 5 w 18"/>
              <a:gd name="T17" fmla="*/ 81 h 81"/>
              <a:gd name="T18" fmla="*/ 16 w 18"/>
              <a:gd name="T19" fmla="*/ 80 h 81"/>
              <a:gd name="T20" fmla="*/ 16 w 18"/>
              <a:gd name="T21" fmla="*/ 78 h 81"/>
              <a:gd name="T22" fmla="*/ 15 w 18"/>
              <a:gd name="T23" fmla="*/ 72 h 81"/>
              <a:gd name="T24" fmla="*/ 14 w 18"/>
              <a:gd name="T25" fmla="*/ 61 h 81"/>
              <a:gd name="T26" fmla="*/ 13 w 18"/>
              <a:gd name="T27" fmla="*/ 50 h 81"/>
              <a:gd name="T28" fmla="*/ 12 w 18"/>
              <a:gd name="T29" fmla="*/ 37 h 81"/>
              <a:gd name="T30" fmla="*/ 12 w 18"/>
              <a:gd name="T31" fmla="*/ 24 h 81"/>
              <a:gd name="T32" fmla="*/ 14 w 18"/>
              <a:gd name="T33" fmla="*/ 11 h 81"/>
              <a:gd name="T34" fmla="*/ 18 w 18"/>
              <a:gd name="T35" fmla="*/ 1 h 81"/>
              <a:gd name="T36" fmla="*/ 18 w 18"/>
              <a:gd name="T37" fmla="*/ 1 h 81"/>
              <a:gd name="T38" fmla="*/ 18 w 18"/>
              <a:gd name="T39" fmla="*/ 1 h 81"/>
              <a:gd name="T40" fmla="*/ 18 w 18"/>
              <a:gd name="T41" fmla="*/ 1 h 81"/>
              <a:gd name="T42" fmla="*/ 16 w 18"/>
              <a:gd name="T43" fmla="*/ 0 h 81"/>
              <a:gd name="T44" fmla="*/ 15 w 18"/>
              <a:gd name="T45" fmla="*/ 0 h 81"/>
              <a:gd name="T46" fmla="*/ 13 w 18"/>
              <a:gd name="T47" fmla="*/ 1 h 81"/>
              <a:gd name="T48" fmla="*/ 9 w 18"/>
              <a:gd name="T49" fmla="*/ 1 h 81"/>
              <a:gd name="T50" fmla="*/ 6 w 18"/>
              <a:gd name="T51" fmla="*/ 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 h="81">
                <a:moveTo>
                  <a:pt x="6" y="2"/>
                </a:moveTo>
                <a:lnTo>
                  <a:pt x="6" y="3"/>
                </a:lnTo>
                <a:lnTo>
                  <a:pt x="5" y="8"/>
                </a:lnTo>
                <a:lnTo>
                  <a:pt x="2" y="15"/>
                </a:lnTo>
                <a:lnTo>
                  <a:pt x="1" y="25"/>
                </a:lnTo>
                <a:lnTo>
                  <a:pt x="0" y="37"/>
                </a:lnTo>
                <a:lnTo>
                  <a:pt x="1" y="50"/>
                </a:lnTo>
                <a:lnTo>
                  <a:pt x="2" y="65"/>
                </a:lnTo>
                <a:lnTo>
                  <a:pt x="5" y="81"/>
                </a:lnTo>
                <a:lnTo>
                  <a:pt x="16" y="80"/>
                </a:lnTo>
                <a:lnTo>
                  <a:pt x="16" y="78"/>
                </a:lnTo>
                <a:lnTo>
                  <a:pt x="15" y="72"/>
                </a:lnTo>
                <a:lnTo>
                  <a:pt x="14" y="61"/>
                </a:lnTo>
                <a:lnTo>
                  <a:pt x="13" y="50"/>
                </a:lnTo>
                <a:lnTo>
                  <a:pt x="12" y="37"/>
                </a:lnTo>
                <a:lnTo>
                  <a:pt x="12" y="24"/>
                </a:lnTo>
                <a:lnTo>
                  <a:pt x="14" y="11"/>
                </a:lnTo>
                <a:lnTo>
                  <a:pt x="18" y="1"/>
                </a:lnTo>
                <a:lnTo>
                  <a:pt x="18" y="1"/>
                </a:lnTo>
                <a:lnTo>
                  <a:pt x="18" y="1"/>
                </a:lnTo>
                <a:lnTo>
                  <a:pt x="18" y="1"/>
                </a:lnTo>
                <a:lnTo>
                  <a:pt x="16" y="0"/>
                </a:lnTo>
                <a:lnTo>
                  <a:pt x="15" y="0"/>
                </a:lnTo>
                <a:lnTo>
                  <a:pt x="13" y="1"/>
                </a:lnTo>
                <a:lnTo>
                  <a:pt x="9" y="1"/>
                </a:lnTo>
                <a:lnTo>
                  <a:pt x="6" y="2"/>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96" name="Freeform 276">
            <a:extLst>
              <a:ext uri="{FF2B5EF4-FFF2-40B4-BE49-F238E27FC236}">
                <a16:creationId xmlns:a16="http://schemas.microsoft.com/office/drawing/2014/main" id="{DEABFD61-5AF3-681C-6AF8-E629009C187C}"/>
              </a:ext>
            </a:extLst>
          </p:cNvPr>
          <p:cNvSpPr>
            <a:spLocks/>
          </p:cNvSpPr>
          <p:nvPr/>
        </p:nvSpPr>
        <p:spPr bwMode="auto">
          <a:xfrm>
            <a:off x="1976438" y="3348038"/>
            <a:ext cx="22225" cy="109537"/>
          </a:xfrm>
          <a:custGeom>
            <a:avLst/>
            <a:gdLst>
              <a:gd name="T0" fmla="*/ 5 w 14"/>
              <a:gd name="T1" fmla="*/ 2 h 69"/>
              <a:gd name="T2" fmla="*/ 5 w 14"/>
              <a:gd name="T3" fmla="*/ 3 h 69"/>
              <a:gd name="T4" fmla="*/ 4 w 14"/>
              <a:gd name="T5" fmla="*/ 7 h 69"/>
              <a:gd name="T6" fmla="*/ 3 w 14"/>
              <a:gd name="T7" fmla="*/ 13 h 69"/>
              <a:gd name="T8" fmla="*/ 1 w 14"/>
              <a:gd name="T9" fmla="*/ 21 h 69"/>
              <a:gd name="T10" fmla="*/ 0 w 14"/>
              <a:gd name="T11" fmla="*/ 32 h 69"/>
              <a:gd name="T12" fmla="*/ 0 w 14"/>
              <a:gd name="T13" fmla="*/ 44 h 69"/>
              <a:gd name="T14" fmla="*/ 1 w 14"/>
              <a:gd name="T15" fmla="*/ 56 h 69"/>
              <a:gd name="T16" fmla="*/ 4 w 14"/>
              <a:gd name="T17" fmla="*/ 69 h 69"/>
              <a:gd name="T18" fmla="*/ 14 w 14"/>
              <a:gd name="T19" fmla="*/ 69 h 69"/>
              <a:gd name="T20" fmla="*/ 13 w 14"/>
              <a:gd name="T21" fmla="*/ 67 h 69"/>
              <a:gd name="T22" fmla="*/ 13 w 14"/>
              <a:gd name="T23" fmla="*/ 61 h 69"/>
              <a:gd name="T24" fmla="*/ 12 w 14"/>
              <a:gd name="T25" fmla="*/ 53 h 69"/>
              <a:gd name="T26" fmla="*/ 11 w 14"/>
              <a:gd name="T27" fmla="*/ 44 h 69"/>
              <a:gd name="T28" fmla="*/ 10 w 14"/>
              <a:gd name="T29" fmla="*/ 32 h 69"/>
              <a:gd name="T30" fmla="*/ 10 w 14"/>
              <a:gd name="T31" fmla="*/ 20 h 69"/>
              <a:gd name="T32" fmla="*/ 12 w 14"/>
              <a:gd name="T33" fmla="*/ 10 h 69"/>
              <a:gd name="T34" fmla="*/ 14 w 14"/>
              <a:gd name="T35" fmla="*/ 2 h 69"/>
              <a:gd name="T36" fmla="*/ 14 w 14"/>
              <a:gd name="T37" fmla="*/ 2 h 69"/>
              <a:gd name="T38" fmla="*/ 14 w 14"/>
              <a:gd name="T39" fmla="*/ 2 h 69"/>
              <a:gd name="T40" fmla="*/ 14 w 14"/>
              <a:gd name="T41" fmla="*/ 0 h 69"/>
              <a:gd name="T42" fmla="*/ 14 w 14"/>
              <a:gd name="T43" fmla="*/ 0 h 69"/>
              <a:gd name="T44" fmla="*/ 13 w 14"/>
              <a:gd name="T45" fmla="*/ 0 h 69"/>
              <a:gd name="T46" fmla="*/ 11 w 14"/>
              <a:gd name="T47" fmla="*/ 0 h 69"/>
              <a:gd name="T48" fmla="*/ 8 w 14"/>
              <a:gd name="T49" fmla="*/ 2 h 69"/>
              <a:gd name="T50" fmla="*/ 5 w 14"/>
              <a:gd name="T51"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 h="69">
                <a:moveTo>
                  <a:pt x="5" y="2"/>
                </a:moveTo>
                <a:lnTo>
                  <a:pt x="5" y="3"/>
                </a:lnTo>
                <a:lnTo>
                  <a:pt x="4" y="7"/>
                </a:lnTo>
                <a:lnTo>
                  <a:pt x="3" y="13"/>
                </a:lnTo>
                <a:lnTo>
                  <a:pt x="1" y="21"/>
                </a:lnTo>
                <a:lnTo>
                  <a:pt x="0" y="32"/>
                </a:lnTo>
                <a:lnTo>
                  <a:pt x="0" y="44"/>
                </a:lnTo>
                <a:lnTo>
                  <a:pt x="1" y="56"/>
                </a:lnTo>
                <a:lnTo>
                  <a:pt x="4" y="69"/>
                </a:lnTo>
                <a:lnTo>
                  <a:pt x="14" y="69"/>
                </a:lnTo>
                <a:lnTo>
                  <a:pt x="13" y="67"/>
                </a:lnTo>
                <a:lnTo>
                  <a:pt x="13" y="61"/>
                </a:lnTo>
                <a:lnTo>
                  <a:pt x="12" y="53"/>
                </a:lnTo>
                <a:lnTo>
                  <a:pt x="11" y="44"/>
                </a:lnTo>
                <a:lnTo>
                  <a:pt x="10" y="32"/>
                </a:lnTo>
                <a:lnTo>
                  <a:pt x="10" y="20"/>
                </a:lnTo>
                <a:lnTo>
                  <a:pt x="12" y="10"/>
                </a:lnTo>
                <a:lnTo>
                  <a:pt x="14" y="2"/>
                </a:lnTo>
                <a:lnTo>
                  <a:pt x="14" y="2"/>
                </a:lnTo>
                <a:lnTo>
                  <a:pt x="14" y="2"/>
                </a:lnTo>
                <a:lnTo>
                  <a:pt x="14" y="0"/>
                </a:lnTo>
                <a:lnTo>
                  <a:pt x="14" y="0"/>
                </a:lnTo>
                <a:lnTo>
                  <a:pt x="13" y="0"/>
                </a:lnTo>
                <a:lnTo>
                  <a:pt x="11" y="0"/>
                </a:lnTo>
                <a:lnTo>
                  <a:pt x="8" y="2"/>
                </a:lnTo>
                <a:lnTo>
                  <a:pt x="5" y="2"/>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97" name="Freeform 277">
            <a:extLst>
              <a:ext uri="{FF2B5EF4-FFF2-40B4-BE49-F238E27FC236}">
                <a16:creationId xmlns:a16="http://schemas.microsoft.com/office/drawing/2014/main" id="{5FDF3520-1C81-1AFC-2B61-1F5739880A85}"/>
              </a:ext>
            </a:extLst>
          </p:cNvPr>
          <p:cNvSpPr>
            <a:spLocks/>
          </p:cNvSpPr>
          <p:nvPr/>
        </p:nvSpPr>
        <p:spPr bwMode="auto">
          <a:xfrm>
            <a:off x="1978025" y="3357563"/>
            <a:ext cx="19050" cy="90487"/>
          </a:xfrm>
          <a:custGeom>
            <a:avLst/>
            <a:gdLst>
              <a:gd name="T0" fmla="*/ 4 w 12"/>
              <a:gd name="T1" fmla="*/ 1 h 57"/>
              <a:gd name="T2" fmla="*/ 3 w 12"/>
              <a:gd name="T3" fmla="*/ 3 h 57"/>
              <a:gd name="T4" fmla="*/ 3 w 12"/>
              <a:gd name="T5" fmla="*/ 5 h 57"/>
              <a:gd name="T6" fmla="*/ 2 w 12"/>
              <a:gd name="T7" fmla="*/ 11 h 57"/>
              <a:gd name="T8" fmla="*/ 0 w 12"/>
              <a:gd name="T9" fmla="*/ 18 h 57"/>
              <a:gd name="T10" fmla="*/ 0 w 12"/>
              <a:gd name="T11" fmla="*/ 26 h 57"/>
              <a:gd name="T12" fmla="*/ 0 w 12"/>
              <a:gd name="T13" fmla="*/ 35 h 57"/>
              <a:gd name="T14" fmla="*/ 2 w 12"/>
              <a:gd name="T15" fmla="*/ 46 h 57"/>
              <a:gd name="T16" fmla="*/ 3 w 12"/>
              <a:gd name="T17" fmla="*/ 57 h 57"/>
              <a:gd name="T18" fmla="*/ 11 w 12"/>
              <a:gd name="T19" fmla="*/ 56 h 57"/>
              <a:gd name="T20" fmla="*/ 11 w 12"/>
              <a:gd name="T21" fmla="*/ 55 h 57"/>
              <a:gd name="T22" fmla="*/ 10 w 12"/>
              <a:gd name="T23" fmla="*/ 50 h 57"/>
              <a:gd name="T24" fmla="*/ 10 w 12"/>
              <a:gd name="T25" fmla="*/ 43 h 57"/>
              <a:gd name="T26" fmla="*/ 9 w 12"/>
              <a:gd name="T27" fmla="*/ 35 h 57"/>
              <a:gd name="T28" fmla="*/ 7 w 12"/>
              <a:gd name="T29" fmla="*/ 26 h 57"/>
              <a:gd name="T30" fmla="*/ 9 w 12"/>
              <a:gd name="T31" fmla="*/ 17 h 57"/>
              <a:gd name="T32" fmla="*/ 10 w 12"/>
              <a:gd name="T33" fmla="*/ 8 h 57"/>
              <a:gd name="T34" fmla="*/ 12 w 12"/>
              <a:gd name="T35" fmla="*/ 0 h 57"/>
              <a:gd name="T36" fmla="*/ 12 w 12"/>
              <a:gd name="T37" fmla="*/ 0 h 57"/>
              <a:gd name="T38" fmla="*/ 12 w 12"/>
              <a:gd name="T39" fmla="*/ 0 h 57"/>
              <a:gd name="T40" fmla="*/ 12 w 12"/>
              <a:gd name="T41" fmla="*/ 0 h 57"/>
              <a:gd name="T42" fmla="*/ 11 w 12"/>
              <a:gd name="T43" fmla="*/ 0 h 57"/>
              <a:gd name="T44" fmla="*/ 10 w 12"/>
              <a:gd name="T45" fmla="*/ 0 h 57"/>
              <a:gd name="T46" fmla="*/ 9 w 12"/>
              <a:gd name="T47" fmla="*/ 0 h 57"/>
              <a:gd name="T48" fmla="*/ 6 w 12"/>
              <a:gd name="T49" fmla="*/ 0 h 57"/>
              <a:gd name="T50" fmla="*/ 4 w 12"/>
              <a:gd name="T51"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57">
                <a:moveTo>
                  <a:pt x="4" y="1"/>
                </a:moveTo>
                <a:lnTo>
                  <a:pt x="3" y="3"/>
                </a:lnTo>
                <a:lnTo>
                  <a:pt x="3" y="5"/>
                </a:lnTo>
                <a:lnTo>
                  <a:pt x="2" y="11"/>
                </a:lnTo>
                <a:lnTo>
                  <a:pt x="0" y="18"/>
                </a:lnTo>
                <a:lnTo>
                  <a:pt x="0" y="26"/>
                </a:lnTo>
                <a:lnTo>
                  <a:pt x="0" y="35"/>
                </a:lnTo>
                <a:lnTo>
                  <a:pt x="2" y="46"/>
                </a:lnTo>
                <a:lnTo>
                  <a:pt x="3" y="57"/>
                </a:lnTo>
                <a:lnTo>
                  <a:pt x="11" y="56"/>
                </a:lnTo>
                <a:lnTo>
                  <a:pt x="11" y="55"/>
                </a:lnTo>
                <a:lnTo>
                  <a:pt x="10" y="50"/>
                </a:lnTo>
                <a:lnTo>
                  <a:pt x="10" y="43"/>
                </a:lnTo>
                <a:lnTo>
                  <a:pt x="9" y="35"/>
                </a:lnTo>
                <a:lnTo>
                  <a:pt x="7" y="26"/>
                </a:lnTo>
                <a:lnTo>
                  <a:pt x="9" y="17"/>
                </a:lnTo>
                <a:lnTo>
                  <a:pt x="10" y="8"/>
                </a:lnTo>
                <a:lnTo>
                  <a:pt x="12" y="0"/>
                </a:lnTo>
                <a:lnTo>
                  <a:pt x="12" y="0"/>
                </a:lnTo>
                <a:lnTo>
                  <a:pt x="12" y="0"/>
                </a:lnTo>
                <a:lnTo>
                  <a:pt x="12" y="0"/>
                </a:lnTo>
                <a:lnTo>
                  <a:pt x="11" y="0"/>
                </a:lnTo>
                <a:lnTo>
                  <a:pt x="10" y="0"/>
                </a:lnTo>
                <a:lnTo>
                  <a:pt x="9" y="0"/>
                </a:lnTo>
                <a:lnTo>
                  <a:pt x="6" y="0"/>
                </a:lnTo>
                <a:lnTo>
                  <a:pt x="4" y="1"/>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98" name="Freeform 278">
            <a:extLst>
              <a:ext uri="{FF2B5EF4-FFF2-40B4-BE49-F238E27FC236}">
                <a16:creationId xmlns:a16="http://schemas.microsoft.com/office/drawing/2014/main" id="{921C88B6-9E47-A81A-797B-923BAAF689B8}"/>
              </a:ext>
            </a:extLst>
          </p:cNvPr>
          <p:cNvSpPr>
            <a:spLocks/>
          </p:cNvSpPr>
          <p:nvPr/>
        </p:nvSpPr>
        <p:spPr bwMode="auto">
          <a:xfrm>
            <a:off x="1978025" y="3365500"/>
            <a:ext cx="15875" cy="71438"/>
          </a:xfrm>
          <a:custGeom>
            <a:avLst/>
            <a:gdLst>
              <a:gd name="T0" fmla="*/ 4 w 10"/>
              <a:gd name="T1" fmla="*/ 1 h 45"/>
              <a:gd name="T2" fmla="*/ 3 w 10"/>
              <a:gd name="T3" fmla="*/ 2 h 45"/>
              <a:gd name="T4" fmla="*/ 3 w 10"/>
              <a:gd name="T5" fmla="*/ 5 h 45"/>
              <a:gd name="T6" fmla="*/ 2 w 10"/>
              <a:gd name="T7" fmla="*/ 9 h 45"/>
              <a:gd name="T8" fmla="*/ 2 w 10"/>
              <a:gd name="T9" fmla="*/ 14 h 45"/>
              <a:gd name="T10" fmla="*/ 0 w 10"/>
              <a:gd name="T11" fmla="*/ 21 h 45"/>
              <a:gd name="T12" fmla="*/ 0 w 10"/>
              <a:gd name="T13" fmla="*/ 28 h 45"/>
              <a:gd name="T14" fmla="*/ 2 w 10"/>
              <a:gd name="T15" fmla="*/ 37 h 45"/>
              <a:gd name="T16" fmla="*/ 3 w 10"/>
              <a:gd name="T17" fmla="*/ 45 h 45"/>
              <a:gd name="T18" fmla="*/ 10 w 10"/>
              <a:gd name="T19" fmla="*/ 45 h 45"/>
              <a:gd name="T20" fmla="*/ 10 w 10"/>
              <a:gd name="T21" fmla="*/ 44 h 45"/>
              <a:gd name="T22" fmla="*/ 9 w 10"/>
              <a:gd name="T23" fmla="*/ 41 h 45"/>
              <a:gd name="T24" fmla="*/ 7 w 10"/>
              <a:gd name="T25" fmla="*/ 35 h 45"/>
              <a:gd name="T26" fmla="*/ 7 w 10"/>
              <a:gd name="T27" fmla="*/ 28 h 45"/>
              <a:gd name="T28" fmla="*/ 6 w 10"/>
              <a:gd name="T29" fmla="*/ 21 h 45"/>
              <a:gd name="T30" fmla="*/ 7 w 10"/>
              <a:gd name="T31" fmla="*/ 14 h 45"/>
              <a:gd name="T32" fmla="*/ 7 w 10"/>
              <a:gd name="T33" fmla="*/ 7 h 45"/>
              <a:gd name="T34" fmla="*/ 10 w 10"/>
              <a:gd name="T35" fmla="*/ 1 h 45"/>
              <a:gd name="T36" fmla="*/ 10 w 10"/>
              <a:gd name="T37" fmla="*/ 1 h 45"/>
              <a:gd name="T38" fmla="*/ 10 w 10"/>
              <a:gd name="T39" fmla="*/ 1 h 45"/>
              <a:gd name="T40" fmla="*/ 10 w 10"/>
              <a:gd name="T41" fmla="*/ 1 h 45"/>
              <a:gd name="T42" fmla="*/ 10 w 10"/>
              <a:gd name="T43" fmla="*/ 0 h 45"/>
              <a:gd name="T44" fmla="*/ 9 w 10"/>
              <a:gd name="T45" fmla="*/ 0 h 45"/>
              <a:gd name="T46" fmla="*/ 7 w 10"/>
              <a:gd name="T47" fmla="*/ 1 h 45"/>
              <a:gd name="T48" fmla="*/ 6 w 10"/>
              <a:gd name="T49" fmla="*/ 1 h 45"/>
              <a:gd name="T50" fmla="*/ 4 w 10"/>
              <a:gd name="T51"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45">
                <a:moveTo>
                  <a:pt x="4" y="1"/>
                </a:moveTo>
                <a:lnTo>
                  <a:pt x="3" y="2"/>
                </a:lnTo>
                <a:lnTo>
                  <a:pt x="3" y="5"/>
                </a:lnTo>
                <a:lnTo>
                  <a:pt x="2" y="9"/>
                </a:lnTo>
                <a:lnTo>
                  <a:pt x="2" y="14"/>
                </a:lnTo>
                <a:lnTo>
                  <a:pt x="0" y="21"/>
                </a:lnTo>
                <a:lnTo>
                  <a:pt x="0" y="28"/>
                </a:lnTo>
                <a:lnTo>
                  <a:pt x="2" y="37"/>
                </a:lnTo>
                <a:lnTo>
                  <a:pt x="3" y="45"/>
                </a:lnTo>
                <a:lnTo>
                  <a:pt x="10" y="45"/>
                </a:lnTo>
                <a:lnTo>
                  <a:pt x="10" y="44"/>
                </a:lnTo>
                <a:lnTo>
                  <a:pt x="9" y="41"/>
                </a:lnTo>
                <a:lnTo>
                  <a:pt x="7" y="35"/>
                </a:lnTo>
                <a:lnTo>
                  <a:pt x="7" y="28"/>
                </a:lnTo>
                <a:lnTo>
                  <a:pt x="6" y="21"/>
                </a:lnTo>
                <a:lnTo>
                  <a:pt x="7" y="14"/>
                </a:lnTo>
                <a:lnTo>
                  <a:pt x="7" y="7"/>
                </a:lnTo>
                <a:lnTo>
                  <a:pt x="10" y="1"/>
                </a:lnTo>
                <a:lnTo>
                  <a:pt x="10" y="1"/>
                </a:lnTo>
                <a:lnTo>
                  <a:pt x="10" y="1"/>
                </a:lnTo>
                <a:lnTo>
                  <a:pt x="10" y="1"/>
                </a:lnTo>
                <a:lnTo>
                  <a:pt x="10" y="0"/>
                </a:lnTo>
                <a:lnTo>
                  <a:pt x="9" y="0"/>
                </a:lnTo>
                <a:lnTo>
                  <a:pt x="7" y="1"/>
                </a:lnTo>
                <a:lnTo>
                  <a:pt x="6" y="1"/>
                </a:lnTo>
                <a:lnTo>
                  <a:pt x="4"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399" name="Freeform 279">
            <a:extLst>
              <a:ext uri="{FF2B5EF4-FFF2-40B4-BE49-F238E27FC236}">
                <a16:creationId xmlns:a16="http://schemas.microsoft.com/office/drawing/2014/main" id="{522C7A3E-6148-1420-6391-9A3CB168D275}"/>
              </a:ext>
            </a:extLst>
          </p:cNvPr>
          <p:cNvSpPr>
            <a:spLocks/>
          </p:cNvSpPr>
          <p:nvPr/>
        </p:nvSpPr>
        <p:spPr bwMode="auto">
          <a:xfrm>
            <a:off x="1981200" y="3375025"/>
            <a:ext cx="11113" cy="53975"/>
          </a:xfrm>
          <a:custGeom>
            <a:avLst/>
            <a:gdLst>
              <a:gd name="T0" fmla="*/ 2 w 7"/>
              <a:gd name="T1" fmla="*/ 1 h 34"/>
              <a:gd name="T2" fmla="*/ 1 w 7"/>
              <a:gd name="T3" fmla="*/ 1 h 34"/>
              <a:gd name="T4" fmla="*/ 1 w 7"/>
              <a:gd name="T5" fmla="*/ 3 h 34"/>
              <a:gd name="T6" fmla="*/ 0 w 7"/>
              <a:gd name="T7" fmla="*/ 6 h 34"/>
              <a:gd name="T8" fmla="*/ 0 w 7"/>
              <a:gd name="T9" fmla="*/ 10 h 34"/>
              <a:gd name="T10" fmla="*/ 0 w 7"/>
              <a:gd name="T11" fmla="*/ 15 h 34"/>
              <a:gd name="T12" fmla="*/ 0 w 7"/>
              <a:gd name="T13" fmla="*/ 21 h 34"/>
              <a:gd name="T14" fmla="*/ 0 w 7"/>
              <a:gd name="T15" fmla="*/ 27 h 34"/>
              <a:gd name="T16" fmla="*/ 1 w 7"/>
              <a:gd name="T17" fmla="*/ 34 h 34"/>
              <a:gd name="T18" fmla="*/ 5 w 7"/>
              <a:gd name="T19" fmla="*/ 34 h 34"/>
              <a:gd name="T20" fmla="*/ 5 w 7"/>
              <a:gd name="T21" fmla="*/ 32 h 34"/>
              <a:gd name="T22" fmla="*/ 5 w 7"/>
              <a:gd name="T23" fmla="*/ 29 h 34"/>
              <a:gd name="T24" fmla="*/ 4 w 7"/>
              <a:gd name="T25" fmla="*/ 25 h 34"/>
              <a:gd name="T26" fmla="*/ 4 w 7"/>
              <a:gd name="T27" fmla="*/ 21 h 34"/>
              <a:gd name="T28" fmla="*/ 4 w 7"/>
              <a:gd name="T29" fmla="*/ 15 h 34"/>
              <a:gd name="T30" fmla="*/ 4 w 7"/>
              <a:gd name="T31" fmla="*/ 10 h 34"/>
              <a:gd name="T32" fmla="*/ 4 w 7"/>
              <a:gd name="T33" fmla="*/ 4 h 34"/>
              <a:gd name="T34" fmla="*/ 7 w 7"/>
              <a:gd name="T35" fmla="*/ 1 h 34"/>
              <a:gd name="T36" fmla="*/ 7 w 7"/>
              <a:gd name="T37" fmla="*/ 1 h 34"/>
              <a:gd name="T38" fmla="*/ 7 w 7"/>
              <a:gd name="T39" fmla="*/ 0 h 34"/>
              <a:gd name="T40" fmla="*/ 5 w 7"/>
              <a:gd name="T41" fmla="*/ 0 h 34"/>
              <a:gd name="T42" fmla="*/ 5 w 7"/>
              <a:gd name="T43" fmla="*/ 0 h 34"/>
              <a:gd name="T44" fmla="*/ 5 w 7"/>
              <a:gd name="T45" fmla="*/ 0 h 34"/>
              <a:gd name="T46" fmla="*/ 4 w 7"/>
              <a:gd name="T47" fmla="*/ 0 h 34"/>
              <a:gd name="T48" fmla="*/ 3 w 7"/>
              <a:gd name="T49" fmla="*/ 0 h 34"/>
              <a:gd name="T50" fmla="*/ 2 w 7"/>
              <a:gd name="T51"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 h="34">
                <a:moveTo>
                  <a:pt x="2" y="1"/>
                </a:moveTo>
                <a:lnTo>
                  <a:pt x="1" y="1"/>
                </a:lnTo>
                <a:lnTo>
                  <a:pt x="1" y="3"/>
                </a:lnTo>
                <a:lnTo>
                  <a:pt x="0" y="6"/>
                </a:lnTo>
                <a:lnTo>
                  <a:pt x="0" y="10"/>
                </a:lnTo>
                <a:lnTo>
                  <a:pt x="0" y="15"/>
                </a:lnTo>
                <a:lnTo>
                  <a:pt x="0" y="21"/>
                </a:lnTo>
                <a:lnTo>
                  <a:pt x="0" y="27"/>
                </a:lnTo>
                <a:lnTo>
                  <a:pt x="1" y="34"/>
                </a:lnTo>
                <a:lnTo>
                  <a:pt x="5" y="34"/>
                </a:lnTo>
                <a:lnTo>
                  <a:pt x="5" y="32"/>
                </a:lnTo>
                <a:lnTo>
                  <a:pt x="5" y="29"/>
                </a:lnTo>
                <a:lnTo>
                  <a:pt x="4" y="25"/>
                </a:lnTo>
                <a:lnTo>
                  <a:pt x="4" y="21"/>
                </a:lnTo>
                <a:lnTo>
                  <a:pt x="4" y="15"/>
                </a:lnTo>
                <a:lnTo>
                  <a:pt x="4" y="10"/>
                </a:lnTo>
                <a:lnTo>
                  <a:pt x="4" y="4"/>
                </a:lnTo>
                <a:lnTo>
                  <a:pt x="7" y="1"/>
                </a:lnTo>
                <a:lnTo>
                  <a:pt x="7" y="1"/>
                </a:lnTo>
                <a:lnTo>
                  <a:pt x="7" y="0"/>
                </a:lnTo>
                <a:lnTo>
                  <a:pt x="5" y="0"/>
                </a:lnTo>
                <a:lnTo>
                  <a:pt x="5" y="0"/>
                </a:lnTo>
                <a:lnTo>
                  <a:pt x="5" y="0"/>
                </a:lnTo>
                <a:lnTo>
                  <a:pt x="4" y="0"/>
                </a:lnTo>
                <a:lnTo>
                  <a:pt x="3" y="0"/>
                </a:lnTo>
                <a:lnTo>
                  <a:pt x="2" y="1"/>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00" name="Freeform 280">
            <a:extLst>
              <a:ext uri="{FF2B5EF4-FFF2-40B4-BE49-F238E27FC236}">
                <a16:creationId xmlns:a16="http://schemas.microsoft.com/office/drawing/2014/main" id="{9DD90C11-423F-46A4-C771-7BEC15E35345}"/>
              </a:ext>
            </a:extLst>
          </p:cNvPr>
          <p:cNvSpPr>
            <a:spLocks/>
          </p:cNvSpPr>
          <p:nvPr/>
        </p:nvSpPr>
        <p:spPr bwMode="auto">
          <a:xfrm>
            <a:off x="2132013" y="3322638"/>
            <a:ext cx="38100" cy="144462"/>
          </a:xfrm>
          <a:custGeom>
            <a:avLst/>
            <a:gdLst>
              <a:gd name="T0" fmla="*/ 24 w 24"/>
              <a:gd name="T1" fmla="*/ 1 h 91"/>
              <a:gd name="T2" fmla="*/ 22 w 24"/>
              <a:gd name="T3" fmla="*/ 1 h 91"/>
              <a:gd name="T4" fmla="*/ 21 w 24"/>
              <a:gd name="T5" fmla="*/ 4 h 91"/>
              <a:gd name="T6" fmla="*/ 19 w 24"/>
              <a:gd name="T7" fmla="*/ 8 h 91"/>
              <a:gd name="T8" fmla="*/ 17 w 24"/>
              <a:gd name="T9" fmla="*/ 16 h 91"/>
              <a:gd name="T10" fmla="*/ 15 w 24"/>
              <a:gd name="T11" fmla="*/ 28 h 91"/>
              <a:gd name="T12" fmla="*/ 14 w 24"/>
              <a:gd name="T13" fmla="*/ 43 h 91"/>
              <a:gd name="T14" fmla="*/ 15 w 24"/>
              <a:gd name="T15" fmla="*/ 64 h 91"/>
              <a:gd name="T16" fmla="*/ 18 w 24"/>
              <a:gd name="T17" fmla="*/ 91 h 91"/>
              <a:gd name="T18" fmla="*/ 5 w 24"/>
              <a:gd name="T19" fmla="*/ 91 h 91"/>
              <a:gd name="T20" fmla="*/ 4 w 24"/>
              <a:gd name="T21" fmla="*/ 88 h 91"/>
              <a:gd name="T22" fmla="*/ 3 w 24"/>
              <a:gd name="T23" fmla="*/ 81 h 91"/>
              <a:gd name="T24" fmla="*/ 1 w 24"/>
              <a:gd name="T25" fmla="*/ 70 h 91"/>
              <a:gd name="T26" fmla="*/ 0 w 24"/>
              <a:gd name="T27" fmla="*/ 56 h 91"/>
              <a:gd name="T28" fmla="*/ 0 w 24"/>
              <a:gd name="T29" fmla="*/ 42 h 91"/>
              <a:gd name="T30" fmla="*/ 1 w 24"/>
              <a:gd name="T31" fmla="*/ 27 h 91"/>
              <a:gd name="T32" fmla="*/ 4 w 24"/>
              <a:gd name="T33" fmla="*/ 13 h 91"/>
              <a:gd name="T34" fmla="*/ 7 w 24"/>
              <a:gd name="T35" fmla="*/ 0 h 91"/>
              <a:gd name="T36" fmla="*/ 24 w 24"/>
              <a:gd name="T37" fmla="*/ 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91">
                <a:moveTo>
                  <a:pt x="24" y="1"/>
                </a:moveTo>
                <a:lnTo>
                  <a:pt x="22" y="1"/>
                </a:lnTo>
                <a:lnTo>
                  <a:pt x="21" y="4"/>
                </a:lnTo>
                <a:lnTo>
                  <a:pt x="19" y="8"/>
                </a:lnTo>
                <a:lnTo>
                  <a:pt x="17" y="16"/>
                </a:lnTo>
                <a:lnTo>
                  <a:pt x="15" y="28"/>
                </a:lnTo>
                <a:lnTo>
                  <a:pt x="14" y="43"/>
                </a:lnTo>
                <a:lnTo>
                  <a:pt x="15" y="64"/>
                </a:lnTo>
                <a:lnTo>
                  <a:pt x="18" y="91"/>
                </a:lnTo>
                <a:lnTo>
                  <a:pt x="5" y="91"/>
                </a:lnTo>
                <a:lnTo>
                  <a:pt x="4" y="88"/>
                </a:lnTo>
                <a:lnTo>
                  <a:pt x="3" y="81"/>
                </a:lnTo>
                <a:lnTo>
                  <a:pt x="1" y="70"/>
                </a:lnTo>
                <a:lnTo>
                  <a:pt x="0" y="56"/>
                </a:lnTo>
                <a:lnTo>
                  <a:pt x="0" y="42"/>
                </a:lnTo>
                <a:lnTo>
                  <a:pt x="1" y="27"/>
                </a:lnTo>
                <a:lnTo>
                  <a:pt x="4" y="13"/>
                </a:lnTo>
                <a:lnTo>
                  <a:pt x="7" y="0"/>
                </a:lnTo>
                <a:lnTo>
                  <a:pt x="24" y="1"/>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01" name="Freeform 281">
            <a:extLst>
              <a:ext uri="{FF2B5EF4-FFF2-40B4-BE49-F238E27FC236}">
                <a16:creationId xmlns:a16="http://schemas.microsoft.com/office/drawing/2014/main" id="{1D302B77-7377-1832-3114-27044F397490}"/>
              </a:ext>
            </a:extLst>
          </p:cNvPr>
          <p:cNvSpPr>
            <a:spLocks/>
          </p:cNvSpPr>
          <p:nvPr/>
        </p:nvSpPr>
        <p:spPr bwMode="auto">
          <a:xfrm>
            <a:off x="2133600" y="3333750"/>
            <a:ext cx="30163" cy="122238"/>
          </a:xfrm>
          <a:custGeom>
            <a:avLst/>
            <a:gdLst>
              <a:gd name="T0" fmla="*/ 19 w 19"/>
              <a:gd name="T1" fmla="*/ 0 h 77"/>
              <a:gd name="T2" fmla="*/ 19 w 19"/>
              <a:gd name="T3" fmla="*/ 1 h 77"/>
              <a:gd name="T4" fmla="*/ 18 w 19"/>
              <a:gd name="T5" fmla="*/ 2 h 77"/>
              <a:gd name="T6" fmla="*/ 17 w 19"/>
              <a:gd name="T7" fmla="*/ 7 h 77"/>
              <a:gd name="T8" fmla="*/ 14 w 19"/>
              <a:gd name="T9" fmla="*/ 13 h 77"/>
              <a:gd name="T10" fmla="*/ 13 w 19"/>
              <a:gd name="T11" fmla="*/ 23 h 77"/>
              <a:gd name="T12" fmla="*/ 12 w 19"/>
              <a:gd name="T13" fmla="*/ 36 h 77"/>
              <a:gd name="T14" fmla="*/ 13 w 19"/>
              <a:gd name="T15" fmla="*/ 54 h 77"/>
              <a:gd name="T16" fmla="*/ 14 w 19"/>
              <a:gd name="T17" fmla="*/ 77 h 77"/>
              <a:gd name="T18" fmla="*/ 4 w 19"/>
              <a:gd name="T19" fmla="*/ 77 h 77"/>
              <a:gd name="T20" fmla="*/ 4 w 19"/>
              <a:gd name="T21" fmla="*/ 75 h 77"/>
              <a:gd name="T22" fmla="*/ 3 w 19"/>
              <a:gd name="T23" fmla="*/ 69 h 77"/>
              <a:gd name="T24" fmla="*/ 2 w 19"/>
              <a:gd name="T25" fmla="*/ 60 h 77"/>
              <a:gd name="T26" fmla="*/ 0 w 19"/>
              <a:gd name="T27" fmla="*/ 48 h 77"/>
              <a:gd name="T28" fmla="*/ 0 w 19"/>
              <a:gd name="T29" fmla="*/ 35 h 77"/>
              <a:gd name="T30" fmla="*/ 0 w 19"/>
              <a:gd name="T31" fmla="*/ 22 h 77"/>
              <a:gd name="T32" fmla="*/ 3 w 19"/>
              <a:gd name="T33" fmla="*/ 11 h 77"/>
              <a:gd name="T34" fmla="*/ 6 w 19"/>
              <a:gd name="T35" fmla="*/ 0 h 77"/>
              <a:gd name="T36" fmla="*/ 19 w 19"/>
              <a:gd name="T3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77">
                <a:moveTo>
                  <a:pt x="19" y="0"/>
                </a:moveTo>
                <a:lnTo>
                  <a:pt x="19" y="1"/>
                </a:lnTo>
                <a:lnTo>
                  <a:pt x="18" y="2"/>
                </a:lnTo>
                <a:lnTo>
                  <a:pt x="17" y="7"/>
                </a:lnTo>
                <a:lnTo>
                  <a:pt x="14" y="13"/>
                </a:lnTo>
                <a:lnTo>
                  <a:pt x="13" y="23"/>
                </a:lnTo>
                <a:lnTo>
                  <a:pt x="12" y="36"/>
                </a:lnTo>
                <a:lnTo>
                  <a:pt x="13" y="54"/>
                </a:lnTo>
                <a:lnTo>
                  <a:pt x="14" y="77"/>
                </a:lnTo>
                <a:lnTo>
                  <a:pt x="4" y="77"/>
                </a:lnTo>
                <a:lnTo>
                  <a:pt x="4" y="75"/>
                </a:lnTo>
                <a:lnTo>
                  <a:pt x="3" y="69"/>
                </a:lnTo>
                <a:lnTo>
                  <a:pt x="2" y="60"/>
                </a:lnTo>
                <a:lnTo>
                  <a:pt x="0" y="48"/>
                </a:lnTo>
                <a:lnTo>
                  <a:pt x="0" y="35"/>
                </a:lnTo>
                <a:lnTo>
                  <a:pt x="0" y="22"/>
                </a:lnTo>
                <a:lnTo>
                  <a:pt x="3" y="11"/>
                </a:lnTo>
                <a:lnTo>
                  <a:pt x="6" y="0"/>
                </a:lnTo>
                <a:lnTo>
                  <a:pt x="19" y="0"/>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02" name="Freeform 282">
            <a:extLst>
              <a:ext uri="{FF2B5EF4-FFF2-40B4-BE49-F238E27FC236}">
                <a16:creationId xmlns:a16="http://schemas.microsoft.com/office/drawing/2014/main" id="{5B0B76B2-7D55-B107-5D9E-09E69C78A720}"/>
              </a:ext>
            </a:extLst>
          </p:cNvPr>
          <p:cNvSpPr>
            <a:spLocks/>
          </p:cNvSpPr>
          <p:nvPr/>
        </p:nvSpPr>
        <p:spPr bwMode="auto">
          <a:xfrm>
            <a:off x="2136775" y="3343275"/>
            <a:ext cx="23813" cy="101600"/>
          </a:xfrm>
          <a:custGeom>
            <a:avLst/>
            <a:gdLst>
              <a:gd name="T0" fmla="*/ 15 w 15"/>
              <a:gd name="T1" fmla="*/ 0 h 64"/>
              <a:gd name="T2" fmla="*/ 15 w 15"/>
              <a:gd name="T3" fmla="*/ 1 h 64"/>
              <a:gd name="T4" fmla="*/ 14 w 15"/>
              <a:gd name="T5" fmla="*/ 2 h 64"/>
              <a:gd name="T6" fmla="*/ 12 w 15"/>
              <a:gd name="T7" fmla="*/ 6 h 64"/>
              <a:gd name="T8" fmla="*/ 11 w 15"/>
              <a:gd name="T9" fmla="*/ 12 h 64"/>
              <a:gd name="T10" fmla="*/ 10 w 15"/>
              <a:gd name="T11" fmla="*/ 20 h 64"/>
              <a:gd name="T12" fmla="*/ 9 w 15"/>
              <a:gd name="T13" fmla="*/ 30 h 64"/>
              <a:gd name="T14" fmla="*/ 10 w 15"/>
              <a:gd name="T15" fmla="*/ 45 h 64"/>
              <a:gd name="T16" fmla="*/ 11 w 15"/>
              <a:gd name="T17" fmla="*/ 64 h 64"/>
              <a:gd name="T18" fmla="*/ 2 w 15"/>
              <a:gd name="T19" fmla="*/ 64 h 64"/>
              <a:gd name="T20" fmla="*/ 2 w 15"/>
              <a:gd name="T21" fmla="*/ 62 h 64"/>
              <a:gd name="T22" fmla="*/ 1 w 15"/>
              <a:gd name="T23" fmla="*/ 57 h 64"/>
              <a:gd name="T24" fmla="*/ 0 w 15"/>
              <a:gd name="T25" fmla="*/ 49 h 64"/>
              <a:gd name="T26" fmla="*/ 0 w 15"/>
              <a:gd name="T27" fmla="*/ 40 h 64"/>
              <a:gd name="T28" fmla="*/ 0 w 15"/>
              <a:gd name="T29" fmla="*/ 29 h 64"/>
              <a:gd name="T30" fmla="*/ 0 w 15"/>
              <a:gd name="T31" fmla="*/ 19 h 64"/>
              <a:gd name="T32" fmla="*/ 1 w 15"/>
              <a:gd name="T33" fmla="*/ 8 h 64"/>
              <a:gd name="T34" fmla="*/ 4 w 15"/>
              <a:gd name="T35" fmla="*/ 0 h 64"/>
              <a:gd name="T36" fmla="*/ 15 w 15"/>
              <a:gd name="T3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4">
                <a:moveTo>
                  <a:pt x="15" y="0"/>
                </a:moveTo>
                <a:lnTo>
                  <a:pt x="15" y="1"/>
                </a:lnTo>
                <a:lnTo>
                  <a:pt x="14" y="2"/>
                </a:lnTo>
                <a:lnTo>
                  <a:pt x="12" y="6"/>
                </a:lnTo>
                <a:lnTo>
                  <a:pt x="11" y="12"/>
                </a:lnTo>
                <a:lnTo>
                  <a:pt x="10" y="20"/>
                </a:lnTo>
                <a:lnTo>
                  <a:pt x="9" y="30"/>
                </a:lnTo>
                <a:lnTo>
                  <a:pt x="10" y="45"/>
                </a:lnTo>
                <a:lnTo>
                  <a:pt x="11" y="64"/>
                </a:lnTo>
                <a:lnTo>
                  <a:pt x="2" y="64"/>
                </a:lnTo>
                <a:lnTo>
                  <a:pt x="2" y="62"/>
                </a:lnTo>
                <a:lnTo>
                  <a:pt x="1" y="57"/>
                </a:lnTo>
                <a:lnTo>
                  <a:pt x="0" y="49"/>
                </a:lnTo>
                <a:lnTo>
                  <a:pt x="0" y="40"/>
                </a:lnTo>
                <a:lnTo>
                  <a:pt x="0" y="29"/>
                </a:lnTo>
                <a:lnTo>
                  <a:pt x="0" y="19"/>
                </a:lnTo>
                <a:lnTo>
                  <a:pt x="1" y="8"/>
                </a:lnTo>
                <a:lnTo>
                  <a:pt x="4" y="0"/>
                </a:lnTo>
                <a:lnTo>
                  <a:pt x="15" y="0"/>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03" name="Freeform 283">
            <a:extLst>
              <a:ext uri="{FF2B5EF4-FFF2-40B4-BE49-F238E27FC236}">
                <a16:creationId xmlns:a16="http://schemas.microsoft.com/office/drawing/2014/main" id="{604BFF95-68C7-923C-BF8A-1A47DBA05A20}"/>
              </a:ext>
            </a:extLst>
          </p:cNvPr>
          <p:cNvSpPr>
            <a:spLocks/>
          </p:cNvSpPr>
          <p:nvPr/>
        </p:nvSpPr>
        <p:spPr bwMode="auto">
          <a:xfrm>
            <a:off x="2136775" y="3352800"/>
            <a:ext cx="19050" cy="80963"/>
          </a:xfrm>
          <a:custGeom>
            <a:avLst/>
            <a:gdLst>
              <a:gd name="T0" fmla="*/ 12 w 12"/>
              <a:gd name="T1" fmla="*/ 1 h 51"/>
              <a:gd name="T2" fmla="*/ 12 w 12"/>
              <a:gd name="T3" fmla="*/ 1 h 51"/>
              <a:gd name="T4" fmla="*/ 11 w 12"/>
              <a:gd name="T5" fmla="*/ 2 h 51"/>
              <a:gd name="T6" fmla="*/ 10 w 12"/>
              <a:gd name="T7" fmla="*/ 4 h 51"/>
              <a:gd name="T8" fmla="*/ 9 w 12"/>
              <a:gd name="T9" fmla="*/ 9 h 51"/>
              <a:gd name="T10" fmla="*/ 9 w 12"/>
              <a:gd name="T11" fmla="*/ 16 h 51"/>
              <a:gd name="T12" fmla="*/ 8 w 12"/>
              <a:gd name="T13" fmla="*/ 24 h 51"/>
              <a:gd name="T14" fmla="*/ 8 w 12"/>
              <a:gd name="T15" fmla="*/ 36 h 51"/>
              <a:gd name="T16" fmla="*/ 9 w 12"/>
              <a:gd name="T17" fmla="*/ 51 h 51"/>
              <a:gd name="T18" fmla="*/ 2 w 12"/>
              <a:gd name="T19" fmla="*/ 51 h 51"/>
              <a:gd name="T20" fmla="*/ 2 w 12"/>
              <a:gd name="T21" fmla="*/ 50 h 51"/>
              <a:gd name="T22" fmla="*/ 2 w 12"/>
              <a:gd name="T23" fmla="*/ 45 h 51"/>
              <a:gd name="T24" fmla="*/ 1 w 12"/>
              <a:gd name="T25" fmla="*/ 39 h 51"/>
              <a:gd name="T26" fmla="*/ 1 w 12"/>
              <a:gd name="T27" fmla="*/ 31 h 51"/>
              <a:gd name="T28" fmla="*/ 0 w 12"/>
              <a:gd name="T29" fmla="*/ 23 h 51"/>
              <a:gd name="T30" fmla="*/ 1 w 12"/>
              <a:gd name="T31" fmla="*/ 15 h 51"/>
              <a:gd name="T32" fmla="*/ 2 w 12"/>
              <a:gd name="T33" fmla="*/ 7 h 51"/>
              <a:gd name="T34" fmla="*/ 4 w 12"/>
              <a:gd name="T35" fmla="*/ 0 h 51"/>
              <a:gd name="T36" fmla="*/ 12 w 12"/>
              <a:gd name="T37" fmla="*/ 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51">
                <a:moveTo>
                  <a:pt x="12" y="1"/>
                </a:moveTo>
                <a:lnTo>
                  <a:pt x="12" y="1"/>
                </a:lnTo>
                <a:lnTo>
                  <a:pt x="11" y="2"/>
                </a:lnTo>
                <a:lnTo>
                  <a:pt x="10" y="4"/>
                </a:lnTo>
                <a:lnTo>
                  <a:pt x="9" y="9"/>
                </a:lnTo>
                <a:lnTo>
                  <a:pt x="9" y="16"/>
                </a:lnTo>
                <a:lnTo>
                  <a:pt x="8" y="24"/>
                </a:lnTo>
                <a:lnTo>
                  <a:pt x="8" y="36"/>
                </a:lnTo>
                <a:lnTo>
                  <a:pt x="9" y="51"/>
                </a:lnTo>
                <a:lnTo>
                  <a:pt x="2" y="51"/>
                </a:lnTo>
                <a:lnTo>
                  <a:pt x="2" y="50"/>
                </a:lnTo>
                <a:lnTo>
                  <a:pt x="2" y="45"/>
                </a:lnTo>
                <a:lnTo>
                  <a:pt x="1" y="39"/>
                </a:lnTo>
                <a:lnTo>
                  <a:pt x="1" y="31"/>
                </a:lnTo>
                <a:lnTo>
                  <a:pt x="0" y="23"/>
                </a:lnTo>
                <a:lnTo>
                  <a:pt x="1" y="15"/>
                </a:lnTo>
                <a:lnTo>
                  <a:pt x="2" y="7"/>
                </a:lnTo>
                <a:lnTo>
                  <a:pt x="4" y="0"/>
                </a:lnTo>
                <a:lnTo>
                  <a:pt x="12"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04" name="Freeform 284">
            <a:extLst>
              <a:ext uri="{FF2B5EF4-FFF2-40B4-BE49-F238E27FC236}">
                <a16:creationId xmlns:a16="http://schemas.microsoft.com/office/drawing/2014/main" id="{D5572565-7A20-AFAF-D5B7-3347433987B3}"/>
              </a:ext>
            </a:extLst>
          </p:cNvPr>
          <p:cNvSpPr>
            <a:spLocks/>
          </p:cNvSpPr>
          <p:nvPr/>
        </p:nvSpPr>
        <p:spPr bwMode="auto">
          <a:xfrm>
            <a:off x="2138363" y="3363913"/>
            <a:ext cx="14287" cy="58737"/>
          </a:xfrm>
          <a:custGeom>
            <a:avLst/>
            <a:gdLst>
              <a:gd name="T0" fmla="*/ 9 w 9"/>
              <a:gd name="T1" fmla="*/ 0 h 37"/>
              <a:gd name="T2" fmla="*/ 9 w 9"/>
              <a:gd name="T3" fmla="*/ 0 h 37"/>
              <a:gd name="T4" fmla="*/ 8 w 9"/>
              <a:gd name="T5" fmla="*/ 1 h 37"/>
              <a:gd name="T6" fmla="*/ 8 w 9"/>
              <a:gd name="T7" fmla="*/ 3 h 37"/>
              <a:gd name="T8" fmla="*/ 7 w 9"/>
              <a:gd name="T9" fmla="*/ 6 h 37"/>
              <a:gd name="T10" fmla="*/ 6 w 9"/>
              <a:gd name="T11" fmla="*/ 10 h 37"/>
              <a:gd name="T12" fmla="*/ 6 w 9"/>
              <a:gd name="T13" fmla="*/ 17 h 37"/>
              <a:gd name="T14" fmla="*/ 6 w 9"/>
              <a:gd name="T15" fmla="*/ 25 h 37"/>
              <a:gd name="T16" fmla="*/ 7 w 9"/>
              <a:gd name="T17" fmla="*/ 37 h 37"/>
              <a:gd name="T18" fmla="*/ 2 w 9"/>
              <a:gd name="T19" fmla="*/ 37 h 37"/>
              <a:gd name="T20" fmla="*/ 1 w 9"/>
              <a:gd name="T21" fmla="*/ 36 h 37"/>
              <a:gd name="T22" fmla="*/ 1 w 9"/>
              <a:gd name="T23" fmla="*/ 32 h 37"/>
              <a:gd name="T24" fmla="*/ 1 w 9"/>
              <a:gd name="T25" fmla="*/ 28 h 37"/>
              <a:gd name="T26" fmla="*/ 0 w 9"/>
              <a:gd name="T27" fmla="*/ 23 h 37"/>
              <a:gd name="T28" fmla="*/ 0 w 9"/>
              <a:gd name="T29" fmla="*/ 16 h 37"/>
              <a:gd name="T30" fmla="*/ 0 w 9"/>
              <a:gd name="T31" fmla="*/ 10 h 37"/>
              <a:gd name="T32" fmla="*/ 1 w 9"/>
              <a:gd name="T33" fmla="*/ 4 h 37"/>
              <a:gd name="T34" fmla="*/ 3 w 9"/>
              <a:gd name="T35" fmla="*/ 0 h 37"/>
              <a:gd name="T36" fmla="*/ 9 w 9"/>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37">
                <a:moveTo>
                  <a:pt x="9" y="0"/>
                </a:moveTo>
                <a:lnTo>
                  <a:pt x="9" y="0"/>
                </a:lnTo>
                <a:lnTo>
                  <a:pt x="8" y="1"/>
                </a:lnTo>
                <a:lnTo>
                  <a:pt x="8" y="3"/>
                </a:lnTo>
                <a:lnTo>
                  <a:pt x="7" y="6"/>
                </a:lnTo>
                <a:lnTo>
                  <a:pt x="6" y="10"/>
                </a:lnTo>
                <a:lnTo>
                  <a:pt x="6" y="17"/>
                </a:lnTo>
                <a:lnTo>
                  <a:pt x="6" y="25"/>
                </a:lnTo>
                <a:lnTo>
                  <a:pt x="7" y="37"/>
                </a:lnTo>
                <a:lnTo>
                  <a:pt x="2" y="37"/>
                </a:lnTo>
                <a:lnTo>
                  <a:pt x="1" y="36"/>
                </a:lnTo>
                <a:lnTo>
                  <a:pt x="1" y="32"/>
                </a:lnTo>
                <a:lnTo>
                  <a:pt x="1" y="28"/>
                </a:lnTo>
                <a:lnTo>
                  <a:pt x="0" y="23"/>
                </a:lnTo>
                <a:lnTo>
                  <a:pt x="0" y="16"/>
                </a:lnTo>
                <a:lnTo>
                  <a:pt x="0" y="10"/>
                </a:lnTo>
                <a:lnTo>
                  <a:pt x="1" y="4"/>
                </a:lnTo>
                <a:lnTo>
                  <a:pt x="3" y="0"/>
                </a:lnTo>
                <a:lnTo>
                  <a:pt x="9" y="0"/>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05" name="Rectangle 285">
            <a:extLst>
              <a:ext uri="{FF2B5EF4-FFF2-40B4-BE49-F238E27FC236}">
                <a16:creationId xmlns:a16="http://schemas.microsoft.com/office/drawing/2014/main" id="{5F414B8F-E109-10A5-BB8D-2EB7DC469031}"/>
              </a:ext>
            </a:extLst>
          </p:cNvPr>
          <p:cNvSpPr>
            <a:spLocks noChangeArrowheads="1"/>
          </p:cNvSpPr>
          <p:nvPr/>
        </p:nvSpPr>
        <p:spPr bwMode="auto">
          <a:xfrm>
            <a:off x="1943100" y="3348038"/>
            <a:ext cx="6350" cy="1873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406" name="Freeform 286">
            <a:extLst>
              <a:ext uri="{FF2B5EF4-FFF2-40B4-BE49-F238E27FC236}">
                <a16:creationId xmlns:a16="http://schemas.microsoft.com/office/drawing/2014/main" id="{873D2328-82CD-C369-BD49-26765E6621F2}"/>
              </a:ext>
            </a:extLst>
          </p:cNvPr>
          <p:cNvSpPr>
            <a:spLocks/>
          </p:cNvSpPr>
          <p:nvPr/>
        </p:nvSpPr>
        <p:spPr bwMode="auto">
          <a:xfrm>
            <a:off x="2009775" y="3344863"/>
            <a:ext cx="73025" cy="87312"/>
          </a:xfrm>
          <a:custGeom>
            <a:avLst/>
            <a:gdLst>
              <a:gd name="T0" fmla="*/ 4 w 46"/>
              <a:gd name="T1" fmla="*/ 6 h 55"/>
              <a:gd name="T2" fmla="*/ 4 w 46"/>
              <a:gd name="T3" fmla="*/ 7 h 55"/>
              <a:gd name="T4" fmla="*/ 3 w 46"/>
              <a:gd name="T5" fmla="*/ 9 h 55"/>
              <a:gd name="T6" fmla="*/ 1 w 46"/>
              <a:gd name="T7" fmla="*/ 14 h 55"/>
              <a:gd name="T8" fmla="*/ 0 w 46"/>
              <a:gd name="T9" fmla="*/ 21 h 55"/>
              <a:gd name="T10" fmla="*/ 0 w 46"/>
              <a:gd name="T11" fmla="*/ 28 h 55"/>
              <a:gd name="T12" fmla="*/ 0 w 46"/>
              <a:gd name="T13" fmla="*/ 36 h 55"/>
              <a:gd name="T14" fmla="*/ 0 w 46"/>
              <a:gd name="T15" fmla="*/ 46 h 55"/>
              <a:gd name="T16" fmla="*/ 3 w 46"/>
              <a:gd name="T17" fmla="*/ 55 h 55"/>
              <a:gd name="T18" fmla="*/ 3 w 46"/>
              <a:gd name="T19" fmla="*/ 55 h 55"/>
              <a:gd name="T20" fmla="*/ 3 w 46"/>
              <a:gd name="T21" fmla="*/ 54 h 55"/>
              <a:gd name="T22" fmla="*/ 3 w 46"/>
              <a:gd name="T23" fmla="*/ 51 h 55"/>
              <a:gd name="T24" fmla="*/ 3 w 46"/>
              <a:gd name="T25" fmla="*/ 49 h 55"/>
              <a:gd name="T26" fmla="*/ 3 w 46"/>
              <a:gd name="T27" fmla="*/ 46 h 55"/>
              <a:gd name="T28" fmla="*/ 4 w 46"/>
              <a:gd name="T29" fmla="*/ 43 h 55"/>
              <a:gd name="T30" fmla="*/ 4 w 46"/>
              <a:gd name="T31" fmla="*/ 39 h 55"/>
              <a:gd name="T32" fmla="*/ 5 w 46"/>
              <a:gd name="T33" fmla="*/ 35 h 55"/>
              <a:gd name="T34" fmla="*/ 6 w 46"/>
              <a:gd name="T35" fmla="*/ 32 h 55"/>
              <a:gd name="T36" fmla="*/ 7 w 46"/>
              <a:gd name="T37" fmla="*/ 28 h 55"/>
              <a:gd name="T38" fmla="*/ 8 w 46"/>
              <a:gd name="T39" fmla="*/ 25 h 55"/>
              <a:gd name="T40" fmla="*/ 11 w 46"/>
              <a:gd name="T41" fmla="*/ 21 h 55"/>
              <a:gd name="T42" fmla="*/ 14 w 46"/>
              <a:gd name="T43" fmla="*/ 19 h 55"/>
              <a:gd name="T44" fmla="*/ 17 w 46"/>
              <a:gd name="T45" fmla="*/ 16 h 55"/>
              <a:gd name="T46" fmla="*/ 21 w 46"/>
              <a:gd name="T47" fmla="*/ 15 h 55"/>
              <a:gd name="T48" fmla="*/ 26 w 46"/>
              <a:gd name="T49" fmla="*/ 14 h 55"/>
              <a:gd name="T50" fmla="*/ 26 w 46"/>
              <a:gd name="T51" fmla="*/ 13 h 55"/>
              <a:gd name="T52" fmla="*/ 26 w 46"/>
              <a:gd name="T53" fmla="*/ 13 h 55"/>
              <a:gd name="T54" fmla="*/ 28 w 46"/>
              <a:gd name="T55" fmla="*/ 12 h 55"/>
              <a:gd name="T56" fmla="*/ 29 w 46"/>
              <a:gd name="T57" fmla="*/ 11 h 55"/>
              <a:gd name="T58" fmla="*/ 33 w 46"/>
              <a:gd name="T59" fmla="*/ 9 h 55"/>
              <a:gd name="T60" fmla="*/ 36 w 46"/>
              <a:gd name="T61" fmla="*/ 7 h 55"/>
              <a:gd name="T62" fmla="*/ 41 w 46"/>
              <a:gd name="T63" fmla="*/ 5 h 55"/>
              <a:gd name="T64" fmla="*/ 46 w 46"/>
              <a:gd name="T65" fmla="*/ 2 h 55"/>
              <a:gd name="T66" fmla="*/ 46 w 46"/>
              <a:gd name="T67" fmla="*/ 2 h 55"/>
              <a:gd name="T68" fmla="*/ 45 w 46"/>
              <a:gd name="T69" fmla="*/ 2 h 55"/>
              <a:gd name="T70" fmla="*/ 43 w 46"/>
              <a:gd name="T71" fmla="*/ 2 h 55"/>
              <a:gd name="T72" fmla="*/ 42 w 46"/>
              <a:gd name="T73" fmla="*/ 2 h 55"/>
              <a:gd name="T74" fmla="*/ 40 w 46"/>
              <a:gd name="T75" fmla="*/ 1 h 55"/>
              <a:gd name="T76" fmla="*/ 38 w 46"/>
              <a:gd name="T77" fmla="*/ 1 h 55"/>
              <a:gd name="T78" fmla="*/ 35 w 46"/>
              <a:gd name="T79" fmla="*/ 1 h 55"/>
              <a:gd name="T80" fmla="*/ 32 w 46"/>
              <a:gd name="T81" fmla="*/ 1 h 55"/>
              <a:gd name="T82" fmla="*/ 28 w 46"/>
              <a:gd name="T83" fmla="*/ 0 h 55"/>
              <a:gd name="T84" fmla="*/ 26 w 46"/>
              <a:gd name="T85" fmla="*/ 1 h 55"/>
              <a:gd name="T86" fmla="*/ 22 w 46"/>
              <a:gd name="T87" fmla="*/ 1 h 55"/>
              <a:gd name="T88" fmla="*/ 19 w 46"/>
              <a:gd name="T89" fmla="*/ 1 h 55"/>
              <a:gd name="T90" fmla="*/ 14 w 46"/>
              <a:gd name="T91" fmla="*/ 2 h 55"/>
              <a:gd name="T92" fmla="*/ 11 w 46"/>
              <a:gd name="T93" fmla="*/ 2 h 55"/>
              <a:gd name="T94" fmla="*/ 7 w 46"/>
              <a:gd name="T95" fmla="*/ 4 h 55"/>
              <a:gd name="T96" fmla="*/ 4 w 46"/>
              <a:gd name="T97" fmla="*/ 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 h="55">
                <a:moveTo>
                  <a:pt x="4" y="6"/>
                </a:moveTo>
                <a:lnTo>
                  <a:pt x="4" y="7"/>
                </a:lnTo>
                <a:lnTo>
                  <a:pt x="3" y="9"/>
                </a:lnTo>
                <a:lnTo>
                  <a:pt x="1" y="14"/>
                </a:lnTo>
                <a:lnTo>
                  <a:pt x="0" y="21"/>
                </a:lnTo>
                <a:lnTo>
                  <a:pt x="0" y="28"/>
                </a:lnTo>
                <a:lnTo>
                  <a:pt x="0" y="36"/>
                </a:lnTo>
                <a:lnTo>
                  <a:pt x="0" y="46"/>
                </a:lnTo>
                <a:lnTo>
                  <a:pt x="3" y="55"/>
                </a:lnTo>
                <a:lnTo>
                  <a:pt x="3" y="55"/>
                </a:lnTo>
                <a:lnTo>
                  <a:pt x="3" y="54"/>
                </a:lnTo>
                <a:lnTo>
                  <a:pt x="3" y="51"/>
                </a:lnTo>
                <a:lnTo>
                  <a:pt x="3" y="49"/>
                </a:lnTo>
                <a:lnTo>
                  <a:pt x="3" y="46"/>
                </a:lnTo>
                <a:lnTo>
                  <a:pt x="4" y="43"/>
                </a:lnTo>
                <a:lnTo>
                  <a:pt x="4" y="39"/>
                </a:lnTo>
                <a:lnTo>
                  <a:pt x="5" y="35"/>
                </a:lnTo>
                <a:lnTo>
                  <a:pt x="6" y="32"/>
                </a:lnTo>
                <a:lnTo>
                  <a:pt x="7" y="28"/>
                </a:lnTo>
                <a:lnTo>
                  <a:pt x="8" y="25"/>
                </a:lnTo>
                <a:lnTo>
                  <a:pt x="11" y="21"/>
                </a:lnTo>
                <a:lnTo>
                  <a:pt x="14" y="19"/>
                </a:lnTo>
                <a:lnTo>
                  <a:pt x="17" y="16"/>
                </a:lnTo>
                <a:lnTo>
                  <a:pt x="21" y="15"/>
                </a:lnTo>
                <a:lnTo>
                  <a:pt x="26" y="14"/>
                </a:lnTo>
                <a:lnTo>
                  <a:pt x="26" y="13"/>
                </a:lnTo>
                <a:lnTo>
                  <a:pt x="26" y="13"/>
                </a:lnTo>
                <a:lnTo>
                  <a:pt x="28" y="12"/>
                </a:lnTo>
                <a:lnTo>
                  <a:pt x="29" y="11"/>
                </a:lnTo>
                <a:lnTo>
                  <a:pt x="33" y="9"/>
                </a:lnTo>
                <a:lnTo>
                  <a:pt x="36" y="7"/>
                </a:lnTo>
                <a:lnTo>
                  <a:pt x="41" y="5"/>
                </a:lnTo>
                <a:lnTo>
                  <a:pt x="46" y="2"/>
                </a:lnTo>
                <a:lnTo>
                  <a:pt x="46" y="2"/>
                </a:lnTo>
                <a:lnTo>
                  <a:pt x="45" y="2"/>
                </a:lnTo>
                <a:lnTo>
                  <a:pt x="43" y="2"/>
                </a:lnTo>
                <a:lnTo>
                  <a:pt x="42" y="2"/>
                </a:lnTo>
                <a:lnTo>
                  <a:pt x="40" y="1"/>
                </a:lnTo>
                <a:lnTo>
                  <a:pt x="38" y="1"/>
                </a:lnTo>
                <a:lnTo>
                  <a:pt x="35" y="1"/>
                </a:lnTo>
                <a:lnTo>
                  <a:pt x="32" y="1"/>
                </a:lnTo>
                <a:lnTo>
                  <a:pt x="28" y="0"/>
                </a:lnTo>
                <a:lnTo>
                  <a:pt x="26" y="1"/>
                </a:lnTo>
                <a:lnTo>
                  <a:pt x="22" y="1"/>
                </a:lnTo>
                <a:lnTo>
                  <a:pt x="19" y="1"/>
                </a:lnTo>
                <a:lnTo>
                  <a:pt x="14" y="2"/>
                </a:lnTo>
                <a:lnTo>
                  <a:pt x="11" y="2"/>
                </a:lnTo>
                <a:lnTo>
                  <a:pt x="7" y="4"/>
                </a:lnTo>
                <a:lnTo>
                  <a:pt x="4" y="6"/>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07" name="Freeform 287">
            <a:extLst>
              <a:ext uri="{FF2B5EF4-FFF2-40B4-BE49-F238E27FC236}">
                <a16:creationId xmlns:a16="http://schemas.microsoft.com/office/drawing/2014/main" id="{6BCCE9D0-93D4-27A4-394D-25CFBBEC3675}"/>
              </a:ext>
            </a:extLst>
          </p:cNvPr>
          <p:cNvSpPr>
            <a:spLocks/>
          </p:cNvSpPr>
          <p:nvPr/>
        </p:nvSpPr>
        <p:spPr bwMode="auto">
          <a:xfrm>
            <a:off x="1908175" y="3409950"/>
            <a:ext cx="58738" cy="15875"/>
          </a:xfrm>
          <a:custGeom>
            <a:avLst/>
            <a:gdLst>
              <a:gd name="T0" fmla="*/ 0 w 37"/>
              <a:gd name="T1" fmla="*/ 7 h 10"/>
              <a:gd name="T2" fmla="*/ 0 w 37"/>
              <a:gd name="T3" fmla="*/ 7 h 10"/>
              <a:gd name="T4" fmla="*/ 0 w 37"/>
              <a:gd name="T5" fmla="*/ 6 h 10"/>
              <a:gd name="T6" fmla="*/ 1 w 37"/>
              <a:gd name="T7" fmla="*/ 6 h 10"/>
              <a:gd name="T8" fmla="*/ 1 w 37"/>
              <a:gd name="T9" fmla="*/ 5 h 10"/>
              <a:gd name="T10" fmla="*/ 2 w 37"/>
              <a:gd name="T11" fmla="*/ 3 h 10"/>
              <a:gd name="T12" fmla="*/ 4 w 37"/>
              <a:gd name="T13" fmla="*/ 3 h 10"/>
              <a:gd name="T14" fmla="*/ 5 w 37"/>
              <a:gd name="T15" fmla="*/ 2 h 10"/>
              <a:gd name="T16" fmla="*/ 7 w 37"/>
              <a:gd name="T17" fmla="*/ 1 h 10"/>
              <a:gd name="T18" fmla="*/ 9 w 37"/>
              <a:gd name="T19" fmla="*/ 1 h 10"/>
              <a:gd name="T20" fmla="*/ 12 w 37"/>
              <a:gd name="T21" fmla="*/ 0 h 10"/>
              <a:gd name="T22" fmla="*/ 15 w 37"/>
              <a:gd name="T23" fmla="*/ 0 h 10"/>
              <a:gd name="T24" fmla="*/ 19 w 37"/>
              <a:gd name="T25" fmla="*/ 0 h 10"/>
              <a:gd name="T26" fmla="*/ 22 w 37"/>
              <a:gd name="T27" fmla="*/ 0 h 10"/>
              <a:gd name="T28" fmla="*/ 27 w 37"/>
              <a:gd name="T29" fmla="*/ 1 h 10"/>
              <a:gd name="T30" fmla="*/ 32 w 37"/>
              <a:gd name="T31" fmla="*/ 2 h 10"/>
              <a:gd name="T32" fmla="*/ 37 w 37"/>
              <a:gd name="T33" fmla="*/ 3 h 10"/>
              <a:gd name="T34" fmla="*/ 37 w 37"/>
              <a:gd name="T35" fmla="*/ 6 h 10"/>
              <a:gd name="T36" fmla="*/ 36 w 37"/>
              <a:gd name="T37" fmla="*/ 6 h 10"/>
              <a:gd name="T38" fmla="*/ 36 w 37"/>
              <a:gd name="T39" fmla="*/ 6 h 10"/>
              <a:gd name="T40" fmla="*/ 34 w 37"/>
              <a:gd name="T41" fmla="*/ 5 h 10"/>
              <a:gd name="T42" fmla="*/ 33 w 37"/>
              <a:gd name="T43" fmla="*/ 5 h 10"/>
              <a:gd name="T44" fmla="*/ 30 w 37"/>
              <a:gd name="T45" fmla="*/ 3 h 10"/>
              <a:gd name="T46" fmla="*/ 28 w 37"/>
              <a:gd name="T47" fmla="*/ 3 h 10"/>
              <a:gd name="T48" fmla="*/ 25 w 37"/>
              <a:gd name="T49" fmla="*/ 3 h 10"/>
              <a:gd name="T50" fmla="*/ 22 w 37"/>
              <a:gd name="T51" fmla="*/ 2 h 10"/>
              <a:gd name="T52" fmla="*/ 19 w 37"/>
              <a:gd name="T53" fmla="*/ 2 h 10"/>
              <a:gd name="T54" fmla="*/ 15 w 37"/>
              <a:gd name="T55" fmla="*/ 2 h 10"/>
              <a:gd name="T56" fmla="*/ 13 w 37"/>
              <a:gd name="T57" fmla="*/ 3 h 10"/>
              <a:gd name="T58" fmla="*/ 9 w 37"/>
              <a:gd name="T59" fmla="*/ 3 h 10"/>
              <a:gd name="T60" fmla="*/ 7 w 37"/>
              <a:gd name="T61" fmla="*/ 5 h 10"/>
              <a:gd name="T62" fmla="*/ 5 w 37"/>
              <a:gd name="T63" fmla="*/ 6 h 10"/>
              <a:gd name="T64" fmla="*/ 2 w 37"/>
              <a:gd name="T65" fmla="*/ 8 h 10"/>
              <a:gd name="T66" fmla="*/ 0 w 37"/>
              <a:gd name="T67" fmla="*/ 10 h 10"/>
              <a:gd name="T68" fmla="*/ 0 w 37"/>
              <a:gd name="T69"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0">
                <a:moveTo>
                  <a:pt x="0" y="7"/>
                </a:moveTo>
                <a:lnTo>
                  <a:pt x="0" y="7"/>
                </a:lnTo>
                <a:lnTo>
                  <a:pt x="0" y="6"/>
                </a:lnTo>
                <a:lnTo>
                  <a:pt x="1" y="6"/>
                </a:lnTo>
                <a:lnTo>
                  <a:pt x="1" y="5"/>
                </a:lnTo>
                <a:lnTo>
                  <a:pt x="2" y="3"/>
                </a:lnTo>
                <a:lnTo>
                  <a:pt x="4" y="3"/>
                </a:lnTo>
                <a:lnTo>
                  <a:pt x="5" y="2"/>
                </a:lnTo>
                <a:lnTo>
                  <a:pt x="7" y="1"/>
                </a:lnTo>
                <a:lnTo>
                  <a:pt x="9" y="1"/>
                </a:lnTo>
                <a:lnTo>
                  <a:pt x="12" y="0"/>
                </a:lnTo>
                <a:lnTo>
                  <a:pt x="15" y="0"/>
                </a:lnTo>
                <a:lnTo>
                  <a:pt x="19" y="0"/>
                </a:lnTo>
                <a:lnTo>
                  <a:pt x="22" y="0"/>
                </a:lnTo>
                <a:lnTo>
                  <a:pt x="27" y="1"/>
                </a:lnTo>
                <a:lnTo>
                  <a:pt x="32" y="2"/>
                </a:lnTo>
                <a:lnTo>
                  <a:pt x="37" y="3"/>
                </a:lnTo>
                <a:lnTo>
                  <a:pt x="37" y="6"/>
                </a:lnTo>
                <a:lnTo>
                  <a:pt x="36" y="6"/>
                </a:lnTo>
                <a:lnTo>
                  <a:pt x="36" y="6"/>
                </a:lnTo>
                <a:lnTo>
                  <a:pt x="34" y="5"/>
                </a:lnTo>
                <a:lnTo>
                  <a:pt x="33" y="5"/>
                </a:lnTo>
                <a:lnTo>
                  <a:pt x="30" y="3"/>
                </a:lnTo>
                <a:lnTo>
                  <a:pt x="28" y="3"/>
                </a:lnTo>
                <a:lnTo>
                  <a:pt x="25" y="3"/>
                </a:lnTo>
                <a:lnTo>
                  <a:pt x="22" y="2"/>
                </a:lnTo>
                <a:lnTo>
                  <a:pt x="19" y="2"/>
                </a:lnTo>
                <a:lnTo>
                  <a:pt x="15" y="2"/>
                </a:lnTo>
                <a:lnTo>
                  <a:pt x="13" y="3"/>
                </a:lnTo>
                <a:lnTo>
                  <a:pt x="9" y="3"/>
                </a:lnTo>
                <a:lnTo>
                  <a:pt x="7" y="5"/>
                </a:lnTo>
                <a:lnTo>
                  <a:pt x="5" y="6"/>
                </a:lnTo>
                <a:lnTo>
                  <a:pt x="2" y="8"/>
                </a:lnTo>
                <a:lnTo>
                  <a:pt x="0" y="10"/>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08" name="Freeform 288">
            <a:extLst>
              <a:ext uri="{FF2B5EF4-FFF2-40B4-BE49-F238E27FC236}">
                <a16:creationId xmlns:a16="http://schemas.microsoft.com/office/drawing/2014/main" id="{0E6CBCD8-60A6-934F-F3E9-24E2750B6F10}"/>
              </a:ext>
            </a:extLst>
          </p:cNvPr>
          <p:cNvSpPr>
            <a:spLocks/>
          </p:cNvSpPr>
          <p:nvPr/>
        </p:nvSpPr>
        <p:spPr bwMode="auto">
          <a:xfrm>
            <a:off x="1908175" y="3370263"/>
            <a:ext cx="58738" cy="17462"/>
          </a:xfrm>
          <a:custGeom>
            <a:avLst/>
            <a:gdLst>
              <a:gd name="T0" fmla="*/ 0 w 37"/>
              <a:gd name="T1" fmla="*/ 7 h 11"/>
              <a:gd name="T2" fmla="*/ 0 w 37"/>
              <a:gd name="T3" fmla="*/ 7 h 11"/>
              <a:gd name="T4" fmla="*/ 0 w 37"/>
              <a:gd name="T5" fmla="*/ 6 h 11"/>
              <a:gd name="T6" fmla="*/ 1 w 37"/>
              <a:gd name="T7" fmla="*/ 6 h 11"/>
              <a:gd name="T8" fmla="*/ 1 w 37"/>
              <a:gd name="T9" fmla="*/ 5 h 11"/>
              <a:gd name="T10" fmla="*/ 2 w 37"/>
              <a:gd name="T11" fmla="*/ 4 h 11"/>
              <a:gd name="T12" fmla="*/ 4 w 37"/>
              <a:gd name="T13" fmla="*/ 4 h 11"/>
              <a:gd name="T14" fmla="*/ 5 w 37"/>
              <a:gd name="T15" fmla="*/ 3 h 11"/>
              <a:gd name="T16" fmla="*/ 7 w 37"/>
              <a:gd name="T17" fmla="*/ 2 h 11"/>
              <a:gd name="T18" fmla="*/ 9 w 37"/>
              <a:gd name="T19" fmla="*/ 2 h 11"/>
              <a:gd name="T20" fmla="*/ 12 w 37"/>
              <a:gd name="T21" fmla="*/ 0 h 11"/>
              <a:gd name="T22" fmla="*/ 15 w 37"/>
              <a:gd name="T23" fmla="*/ 0 h 11"/>
              <a:gd name="T24" fmla="*/ 19 w 37"/>
              <a:gd name="T25" fmla="*/ 0 h 11"/>
              <a:gd name="T26" fmla="*/ 22 w 37"/>
              <a:gd name="T27" fmla="*/ 0 h 11"/>
              <a:gd name="T28" fmla="*/ 27 w 37"/>
              <a:gd name="T29" fmla="*/ 2 h 11"/>
              <a:gd name="T30" fmla="*/ 32 w 37"/>
              <a:gd name="T31" fmla="*/ 3 h 11"/>
              <a:gd name="T32" fmla="*/ 37 w 37"/>
              <a:gd name="T33" fmla="*/ 4 h 11"/>
              <a:gd name="T34" fmla="*/ 37 w 37"/>
              <a:gd name="T35" fmla="*/ 6 h 11"/>
              <a:gd name="T36" fmla="*/ 36 w 37"/>
              <a:gd name="T37" fmla="*/ 6 h 11"/>
              <a:gd name="T38" fmla="*/ 36 w 37"/>
              <a:gd name="T39" fmla="*/ 6 h 11"/>
              <a:gd name="T40" fmla="*/ 34 w 37"/>
              <a:gd name="T41" fmla="*/ 5 h 11"/>
              <a:gd name="T42" fmla="*/ 33 w 37"/>
              <a:gd name="T43" fmla="*/ 5 h 11"/>
              <a:gd name="T44" fmla="*/ 30 w 37"/>
              <a:gd name="T45" fmla="*/ 5 h 11"/>
              <a:gd name="T46" fmla="*/ 28 w 37"/>
              <a:gd name="T47" fmla="*/ 4 h 11"/>
              <a:gd name="T48" fmla="*/ 25 w 37"/>
              <a:gd name="T49" fmla="*/ 4 h 11"/>
              <a:gd name="T50" fmla="*/ 22 w 37"/>
              <a:gd name="T51" fmla="*/ 3 h 11"/>
              <a:gd name="T52" fmla="*/ 19 w 37"/>
              <a:gd name="T53" fmla="*/ 3 h 11"/>
              <a:gd name="T54" fmla="*/ 15 w 37"/>
              <a:gd name="T55" fmla="*/ 3 h 11"/>
              <a:gd name="T56" fmla="*/ 13 w 37"/>
              <a:gd name="T57" fmla="*/ 4 h 11"/>
              <a:gd name="T58" fmla="*/ 9 w 37"/>
              <a:gd name="T59" fmla="*/ 4 h 11"/>
              <a:gd name="T60" fmla="*/ 7 w 37"/>
              <a:gd name="T61" fmla="*/ 5 h 11"/>
              <a:gd name="T62" fmla="*/ 5 w 37"/>
              <a:gd name="T63" fmla="*/ 6 h 11"/>
              <a:gd name="T64" fmla="*/ 2 w 37"/>
              <a:gd name="T65" fmla="*/ 9 h 11"/>
              <a:gd name="T66" fmla="*/ 0 w 37"/>
              <a:gd name="T67" fmla="*/ 11 h 11"/>
              <a:gd name="T68" fmla="*/ 0 w 37"/>
              <a:gd name="T69"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1">
                <a:moveTo>
                  <a:pt x="0" y="7"/>
                </a:moveTo>
                <a:lnTo>
                  <a:pt x="0" y="7"/>
                </a:lnTo>
                <a:lnTo>
                  <a:pt x="0" y="6"/>
                </a:lnTo>
                <a:lnTo>
                  <a:pt x="1" y="6"/>
                </a:lnTo>
                <a:lnTo>
                  <a:pt x="1" y="5"/>
                </a:lnTo>
                <a:lnTo>
                  <a:pt x="2" y="4"/>
                </a:lnTo>
                <a:lnTo>
                  <a:pt x="4" y="4"/>
                </a:lnTo>
                <a:lnTo>
                  <a:pt x="5" y="3"/>
                </a:lnTo>
                <a:lnTo>
                  <a:pt x="7" y="2"/>
                </a:lnTo>
                <a:lnTo>
                  <a:pt x="9" y="2"/>
                </a:lnTo>
                <a:lnTo>
                  <a:pt x="12" y="0"/>
                </a:lnTo>
                <a:lnTo>
                  <a:pt x="15" y="0"/>
                </a:lnTo>
                <a:lnTo>
                  <a:pt x="19" y="0"/>
                </a:lnTo>
                <a:lnTo>
                  <a:pt x="22" y="0"/>
                </a:lnTo>
                <a:lnTo>
                  <a:pt x="27" y="2"/>
                </a:lnTo>
                <a:lnTo>
                  <a:pt x="32" y="3"/>
                </a:lnTo>
                <a:lnTo>
                  <a:pt x="37" y="4"/>
                </a:lnTo>
                <a:lnTo>
                  <a:pt x="37" y="6"/>
                </a:lnTo>
                <a:lnTo>
                  <a:pt x="36" y="6"/>
                </a:lnTo>
                <a:lnTo>
                  <a:pt x="36" y="6"/>
                </a:lnTo>
                <a:lnTo>
                  <a:pt x="34" y="5"/>
                </a:lnTo>
                <a:lnTo>
                  <a:pt x="33" y="5"/>
                </a:lnTo>
                <a:lnTo>
                  <a:pt x="30" y="5"/>
                </a:lnTo>
                <a:lnTo>
                  <a:pt x="28" y="4"/>
                </a:lnTo>
                <a:lnTo>
                  <a:pt x="25" y="4"/>
                </a:lnTo>
                <a:lnTo>
                  <a:pt x="22" y="3"/>
                </a:lnTo>
                <a:lnTo>
                  <a:pt x="19" y="3"/>
                </a:lnTo>
                <a:lnTo>
                  <a:pt x="15" y="3"/>
                </a:lnTo>
                <a:lnTo>
                  <a:pt x="13" y="4"/>
                </a:lnTo>
                <a:lnTo>
                  <a:pt x="9" y="4"/>
                </a:lnTo>
                <a:lnTo>
                  <a:pt x="7" y="5"/>
                </a:lnTo>
                <a:lnTo>
                  <a:pt x="5" y="6"/>
                </a:lnTo>
                <a:lnTo>
                  <a:pt x="2" y="9"/>
                </a:lnTo>
                <a:lnTo>
                  <a:pt x="0" y="11"/>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09" name="Freeform 289">
            <a:extLst>
              <a:ext uri="{FF2B5EF4-FFF2-40B4-BE49-F238E27FC236}">
                <a16:creationId xmlns:a16="http://schemas.microsoft.com/office/drawing/2014/main" id="{3F33F50D-3275-30B1-09EC-5C548D72A281}"/>
              </a:ext>
            </a:extLst>
          </p:cNvPr>
          <p:cNvSpPr>
            <a:spLocks/>
          </p:cNvSpPr>
          <p:nvPr/>
        </p:nvSpPr>
        <p:spPr bwMode="auto">
          <a:xfrm>
            <a:off x="1963738" y="3352800"/>
            <a:ext cx="96837" cy="179388"/>
          </a:xfrm>
          <a:custGeom>
            <a:avLst/>
            <a:gdLst>
              <a:gd name="T0" fmla="*/ 0 w 61"/>
              <a:gd name="T1" fmla="*/ 0 h 113"/>
              <a:gd name="T2" fmla="*/ 0 w 61"/>
              <a:gd name="T3" fmla="*/ 110 h 113"/>
              <a:gd name="T4" fmla="*/ 19 w 61"/>
              <a:gd name="T5" fmla="*/ 113 h 113"/>
              <a:gd name="T6" fmla="*/ 18 w 61"/>
              <a:gd name="T7" fmla="*/ 98 h 113"/>
              <a:gd name="T8" fmla="*/ 61 w 61"/>
              <a:gd name="T9" fmla="*/ 105 h 113"/>
              <a:gd name="T10" fmla="*/ 61 w 61"/>
              <a:gd name="T11" fmla="*/ 99 h 113"/>
              <a:gd name="T12" fmla="*/ 30 w 61"/>
              <a:gd name="T13" fmla="*/ 96 h 113"/>
              <a:gd name="T14" fmla="*/ 29 w 61"/>
              <a:gd name="T15" fmla="*/ 83 h 113"/>
              <a:gd name="T16" fmla="*/ 9 w 61"/>
              <a:gd name="T17" fmla="*/ 83 h 113"/>
              <a:gd name="T18" fmla="*/ 8 w 61"/>
              <a:gd name="T19" fmla="*/ 80 h 113"/>
              <a:gd name="T20" fmla="*/ 7 w 61"/>
              <a:gd name="T21" fmla="*/ 76 h 113"/>
              <a:gd name="T22" fmla="*/ 6 w 61"/>
              <a:gd name="T23" fmla="*/ 69 h 113"/>
              <a:gd name="T24" fmla="*/ 4 w 61"/>
              <a:gd name="T25" fmla="*/ 59 h 113"/>
              <a:gd name="T26" fmla="*/ 2 w 61"/>
              <a:gd name="T27" fmla="*/ 48 h 113"/>
              <a:gd name="T28" fmla="*/ 1 w 61"/>
              <a:gd name="T29" fmla="*/ 34 h 113"/>
              <a:gd name="T30" fmla="*/ 2 w 61"/>
              <a:gd name="T31" fmla="*/ 20 h 113"/>
              <a:gd name="T32" fmla="*/ 6 w 61"/>
              <a:gd name="T33" fmla="*/ 3 h 113"/>
              <a:gd name="T34" fmla="*/ 0 w 61"/>
              <a:gd name="T35"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113">
                <a:moveTo>
                  <a:pt x="0" y="0"/>
                </a:moveTo>
                <a:lnTo>
                  <a:pt x="0" y="110"/>
                </a:lnTo>
                <a:lnTo>
                  <a:pt x="19" y="113"/>
                </a:lnTo>
                <a:lnTo>
                  <a:pt x="18" y="98"/>
                </a:lnTo>
                <a:lnTo>
                  <a:pt x="61" y="105"/>
                </a:lnTo>
                <a:lnTo>
                  <a:pt x="61" y="99"/>
                </a:lnTo>
                <a:lnTo>
                  <a:pt x="30" y="96"/>
                </a:lnTo>
                <a:lnTo>
                  <a:pt x="29" y="83"/>
                </a:lnTo>
                <a:lnTo>
                  <a:pt x="9" y="83"/>
                </a:lnTo>
                <a:lnTo>
                  <a:pt x="8" y="80"/>
                </a:lnTo>
                <a:lnTo>
                  <a:pt x="7" y="76"/>
                </a:lnTo>
                <a:lnTo>
                  <a:pt x="6" y="69"/>
                </a:lnTo>
                <a:lnTo>
                  <a:pt x="4" y="59"/>
                </a:lnTo>
                <a:lnTo>
                  <a:pt x="2" y="48"/>
                </a:lnTo>
                <a:lnTo>
                  <a:pt x="1" y="34"/>
                </a:lnTo>
                <a:lnTo>
                  <a:pt x="2" y="20"/>
                </a:lnTo>
                <a:lnTo>
                  <a:pt x="6" y="3"/>
                </a:lnTo>
                <a:lnTo>
                  <a:pt x="0" y="0"/>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10" name="Freeform 290">
            <a:extLst>
              <a:ext uri="{FF2B5EF4-FFF2-40B4-BE49-F238E27FC236}">
                <a16:creationId xmlns:a16="http://schemas.microsoft.com/office/drawing/2014/main" id="{2D0472EB-5F2C-A344-A965-9DA5B9A8D80F}"/>
              </a:ext>
            </a:extLst>
          </p:cNvPr>
          <p:cNvSpPr>
            <a:spLocks/>
          </p:cNvSpPr>
          <p:nvPr/>
        </p:nvSpPr>
        <p:spPr bwMode="auto">
          <a:xfrm>
            <a:off x="2011363" y="3311525"/>
            <a:ext cx="125412" cy="23813"/>
          </a:xfrm>
          <a:custGeom>
            <a:avLst/>
            <a:gdLst>
              <a:gd name="T0" fmla="*/ 0 w 79"/>
              <a:gd name="T1" fmla="*/ 15 h 15"/>
              <a:gd name="T2" fmla="*/ 0 w 79"/>
              <a:gd name="T3" fmla="*/ 15 h 15"/>
              <a:gd name="T4" fmla="*/ 3 w 79"/>
              <a:gd name="T5" fmla="*/ 14 h 15"/>
              <a:gd name="T6" fmla="*/ 4 w 79"/>
              <a:gd name="T7" fmla="*/ 14 h 15"/>
              <a:gd name="T8" fmla="*/ 7 w 79"/>
              <a:gd name="T9" fmla="*/ 13 h 15"/>
              <a:gd name="T10" fmla="*/ 11 w 79"/>
              <a:gd name="T11" fmla="*/ 12 h 15"/>
              <a:gd name="T12" fmla="*/ 14 w 79"/>
              <a:gd name="T13" fmla="*/ 11 h 15"/>
              <a:gd name="T14" fmla="*/ 19 w 79"/>
              <a:gd name="T15" fmla="*/ 9 h 15"/>
              <a:gd name="T16" fmla="*/ 24 w 79"/>
              <a:gd name="T17" fmla="*/ 8 h 15"/>
              <a:gd name="T18" fmla="*/ 30 w 79"/>
              <a:gd name="T19" fmla="*/ 8 h 15"/>
              <a:gd name="T20" fmla="*/ 35 w 79"/>
              <a:gd name="T21" fmla="*/ 7 h 15"/>
              <a:gd name="T22" fmla="*/ 42 w 79"/>
              <a:gd name="T23" fmla="*/ 7 h 15"/>
              <a:gd name="T24" fmla="*/ 48 w 79"/>
              <a:gd name="T25" fmla="*/ 6 h 15"/>
              <a:gd name="T26" fmla="*/ 55 w 79"/>
              <a:gd name="T27" fmla="*/ 7 h 15"/>
              <a:gd name="T28" fmla="*/ 62 w 79"/>
              <a:gd name="T29" fmla="*/ 7 h 15"/>
              <a:gd name="T30" fmla="*/ 69 w 79"/>
              <a:gd name="T31" fmla="*/ 8 h 15"/>
              <a:gd name="T32" fmla="*/ 76 w 79"/>
              <a:gd name="T33" fmla="*/ 9 h 15"/>
              <a:gd name="T34" fmla="*/ 79 w 79"/>
              <a:gd name="T35" fmla="*/ 0 h 15"/>
              <a:gd name="T36" fmla="*/ 79 w 79"/>
              <a:gd name="T37" fmla="*/ 0 h 15"/>
              <a:gd name="T38" fmla="*/ 76 w 79"/>
              <a:gd name="T39" fmla="*/ 0 h 15"/>
              <a:gd name="T40" fmla="*/ 74 w 79"/>
              <a:gd name="T41" fmla="*/ 0 h 15"/>
              <a:gd name="T42" fmla="*/ 70 w 79"/>
              <a:gd name="T43" fmla="*/ 0 h 15"/>
              <a:gd name="T44" fmla="*/ 66 w 79"/>
              <a:gd name="T45" fmla="*/ 0 h 15"/>
              <a:gd name="T46" fmla="*/ 61 w 79"/>
              <a:gd name="T47" fmla="*/ 0 h 15"/>
              <a:gd name="T48" fmla="*/ 56 w 79"/>
              <a:gd name="T49" fmla="*/ 0 h 15"/>
              <a:gd name="T50" fmla="*/ 51 w 79"/>
              <a:gd name="T51" fmla="*/ 1 h 15"/>
              <a:gd name="T52" fmla="*/ 44 w 79"/>
              <a:gd name="T53" fmla="*/ 1 h 15"/>
              <a:gd name="T54" fmla="*/ 38 w 79"/>
              <a:gd name="T55" fmla="*/ 1 h 15"/>
              <a:gd name="T56" fmla="*/ 31 w 79"/>
              <a:gd name="T57" fmla="*/ 2 h 15"/>
              <a:gd name="T58" fmla="*/ 25 w 79"/>
              <a:gd name="T59" fmla="*/ 4 h 15"/>
              <a:gd name="T60" fmla="*/ 18 w 79"/>
              <a:gd name="T61" fmla="*/ 5 h 15"/>
              <a:gd name="T62" fmla="*/ 12 w 79"/>
              <a:gd name="T63" fmla="*/ 6 h 15"/>
              <a:gd name="T64" fmla="*/ 6 w 79"/>
              <a:gd name="T65" fmla="*/ 7 h 15"/>
              <a:gd name="T66" fmla="*/ 0 w 79"/>
              <a:gd name="T67" fmla="*/ 8 h 15"/>
              <a:gd name="T68" fmla="*/ 0 w 79"/>
              <a:gd name="T6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 h="15">
                <a:moveTo>
                  <a:pt x="0" y="15"/>
                </a:moveTo>
                <a:lnTo>
                  <a:pt x="0" y="15"/>
                </a:lnTo>
                <a:lnTo>
                  <a:pt x="3" y="14"/>
                </a:lnTo>
                <a:lnTo>
                  <a:pt x="4" y="14"/>
                </a:lnTo>
                <a:lnTo>
                  <a:pt x="7" y="13"/>
                </a:lnTo>
                <a:lnTo>
                  <a:pt x="11" y="12"/>
                </a:lnTo>
                <a:lnTo>
                  <a:pt x="14" y="11"/>
                </a:lnTo>
                <a:lnTo>
                  <a:pt x="19" y="9"/>
                </a:lnTo>
                <a:lnTo>
                  <a:pt x="24" y="8"/>
                </a:lnTo>
                <a:lnTo>
                  <a:pt x="30" y="8"/>
                </a:lnTo>
                <a:lnTo>
                  <a:pt x="35" y="7"/>
                </a:lnTo>
                <a:lnTo>
                  <a:pt x="42" y="7"/>
                </a:lnTo>
                <a:lnTo>
                  <a:pt x="48" y="6"/>
                </a:lnTo>
                <a:lnTo>
                  <a:pt x="55" y="7"/>
                </a:lnTo>
                <a:lnTo>
                  <a:pt x="62" y="7"/>
                </a:lnTo>
                <a:lnTo>
                  <a:pt x="69" y="8"/>
                </a:lnTo>
                <a:lnTo>
                  <a:pt x="76" y="9"/>
                </a:lnTo>
                <a:lnTo>
                  <a:pt x="79" y="0"/>
                </a:lnTo>
                <a:lnTo>
                  <a:pt x="79" y="0"/>
                </a:lnTo>
                <a:lnTo>
                  <a:pt x="76" y="0"/>
                </a:lnTo>
                <a:lnTo>
                  <a:pt x="74" y="0"/>
                </a:lnTo>
                <a:lnTo>
                  <a:pt x="70" y="0"/>
                </a:lnTo>
                <a:lnTo>
                  <a:pt x="66" y="0"/>
                </a:lnTo>
                <a:lnTo>
                  <a:pt x="61" y="0"/>
                </a:lnTo>
                <a:lnTo>
                  <a:pt x="56" y="0"/>
                </a:lnTo>
                <a:lnTo>
                  <a:pt x="51" y="1"/>
                </a:lnTo>
                <a:lnTo>
                  <a:pt x="44" y="1"/>
                </a:lnTo>
                <a:lnTo>
                  <a:pt x="38" y="1"/>
                </a:lnTo>
                <a:lnTo>
                  <a:pt x="31" y="2"/>
                </a:lnTo>
                <a:lnTo>
                  <a:pt x="25" y="4"/>
                </a:lnTo>
                <a:lnTo>
                  <a:pt x="18" y="5"/>
                </a:lnTo>
                <a:lnTo>
                  <a:pt x="12" y="6"/>
                </a:lnTo>
                <a:lnTo>
                  <a:pt x="6" y="7"/>
                </a:lnTo>
                <a:lnTo>
                  <a:pt x="0" y="8"/>
                </a:lnTo>
                <a:lnTo>
                  <a:pt x="0" y="15"/>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11" name="Freeform 291">
            <a:extLst>
              <a:ext uri="{FF2B5EF4-FFF2-40B4-BE49-F238E27FC236}">
                <a16:creationId xmlns:a16="http://schemas.microsoft.com/office/drawing/2014/main" id="{55AAC40F-8012-9AEE-ADFD-F40126E2547A}"/>
              </a:ext>
            </a:extLst>
          </p:cNvPr>
          <p:cNvSpPr>
            <a:spLocks/>
          </p:cNvSpPr>
          <p:nvPr/>
        </p:nvSpPr>
        <p:spPr bwMode="auto">
          <a:xfrm>
            <a:off x="1939925" y="3535363"/>
            <a:ext cx="209550" cy="71437"/>
          </a:xfrm>
          <a:custGeom>
            <a:avLst/>
            <a:gdLst>
              <a:gd name="T0" fmla="*/ 55 w 132"/>
              <a:gd name="T1" fmla="*/ 44 h 45"/>
              <a:gd name="T2" fmla="*/ 56 w 132"/>
              <a:gd name="T3" fmla="*/ 42 h 45"/>
              <a:gd name="T4" fmla="*/ 56 w 132"/>
              <a:gd name="T5" fmla="*/ 42 h 45"/>
              <a:gd name="T6" fmla="*/ 57 w 132"/>
              <a:gd name="T7" fmla="*/ 42 h 45"/>
              <a:gd name="T8" fmla="*/ 59 w 132"/>
              <a:gd name="T9" fmla="*/ 41 h 45"/>
              <a:gd name="T10" fmla="*/ 61 w 132"/>
              <a:gd name="T11" fmla="*/ 41 h 45"/>
              <a:gd name="T12" fmla="*/ 63 w 132"/>
              <a:gd name="T13" fmla="*/ 40 h 45"/>
              <a:gd name="T14" fmla="*/ 65 w 132"/>
              <a:gd name="T15" fmla="*/ 39 h 45"/>
              <a:gd name="T16" fmla="*/ 68 w 132"/>
              <a:gd name="T17" fmla="*/ 38 h 45"/>
              <a:gd name="T18" fmla="*/ 71 w 132"/>
              <a:gd name="T19" fmla="*/ 37 h 45"/>
              <a:gd name="T20" fmla="*/ 73 w 132"/>
              <a:gd name="T21" fmla="*/ 34 h 45"/>
              <a:gd name="T22" fmla="*/ 76 w 132"/>
              <a:gd name="T23" fmla="*/ 33 h 45"/>
              <a:gd name="T24" fmla="*/ 78 w 132"/>
              <a:gd name="T25" fmla="*/ 31 h 45"/>
              <a:gd name="T26" fmla="*/ 80 w 132"/>
              <a:gd name="T27" fmla="*/ 30 h 45"/>
              <a:gd name="T28" fmla="*/ 82 w 132"/>
              <a:gd name="T29" fmla="*/ 27 h 45"/>
              <a:gd name="T30" fmla="*/ 84 w 132"/>
              <a:gd name="T31" fmla="*/ 26 h 45"/>
              <a:gd name="T32" fmla="*/ 85 w 132"/>
              <a:gd name="T33" fmla="*/ 24 h 45"/>
              <a:gd name="T34" fmla="*/ 0 w 132"/>
              <a:gd name="T35" fmla="*/ 3 h 45"/>
              <a:gd name="T36" fmla="*/ 6 w 132"/>
              <a:gd name="T37" fmla="*/ 0 h 45"/>
              <a:gd name="T38" fmla="*/ 132 w 132"/>
              <a:gd name="T39" fmla="*/ 32 h 45"/>
              <a:gd name="T40" fmla="*/ 126 w 132"/>
              <a:gd name="T41" fmla="*/ 34 h 45"/>
              <a:gd name="T42" fmla="*/ 90 w 132"/>
              <a:gd name="T43" fmla="*/ 25 h 45"/>
              <a:gd name="T44" fmla="*/ 90 w 132"/>
              <a:gd name="T45" fmla="*/ 25 h 45"/>
              <a:gd name="T46" fmla="*/ 90 w 132"/>
              <a:gd name="T47" fmla="*/ 26 h 45"/>
              <a:gd name="T48" fmla="*/ 89 w 132"/>
              <a:gd name="T49" fmla="*/ 26 h 45"/>
              <a:gd name="T50" fmla="*/ 89 w 132"/>
              <a:gd name="T51" fmla="*/ 27 h 45"/>
              <a:gd name="T52" fmla="*/ 87 w 132"/>
              <a:gd name="T53" fmla="*/ 28 h 45"/>
              <a:gd name="T54" fmla="*/ 86 w 132"/>
              <a:gd name="T55" fmla="*/ 30 h 45"/>
              <a:gd name="T56" fmla="*/ 85 w 132"/>
              <a:gd name="T57" fmla="*/ 31 h 45"/>
              <a:gd name="T58" fmla="*/ 83 w 132"/>
              <a:gd name="T59" fmla="*/ 32 h 45"/>
              <a:gd name="T60" fmla="*/ 80 w 132"/>
              <a:gd name="T61" fmla="*/ 33 h 45"/>
              <a:gd name="T62" fmla="*/ 78 w 132"/>
              <a:gd name="T63" fmla="*/ 34 h 45"/>
              <a:gd name="T64" fmla="*/ 76 w 132"/>
              <a:gd name="T65" fmla="*/ 37 h 45"/>
              <a:gd name="T66" fmla="*/ 72 w 132"/>
              <a:gd name="T67" fmla="*/ 38 h 45"/>
              <a:gd name="T68" fmla="*/ 70 w 132"/>
              <a:gd name="T69" fmla="*/ 40 h 45"/>
              <a:gd name="T70" fmla="*/ 65 w 132"/>
              <a:gd name="T71" fmla="*/ 41 h 45"/>
              <a:gd name="T72" fmla="*/ 62 w 132"/>
              <a:gd name="T73" fmla="*/ 42 h 45"/>
              <a:gd name="T74" fmla="*/ 57 w 132"/>
              <a:gd name="T75" fmla="*/ 45 h 45"/>
              <a:gd name="T76" fmla="*/ 55 w 132"/>
              <a:gd name="T7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2" h="45">
                <a:moveTo>
                  <a:pt x="55" y="44"/>
                </a:moveTo>
                <a:lnTo>
                  <a:pt x="56" y="42"/>
                </a:lnTo>
                <a:lnTo>
                  <a:pt x="56" y="42"/>
                </a:lnTo>
                <a:lnTo>
                  <a:pt x="57" y="42"/>
                </a:lnTo>
                <a:lnTo>
                  <a:pt x="59" y="41"/>
                </a:lnTo>
                <a:lnTo>
                  <a:pt x="61" y="41"/>
                </a:lnTo>
                <a:lnTo>
                  <a:pt x="63" y="40"/>
                </a:lnTo>
                <a:lnTo>
                  <a:pt x="65" y="39"/>
                </a:lnTo>
                <a:lnTo>
                  <a:pt x="68" y="38"/>
                </a:lnTo>
                <a:lnTo>
                  <a:pt x="71" y="37"/>
                </a:lnTo>
                <a:lnTo>
                  <a:pt x="73" y="34"/>
                </a:lnTo>
                <a:lnTo>
                  <a:pt x="76" y="33"/>
                </a:lnTo>
                <a:lnTo>
                  <a:pt x="78" y="31"/>
                </a:lnTo>
                <a:lnTo>
                  <a:pt x="80" y="30"/>
                </a:lnTo>
                <a:lnTo>
                  <a:pt x="82" y="27"/>
                </a:lnTo>
                <a:lnTo>
                  <a:pt x="84" y="26"/>
                </a:lnTo>
                <a:lnTo>
                  <a:pt x="85" y="24"/>
                </a:lnTo>
                <a:lnTo>
                  <a:pt x="0" y="3"/>
                </a:lnTo>
                <a:lnTo>
                  <a:pt x="6" y="0"/>
                </a:lnTo>
                <a:lnTo>
                  <a:pt x="132" y="32"/>
                </a:lnTo>
                <a:lnTo>
                  <a:pt x="126" y="34"/>
                </a:lnTo>
                <a:lnTo>
                  <a:pt x="90" y="25"/>
                </a:lnTo>
                <a:lnTo>
                  <a:pt x="90" y="25"/>
                </a:lnTo>
                <a:lnTo>
                  <a:pt x="90" y="26"/>
                </a:lnTo>
                <a:lnTo>
                  <a:pt x="89" y="26"/>
                </a:lnTo>
                <a:lnTo>
                  <a:pt x="89" y="27"/>
                </a:lnTo>
                <a:lnTo>
                  <a:pt x="87" y="28"/>
                </a:lnTo>
                <a:lnTo>
                  <a:pt x="86" y="30"/>
                </a:lnTo>
                <a:lnTo>
                  <a:pt x="85" y="31"/>
                </a:lnTo>
                <a:lnTo>
                  <a:pt x="83" y="32"/>
                </a:lnTo>
                <a:lnTo>
                  <a:pt x="80" y="33"/>
                </a:lnTo>
                <a:lnTo>
                  <a:pt x="78" y="34"/>
                </a:lnTo>
                <a:lnTo>
                  <a:pt x="76" y="37"/>
                </a:lnTo>
                <a:lnTo>
                  <a:pt x="72" y="38"/>
                </a:lnTo>
                <a:lnTo>
                  <a:pt x="70" y="40"/>
                </a:lnTo>
                <a:lnTo>
                  <a:pt x="65" y="41"/>
                </a:lnTo>
                <a:lnTo>
                  <a:pt x="62" y="42"/>
                </a:lnTo>
                <a:lnTo>
                  <a:pt x="57" y="45"/>
                </a:lnTo>
                <a:lnTo>
                  <a:pt x="55"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12" name="Freeform 292">
            <a:extLst>
              <a:ext uri="{FF2B5EF4-FFF2-40B4-BE49-F238E27FC236}">
                <a16:creationId xmlns:a16="http://schemas.microsoft.com/office/drawing/2014/main" id="{A1429F6B-0788-D7D8-FF7F-7631093A243D}"/>
              </a:ext>
            </a:extLst>
          </p:cNvPr>
          <p:cNvSpPr>
            <a:spLocks/>
          </p:cNvSpPr>
          <p:nvPr/>
        </p:nvSpPr>
        <p:spPr bwMode="auto">
          <a:xfrm>
            <a:off x="1895475" y="3554413"/>
            <a:ext cx="214313" cy="63500"/>
          </a:xfrm>
          <a:custGeom>
            <a:avLst/>
            <a:gdLst>
              <a:gd name="T0" fmla="*/ 0 w 135"/>
              <a:gd name="T1" fmla="*/ 0 h 40"/>
              <a:gd name="T2" fmla="*/ 132 w 135"/>
              <a:gd name="T3" fmla="*/ 40 h 40"/>
              <a:gd name="T4" fmla="*/ 135 w 135"/>
              <a:gd name="T5" fmla="*/ 40 h 40"/>
              <a:gd name="T6" fmla="*/ 5 w 135"/>
              <a:gd name="T7" fmla="*/ 0 h 40"/>
              <a:gd name="T8" fmla="*/ 0 w 135"/>
              <a:gd name="T9" fmla="*/ 0 h 40"/>
            </a:gdLst>
            <a:ahLst/>
            <a:cxnLst>
              <a:cxn ang="0">
                <a:pos x="T0" y="T1"/>
              </a:cxn>
              <a:cxn ang="0">
                <a:pos x="T2" y="T3"/>
              </a:cxn>
              <a:cxn ang="0">
                <a:pos x="T4" y="T5"/>
              </a:cxn>
              <a:cxn ang="0">
                <a:pos x="T6" y="T7"/>
              </a:cxn>
              <a:cxn ang="0">
                <a:pos x="T8" y="T9"/>
              </a:cxn>
            </a:cxnLst>
            <a:rect l="0" t="0" r="r" b="b"/>
            <a:pathLst>
              <a:path w="135" h="40">
                <a:moveTo>
                  <a:pt x="0" y="0"/>
                </a:moveTo>
                <a:lnTo>
                  <a:pt x="132" y="40"/>
                </a:lnTo>
                <a:lnTo>
                  <a:pt x="135" y="40"/>
                </a:lnTo>
                <a:lnTo>
                  <a:pt x="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13" name="Freeform 293">
            <a:extLst>
              <a:ext uri="{FF2B5EF4-FFF2-40B4-BE49-F238E27FC236}">
                <a16:creationId xmlns:a16="http://schemas.microsoft.com/office/drawing/2014/main" id="{AB3678B8-A71C-D2B7-4CCA-9588AF98600E}"/>
              </a:ext>
            </a:extLst>
          </p:cNvPr>
          <p:cNvSpPr>
            <a:spLocks/>
          </p:cNvSpPr>
          <p:nvPr/>
        </p:nvSpPr>
        <p:spPr bwMode="auto">
          <a:xfrm>
            <a:off x="1931988" y="3544888"/>
            <a:ext cx="209550" cy="57150"/>
          </a:xfrm>
          <a:custGeom>
            <a:avLst/>
            <a:gdLst>
              <a:gd name="T0" fmla="*/ 0 w 132"/>
              <a:gd name="T1" fmla="*/ 0 h 36"/>
              <a:gd name="T2" fmla="*/ 130 w 132"/>
              <a:gd name="T3" fmla="*/ 36 h 36"/>
              <a:gd name="T4" fmla="*/ 132 w 132"/>
              <a:gd name="T5" fmla="*/ 35 h 36"/>
              <a:gd name="T6" fmla="*/ 4 w 132"/>
              <a:gd name="T7" fmla="*/ 0 h 36"/>
              <a:gd name="T8" fmla="*/ 0 w 132"/>
              <a:gd name="T9" fmla="*/ 0 h 36"/>
            </a:gdLst>
            <a:ahLst/>
            <a:cxnLst>
              <a:cxn ang="0">
                <a:pos x="T0" y="T1"/>
              </a:cxn>
              <a:cxn ang="0">
                <a:pos x="T2" y="T3"/>
              </a:cxn>
              <a:cxn ang="0">
                <a:pos x="T4" y="T5"/>
              </a:cxn>
              <a:cxn ang="0">
                <a:pos x="T6" y="T7"/>
              </a:cxn>
              <a:cxn ang="0">
                <a:pos x="T8" y="T9"/>
              </a:cxn>
            </a:cxnLst>
            <a:rect l="0" t="0" r="r" b="b"/>
            <a:pathLst>
              <a:path w="132" h="36">
                <a:moveTo>
                  <a:pt x="0" y="0"/>
                </a:moveTo>
                <a:lnTo>
                  <a:pt x="130" y="36"/>
                </a:lnTo>
                <a:lnTo>
                  <a:pt x="132" y="35"/>
                </a:lnTo>
                <a:lnTo>
                  <a:pt x="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14" name="Freeform 294">
            <a:extLst>
              <a:ext uri="{FF2B5EF4-FFF2-40B4-BE49-F238E27FC236}">
                <a16:creationId xmlns:a16="http://schemas.microsoft.com/office/drawing/2014/main" id="{C0966406-23F7-9D30-2CB6-F40FE8407EAE}"/>
              </a:ext>
            </a:extLst>
          </p:cNvPr>
          <p:cNvSpPr>
            <a:spLocks/>
          </p:cNvSpPr>
          <p:nvPr/>
        </p:nvSpPr>
        <p:spPr bwMode="auto">
          <a:xfrm>
            <a:off x="1916113" y="3549650"/>
            <a:ext cx="211137" cy="60325"/>
          </a:xfrm>
          <a:custGeom>
            <a:avLst/>
            <a:gdLst>
              <a:gd name="T0" fmla="*/ 0 w 133"/>
              <a:gd name="T1" fmla="*/ 0 h 38"/>
              <a:gd name="T2" fmla="*/ 130 w 133"/>
              <a:gd name="T3" fmla="*/ 38 h 38"/>
              <a:gd name="T4" fmla="*/ 133 w 133"/>
              <a:gd name="T5" fmla="*/ 38 h 38"/>
              <a:gd name="T6" fmla="*/ 3 w 133"/>
              <a:gd name="T7" fmla="*/ 0 h 38"/>
              <a:gd name="T8" fmla="*/ 0 w 133"/>
              <a:gd name="T9" fmla="*/ 0 h 38"/>
            </a:gdLst>
            <a:ahLst/>
            <a:cxnLst>
              <a:cxn ang="0">
                <a:pos x="T0" y="T1"/>
              </a:cxn>
              <a:cxn ang="0">
                <a:pos x="T2" y="T3"/>
              </a:cxn>
              <a:cxn ang="0">
                <a:pos x="T4" y="T5"/>
              </a:cxn>
              <a:cxn ang="0">
                <a:pos x="T6" y="T7"/>
              </a:cxn>
              <a:cxn ang="0">
                <a:pos x="T8" y="T9"/>
              </a:cxn>
            </a:cxnLst>
            <a:rect l="0" t="0" r="r" b="b"/>
            <a:pathLst>
              <a:path w="133" h="38">
                <a:moveTo>
                  <a:pt x="0" y="0"/>
                </a:moveTo>
                <a:lnTo>
                  <a:pt x="130" y="38"/>
                </a:lnTo>
                <a:lnTo>
                  <a:pt x="133" y="38"/>
                </a:lnTo>
                <a:lnTo>
                  <a:pt x="3"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15" name="Freeform 295">
            <a:extLst>
              <a:ext uri="{FF2B5EF4-FFF2-40B4-BE49-F238E27FC236}">
                <a16:creationId xmlns:a16="http://schemas.microsoft.com/office/drawing/2014/main" id="{D890CA4D-CD0B-E1F6-9F40-1D7D4395EB01}"/>
              </a:ext>
            </a:extLst>
          </p:cNvPr>
          <p:cNvSpPr>
            <a:spLocks/>
          </p:cNvSpPr>
          <p:nvPr/>
        </p:nvSpPr>
        <p:spPr bwMode="auto">
          <a:xfrm>
            <a:off x="2806700" y="3413125"/>
            <a:ext cx="395288" cy="331788"/>
          </a:xfrm>
          <a:custGeom>
            <a:avLst/>
            <a:gdLst>
              <a:gd name="T0" fmla="*/ 70 w 249"/>
              <a:gd name="T1" fmla="*/ 14 h 209"/>
              <a:gd name="T2" fmla="*/ 70 w 249"/>
              <a:gd name="T3" fmla="*/ 14 h 209"/>
              <a:gd name="T4" fmla="*/ 72 w 249"/>
              <a:gd name="T5" fmla="*/ 14 h 209"/>
              <a:gd name="T6" fmla="*/ 75 w 249"/>
              <a:gd name="T7" fmla="*/ 13 h 209"/>
              <a:gd name="T8" fmla="*/ 78 w 249"/>
              <a:gd name="T9" fmla="*/ 12 h 209"/>
              <a:gd name="T10" fmla="*/ 83 w 249"/>
              <a:gd name="T11" fmla="*/ 11 h 209"/>
              <a:gd name="T12" fmla="*/ 88 w 249"/>
              <a:gd name="T13" fmla="*/ 10 h 209"/>
              <a:gd name="T14" fmla="*/ 95 w 249"/>
              <a:gd name="T15" fmla="*/ 8 h 209"/>
              <a:gd name="T16" fmla="*/ 103 w 249"/>
              <a:gd name="T17" fmla="*/ 6 h 209"/>
              <a:gd name="T18" fmla="*/ 111 w 249"/>
              <a:gd name="T19" fmla="*/ 5 h 209"/>
              <a:gd name="T20" fmla="*/ 120 w 249"/>
              <a:gd name="T21" fmla="*/ 4 h 209"/>
              <a:gd name="T22" fmla="*/ 132 w 249"/>
              <a:gd name="T23" fmla="*/ 3 h 209"/>
              <a:gd name="T24" fmla="*/ 144 w 249"/>
              <a:gd name="T25" fmla="*/ 1 h 209"/>
              <a:gd name="T26" fmla="*/ 156 w 249"/>
              <a:gd name="T27" fmla="*/ 0 h 209"/>
              <a:gd name="T28" fmla="*/ 169 w 249"/>
              <a:gd name="T29" fmla="*/ 0 h 209"/>
              <a:gd name="T30" fmla="*/ 184 w 249"/>
              <a:gd name="T31" fmla="*/ 0 h 209"/>
              <a:gd name="T32" fmla="*/ 201 w 249"/>
              <a:gd name="T33" fmla="*/ 0 h 209"/>
              <a:gd name="T34" fmla="*/ 208 w 249"/>
              <a:gd name="T35" fmla="*/ 28 h 209"/>
              <a:gd name="T36" fmla="*/ 210 w 249"/>
              <a:gd name="T37" fmla="*/ 29 h 209"/>
              <a:gd name="T38" fmla="*/ 216 w 249"/>
              <a:gd name="T39" fmla="*/ 34 h 209"/>
              <a:gd name="T40" fmla="*/ 222 w 249"/>
              <a:gd name="T41" fmla="*/ 40 h 209"/>
              <a:gd name="T42" fmla="*/ 225 w 249"/>
              <a:gd name="T43" fmla="*/ 51 h 209"/>
              <a:gd name="T44" fmla="*/ 239 w 249"/>
              <a:gd name="T45" fmla="*/ 117 h 209"/>
              <a:gd name="T46" fmla="*/ 246 w 249"/>
              <a:gd name="T47" fmla="*/ 145 h 209"/>
              <a:gd name="T48" fmla="*/ 246 w 249"/>
              <a:gd name="T49" fmla="*/ 146 h 209"/>
              <a:gd name="T50" fmla="*/ 248 w 249"/>
              <a:gd name="T51" fmla="*/ 152 h 209"/>
              <a:gd name="T52" fmla="*/ 248 w 249"/>
              <a:gd name="T53" fmla="*/ 160 h 209"/>
              <a:gd name="T54" fmla="*/ 244 w 249"/>
              <a:gd name="T55" fmla="*/ 171 h 209"/>
              <a:gd name="T56" fmla="*/ 0 w 249"/>
              <a:gd name="T57" fmla="*/ 164 h 209"/>
              <a:gd name="T58" fmla="*/ 25 w 249"/>
              <a:gd name="T59" fmla="*/ 151 h 209"/>
              <a:gd name="T60" fmla="*/ 25 w 249"/>
              <a:gd name="T61" fmla="*/ 28 h 209"/>
              <a:gd name="T62" fmla="*/ 26 w 249"/>
              <a:gd name="T63" fmla="*/ 27 h 209"/>
              <a:gd name="T64" fmla="*/ 28 w 249"/>
              <a:gd name="T65" fmla="*/ 26 h 209"/>
              <a:gd name="T66" fmla="*/ 32 w 249"/>
              <a:gd name="T67" fmla="*/ 25 h 209"/>
              <a:gd name="T68" fmla="*/ 36 w 249"/>
              <a:gd name="T69" fmla="*/ 24 h 209"/>
              <a:gd name="T70" fmla="*/ 42 w 249"/>
              <a:gd name="T71" fmla="*/ 22 h 209"/>
              <a:gd name="T72" fmla="*/ 49 w 249"/>
              <a:gd name="T73" fmla="*/ 22 h 209"/>
              <a:gd name="T74" fmla="*/ 57 w 249"/>
              <a:gd name="T75" fmla="*/ 24 h 209"/>
              <a:gd name="T76" fmla="*/ 68 w 249"/>
              <a:gd name="T77" fmla="*/ 2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9" h="209">
                <a:moveTo>
                  <a:pt x="68" y="27"/>
                </a:moveTo>
                <a:lnTo>
                  <a:pt x="70" y="14"/>
                </a:lnTo>
                <a:lnTo>
                  <a:pt x="70" y="14"/>
                </a:lnTo>
                <a:lnTo>
                  <a:pt x="70" y="14"/>
                </a:lnTo>
                <a:lnTo>
                  <a:pt x="71" y="14"/>
                </a:lnTo>
                <a:lnTo>
                  <a:pt x="72" y="14"/>
                </a:lnTo>
                <a:lnTo>
                  <a:pt x="74" y="13"/>
                </a:lnTo>
                <a:lnTo>
                  <a:pt x="75" y="13"/>
                </a:lnTo>
                <a:lnTo>
                  <a:pt x="76" y="13"/>
                </a:lnTo>
                <a:lnTo>
                  <a:pt x="78" y="12"/>
                </a:lnTo>
                <a:lnTo>
                  <a:pt x="81" y="12"/>
                </a:lnTo>
                <a:lnTo>
                  <a:pt x="83" y="11"/>
                </a:lnTo>
                <a:lnTo>
                  <a:pt x="85" y="11"/>
                </a:lnTo>
                <a:lnTo>
                  <a:pt x="88" y="10"/>
                </a:lnTo>
                <a:lnTo>
                  <a:pt x="91" y="8"/>
                </a:lnTo>
                <a:lnTo>
                  <a:pt x="95" y="8"/>
                </a:lnTo>
                <a:lnTo>
                  <a:pt x="98" y="7"/>
                </a:lnTo>
                <a:lnTo>
                  <a:pt x="103" y="6"/>
                </a:lnTo>
                <a:lnTo>
                  <a:pt x="106" y="6"/>
                </a:lnTo>
                <a:lnTo>
                  <a:pt x="111" y="5"/>
                </a:lnTo>
                <a:lnTo>
                  <a:pt x="116" y="5"/>
                </a:lnTo>
                <a:lnTo>
                  <a:pt x="120" y="4"/>
                </a:lnTo>
                <a:lnTo>
                  <a:pt x="126" y="3"/>
                </a:lnTo>
                <a:lnTo>
                  <a:pt x="132" y="3"/>
                </a:lnTo>
                <a:lnTo>
                  <a:pt x="137" y="1"/>
                </a:lnTo>
                <a:lnTo>
                  <a:pt x="144" y="1"/>
                </a:lnTo>
                <a:lnTo>
                  <a:pt x="149" y="1"/>
                </a:lnTo>
                <a:lnTo>
                  <a:pt x="156" y="0"/>
                </a:lnTo>
                <a:lnTo>
                  <a:pt x="162" y="0"/>
                </a:lnTo>
                <a:lnTo>
                  <a:pt x="169" y="0"/>
                </a:lnTo>
                <a:lnTo>
                  <a:pt x="177" y="0"/>
                </a:lnTo>
                <a:lnTo>
                  <a:pt x="184" y="0"/>
                </a:lnTo>
                <a:lnTo>
                  <a:pt x="193" y="0"/>
                </a:lnTo>
                <a:lnTo>
                  <a:pt x="201" y="0"/>
                </a:lnTo>
                <a:lnTo>
                  <a:pt x="210" y="5"/>
                </a:lnTo>
                <a:lnTo>
                  <a:pt x="208" y="28"/>
                </a:lnTo>
                <a:lnTo>
                  <a:pt x="208" y="29"/>
                </a:lnTo>
                <a:lnTo>
                  <a:pt x="210" y="29"/>
                </a:lnTo>
                <a:lnTo>
                  <a:pt x="212" y="32"/>
                </a:lnTo>
                <a:lnTo>
                  <a:pt x="216" y="34"/>
                </a:lnTo>
                <a:lnTo>
                  <a:pt x="219" y="37"/>
                </a:lnTo>
                <a:lnTo>
                  <a:pt x="222" y="40"/>
                </a:lnTo>
                <a:lnTo>
                  <a:pt x="224" y="45"/>
                </a:lnTo>
                <a:lnTo>
                  <a:pt x="225" y="51"/>
                </a:lnTo>
                <a:lnTo>
                  <a:pt x="245" y="69"/>
                </a:lnTo>
                <a:lnTo>
                  <a:pt x="239" y="117"/>
                </a:lnTo>
                <a:lnTo>
                  <a:pt x="208" y="133"/>
                </a:lnTo>
                <a:lnTo>
                  <a:pt x="246" y="145"/>
                </a:lnTo>
                <a:lnTo>
                  <a:pt x="246" y="145"/>
                </a:lnTo>
                <a:lnTo>
                  <a:pt x="246" y="146"/>
                </a:lnTo>
                <a:lnTo>
                  <a:pt x="248" y="149"/>
                </a:lnTo>
                <a:lnTo>
                  <a:pt x="248" y="152"/>
                </a:lnTo>
                <a:lnTo>
                  <a:pt x="249" y="156"/>
                </a:lnTo>
                <a:lnTo>
                  <a:pt x="248" y="160"/>
                </a:lnTo>
                <a:lnTo>
                  <a:pt x="246" y="165"/>
                </a:lnTo>
                <a:lnTo>
                  <a:pt x="244" y="171"/>
                </a:lnTo>
                <a:lnTo>
                  <a:pt x="144" y="209"/>
                </a:lnTo>
                <a:lnTo>
                  <a:pt x="0" y="164"/>
                </a:lnTo>
                <a:lnTo>
                  <a:pt x="2" y="159"/>
                </a:lnTo>
                <a:lnTo>
                  <a:pt x="25" y="151"/>
                </a:lnTo>
                <a:lnTo>
                  <a:pt x="25" y="28"/>
                </a:lnTo>
                <a:lnTo>
                  <a:pt x="25" y="28"/>
                </a:lnTo>
                <a:lnTo>
                  <a:pt x="25" y="28"/>
                </a:lnTo>
                <a:lnTo>
                  <a:pt x="26" y="27"/>
                </a:lnTo>
                <a:lnTo>
                  <a:pt x="27" y="27"/>
                </a:lnTo>
                <a:lnTo>
                  <a:pt x="28" y="26"/>
                </a:lnTo>
                <a:lnTo>
                  <a:pt x="30" y="26"/>
                </a:lnTo>
                <a:lnTo>
                  <a:pt x="32" y="25"/>
                </a:lnTo>
                <a:lnTo>
                  <a:pt x="34" y="24"/>
                </a:lnTo>
                <a:lnTo>
                  <a:pt x="36" y="24"/>
                </a:lnTo>
                <a:lnTo>
                  <a:pt x="40" y="22"/>
                </a:lnTo>
                <a:lnTo>
                  <a:pt x="42" y="22"/>
                </a:lnTo>
                <a:lnTo>
                  <a:pt x="46" y="22"/>
                </a:lnTo>
                <a:lnTo>
                  <a:pt x="49" y="22"/>
                </a:lnTo>
                <a:lnTo>
                  <a:pt x="53" y="22"/>
                </a:lnTo>
                <a:lnTo>
                  <a:pt x="57" y="24"/>
                </a:lnTo>
                <a:lnTo>
                  <a:pt x="61" y="25"/>
                </a:lnTo>
                <a:lnTo>
                  <a:pt x="68"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16" name="Freeform 296">
            <a:extLst>
              <a:ext uri="{FF2B5EF4-FFF2-40B4-BE49-F238E27FC236}">
                <a16:creationId xmlns:a16="http://schemas.microsoft.com/office/drawing/2014/main" id="{81CE2371-BF95-B79C-B203-74C3996DBAE6}"/>
              </a:ext>
            </a:extLst>
          </p:cNvPr>
          <p:cNvSpPr>
            <a:spLocks/>
          </p:cNvSpPr>
          <p:nvPr/>
        </p:nvSpPr>
        <p:spPr bwMode="auto">
          <a:xfrm>
            <a:off x="2943225" y="3436938"/>
            <a:ext cx="127000" cy="146050"/>
          </a:xfrm>
          <a:custGeom>
            <a:avLst/>
            <a:gdLst>
              <a:gd name="T0" fmla="*/ 79 w 80"/>
              <a:gd name="T1" fmla="*/ 4 h 92"/>
              <a:gd name="T2" fmla="*/ 79 w 80"/>
              <a:gd name="T3" fmla="*/ 4 h 92"/>
              <a:gd name="T4" fmla="*/ 77 w 80"/>
              <a:gd name="T5" fmla="*/ 4 h 92"/>
              <a:gd name="T6" fmla="*/ 75 w 80"/>
              <a:gd name="T7" fmla="*/ 3 h 92"/>
              <a:gd name="T8" fmla="*/ 73 w 80"/>
              <a:gd name="T9" fmla="*/ 3 h 92"/>
              <a:gd name="T10" fmla="*/ 69 w 80"/>
              <a:gd name="T11" fmla="*/ 2 h 92"/>
              <a:gd name="T12" fmla="*/ 66 w 80"/>
              <a:gd name="T13" fmla="*/ 2 h 92"/>
              <a:gd name="T14" fmla="*/ 61 w 80"/>
              <a:gd name="T15" fmla="*/ 2 h 92"/>
              <a:gd name="T16" fmla="*/ 56 w 80"/>
              <a:gd name="T17" fmla="*/ 0 h 92"/>
              <a:gd name="T18" fmla="*/ 51 w 80"/>
              <a:gd name="T19" fmla="*/ 0 h 92"/>
              <a:gd name="T20" fmla="*/ 45 w 80"/>
              <a:gd name="T21" fmla="*/ 2 h 92"/>
              <a:gd name="T22" fmla="*/ 39 w 80"/>
              <a:gd name="T23" fmla="*/ 2 h 92"/>
              <a:gd name="T24" fmla="*/ 32 w 80"/>
              <a:gd name="T25" fmla="*/ 3 h 92"/>
              <a:gd name="T26" fmla="*/ 26 w 80"/>
              <a:gd name="T27" fmla="*/ 4 h 92"/>
              <a:gd name="T28" fmla="*/ 19 w 80"/>
              <a:gd name="T29" fmla="*/ 6 h 92"/>
              <a:gd name="T30" fmla="*/ 12 w 80"/>
              <a:gd name="T31" fmla="*/ 9 h 92"/>
              <a:gd name="T32" fmla="*/ 5 w 80"/>
              <a:gd name="T33" fmla="*/ 12 h 92"/>
              <a:gd name="T34" fmla="*/ 5 w 80"/>
              <a:gd name="T35" fmla="*/ 13 h 92"/>
              <a:gd name="T36" fmla="*/ 4 w 80"/>
              <a:gd name="T37" fmla="*/ 18 h 92"/>
              <a:gd name="T38" fmla="*/ 2 w 80"/>
              <a:gd name="T39" fmla="*/ 26 h 92"/>
              <a:gd name="T40" fmla="*/ 0 w 80"/>
              <a:gd name="T41" fmla="*/ 36 h 92"/>
              <a:gd name="T42" fmla="*/ 0 w 80"/>
              <a:gd name="T43" fmla="*/ 47 h 92"/>
              <a:gd name="T44" fmla="*/ 0 w 80"/>
              <a:gd name="T45" fmla="*/ 61 h 92"/>
              <a:gd name="T46" fmla="*/ 3 w 80"/>
              <a:gd name="T47" fmla="*/ 75 h 92"/>
              <a:gd name="T48" fmla="*/ 6 w 80"/>
              <a:gd name="T49" fmla="*/ 89 h 92"/>
              <a:gd name="T50" fmla="*/ 7 w 80"/>
              <a:gd name="T51" fmla="*/ 89 h 92"/>
              <a:gd name="T52" fmla="*/ 9 w 80"/>
              <a:gd name="T53" fmla="*/ 89 h 92"/>
              <a:gd name="T54" fmla="*/ 10 w 80"/>
              <a:gd name="T55" fmla="*/ 89 h 92"/>
              <a:gd name="T56" fmla="*/ 12 w 80"/>
              <a:gd name="T57" fmla="*/ 89 h 92"/>
              <a:gd name="T58" fmla="*/ 16 w 80"/>
              <a:gd name="T59" fmla="*/ 88 h 92"/>
              <a:gd name="T60" fmla="*/ 19 w 80"/>
              <a:gd name="T61" fmla="*/ 88 h 92"/>
              <a:gd name="T62" fmla="*/ 23 w 80"/>
              <a:gd name="T63" fmla="*/ 88 h 92"/>
              <a:gd name="T64" fmla="*/ 27 w 80"/>
              <a:gd name="T65" fmla="*/ 88 h 92"/>
              <a:gd name="T66" fmla="*/ 33 w 80"/>
              <a:gd name="T67" fmla="*/ 88 h 92"/>
              <a:gd name="T68" fmla="*/ 39 w 80"/>
              <a:gd name="T69" fmla="*/ 88 h 92"/>
              <a:gd name="T70" fmla="*/ 45 w 80"/>
              <a:gd name="T71" fmla="*/ 88 h 92"/>
              <a:gd name="T72" fmla="*/ 51 w 80"/>
              <a:gd name="T73" fmla="*/ 88 h 92"/>
              <a:gd name="T74" fmla="*/ 58 w 80"/>
              <a:gd name="T75" fmla="*/ 89 h 92"/>
              <a:gd name="T76" fmla="*/ 65 w 80"/>
              <a:gd name="T77" fmla="*/ 89 h 92"/>
              <a:gd name="T78" fmla="*/ 72 w 80"/>
              <a:gd name="T79" fmla="*/ 90 h 92"/>
              <a:gd name="T80" fmla="*/ 80 w 80"/>
              <a:gd name="T81" fmla="*/ 92 h 92"/>
              <a:gd name="T82" fmla="*/ 80 w 80"/>
              <a:gd name="T83" fmla="*/ 89 h 92"/>
              <a:gd name="T84" fmla="*/ 79 w 80"/>
              <a:gd name="T85" fmla="*/ 82 h 92"/>
              <a:gd name="T86" fmla="*/ 77 w 80"/>
              <a:gd name="T87" fmla="*/ 71 h 92"/>
              <a:gd name="T88" fmla="*/ 76 w 80"/>
              <a:gd name="T89" fmla="*/ 58 h 92"/>
              <a:gd name="T90" fmla="*/ 76 w 80"/>
              <a:gd name="T91" fmla="*/ 44 h 92"/>
              <a:gd name="T92" fmla="*/ 76 w 80"/>
              <a:gd name="T93" fmla="*/ 30 h 92"/>
              <a:gd name="T94" fmla="*/ 77 w 80"/>
              <a:gd name="T95" fmla="*/ 16 h 92"/>
              <a:gd name="T96" fmla="*/ 79 w 80"/>
              <a:gd name="T97"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 h="92">
                <a:moveTo>
                  <a:pt x="79" y="4"/>
                </a:moveTo>
                <a:lnTo>
                  <a:pt x="79" y="4"/>
                </a:lnTo>
                <a:lnTo>
                  <a:pt x="77" y="4"/>
                </a:lnTo>
                <a:lnTo>
                  <a:pt x="75" y="3"/>
                </a:lnTo>
                <a:lnTo>
                  <a:pt x="73" y="3"/>
                </a:lnTo>
                <a:lnTo>
                  <a:pt x="69" y="2"/>
                </a:lnTo>
                <a:lnTo>
                  <a:pt x="66" y="2"/>
                </a:lnTo>
                <a:lnTo>
                  <a:pt x="61" y="2"/>
                </a:lnTo>
                <a:lnTo>
                  <a:pt x="56" y="0"/>
                </a:lnTo>
                <a:lnTo>
                  <a:pt x="51" y="0"/>
                </a:lnTo>
                <a:lnTo>
                  <a:pt x="45" y="2"/>
                </a:lnTo>
                <a:lnTo>
                  <a:pt x="39" y="2"/>
                </a:lnTo>
                <a:lnTo>
                  <a:pt x="32" y="3"/>
                </a:lnTo>
                <a:lnTo>
                  <a:pt x="26" y="4"/>
                </a:lnTo>
                <a:lnTo>
                  <a:pt x="19" y="6"/>
                </a:lnTo>
                <a:lnTo>
                  <a:pt x="12" y="9"/>
                </a:lnTo>
                <a:lnTo>
                  <a:pt x="5" y="12"/>
                </a:lnTo>
                <a:lnTo>
                  <a:pt x="5" y="13"/>
                </a:lnTo>
                <a:lnTo>
                  <a:pt x="4" y="18"/>
                </a:lnTo>
                <a:lnTo>
                  <a:pt x="2" y="26"/>
                </a:lnTo>
                <a:lnTo>
                  <a:pt x="0" y="36"/>
                </a:lnTo>
                <a:lnTo>
                  <a:pt x="0" y="47"/>
                </a:lnTo>
                <a:lnTo>
                  <a:pt x="0" y="61"/>
                </a:lnTo>
                <a:lnTo>
                  <a:pt x="3" y="75"/>
                </a:lnTo>
                <a:lnTo>
                  <a:pt x="6" y="89"/>
                </a:lnTo>
                <a:lnTo>
                  <a:pt x="7" y="89"/>
                </a:lnTo>
                <a:lnTo>
                  <a:pt x="9" y="89"/>
                </a:lnTo>
                <a:lnTo>
                  <a:pt x="10" y="89"/>
                </a:lnTo>
                <a:lnTo>
                  <a:pt x="12" y="89"/>
                </a:lnTo>
                <a:lnTo>
                  <a:pt x="16" y="88"/>
                </a:lnTo>
                <a:lnTo>
                  <a:pt x="19" y="88"/>
                </a:lnTo>
                <a:lnTo>
                  <a:pt x="23" y="88"/>
                </a:lnTo>
                <a:lnTo>
                  <a:pt x="27" y="88"/>
                </a:lnTo>
                <a:lnTo>
                  <a:pt x="33" y="88"/>
                </a:lnTo>
                <a:lnTo>
                  <a:pt x="39" y="88"/>
                </a:lnTo>
                <a:lnTo>
                  <a:pt x="45" y="88"/>
                </a:lnTo>
                <a:lnTo>
                  <a:pt x="51" y="88"/>
                </a:lnTo>
                <a:lnTo>
                  <a:pt x="58" y="89"/>
                </a:lnTo>
                <a:lnTo>
                  <a:pt x="65" y="89"/>
                </a:lnTo>
                <a:lnTo>
                  <a:pt x="72" y="90"/>
                </a:lnTo>
                <a:lnTo>
                  <a:pt x="80" y="92"/>
                </a:lnTo>
                <a:lnTo>
                  <a:pt x="80" y="89"/>
                </a:lnTo>
                <a:lnTo>
                  <a:pt x="79" y="82"/>
                </a:lnTo>
                <a:lnTo>
                  <a:pt x="77" y="71"/>
                </a:lnTo>
                <a:lnTo>
                  <a:pt x="76" y="58"/>
                </a:lnTo>
                <a:lnTo>
                  <a:pt x="76" y="44"/>
                </a:lnTo>
                <a:lnTo>
                  <a:pt x="76" y="30"/>
                </a:lnTo>
                <a:lnTo>
                  <a:pt x="77" y="16"/>
                </a:lnTo>
                <a:lnTo>
                  <a:pt x="79" y="4"/>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17" name="Freeform 297">
            <a:extLst>
              <a:ext uri="{FF2B5EF4-FFF2-40B4-BE49-F238E27FC236}">
                <a16:creationId xmlns:a16="http://schemas.microsoft.com/office/drawing/2014/main" id="{5BAECD50-C8D6-2839-7024-9254E852A709}"/>
              </a:ext>
            </a:extLst>
          </p:cNvPr>
          <p:cNvSpPr>
            <a:spLocks/>
          </p:cNvSpPr>
          <p:nvPr/>
        </p:nvSpPr>
        <p:spPr bwMode="auto">
          <a:xfrm>
            <a:off x="2957513" y="3478213"/>
            <a:ext cx="207962" cy="142875"/>
          </a:xfrm>
          <a:custGeom>
            <a:avLst/>
            <a:gdLst>
              <a:gd name="T0" fmla="*/ 1 w 131"/>
              <a:gd name="T1" fmla="*/ 68 h 90"/>
              <a:gd name="T2" fmla="*/ 0 w 131"/>
              <a:gd name="T3" fmla="*/ 78 h 90"/>
              <a:gd name="T4" fmla="*/ 86 w 131"/>
              <a:gd name="T5" fmla="*/ 90 h 90"/>
              <a:gd name="T6" fmla="*/ 86 w 131"/>
              <a:gd name="T7" fmla="*/ 90 h 90"/>
              <a:gd name="T8" fmla="*/ 88 w 131"/>
              <a:gd name="T9" fmla="*/ 89 h 90"/>
              <a:gd name="T10" fmla="*/ 91 w 131"/>
              <a:gd name="T11" fmla="*/ 88 h 90"/>
              <a:gd name="T12" fmla="*/ 94 w 131"/>
              <a:gd name="T13" fmla="*/ 85 h 90"/>
              <a:gd name="T14" fmla="*/ 98 w 131"/>
              <a:gd name="T15" fmla="*/ 83 h 90"/>
              <a:gd name="T16" fmla="*/ 102 w 131"/>
              <a:gd name="T17" fmla="*/ 80 h 90"/>
              <a:gd name="T18" fmla="*/ 107 w 131"/>
              <a:gd name="T19" fmla="*/ 75 h 90"/>
              <a:gd name="T20" fmla="*/ 112 w 131"/>
              <a:gd name="T21" fmla="*/ 71 h 90"/>
              <a:gd name="T22" fmla="*/ 116 w 131"/>
              <a:gd name="T23" fmla="*/ 66 h 90"/>
              <a:gd name="T24" fmla="*/ 121 w 131"/>
              <a:gd name="T25" fmla="*/ 60 h 90"/>
              <a:gd name="T26" fmla="*/ 124 w 131"/>
              <a:gd name="T27" fmla="*/ 54 h 90"/>
              <a:gd name="T28" fmla="*/ 128 w 131"/>
              <a:gd name="T29" fmla="*/ 47 h 90"/>
              <a:gd name="T30" fmla="*/ 130 w 131"/>
              <a:gd name="T31" fmla="*/ 40 h 90"/>
              <a:gd name="T32" fmla="*/ 131 w 131"/>
              <a:gd name="T33" fmla="*/ 32 h 90"/>
              <a:gd name="T34" fmla="*/ 131 w 131"/>
              <a:gd name="T35" fmla="*/ 22 h 90"/>
              <a:gd name="T36" fmla="*/ 129 w 131"/>
              <a:gd name="T37" fmla="*/ 13 h 90"/>
              <a:gd name="T38" fmla="*/ 129 w 131"/>
              <a:gd name="T39" fmla="*/ 13 h 90"/>
              <a:gd name="T40" fmla="*/ 128 w 131"/>
              <a:gd name="T41" fmla="*/ 11 h 90"/>
              <a:gd name="T42" fmla="*/ 127 w 131"/>
              <a:gd name="T43" fmla="*/ 10 h 90"/>
              <a:gd name="T44" fmla="*/ 126 w 131"/>
              <a:gd name="T45" fmla="*/ 7 h 90"/>
              <a:gd name="T46" fmla="*/ 123 w 131"/>
              <a:gd name="T47" fmla="*/ 4 h 90"/>
              <a:gd name="T48" fmla="*/ 120 w 131"/>
              <a:gd name="T49" fmla="*/ 3 h 90"/>
              <a:gd name="T50" fmla="*/ 116 w 131"/>
              <a:gd name="T51" fmla="*/ 0 h 90"/>
              <a:gd name="T52" fmla="*/ 113 w 131"/>
              <a:gd name="T53" fmla="*/ 0 h 90"/>
              <a:gd name="T54" fmla="*/ 113 w 131"/>
              <a:gd name="T55" fmla="*/ 1 h 90"/>
              <a:gd name="T56" fmla="*/ 114 w 131"/>
              <a:gd name="T57" fmla="*/ 5 h 90"/>
              <a:gd name="T58" fmla="*/ 116 w 131"/>
              <a:gd name="T59" fmla="*/ 12 h 90"/>
              <a:gd name="T60" fmla="*/ 117 w 131"/>
              <a:gd name="T61" fmla="*/ 19 h 90"/>
              <a:gd name="T62" fmla="*/ 117 w 131"/>
              <a:gd name="T63" fmla="*/ 29 h 90"/>
              <a:gd name="T64" fmla="*/ 116 w 131"/>
              <a:gd name="T65" fmla="*/ 40 h 90"/>
              <a:gd name="T66" fmla="*/ 114 w 131"/>
              <a:gd name="T67" fmla="*/ 52 h 90"/>
              <a:gd name="T68" fmla="*/ 108 w 131"/>
              <a:gd name="T69" fmla="*/ 63 h 90"/>
              <a:gd name="T70" fmla="*/ 108 w 131"/>
              <a:gd name="T71" fmla="*/ 63 h 90"/>
              <a:gd name="T72" fmla="*/ 108 w 131"/>
              <a:gd name="T73" fmla="*/ 64 h 90"/>
              <a:gd name="T74" fmla="*/ 107 w 131"/>
              <a:gd name="T75" fmla="*/ 64 h 90"/>
              <a:gd name="T76" fmla="*/ 106 w 131"/>
              <a:gd name="T77" fmla="*/ 66 h 90"/>
              <a:gd name="T78" fmla="*/ 105 w 131"/>
              <a:gd name="T79" fmla="*/ 67 h 90"/>
              <a:gd name="T80" fmla="*/ 102 w 131"/>
              <a:gd name="T81" fmla="*/ 68 h 90"/>
              <a:gd name="T82" fmla="*/ 100 w 131"/>
              <a:gd name="T83" fmla="*/ 69 h 90"/>
              <a:gd name="T84" fmla="*/ 98 w 131"/>
              <a:gd name="T85" fmla="*/ 70 h 90"/>
              <a:gd name="T86" fmla="*/ 95 w 131"/>
              <a:gd name="T87" fmla="*/ 70 h 90"/>
              <a:gd name="T88" fmla="*/ 92 w 131"/>
              <a:gd name="T89" fmla="*/ 71 h 90"/>
              <a:gd name="T90" fmla="*/ 89 w 131"/>
              <a:gd name="T91" fmla="*/ 73 h 90"/>
              <a:gd name="T92" fmla="*/ 85 w 131"/>
              <a:gd name="T93" fmla="*/ 73 h 90"/>
              <a:gd name="T94" fmla="*/ 81 w 131"/>
              <a:gd name="T95" fmla="*/ 73 h 90"/>
              <a:gd name="T96" fmla="*/ 78 w 131"/>
              <a:gd name="T97" fmla="*/ 73 h 90"/>
              <a:gd name="T98" fmla="*/ 73 w 131"/>
              <a:gd name="T99" fmla="*/ 73 h 90"/>
              <a:gd name="T100" fmla="*/ 68 w 131"/>
              <a:gd name="T101" fmla="*/ 71 h 90"/>
              <a:gd name="T102" fmla="*/ 68 w 131"/>
              <a:gd name="T103" fmla="*/ 83 h 90"/>
              <a:gd name="T104" fmla="*/ 3 w 131"/>
              <a:gd name="T105" fmla="*/ 76 h 90"/>
              <a:gd name="T106" fmla="*/ 1 w 131"/>
              <a:gd name="T107" fmla="*/ 6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90">
                <a:moveTo>
                  <a:pt x="1" y="68"/>
                </a:moveTo>
                <a:lnTo>
                  <a:pt x="0" y="78"/>
                </a:lnTo>
                <a:lnTo>
                  <a:pt x="86" y="90"/>
                </a:lnTo>
                <a:lnTo>
                  <a:pt x="86" y="90"/>
                </a:lnTo>
                <a:lnTo>
                  <a:pt x="88" y="89"/>
                </a:lnTo>
                <a:lnTo>
                  <a:pt x="91" y="88"/>
                </a:lnTo>
                <a:lnTo>
                  <a:pt x="94" y="85"/>
                </a:lnTo>
                <a:lnTo>
                  <a:pt x="98" y="83"/>
                </a:lnTo>
                <a:lnTo>
                  <a:pt x="102" y="80"/>
                </a:lnTo>
                <a:lnTo>
                  <a:pt x="107" y="75"/>
                </a:lnTo>
                <a:lnTo>
                  <a:pt x="112" y="71"/>
                </a:lnTo>
                <a:lnTo>
                  <a:pt x="116" y="66"/>
                </a:lnTo>
                <a:lnTo>
                  <a:pt x="121" y="60"/>
                </a:lnTo>
                <a:lnTo>
                  <a:pt x="124" y="54"/>
                </a:lnTo>
                <a:lnTo>
                  <a:pt x="128" y="47"/>
                </a:lnTo>
                <a:lnTo>
                  <a:pt x="130" y="40"/>
                </a:lnTo>
                <a:lnTo>
                  <a:pt x="131" y="32"/>
                </a:lnTo>
                <a:lnTo>
                  <a:pt x="131" y="22"/>
                </a:lnTo>
                <a:lnTo>
                  <a:pt x="129" y="13"/>
                </a:lnTo>
                <a:lnTo>
                  <a:pt x="129" y="13"/>
                </a:lnTo>
                <a:lnTo>
                  <a:pt x="128" y="11"/>
                </a:lnTo>
                <a:lnTo>
                  <a:pt x="127" y="10"/>
                </a:lnTo>
                <a:lnTo>
                  <a:pt x="126" y="7"/>
                </a:lnTo>
                <a:lnTo>
                  <a:pt x="123" y="4"/>
                </a:lnTo>
                <a:lnTo>
                  <a:pt x="120" y="3"/>
                </a:lnTo>
                <a:lnTo>
                  <a:pt x="116" y="0"/>
                </a:lnTo>
                <a:lnTo>
                  <a:pt x="113" y="0"/>
                </a:lnTo>
                <a:lnTo>
                  <a:pt x="113" y="1"/>
                </a:lnTo>
                <a:lnTo>
                  <a:pt x="114" y="5"/>
                </a:lnTo>
                <a:lnTo>
                  <a:pt x="116" y="12"/>
                </a:lnTo>
                <a:lnTo>
                  <a:pt x="117" y="19"/>
                </a:lnTo>
                <a:lnTo>
                  <a:pt x="117" y="29"/>
                </a:lnTo>
                <a:lnTo>
                  <a:pt x="116" y="40"/>
                </a:lnTo>
                <a:lnTo>
                  <a:pt x="114" y="52"/>
                </a:lnTo>
                <a:lnTo>
                  <a:pt x="108" y="63"/>
                </a:lnTo>
                <a:lnTo>
                  <a:pt x="108" y="63"/>
                </a:lnTo>
                <a:lnTo>
                  <a:pt x="108" y="64"/>
                </a:lnTo>
                <a:lnTo>
                  <a:pt x="107" y="64"/>
                </a:lnTo>
                <a:lnTo>
                  <a:pt x="106" y="66"/>
                </a:lnTo>
                <a:lnTo>
                  <a:pt x="105" y="67"/>
                </a:lnTo>
                <a:lnTo>
                  <a:pt x="102" y="68"/>
                </a:lnTo>
                <a:lnTo>
                  <a:pt x="100" y="69"/>
                </a:lnTo>
                <a:lnTo>
                  <a:pt x="98" y="70"/>
                </a:lnTo>
                <a:lnTo>
                  <a:pt x="95" y="70"/>
                </a:lnTo>
                <a:lnTo>
                  <a:pt x="92" y="71"/>
                </a:lnTo>
                <a:lnTo>
                  <a:pt x="89" y="73"/>
                </a:lnTo>
                <a:lnTo>
                  <a:pt x="85" y="73"/>
                </a:lnTo>
                <a:lnTo>
                  <a:pt x="81" y="73"/>
                </a:lnTo>
                <a:lnTo>
                  <a:pt x="78" y="73"/>
                </a:lnTo>
                <a:lnTo>
                  <a:pt x="73" y="73"/>
                </a:lnTo>
                <a:lnTo>
                  <a:pt x="68" y="71"/>
                </a:lnTo>
                <a:lnTo>
                  <a:pt x="68" y="83"/>
                </a:lnTo>
                <a:lnTo>
                  <a:pt x="3" y="76"/>
                </a:lnTo>
                <a:lnTo>
                  <a:pt x="1" y="68"/>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18" name="Freeform 298">
            <a:extLst>
              <a:ext uri="{FF2B5EF4-FFF2-40B4-BE49-F238E27FC236}">
                <a16:creationId xmlns:a16="http://schemas.microsoft.com/office/drawing/2014/main" id="{C83FAD5E-6032-83C1-4856-1C94706FAD2D}"/>
              </a:ext>
            </a:extLst>
          </p:cNvPr>
          <p:cNvSpPr>
            <a:spLocks/>
          </p:cNvSpPr>
          <p:nvPr/>
        </p:nvSpPr>
        <p:spPr bwMode="auto">
          <a:xfrm>
            <a:off x="2930525" y="3619500"/>
            <a:ext cx="153988" cy="47625"/>
          </a:xfrm>
          <a:custGeom>
            <a:avLst/>
            <a:gdLst>
              <a:gd name="T0" fmla="*/ 97 w 97"/>
              <a:gd name="T1" fmla="*/ 10 h 30"/>
              <a:gd name="T2" fmla="*/ 1 w 97"/>
              <a:gd name="T3" fmla="*/ 0 h 30"/>
              <a:gd name="T4" fmla="*/ 0 w 97"/>
              <a:gd name="T5" fmla="*/ 10 h 30"/>
              <a:gd name="T6" fmla="*/ 94 w 97"/>
              <a:gd name="T7" fmla="*/ 30 h 30"/>
              <a:gd name="T8" fmla="*/ 97 w 97"/>
              <a:gd name="T9" fmla="*/ 10 h 30"/>
            </a:gdLst>
            <a:ahLst/>
            <a:cxnLst>
              <a:cxn ang="0">
                <a:pos x="T0" y="T1"/>
              </a:cxn>
              <a:cxn ang="0">
                <a:pos x="T2" y="T3"/>
              </a:cxn>
              <a:cxn ang="0">
                <a:pos x="T4" y="T5"/>
              </a:cxn>
              <a:cxn ang="0">
                <a:pos x="T6" y="T7"/>
              </a:cxn>
              <a:cxn ang="0">
                <a:pos x="T8" y="T9"/>
              </a:cxn>
            </a:cxnLst>
            <a:rect l="0" t="0" r="r" b="b"/>
            <a:pathLst>
              <a:path w="97" h="30">
                <a:moveTo>
                  <a:pt x="97" y="10"/>
                </a:moveTo>
                <a:lnTo>
                  <a:pt x="1" y="0"/>
                </a:lnTo>
                <a:lnTo>
                  <a:pt x="0" y="10"/>
                </a:lnTo>
                <a:lnTo>
                  <a:pt x="94" y="30"/>
                </a:lnTo>
                <a:lnTo>
                  <a:pt x="97"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19" name="Freeform 299">
            <a:extLst>
              <a:ext uri="{FF2B5EF4-FFF2-40B4-BE49-F238E27FC236}">
                <a16:creationId xmlns:a16="http://schemas.microsoft.com/office/drawing/2014/main" id="{56BC2045-361C-69FF-0CA5-8B4F8D7A7B3A}"/>
              </a:ext>
            </a:extLst>
          </p:cNvPr>
          <p:cNvSpPr>
            <a:spLocks/>
          </p:cNvSpPr>
          <p:nvPr/>
        </p:nvSpPr>
        <p:spPr bwMode="auto">
          <a:xfrm>
            <a:off x="3006725" y="3633788"/>
            <a:ext cx="66675" cy="22225"/>
          </a:xfrm>
          <a:custGeom>
            <a:avLst/>
            <a:gdLst>
              <a:gd name="T0" fmla="*/ 42 w 42"/>
              <a:gd name="T1" fmla="*/ 6 h 14"/>
              <a:gd name="T2" fmla="*/ 1 w 42"/>
              <a:gd name="T3" fmla="*/ 0 h 14"/>
              <a:gd name="T4" fmla="*/ 0 w 42"/>
              <a:gd name="T5" fmla="*/ 6 h 14"/>
              <a:gd name="T6" fmla="*/ 40 w 42"/>
              <a:gd name="T7" fmla="*/ 14 h 14"/>
              <a:gd name="T8" fmla="*/ 42 w 42"/>
              <a:gd name="T9" fmla="*/ 6 h 14"/>
            </a:gdLst>
            <a:ahLst/>
            <a:cxnLst>
              <a:cxn ang="0">
                <a:pos x="T0" y="T1"/>
              </a:cxn>
              <a:cxn ang="0">
                <a:pos x="T2" y="T3"/>
              </a:cxn>
              <a:cxn ang="0">
                <a:pos x="T4" y="T5"/>
              </a:cxn>
              <a:cxn ang="0">
                <a:pos x="T6" y="T7"/>
              </a:cxn>
              <a:cxn ang="0">
                <a:pos x="T8" y="T9"/>
              </a:cxn>
            </a:cxnLst>
            <a:rect l="0" t="0" r="r" b="b"/>
            <a:pathLst>
              <a:path w="42" h="14">
                <a:moveTo>
                  <a:pt x="42" y="6"/>
                </a:moveTo>
                <a:lnTo>
                  <a:pt x="1" y="0"/>
                </a:lnTo>
                <a:lnTo>
                  <a:pt x="0" y="6"/>
                </a:lnTo>
                <a:lnTo>
                  <a:pt x="40" y="14"/>
                </a:lnTo>
                <a:lnTo>
                  <a:pt x="42" y="6"/>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20" name="Freeform 300">
            <a:extLst>
              <a:ext uri="{FF2B5EF4-FFF2-40B4-BE49-F238E27FC236}">
                <a16:creationId xmlns:a16="http://schemas.microsoft.com/office/drawing/2014/main" id="{33806B28-BED0-CFBB-9449-BA735DC8C42B}"/>
              </a:ext>
            </a:extLst>
          </p:cNvPr>
          <p:cNvSpPr>
            <a:spLocks/>
          </p:cNvSpPr>
          <p:nvPr/>
        </p:nvSpPr>
        <p:spPr bwMode="auto">
          <a:xfrm>
            <a:off x="2940050" y="3622675"/>
            <a:ext cx="44450" cy="17463"/>
          </a:xfrm>
          <a:custGeom>
            <a:avLst/>
            <a:gdLst>
              <a:gd name="T0" fmla="*/ 28 w 28"/>
              <a:gd name="T1" fmla="*/ 5 h 11"/>
              <a:gd name="T2" fmla="*/ 0 w 28"/>
              <a:gd name="T3" fmla="*/ 0 h 11"/>
              <a:gd name="T4" fmla="*/ 0 w 28"/>
              <a:gd name="T5" fmla="*/ 6 h 11"/>
              <a:gd name="T6" fmla="*/ 27 w 28"/>
              <a:gd name="T7" fmla="*/ 11 h 11"/>
              <a:gd name="T8" fmla="*/ 28 w 28"/>
              <a:gd name="T9" fmla="*/ 5 h 11"/>
            </a:gdLst>
            <a:ahLst/>
            <a:cxnLst>
              <a:cxn ang="0">
                <a:pos x="T0" y="T1"/>
              </a:cxn>
              <a:cxn ang="0">
                <a:pos x="T2" y="T3"/>
              </a:cxn>
              <a:cxn ang="0">
                <a:pos x="T4" y="T5"/>
              </a:cxn>
              <a:cxn ang="0">
                <a:pos x="T6" y="T7"/>
              </a:cxn>
              <a:cxn ang="0">
                <a:pos x="T8" y="T9"/>
              </a:cxn>
            </a:cxnLst>
            <a:rect l="0" t="0" r="r" b="b"/>
            <a:pathLst>
              <a:path w="28" h="11">
                <a:moveTo>
                  <a:pt x="28" y="5"/>
                </a:moveTo>
                <a:lnTo>
                  <a:pt x="0" y="0"/>
                </a:lnTo>
                <a:lnTo>
                  <a:pt x="0" y="6"/>
                </a:lnTo>
                <a:lnTo>
                  <a:pt x="27" y="11"/>
                </a:lnTo>
                <a:lnTo>
                  <a:pt x="28" y="5"/>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21" name="Freeform 301">
            <a:extLst>
              <a:ext uri="{FF2B5EF4-FFF2-40B4-BE49-F238E27FC236}">
                <a16:creationId xmlns:a16="http://schemas.microsoft.com/office/drawing/2014/main" id="{746F61B6-2645-2A03-4EF9-26D708789D0B}"/>
              </a:ext>
            </a:extLst>
          </p:cNvPr>
          <p:cNvSpPr>
            <a:spLocks/>
          </p:cNvSpPr>
          <p:nvPr/>
        </p:nvSpPr>
        <p:spPr bwMode="auto">
          <a:xfrm>
            <a:off x="2830513" y="3640138"/>
            <a:ext cx="257175" cy="85725"/>
          </a:xfrm>
          <a:custGeom>
            <a:avLst/>
            <a:gdLst>
              <a:gd name="T0" fmla="*/ 0 w 162"/>
              <a:gd name="T1" fmla="*/ 16 h 54"/>
              <a:gd name="T2" fmla="*/ 0 w 162"/>
              <a:gd name="T3" fmla="*/ 16 h 54"/>
              <a:gd name="T4" fmla="*/ 1 w 162"/>
              <a:gd name="T5" fmla="*/ 16 h 54"/>
              <a:gd name="T6" fmla="*/ 3 w 162"/>
              <a:gd name="T7" fmla="*/ 16 h 54"/>
              <a:gd name="T8" fmla="*/ 5 w 162"/>
              <a:gd name="T9" fmla="*/ 15 h 54"/>
              <a:gd name="T10" fmla="*/ 7 w 162"/>
              <a:gd name="T11" fmla="*/ 15 h 54"/>
              <a:gd name="T12" fmla="*/ 11 w 162"/>
              <a:gd name="T13" fmla="*/ 14 h 54"/>
              <a:gd name="T14" fmla="*/ 14 w 162"/>
              <a:gd name="T15" fmla="*/ 14 h 54"/>
              <a:gd name="T16" fmla="*/ 18 w 162"/>
              <a:gd name="T17" fmla="*/ 13 h 54"/>
              <a:gd name="T18" fmla="*/ 21 w 162"/>
              <a:gd name="T19" fmla="*/ 12 h 54"/>
              <a:gd name="T20" fmla="*/ 25 w 162"/>
              <a:gd name="T21" fmla="*/ 10 h 54"/>
              <a:gd name="T22" fmla="*/ 28 w 162"/>
              <a:gd name="T23" fmla="*/ 9 h 54"/>
              <a:gd name="T24" fmla="*/ 32 w 162"/>
              <a:gd name="T25" fmla="*/ 8 h 54"/>
              <a:gd name="T26" fmla="*/ 35 w 162"/>
              <a:gd name="T27" fmla="*/ 6 h 54"/>
              <a:gd name="T28" fmla="*/ 38 w 162"/>
              <a:gd name="T29" fmla="*/ 4 h 54"/>
              <a:gd name="T30" fmla="*/ 41 w 162"/>
              <a:gd name="T31" fmla="*/ 2 h 54"/>
              <a:gd name="T32" fmla="*/ 43 w 162"/>
              <a:gd name="T33" fmla="*/ 0 h 54"/>
              <a:gd name="T34" fmla="*/ 162 w 162"/>
              <a:gd name="T35" fmla="*/ 28 h 54"/>
              <a:gd name="T36" fmla="*/ 162 w 162"/>
              <a:gd name="T37" fmla="*/ 28 h 54"/>
              <a:gd name="T38" fmla="*/ 161 w 162"/>
              <a:gd name="T39" fmla="*/ 28 h 54"/>
              <a:gd name="T40" fmla="*/ 160 w 162"/>
              <a:gd name="T41" fmla="*/ 29 h 54"/>
              <a:gd name="T42" fmla="*/ 159 w 162"/>
              <a:gd name="T43" fmla="*/ 30 h 54"/>
              <a:gd name="T44" fmla="*/ 158 w 162"/>
              <a:gd name="T45" fmla="*/ 33 h 54"/>
              <a:gd name="T46" fmla="*/ 155 w 162"/>
              <a:gd name="T47" fmla="*/ 34 h 54"/>
              <a:gd name="T48" fmla="*/ 153 w 162"/>
              <a:gd name="T49" fmla="*/ 36 h 54"/>
              <a:gd name="T50" fmla="*/ 151 w 162"/>
              <a:gd name="T51" fmla="*/ 38 h 54"/>
              <a:gd name="T52" fmla="*/ 147 w 162"/>
              <a:gd name="T53" fmla="*/ 41 h 54"/>
              <a:gd name="T54" fmla="*/ 145 w 162"/>
              <a:gd name="T55" fmla="*/ 43 h 54"/>
              <a:gd name="T56" fmla="*/ 141 w 162"/>
              <a:gd name="T57" fmla="*/ 45 h 54"/>
              <a:gd name="T58" fmla="*/ 138 w 162"/>
              <a:gd name="T59" fmla="*/ 48 h 54"/>
              <a:gd name="T60" fmla="*/ 136 w 162"/>
              <a:gd name="T61" fmla="*/ 49 h 54"/>
              <a:gd name="T62" fmla="*/ 132 w 162"/>
              <a:gd name="T63" fmla="*/ 51 h 54"/>
              <a:gd name="T64" fmla="*/ 129 w 162"/>
              <a:gd name="T65" fmla="*/ 52 h 54"/>
              <a:gd name="T66" fmla="*/ 126 w 162"/>
              <a:gd name="T67" fmla="*/ 54 h 54"/>
              <a:gd name="T68" fmla="*/ 0 w 162"/>
              <a:gd name="T69" fmla="*/ 1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2" h="54">
                <a:moveTo>
                  <a:pt x="0" y="16"/>
                </a:moveTo>
                <a:lnTo>
                  <a:pt x="0" y="16"/>
                </a:lnTo>
                <a:lnTo>
                  <a:pt x="1" y="16"/>
                </a:lnTo>
                <a:lnTo>
                  <a:pt x="3" y="16"/>
                </a:lnTo>
                <a:lnTo>
                  <a:pt x="5" y="15"/>
                </a:lnTo>
                <a:lnTo>
                  <a:pt x="7" y="15"/>
                </a:lnTo>
                <a:lnTo>
                  <a:pt x="11" y="14"/>
                </a:lnTo>
                <a:lnTo>
                  <a:pt x="14" y="14"/>
                </a:lnTo>
                <a:lnTo>
                  <a:pt x="18" y="13"/>
                </a:lnTo>
                <a:lnTo>
                  <a:pt x="21" y="12"/>
                </a:lnTo>
                <a:lnTo>
                  <a:pt x="25" y="10"/>
                </a:lnTo>
                <a:lnTo>
                  <a:pt x="28" y="9"/>
                </a:lnTo>
                <a:lnTo>
                  <a:pt x="32" y="8"/>
                </a:lnTo>
                <a:lnTo>
                  <a:pt x="35" y="6"/>
                </a:lnTo>
                <a:lnTo>
                  <a:pt x="38" y="4"/>
                </a:lnTo>
                <a:lnTo>
                  <a:pt x="41" y="2"/>
                </a:lnTo>
                <a:lnTo>
                  <a:pt x="43" y="0"/>
                </a:lnTo>
                <a:lnTo>
                  <a:pt x="162" y="28"/>
                </a:lnTo>
                <a:lnTo>
                  <a:pt x="162" y="28"/>
                </a:lnTo>
                <a:lnTo>
                  <a:pt x="161" y="28"/>
                </a:lnTo>
                <a:lnTo>
                  <a:pt x="160" y="29"/>
                </a:lnTo>
                <a:lnTo>
                  <a:pt x="159" y="30"/>
                </a:lnTo>
                <a:lnTo>
                  <a:pt x="158" y="33"/>
                </a:lnTo>
                <a:lnTo>
                  <a:pt x="155" y="34"/>
                </a:lnTo>
                <a:lnTo>
                  <a:pt x="153" y="36"/>
                </a:lnTo>
                <a:lnTo>
                  <a:pt x="151" y="38"/>
                </a:lnTo>
                <a:lnTo>
                  <a:pt x="147" y="41"/>
                </a:lnTo>
                <a:lnTo>
                  <a:pt x="145" y="43"/>
                </a:lnTo>
                <a:lnTo>
                  <a:pt x="141" y="45"/>
                </a:lnTo>
                <a:lnTo>
                  <a:pt x="138" y="48"/>
                </a:lnTo>
                <a:lnTo>
                  <a:pt x="136" y="49"/>
                </a:lnTo>
                <a:lnTo>
                  <a:pt x="132" y="51"/>
                </a:lnTo>
                <a:lnTo>
                  <a:pt x="129" y="52"/>
                </a:lnTo>
                <a:lnTo>
                  <a:pt x="126" y="54"/>
                </a:lnTo>
                <a:lnTo>
                  <a:pt x="0" y="16"/>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22" name="Freeform 302">
            <a:extLst>
              <a:ext uri="{FF2B5EF4-FFF2-40B4-BE49-F238E27FC236}">
                <a16:creationId xmlns:a16="http://schemas.microsoft.com/office/drawing/2014/main" id="{7D65B710-4C18-1B5A-3746-F81951F32FF3}"/>
              </a:ext>
            </a:extLst>
          </p:cNvPr>
          <p:cNvSpPr>
            <a:spLocks/>
          </p:cNvSpPr>
          <p:nvPr/>
        </p:nvSpPr>
        <p:spPr bwMode="auto">
          <a:xfrm>
            <a:off x="3087688" y="3630613"/>
            <a:ext cx="92075" cy="41275"/>
          </a:xfrm>
          <a:custGeom>
            <a:avLst/>
            <a:gdLst>
              <a:gd name="T0" fmla="*/ 6 w 58"/>
              <a:gd name="T1" fmla="*/ 26 h 26"/>
              <a:gd name="T2" fmla="*/ 58 w 58"/>
              <a:gd name="T3" fmla="*/ 10 h 26"/>
              <a:gd name="T4" fmla="*/ 26 w 58"/>
              <a:gd name="T5" fmla="*/ 0 h 26"/>
              <a:gd name="T6" fmla="*/ 0 w 58"/>
              <a:gd name="T7" fmla="*/ 3 h 26"/>
              <a:gd name="T8" fmla="*/ 0 w 58"/>
              <a:gd name="T9" fmla="*/ 25 h 26"/>
              <a:gd name="T10" fmla="*/ 6 w 58"/>
              <a:gd name="T11" fmla="*/ 26 h 26"/>
            </a:gdLst>
            <a:ahLst/>
            <a:cxnLst>
              <a:cxn ang="0">
                <a:pos x="T0" y="T1"/>
              </a:cxn>
              <a:cxn ang="0">
                <a:pos x="T2" y="T3"/>
              </a:cxn>
              <a:cxn ang="0">
                <a:pos x="T4" y="T5"/>
              </a:cxn>
              <a:cxn ang="0">
                <a:pos x="T6" y="T7"/>
              </a:cxn>
              <a:cxn ang="0">
                <a:pos x="T8" y="T9"/>
              </a:cxn>
              <a:cxn ang="0">
                <a:pos x="T10" y="T11"/>
              </a:cxn>
            </a:cxnLst>
            <a:rect l="0" t="0" r="r" b="b"/>
            <a:pathLst>
              <a:path w="58" h="26">
                <a:moveTo>
                  <a:pt x="6" y="26"/>
                </a:moveTo>
                <a:lnTo>
                  <a:pt x="58" y="10"/>
                </a:lnTo>
                <a:lnTo>
                  <a:pt x="26" y="0"/>
                </a:lnTo>
                <a:lnTo>
                  <a:pt x="0" y="3"/>
                </a:lnTo>
                <a:lnTo>
                  <a:pt x="0" y="25"/>
                </a:lnTo>
                <a:lnTo>
                  <a:pt x="6" y="26"/>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23" name="Freeform 303">
            <a:extLst>
              <a:ext uri="{FF2B5EF4-FFF2-40B4-BE49-F238E27FC236}">
                <a16:creationId xmlns:a16="http://schemas.microsoft.com/office/drawing/2014/main" id="{FB5826BF-0F37-095A-63B6-ABFE9C527F69}"/>
              </a:ext>
            </a:extLst>
          </p:cNvPr>
          <p:cNvSpPr>
            <a:spLocks/>
          </p:cNvSpPr>
          <p:nvPr/>
        </p:nvSpPr>
        <p:spPr bwMode="auto">
          <a:xfrm>
            <a:off x="2849563" y="3454400"/>
            <a:ext cx="49212" cy="196850"/>
          </a:xfrm>
          <a:custGeom>
            <a:avLst/>
            <a:gdLst>
              <a:gd name="T0" fmla="*/ 31 w 31"/>
              <a:gd name="T1" fmla="*/ 3 h 124"/>
              <a:gd name="T2" fmla="*/ 31 w 31"/>
              <a:gd name="T3" fmla="*/ 2 h 124"/>
              <a:gd name="T4" fmla="*/ 30 w 31"/>
              <a:gd name="T5" fmla="*/ 2 h 124"/>
              <a:gd name="T6" fmla="*/ 30 w 31"/>
              <a:gd name="T7" fmla="*/ 2 h 124"/>
              <a:gd name="T8" fmla="*/ 29 w 31"/>
              <a:gd name="T9" fmla="*/ 2 h 124"/>
              <a:gd name="T10" fmla="*/ 27 w 31"/>
              <a:gd name="T11" fmla="*/ 1 h 124"/>
              <a:gd name="T12" fmla="*/ 26 w 31"/>
              <a:gd name="T13" fmla="*/ 1 h 124"/>
              <a:gd name="T14" fmla="*/ 23 w 31"/>
              <a:gd name="T15" fmla="*/ 0 h 124"/>
              <a:gd name="T16" fmla="*/ 22 w 31"/>
              <a:gd name="T17" fmla="*/ 0 h 124"/>
              <a:gd name="T18" fmla="*/ 20 w 31"/>
              <a:gd name="T19" fmla="*/ 0 h 124"/>
              <a:gd name="T20" fmla="*/ 17 w 31"/>
              <a:gd name="T21" fmla="*/ 0 h 124"/>
              <a:gd name="T22" fmla="*/ 14 w 31"/>
              <a:gd name="T23" fmla="*/ 0 h 124"/>
              <a:gd name="T24" fmla="*/ 12 w 31"/>
              <a:gd name="T25" fmla="*/ 1 h 124"/>
              <a:gd name="T26" fmla="*/ 9 w 31"/>
              <a:gd name="T27" fmla="*/ 1 h 124"/>
              <a:gd name="T28" fmla="*/ 6 w 31"/>
              <a:gd name="T29" fmla="*/ 2 h 124"/>
              <a:gd name="T30" fmla="*/ 3 w 31"/>
              <a:gd name="T31" fmla="*/ 3 h 124"/>
              <a:gd name="T32" fmla="*/ 0 w 31"/>
              <a:gd name="T33" fmla="*/ 6 h 124"/>
              <a:gd name="T34" fmla="*/ 0 w 31"/>
              <a:gd name="T35" fmla="*/ 124 h 124"/>
              <a:gd name="T36" fmla="*/ 1 w 31"/>
              <a:gd name="T37" fmla="*/ 124 h 124"/>
              <a:gd name="T38" fmla="*/ 1 w 31"/>
              <a:gd name="T39" fmla="*/ 124 h 124"/>
              <a:gd name="T40" fmla="*/ 2 w 31"/>
              <a:gd name="T41" fmla="*/ 124 h 124"/>
              <a:gd name="T42" fmla="*/ 3 w 31"/>
              <a:gd name="T43" fmla="*/ 124 h 124"/>
              <a:gd name="T44" fmla="*/ 5 w 31"/>
              <a:gd name="T45" fmla="*/ 123 h 124"/>
              <a:gd name="T46" fmla="*/ 7 w 31"/>
              <a:gd name="T47" fmla="*/ 123 h 124"/>
              <a:gd name="T48" fmla="*/ 8 w 31"/>
              <a:gd name="T49" fmla="*/ 123 h 124"/>
              <a:gd name="T50" fmla="*/ 10 w 31"/>
              <a:gd name="T51" fmla="*/ 121 h 124"/>
              <a:gd name="T52" fmla="*/ 13 w 31"/>
              <a:gd name="T53" fmla="*/ 121 h 124"/>
              <a:gd name="T54" fmla="*/ 15 w 31"/>
              <a:gd name="T55" fmla="*/ 120 h 124"/>
              <a:gd name="T56" fmla="*/ 17 w 31"/>
              <a:gd name="T57" fmla="*/ 119 h 124"/>
              <a:gd name="T58" fmla="*/ 21 w 31"/>
              <a:gd name="T59" fmla="*/ 118 h 124"/>
              <a:gd name="T60" fmla="*/ 23 w 31"/>
              <a:gd name="T61" fmla="*/ 117 h 124"/>
              <a:gd name="T62" fmla="*/ 26 w 31"/>
              <a:gd name="T63" fmla="*/ 116 h 124"/>
              <a:gd name="T64" fmla="*/ 29 w 31"/>
              <a:gd name="T65" fmla="*/ 113 h 124"/>
              <a:gd name="T66" fmla="*/ 31 w 31"/>
              <a:gd name="T67" fmla="*/ 112 h 124"/>
              <a:gd name="T68" fmla="*/ 31 w 31"/>
              <a:gd name="T69" fmla="*/ 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 h="124">
                <a:moveTo>
                  <a:pt x="31" y="3"/>
                </a:moveTo>
                <a:lnTo>
                  <a:pt x="31" y="2"/>
                </a:lnTo>
                <a:lnTo>
                  <a:pt x="30" y="2"/>
                </a:lnTo>
                <a:lnTo>
                  <a:pt x="30" y="2"/>
                </a:lnTo>
                <a:lnTo>
                  <a:pt x="29" y="2"/>
                </a:lnTo>
                <a:lnTo>
                  <a:pt x="27" y="1"/>
                </a:lnTo>
                <a:lnTo>
                  <a:pt x="26" y="1"/>
                </a:lnTo>
                <a:lnTo>
                  <a:pt x="23" y="0"/>
                </a:lnTo>
                <a:lnTo>
                  <a:pt x="22" y="0"/>
                </a:lnTo>
                <a:lnTo>
                  <a:pt x="20" y="0"/>
                </a:lnTo>
                <a:lnTo>
                  <a:pt x="17" y="0"/>
                </a:lnTo>
                <a:lnTo>
                  <a:pt x="14" y="0"/>
                </a:lnTo>
                <a:lnTo>
                  <a:pt x="12" y="1"/>
                </a:lnTo>
                <a:lnTo>
                  <a:pt x="9" y="1"/>
                </a:lnTo>
                <a:lnTo>
                  <a:pt x="6" y="2"/>
                </a:lnTo>
                <a:lnTo>
                  <a:pt x="3" y="3"/>
                </a:lnTo>
                <a:lnTo>
                  <a:pt x="0" y="6"/>
                </a:lnTo>
                <a:lnTo>
                  <a:pt x="0" y="124"/>
                </a:lnTo>
                <a:lnTo>
                  <a:pt x="1" y="124"/>
                </a:lnTo>
                <a:lnTo>
                  <a:pt x="1" y="124"/>
                </a:lnTo>
                <a:lnTo>
                  <a:pt x="2" y="124"/>
                </a:lnTo>
                <a:lnTo>
                  <a:pt x="3" y="124"/>
                </a:lnTo>
                <a:lnTo>
                  <a:pt x="5" y="123"/>
                </a:lnTo>
                <a:lnTo>
                  <a:pt x="7" y="123"/>
                </a:lnTo>
                <a:lnTo>
                  <a:pt x="8" y="123"/>
                </a:lnTo>
                <a:lnTo>
                  <a:pt x="10" y="121"/>
                </a:lnTo>
                <a:lnTo>
                  <a:pt x="13" y="121"/>
                </a:lnTo>
                <a:lnTo>
                  <a:pt x="15" y="120"/>
                </a:lnTo>
                <a:lnTo>
                  <a:pt x="17" y="119"/>
                </a:lnTo>
                <a:lnTo>
                  <a:pt x="21" y="118"/>
                </a:lnTo>
                <a:lnTo>
                  <a:pt x="23" y="117"/>
                </a:lnTo>
                <a:lnTo>
                  <a:pt x="26" y="116"/>
                </a:lnTo>
                <a:lnTo>
                  <a:pt x="29" y="113"/>
                </a:lnTo>
                <a:lnTo>
                  <a:pt x="31" y="112"/>
                </a:lnTo>
                <a:lnTo>
                  <a:pt x="31" y="3"/>
                </a:lnTo>
                <a:close/>
              </a:path>
            </a:pathLst>
          </a:custGeom>
          <a:solidFill>
            <a:srgbClr val="7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24" name="Freeform 304">
            <a:extLst>
              <a:ext uri="{FF2B5EF4-FFF2-40B4-BE49-F238E27FC236}">
                <a16:creationId xmlns:a16="http://schemas.microsoft.com/office/drawing/2014/main" id="{6E42D079-93D6-9DF6-E7BB-4375EA4A1998}"/>
              </a:ext>
            </a:extLst>
          </p:cNvPr>
          <p:cNvSpPr>
            <a:spLocks/>
          </p:cNvSpPr>
          <p:nvPr/>
        </p:nvSpPr>
        <p:spPr bwMode="auto">
          <a:xfrm>
            <a:off x="2851150" y="3455988"/>
            <a:ext cx="42863" cy="165100"/>
          </a:xfrm>
          <a:custGeom>
            <a:avLst/>
            <a:gdLst>
              <a:gd name="T0" fmla="*/ 27 w 27"/>
              <a:gd name="T1" fmla="*/ 2 h 104"/>
              <a:gd name="T2" fmla="*/ 27 w 27"/>
              <a:gd name="T3" fmla="*/ 2 h 104"/>
              <a:gd name="T4" fmla="*/ 26 w 27"/>
              <a:gd name="T5" fmla="*/ 2 h 104"/>
              <a:gd name="T6" fmla="*/ 26 w 27"/>
              <a:gd name="T7" fmla="*/ 2 h 104"/>
              <a:gd name="T8" fmla="*/ 25 w 27"/>
              <a:gd name="T9" fmla="*/ 1 h 104"/>
              <a:gd name="T10" fmla="*/ 23 w 27"/>
              <a:gd name="T11" fmla="*/ 1 h 104"/>
              <a:gd name="T12" fmla="*/ 22 w 27"/>
              <a:gd name="T13" fmla="*/ 0 h 104"/>
              <a:gd name="T14" fmla="*/ 20 w 27"/>
              <a:gd name="T15" fmla="*/ 0 h 104"/>
              <a:gd name="T16" fmla="*/ 19 w 27"/>
              <a:gd name="T17" fmla="*/ 0 h 104"/>
              <a:gd name="T18" fmla="*/ 16 w 27"/>
              <a:gd name="T19" fmla="*/ 0 h 104"/>
              <a:gd name="T20" fmla="*/ 14 w 27"/>
              <a:gd name="T21" fmla="*/ 0 h 104"/>
              <a:gd name="T22" fmla="*/ 12 w 27"/>
              <a:gd name="T23" fmla="*/ 0 h 104"/>
              <a:gd name="T24" fmla="*/ 9 w 27"/>
              <a:gd name="T25" fmla="*/ 0 h 104"/>
              <a:gd name="T26" fmla="*/ 8 w 27"/>
              <a:gd name="T27" fmla="*/ 1 h 104"/>
              <a:gd name="T28" fmla="*/ 5 w 27"/>
              <a:gd name="T29" fmla="*/ 2 h 104"/>
              <a:gd name="T30" fmla="*/ 2 w 27"/>
              <a:gd name="T31" fmla="*/ 4 h 104"/>
              <a:gd name="T32" fmla="*/ 0 w 27"/>
              <a:gd name="T33" fmla="*/ 5 h 104"/>
              <a:gd name="T34" fmla="*/ 0 w 27"/>
              <a:gd name="T35" fmla="*/ 104 h 104"/>
              <a:gd name="T36" fmla="*/ 0 w 27"/>
              <a:gd name="T37" fmla="*/ 104 h 104"/>
              <a:gd name="T38" fmla="*/ 1 w 27"/>
              <a:gd name="T39" fmla="*/ 104 h 104"/>
              <a:gd name="T40" fmla="*/ 1 w 27"/>
              <a:gd name="T41" fmla="*/ 104 h 104"/>
              <a:gd name="T42" fmla="*/ 2 w 27"/>
              <a:gd name="T43" fmla="*/ 104 h 104"/>
              <a:gd name="T44" fmla="*/ 4 w 27"/>
              <a:gd name="T45" fmla="*/ 104 h 104"/>
              <a:gd name="T46" fmla="*/ 6 w 27"/>
              <a:gd name="T47" fmla="*/ 104 h 104"/>
              <a:gd name="T48" fmla="*/ 7 w 27"/>
              <a:gd name="T49" fmla="*/ 103 h 104"/>
              <a:gd name="T50" fmla="*/ 9 w 27"/>
              <a:gd name="T51" fmla="*/ 103 h 104"/>
              <a:gd name="T52" fmla="*/ 11 w 27"/>
              <a:gd name="T53" fmla="*/ 102 h 104"/>
              <a:gd name="T54" fmla="*/ 13 w 27"/>
              <a:gd name="T55" fmla="*/ 102 h 104"/>
              <a:gd name="T56" fmla="*/ 15 w 27"/>
              <a:gd name="T57" fmla="*/ 101 h 104"/>
              <a:gd name="T58" fmla="*/ 18 w 27"/>
              <a:gd name="T59" fmla="*/ 99 h 104"/>
              <a:gd name="T60" fmla="*/ 20 w 27"/>
              <a:gd name="T61" fmla="*/ 98 h 104"/>
              <a:gd name="T62" fmla="*/ 22 w 27"/>
              <a:gd name="T63" fmla="*/ 97 h 104"/>
              <a:gd name="T64" fmla="*/ 25 w 27"/>
              <a:gd name="T65" fmla="*/ 96 h 104"/>
              <a:gd name="T66" fmla="*/ 27 w 27"/>
              <a:gd name="T67" fmla="*/ 94 h 104"/>
              <a:gd name="T68" fmla="*/ 27 w 27"/>
              <a:gd name="T69" fmla="*/ 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 h="104">
                <a:moveTo>
                  <a:pt x="27" y="2"/>
                </a:moveTo>
                <a:lnTo>
                  <a:pt x="27" y="2"/>
                </a:lnTo>
                <a:lnTo>
                  <a:pt x="26" y="2"/>
                </a:lnTo>
                <a:lnTo>
                  <a:pt x="26" y="2"/>
                </a:lnTo>
                <a:lnTo>
                  <a:pt x="25" y="1"/>
                </a:lnTo>
                <a:lnTo>
                  <a:pt x="23" y="1"/>
                </a:lnTo>
                <a:lnTo>
                  <a:pt x="22" y="0"/>
                </a:lnTo>
                <a:lnTo>
                  <a:pt x="20" y="0"/>
                </a:lnTo>
                <a:lnTo>
                  <a:pt x="19" y="0"/>
                </a:lnTo>
                <a:lnTo>
                  <a:pt x="16" y="0"/>
                </a:lnTo>
                <a:lnTo>
                  <a:pt x="14" y="0"/>
                </a:lnTo>
                <a:lnTo>
                  <a:pt x="12" y="0"/>
                </a:lnTo>
                <a:lnTo>
                  <a:pt x="9" y="0"/>
                </a:lnTo>
                <a:lnTo>
                  <a:pt x="8" y="1"/>
                </a:lnTo>
                <a:lnTo>
                  <a:pt x="5" y="2"/>
                </a:lnTo>
                <a:lnTo>
                  <a:pt x="2" y="4"/>
                </a:lnTo>
                <a:lnTo>
                  <a:pt x="0" y="5"/>
                </a:lnTo>
                <a:lnTo>
                  <a:pt x="0" y="104"/>
                </a:lnTo>
                <a:lnTo>
                  <a:pt x="0" y="104"/>
                </a:lnTo>
                <a:lnTo>
                  <a:pt x="1" y="104"/>
                </a:lnTo>
                <a:lnTo>
                  <a:pt x="1" y="104"/>
                </a:lnTo>
                <a:lnTo>
                  <a:pt x="2" y="104"/>
                </a:lnTo>
                <a:lnTo>
                  <a:pt x="4" y="104"/>
                </a:lnTo>
                <a:lnTo>
                  <a:pt x="6" y="104"/>
                </a:lnTo>
                <a:lnTo>
                  <a:pt x="7" y="103"/>
                </a:lnTo>
                <a:lnTo>
                  <a:pt x="9" y="103"/>
                </a:lnTo>
                <a:lnTo>
                  <a:pt x="11" y="102"/>
                </a:lnTo>
                <a:lnTo>
                  <a:pt x="13" y="102"/>
                </a:lnTo>
                <a:lnTo>
                  <a:pt x="15" y="101"/>
                </a:lnTo>
                <a:lnTo>
                  <a:pt x="18" y="99"/>
                </a:lnTo>
                <a:lnTo>
                  <a:pt x="20" y="98"/>
                </a:lnTo>
                <a:lnTo>
                  <a:pt x="22" y="97"/>
                </a:lnTo>
                <a:lnTo>
                  <a:pt x="25" y="96"/>
                </a:lnTo>
                <a:lnTo>
                  <a:pt x="27" y="94"/>
                </a:lnTo>
                <a:lnTo>
                  <a:pt x="27" y="2"/>
                </a:lnTo>
                <a:close/>
              </a:path>
            </a:pathLst>
          </a:custGeom>
          <a:solidFill>
            <a:srgbClr val="93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25" name="Freeform 305">
            <a:extLst>
              <a:ext uri="{FF2B5EF4-FFF2-40B4-BE49-F238E27FC236}">
                <a16:creationId xmlns:a16="http://schemas.microsoft.com/office/drawing/2014/main" id="{A1FF9D7F-1F3C-3A07-A1F0-B76F81E6E9E1}"/>
              </a:ext>
            </a:extLst>
          </p:cNvPr>
          <p:cNvSpPr>
            <a:spLocks/>
          </p:cNvSpPr>
          <p:nvPr/>
        </p:nvSpPr>
        <p:spPr bwMode="auto">
          <a:xfrm>
            <a:off x="2852738" y="3457575"/>
            <a:ext cx="34925" cy="133350"/>
          </a:xfrm>
          <a:custGeom>
            <a:avLst/>
            <a:gdLst>
              <a:gd name="T0" fmla="*/ 22 w 22"/>
              <a:gd name="T1" fmla="*/ 3 h 84"/>
              <a:gd name="T2" fmla="*/ 22 w 22"/>
              <a:gd name="T3" fmla="*/ 3 h 84"/>
              <a:gd name="T4" fmla="*/ 21 w 22"/>
              <a:gd name="T5" fmla="*/ 1 h 84"/>
              <a:gd name="T6" fmla="*/ 21 w 22"/>
              <a:gd name="T7" fmla="*/ 1 h 84"/>
              <a:gd name="T8" fmla="*/ 20 w 22"/>
              <a:gd name="T9" fmla="*/ 1 h 84"/>
              <a:gd name="T10" fmla="*/ 19 w 22"/>
              <a:gd name="T11" fmla="*/ 1 h 84"/>
              <a:gd name="T12" fmla="*/ 18 w 22"/>
              <a:gd name="T13" fmla="*/ 0 h 84"/>
              <a:gd name="T14" fmla="*/ 17 w 22"/>
              <a:gd name="T15" fmla="*/ 0 h 84"/>
              <a:gd name="T16" fmla="*/ 15 w 22"/>
              <a:gd name="T17" fmla="*/ 0 h 84"/>
              <a:gd name="T18" fmla="*/ 14 w 22"/>
              <a:gd name="T19" fmla="*/ 0 h 84"/>
              <a:gd name="T20" fmla="*/ 12 w 22"/>
              <a:gd name="T21" fmla="*/ 0 h 84"/>
              <a:gd name="T22" fmla="*/ 10 w 22"/>
              <a:gd name="T23" fmla="*/ 0 h 84"/>
              <a:gd name="T24" fmla="*/ 8 w 22"/>
              <a:gd name="T25" fmla="*/ 0 h 84"/>
              <a:gd name="T26" fmla="*/ 6 w 22"/>
              <a:gd name="T27" fmla="*/ 1 h 84"/>
              <a:gd name="T28" fmla="*/ 4 w 22"/>
              <a:gd name="T29" fmla="*/ 1 h 84"/>
              <a:gd name="T30" fmla="*/ 3 w 22"/>
              <a:gd name="T31" fmla="*/ 3 h 84"/>
              <a:gd name="T32" fmla="*/ 0 w 22"/>
              <a:gd name="T33" fmla="*/ 4 h 84"/>
              <a:gd name="T34" fmla="*/ 0 w 22"/>
              <a:gd name="T35" fmla="*/ 84 h 84"/>
              <a:gd name="T36" fmla="*/ 0 w 22"/>
              <a:gd name="T37" fmla="*/ 84 h 84"/>
              <a:gd name="T38" fmla="*/ 0 w 22"/>
              <a:gd name="T39" fmla="*/ 84 h 84"/>
              <a:gd name="T40" fmla="*/ 1 w 22"/>
              <a:gd name="T41" fmla="*/ 84 h 84"/>
              <a:gd name="T42" fmla="*/ 3 w 22"/>
              <a:gd name="T43" fmla="*/ 84 h 84"/>
              <a:gd name="T44" fmla="*/ 4 w 22"/>
              <a:gd name="T45" fmla="*/ 84 h 84"/>
              <a:gd name="T46" fmla="*/ 5 w 22"/>
              <a:gd name="T47" fmla="*/ 84 h 84"/>
              <a:gd name="T48" fmla="*/ 6 w 22"/>
              <a:gd name="T49" fmla="*/ 84 h 84"/>
              <a:gd name="T50" fmla="*/ 7 w 22"/>
              <a:gd name="T51" fmla="*/ 83 h 84"/>
              <a:gd name="T52" fmla="*/ 10 w 22"/>
              <a:gd name="T53" fmla="*/ 83 h 84"/>
              <a:gd name="T54" fmla="*/ 11 w 22"/>
              <a:gd name="T55" fmla="*/ 82 h 84"/>
              <a:gd name="T56" fmla="*/ 13 w 22"/>
              <a:gd name="T57" fmla="*/ 82 h 84"/>
              <a:gd name="T58" fmla="*/ 14 w 22"/>
              <a:gd name="T59" fmla="*/ 81 h 84"/>
              <a:gd name="T60" fmla="*/ 17 w 22"/>
              <a:gd name="T61" fmla="*/ 80 h 84"/>
              <a:gd name="T62" fmla="*/ 19 w 22"/>
              <a:gd name="T63" fmla="*/ 79 h 84"/>
              <a:gd name="T64" fmla="*/ 20 w 22"/>
              <a:gd name="T65" fmla="*/ 77 h 84"/>
              <a:gd name="T66" fmla="*/ 22 w 22"/>
              <a:gd name="T67" fmla="*/ 76 h 84"/>
              <a:gd name="T68" fmla="*/ 22 w 22"/>
              <a:gd name="T69" fmla="*/ 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84">
                <a:moveTo>
                  <a:pt x="22" y="3"/>
                </a:moveTo>
                <a:lnTo>
                  <a:pt x="22" y="3"/>
                </a:lnTo>
                <a:lnTo>
                  <a:pt x="21" y="1"/>
                </a:lnTo>
                <a:lnTo>
                  <a:pt x="21" y="1"/>
                </a:lnTo>
                <a:lnTo>
                  <a:pt x="20" y="1"/>
                </a:lnTo>
                <a:lnTo>
                  <a:pt x="19" y="1"/>
                </a:lnTo>
                <a:lnTo>
                  <a:pt x="18" y="0"/>
                </a:lnTo>
                <a:lnTo>
                  <a:pt x="17" y="0"/>
                </a:lnTo>
                <a:lnTo>
                  <a:pt x="15" y="0"/>
                </a:lnTo>
                <a:lnTo>
                  <a:pt x="14" y="0"/>
                </a:lnTo>
                <a:lnTo>
                  <a:pt x="12" y="0"/>
                </a:lnTo>
                <a:lnTo>
                  <a:pt x="10" y="0"/>
                </a:lnTo>
                <a:lnTo>
                  <a:pt x="8" y="0"/>
                </a:lnTo>
                <a:lnTo>
                  <a:pt x="6" y="1"/>
                </a:lnTo>
                <a:lnTo>
                  <a:pt x="4" y="1"/>
                </a:lnTo>
                <a:lnTo>
                  <a:pt x="3" y="3"/>
                </a:lnTo>
                <a:lnTo>
                  <a:pt x="0" y="4"/>
                </a:lnTo>
                <a:lnTo>
                  <a:pt x="0" y="84"/>
                </a:lnTo>
                <a:lnTo>
                  <a:pt x="0" y="84"/>
                </a:lnTo>
                <a:lnTo>
                  <a:pt x="0" y="84"/>
                </a:lnTo>
                <a:lnTo>
                  <a:pt x="1" y="84"/>
                </a:lnTo>
                <a:lnTo>
                  <a:pt x="3" y="84"/>
                </a:lnTo>
                <a:lnTo>
                  <a:pt x="4" y="84"/>
                </a:lnTo>
                <a:lnTo>
                  <a:pt x="5" y="84"/>
                </a:lnTo>
                <a:lnTo>
                  <a:pt x="6" y="84"/>
                </a:lnTo>
                <a:lnTo>
                  <a:pt x="7" y="83"/>
                </a:lnTo>
                <a:lnTo>
                  <a:pt x="10" y="83"/>
                </a:lnTo>
                <a:lnTo>
                  <a:pt x="11" y="82"/>
                </a:lnTo>
                <a:lnTo>
                  <a:pt x="13" y="82"/>
                </a:lnTo>
                <a:lnTo>
                  <a:pt x="14" y="81"/>
                </a:lnTo>
                <a:lnTo>
                  <a:pt x="17" y="80"/>
                </a:lnTo>
                <a:lnTo>
                  <a:pt x="19" y="79"/>
                </a:lnTo>
                <a:lnTo>
                  <a:pt x="20" y="77"/>
                </a:lnTo>
                <a:lnTo>
                  <a:pt x="22" y="76"/>
                </a:lnTo>
                <a:lnTo>
                  <a:pt x="22" y="3"/>
                </a:lnTo>
                <a:close/>
              </a:path>
            </a:pathLst>
          </a:custGeom>
          <a:solidFill>
            <a:srgbClr val="A8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26" name="Freeform 306">
            <a:extLst>
              <a:ext uri="{FF2B5EF4-FFF2-40B4-BE49-F238E27FC236}">
                <a16:creationId xmlns:a16="http://schemas.microsoft.com/office/drawing/2014/main" id="{A936242C-6609-C588-55BE-3F7212A08F21}"/>
              </a:ext>
            </a:extLst>
          </p:cNvPr>
          <p:cNvSpPr>
            <a:spLocks/>
          </p:cNvSpPr>
          <p:nvPr/>
        </p:nvSpPr>
        <p:spPr bwMode="auto">
          <a:xfrm>
            <a:off x="2854325" y="3459163"/>
            <a:ext cx="28575" cy="104775"/>
          </a:xfrm>
          <a:custGeom>
            <a:avLst/>
            <a:gdLst>
              <a:gd name="T0" fmla="*/ 18 w 18"/>
              <a:gd name="T1" fmla="*/ 2 h 66"/>
              <a:gd name="T2" fmla="*/ 18 w 18"/>
              <a:gd name="T3" fmla="*/ 2 h 66"/>
              <a:gd name="T4" fmla="*/ 17 w 18"/>
              <a:gd name="T5" fmla="*/ 2 h 66"/>
              <a:gd name="T6" fmla="*/ 14 w 18"/>
              <a:gd name="T7" fmla="*/ 0 h 66"/>
              <a:gd name="T8" fmla="*/ 12 w 18"/>
              <a:gd name="T9" fmla="*/ 0 h 66"/>
              <a:gd name="T10" fmla="*/ 10 w 18"/>
              <a:gd name="T11" fmla="*/ 0 h 66"/>
              <a:gd name="T12" fmla="*/ 6 w 18"/>
              <a:gd name="T13" fmla="*/ 0 h 66"/>
              <a:gd name="T14" fmla="*/ 3 w 18"/>
              <a:gd name="T15" fmla="*/ 2 h 66"/>
              <a:gd name="T16" fmla="*/ 0 w 18"/>
              <a:gd name="T17" fmla="*/ 3 h 66"/>
              <a:gd name="T18" fmla="*/ 0 w 18"/>
              <a:gd name="T19" fmla="*/ 66 h 66"/>
              <a:gd name="T20" fmla="*/ 0 w 18"/>
              <a:gd name="T21" fmla="*/ 66 h 66"/>
              <a:gd name="T22" fmla="*/ 2 w 18"/>
              <a:gd name="T23" fmla="*/ 66 h 66"/>
              <a:gd name="T24" fmla="*/ 4 w 18"/>
              <a:gd name="T25" fmla="*/ 65 h 66"/>
              <a:gd name="T26" fmla="*/ 6 w 18"/>
              <a:gd name="T27" fmla="*/ 65 h 66"/>
              <a:gd name="T28" fmla="*/ 9 w 18"/>
              <a:gd name="T29" fmla="*/ 64 h 66"/>
              <a:gd name="T30" fmla="*/ 12 w 18"/>
              <a:gd name="T31" fmla="*/ 62 h 66"/>
              <a:gd name="T32" fmla="*/ 14 w 18"/>
              <a:gd name="T33" fmla="*/ 61 h 66"/>
              <a:gd name="T34" fmla="*/ 18 w 18"/>
              <a:gd name="T35" fmla="*/ 59 h 66"/>
              <a:gd name="T36" fmla="*/ 18 w 18"/>
              <a:gd name="T37" fmla="*/ 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66">
                <a:moveTo>
                  <a:pt x="18" y="2"/>
                </a:moveTo>
                <a:lnTo>
                  <a:pt x="18" y="2"/>
                </a:lnTo>
                <a:lnTo>
                  <a:pt x="17" y="2"/>
                </a:lnTo>
                <a:lnTo>
                  <a:pt x="14" y="0"/>
                </a:lnTo>
                <a:lnTo>
                  <a:pt x="12" y="0"/>
                </a:lnTo>
                <a:lnTo>
                  <a:pt x="10" y="0"/>
                </a:lnTo>
                <a:lnTo>
                  <a:pt x="6" y="0"/>
                </a:lnTo>
                <a:lnTo>
                  <a:pt x="3" y="2"/>
                </a:lnTo>
                <a:lnTo>
                  <a:pt x="0" y="3"/>
                </a:lnTo>
                <a:lnTo>
                  <a:pt x="0" y="66"/>
                </a:lnTo>
                <a:lnTo>
                  <a:pt x="0" y="66"/>
                </a:lnTo>
                <a:lnTo>
                  <a:pt x="2" y="66"/>
                </a:lnTo>
                <a:lnTo>
                  <a:pt x="4" y="65"/>
                </a:lnTo>
                <a:lnTo>
                  <a:pt x="6" y="65"/>
                </a:lnTo>
                <a:lnTo>
                  <a:pt x="9" y="64"/>
                </a:lnTo>
                <a:lnTo>
                  <a:pt x="12" y="62"/>
                </a:lnTo>
                <a:lnTo>
                  <a:pt x="14" y="61"/>
                </a:lnTo>
                <a:lnTo>
                  <a:pt x="18" y="59"/>
                </a:lnTo>
                <a:lnTo>
                  <a:pt x="18" y="2"/>
                </a:lnTo>
                <a:close/>
              </a:path>
            </a:pathLst>
          </a:custGeom>
          <a:solidFill>
            <a:srgbClr val="BC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27" name="Freeform 307">
            <a:extLst>
              <a:ext uri="{FF2B5EF4-FFF2-40B4-BE49-F238E27FC236}">
                <a16:creationId xmlns:a16="http://schemas.microsoft.com/office/drawing/2014/main" id="{655B6AC9-E4CA-2431-D618-4CFAC73AED7F}"/>
              </a:ext>
            </a:extLst>
          </p:cNvPr>
          <p:cNvSpPr>
            <a:spLocks/>
          </p:cNvSpPr>
          <p:nvPr/>
        </p:nvSpPr>
        <p:spPr bwMode="auto">
          <a:xfrm>
            <a:off x="2854325" y="3462338"/>
            <a:ext cx="22225" cy="71437"/>
          </a:xfrm>
          <a:custGeom>
            <a:avLst/>
            <a:gdLst>
              <a:gd name="T0" fmla="*/ 14 w 14"/>
              <a:gd name="T1" fmla="*/ 1 h 45"/>
              <a:gd name="T2" fmla="*/ 14 w 14"/>
              <a:gd name="T3" fmla="*/ 0 h 45"/>
              <a:gd name="T4" fmla="*/ 13 w 14"/>
              <a:gd name="T5" fmla="*/ 0 h 45"/>
              <a:gd name="T6" fmla="*/ 12 w 14"/>
              <a:gd name="T7" fmla="*/ 0 h 45"/>
              <a:gd name="T8" fmla="*/ 10 w 14"/>
              <a:gd name="T9" fmla="*/ 0 h 45"/>
              <a:gd name="T10" fmla="*/ 9 w 14"/>
              <a:gd name="T11" fmla="*/ 0 h 45"/>
              <a:gd name="T12" fmla="*/ 6 w 14"/>
              <a:gd name="T13" fmla="*/ 0 h 45"/>
              <a:gd name="T14" fmla="*/ 3 w 14"/>
              <a:gd name="T15" fmla="*/ 0 h 45"/>
              <a:gd name="T16" fmla="*/ 0 w 14"/>
              <a:gd name="T17" fmla="*/ 2 h 45"/>
              <a:gd name="T18" fmla="*/ 0 w 14"/>
              <a:gd name="T19" fmla="*/ 45 h 45"/>
              <a:gd name="T20" fmla="*/ 2 w 14"/>
              <a:gd name="T21" fmla="*/ 45 h 45"/>
              <a:gd name="T22" fmla="*/ 2 w 14"/>
              <a:gd name="T23" fmla="*/ 45 h 45"/>
              <a:gd name="T24" fmla="*/ 4 w 14"/>
              <a:gd name="T25" fmla="*/ 45 h 45"/>
              <a:gd name="T26" fmla="*/ 5 w 14"/>
              <a:gd name="T27" fmla="*/ 44 h 45"/>
              <a:gd name="T28" fmla="*/ 7 w 14"/>
              <a:gd name="T29" fmla="*/ 44 h 45"/>
              <a:gd name="T30" fmla="*/ 10 w 14"/>
              <a:gd name="T31" fmla="*/ 43 h 45"/>
              <a:gd name="T32" fmla="*/ 12 w 14"/>
              <a:gd name="T33" fmla="*/ 42 h 45"/>
              <a:gd name="T34" fmla="*/ 14 w 14"/>
              <a:gd name="T35" fmla="*/ 41 h 45"/>
              <a:gd name="T36" fmla="*/ 14 w 14"/>
              <a:gd name="T37"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 h="45">
                <a:moveTo>
                  <a:pt x="14" y="1"/>
                </a:moveTo>
                <a:lnTo>
                  <a:pt x="14" y="0"/>
                </a:lnTo>
                <a:lnTo>
                  <a:pt x="13" y="0"/>
                </a:lnTo>
                <a:lnTo>
                  <a:pt x="12" y="0"/>
                </a:lnTo>
                <a:lnTo>
                  <a:pt x="10" y="0"/>
                </a:lnTo>
                <a:lnTo>
                  <a:pt x="9" y="0"/>
                </a:lnTo>
                <a:lnTo>
                  <a:pt x="6" y="0"/>
                </a:lnTo>
                <a:lnTo>
                  <a:pt x="3" y="0"/>
                </a:lnTo>
                <a:lnTo>
                  <a:pt x="0" y="2"/>
                </a:lnTo>
                <a:lnTo>
                  <a:pt x="0" y="45"/>
                </a:lnTo>
                <a:lnTo>
                  <a:pt x="2" y="45"/>
                </a:lnTo>
                <a:lnTo>
                  <a:pt x="2" y="45"/>
                </a:lnTo>
                <a:lnTo>
                  <a:pt x="4" y="45"/>
                </a:lnTo>
                <a:lnTo>
                  <a:pt x="5" y="44"/>
                </a:lnTo>
                <a:lnTo>
                  <a:pt x="7" y="44"/>
                </a:lnTo>
                <a:lnTo>
                  <a:pt x="10" y="43"/>
                </a:lnTo>
                <a:lnTo>
                  <a:pt x="12" y="42"/>
                </a:lnTo>
                <a:lnTo>
                  <a:pt x="14" y="41"/>
                </a:lnTo>
                <a:lnTo>
                  <a:pt x="14" y="1"/>
                </a:lnTo>
                <a:close/>
              </a:path>
            </a:pathLst>
          </a:custGeom>
          <a:solidFill>
            <a:srgbClr val="D1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28" name="Freeform 308">
            <a:extLst>
              <a:ext uri="{FF2B5EF4-FFF2-40B4-BE49-F238E27FC236}">
                <a16:creationId xmlns:a16="http://schemas.microsoft.com/office/drawing/2014/main" id="{A3562F3E-72E5-CDB3-AE84-EFAA007483F1}"/>
              </a:ext>
            </a:extLst>
          </p:cNvPr>
          <p:cNvSpPr>
            <a:spLocks/>
          </p:cNvSpPr>
          <p:nvPr/>
        </p:nvSpPr>
        <p:spPr bwMode="auto">
          <a:xfrm>
            <a:off x="2857500" y="3462338"/>
            <a:ext cx="14288" cy="42862"/>
          </a:xfrm>
          <a:custGeom>
            <a:avLst/>
            <a:gdLst>
              <a:gd name="T0" fmla="*/ 9 w 9"/>
              <a:gd name="T1" fmla="*/ 1 h 27"/>
              <a:gd name="T2" fmla="*/ 9 w 9"/>
              <a:gd name="T3" fmla="*/ 1 h 27"/>
              <a:gd name="T4" fmla="*/ 8 w 9"/>
              <a:gd name="T5" fmla="*/ 1 h 27"/>
              <a:gd name="T6" fmla="*/ 7 w 9"/>
              <a:gd name="T7" fmla="*/ 1 h 27"/>
              <a:gd name="T8" fmla="*/ 5 w 9"/>
              <a:gd name="T9" fmla="*/ 0 h 27"/>
              <a:gd name="T10" fmla="*/ 4 w 9"/>
              <a:gd name="T11" fmla="*/ 0 h 27"/>
              <a:gd name="T12" fmla="*/ 3 w 9"/>
              <a:gd name="T13" fmla="*/ 1 h 27"/>
              <a:gd name="T14" fmla="*/ 1 w 9"/>
              <a:gd name="T15" fmla="*/ 1 h 27"/>
              <a:gd name="T16" fmla="*/ 0 w 9"/>
              <a:gd name="T17" fmla="*/ 2 h 27"/>
              <a:gd name="T18" fmla="*/ 0 w 9"/>
              <a:gd name="T19" fmla="*/ 27 h 27"/>
              <a:gd name="T20" fmla="*/ 0 w 9"/>
              <a:gd name="T21" fmla="*/ 27 h 27"/>
              <a:gd name="T22" fmla="*/ 1 w 9"/>
              <a:gd name="T23" fmla="*/ 27 h 27"/>
              <a:gd name="T24" fmla="*/ 2 w 9"/>
              <a:gd name="T25" fmla="*/ 27 h 27"/>
              <a:gd name="T26" fmla="*/ 3 w 9"/>
              <a:gd name="T27" fmla="*/ 27 h 27"/>
              <a:gd name="T28" fmla="*/ 4 w 9"/>
              <a:gd name="T29" fmla="*/ 27 h 27"/>
              <a:gd name="T30" fmla="*/ 5 w 9"/>
              <a:gd name="T31" fmla="*/ 25 h 27"/>
              <a:gd name="T32" fmla="*/ 8 w 9"/>
              <a:gd name="T33" fmla="*/ 24 h 27"/>
              <a:gd name="T34" fmla="*/ 9 w 9"/>
              <a:gd name="T35" fmla="*/ 23 h 27"/>
              <a:gd name="T36" fmla="*/ 9 w 9"/>
              <a:gd name="T3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27">
                <a:moveTo>
                  <a:pt x="9" y="1"/>
                </a:moveTo>
                <a:lnTo>
                  <a:pt x="9" y="1"/>
                </a:lnTo>
                <a:lnTo>
                  <a:pt x="8" y="1"/>
                </a:lnTo>
                <a:lnTo>
                  <a:pt x="7" y="1"/>
                </a:lnTo>
                <a:lnTo>
                  <a:pt x="5" y="0"/>
                </a:lnTo>
                <a:lnTo>
                  <a:pt x="4" y="0"/>
                </a:lnTo>
                <a:lnTo>
                  <a:pt x="3" y="1"/>
                </a:lnTo>
                <a:lnTo>
                  <a:pt x="1" y="1"/>
                </a:lnTo>
                <a:lnTo>
                  <a:pt x="0" y="2"/>
                </a:lnTo>
                <a:lnTo>
                  <a:pt x="0" y="27"/>
                </a:lnTo>
                <a:lnTo>
                  <a:pt x="0" y="27"/>
                </a:lnTo>
                <a:lnTo>
                  <a:pt x="1" y="27"/>
                </a:lnTo>
                <a:lnTo>
                  <a:pt x="2" y="27"/>
                </a:lnTo>
                <a:lnTo>
                  <a:pt x="3" y="27"/>
                </a:lnTo>
                <a:lnTo>
                  <a:pt x="4" y="27"/>
                </a:lnTo>
                <a:lnTo>
                  <a:pt x="5" y="25"/>
                </a:lnTo>
                <a:lnTo>
                  <a:pt x="8" y="24"/>
                </a:lnTo>
                <a:lnTo>
                  <a:pt x="9" y="23"/>
                </a:lnTo>
                <a:lnTo>
                  <a:pt x="9" y="1"/>
                </a:lnTo>
                <a:close/>
              </a:path>
            </a:pathLst>
          </a:custGeom>
          <a:solidFill>
            <a:srgbClr val="E5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29" name="Freeform 309">
            <a:extLst>
              <a:ext uri="{FF2B5EF4-FFF2-40B4-BE49-F238E27FC236}">
                <a16:creationId xmlns:a16="http://schemas.microsoft.com/office/drawing/2014/main" id="{8C330490-8ADB-3576-57E2-58ED2845A506}"/>
              </a:ext>
            </a:extLst>
          </p:cNvPr>
          <p:cNvSpPr>
            <a:spLocks/>
          </p:cNvSpPr>
          <p:nvPr/>
        </p:nvSpPr>
        <p:spPr bwMode="auto">
          <a:xfrm>
            <a:off x="3032125" y="3584575"/>
            <a:ext cx="22225" cy="22225"/>
          </a:xfrm>
          <a:custGeom>
            <a:avLst/>
            <a:gdLst>
              <a:gd name="T0" fmla="*/ 7 w 14"/>
              <a:gd name="T1" fmla="*/ 14 h 14"/>
              <a:gd name="T2" fmla="*/ 9 w 14"/>
              <a:gd name="T3" fmla="*/ 14 h 14"/>
              <a:gd name="T4" fmla="*/ 10 w 14"/>
              <a:gd name="T5" fmla="*/ 13 h 14"/>
              <a:gd name="T6" fmla="*/ 11 w 14"/>
              <a:gd name="T7" fmla="*/ 13 h 14"/>
              <a:gd name="T8" fmla="*/ 12 w 14"/>
              <a:gd name="T9" fmla="*/ 11 h 14"/>
              <a:gd name="T10" fmla="*/ 13 w 14"/>
              <a:gd name="T11" fmla="*/ 10 h 14"/>
              <a:gd name="T12" fmla="*/ 13 w 14"/>
              <a:gd name="T13" fmla="*/ 9 h 14"/>
              <a:gd name="T14" fmla="*/ 14 w 14"/>
              <a:gd name="T15" fmla="*/ 8 h 14"/>
              <a:gd name="T16" fmla="*/ 14 w 14"/>
              <a:gd name="T17" fmla="*/ 7 h 14"/>
              <a:gd name="T18" fmla="*/ 14 w 14"/>
              <a:gd name="T19" fmla="*/ 6 h 14"/>
              <a:gd name="T20" fmla="*/ 13 w 14"/>
              <a:gd name="T21" fmla="*/ 4 h 14"/>
              <a:gd name="T22" fmla="*/ 13 w 14"/>
              <a:gd name="T23" fmla="*/ 3 h 14"/>
              <a:gd name="T24" fmla="*/ 12 w 14"/>
              <a:gd name="T25" fmla="*/ 2 h 14"/>
              <a:gd name="T26" fmla="*/ 11 w 14"/>
              <a:gd name="T27" fmla="*/ 1 h 14"/>
              <a:gd name="T28" fmla="*/ 10 w 14"/>
              <a:gd name="T29" fmla="*/ 0 h 14"/>
              <a:gd name="T30" fmla="*/ 9 w 14"/>
              <a:gd name="T31" fmla="*/ 0 h 14"/>
              <a:gd name="T32" fmla="*/ 7 w 14"/>
              <a:gd name="T33" fmla="*/ 0 h 14"/>
              <a:gd name="T34" fmla="*/ 6 w 14"/>
              <a:gd name="T35" fmla="*/ 0 h 14"/>
              <a:gd name="T36" fmla="*/ 5 w 14"/>
              <a:gd name="T37" fmla="*/ 0 h 14"/>
              <a:gd name="T38" fmla="*/ 4 w 14"/>
              <a:gd name="T39" fmla="*/ 1 h 14"/>
              <a:gd name="T40" fmla="*/ 3 w 14"/>
              <a:gd name="T41" fmla="*/ 2 h 14"/>
              <a:gd name="T42" fmla="*/ 2 w 14"/>
              <a:gd name="T43" fmla="*/ 3 h 14"/>
              <a:gd name="T44" fmla="*/ 2 w 14"/>
              <a:gd name="T45" fmla="*/ 4 h 14"/>
              <a:gd name="T46" fmla="*/ 0 w 14"/>
              <a:gd name="T47" fmla="*/ 6 h 14"/>
              <a:gd name="T48" fmla="*/ 0 w 14"/>
              <a:gd name="T49" fmla="*/ 7 h 14"/>
              <a:gd name="T50" fmla="*/ 0 w 14"/>
              <a:gd name="T51" fmla="*/ 8 h 14"/>
              <a:gd name="T52" fmla="*/ 2 w 14"/>
              <a:gd name="T53" fmla="*/ 9 h 14"/>
              <a:gd name="T54" fmla="*/ 2 w 14"/>
              <a:gd name="T55" fmla="*/ 10 h 14"/>
              <a:gd name="T56" fmla="*/ 3 w 14"/>
              <a:gd name="T57" fmla="*/ 11 h 14"/>
              <a:gd name="T58" fmla="*/ 4 w 14"/>
              <a:gd name="T59" fmla="*/ 13 h 14"/>
              <a:gd name="T60" fmla="*/ 5 w 14"/>
              <a:gd name="T61" fmla="*/ 13 h 14"/>
              <a:gd name="T62" fmla="*/ 6 w 14"/>
              <a:gd name="T63" fmla="*/ 14 h 14"/>
              <a:gd name="T64" fmla="*/ 7 w 14"/>
              <a:gd name="T6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4">
                <a:moveTo>
                  <a:pt x="7" y="14"/>
                </a:moveTo>
                <a:lnTo>
                  <a:pt x="9" y="14"/>
                </a:lnTo>
                <a:lnTo>
                  <a:pt x="10" y="13"/>
                </a:lnTo>
                <a:lnTo>
                  <a:pt x="11" y="13"/>
                </a:lnTo>
                <a:lnTo>
                  <a:pt x="12" y="11"/>
                </a:lnTo>
                <a:lnTo>
                  <a:pt x="13" y="10"/>
                </a:lnTo>
                <a:lnTo>
                  <a:pt x="13" y="9"/>
                </a:lnTo>
                <a:lnTo>
                  <a:pt x="14" y="8"/>
                </a:lnTo>
                <a:lnTo>
                  <a:pt x="14" y="7"/>
                </a:lnTo>
                <a:lnTo>
                  <a:pt x="14" y="6"/>
                </a:lnTo>
                <a:lnTo>
                  <a:pt x="13" y="4"/>
                </a:lnTo>
                <a:lnTo>
                  <a:pt x="13" y="3"/>
                </a:lnTo>
                <a:lnTo>
                  <a:pt x="12" y="2"/>
                </a:lnTo>
                <a:lnTo>
                  <a:pt x="11" y="1"/>
                </a:lnTo>
                <a:lnTo>
                  <a:pt x="10" y="0"/>
                </a:lnTo>
                <a:lnTo>
                  <a:pt x="9" y="0"/>
                </a:lnTo>
                <a:lnTo>
                  <a:pt x="7" y="0"/>
                </a:lnTo>
                <a:lnTo>
                  <a:pt x="6" y="0"/>
                </a:lnTo>
                <a:lnTo>
                  <a:pt x="5" y="0"/>
                </a:lnTo>
                <a:lnTo>
                  <a:pt x="4" y="1"/>
                </a:lnTo>
                <a:lnTo>
                  <a:pt x="3" y="2"/>
                </a:lnTo>
                <a:lnTo>
                  <a:pt x="2" y="3"/>
                </a:lnTo>
                <a:lnTo>
                  <a:pt x="2" y="4"/>
                </a:lnTo>
                <a:lnTo>
                  <a:pt x="0" y="6"/>
                </a:lnTo>
                <a:lnTo>
                  <a:pt x="0" y="7"/>
                </a:lnTo>
                <a:lnTo>
                  <a:pt x="0" y="8"/>
                </a:lnTo>
                <a:lnTo>
                  <a:pt x="2" y="9"/>
                </a:lnTo>
                <a:lnTo>
                  <a:pt x="2" y="10"/>
                </a:lnTo>
                <a:lnTo>
                  <a:pt x="3" y="11"/>
                </a:lnTo>
                <a:lnTo>
                  <a:pt x="4" y="13"/>
                </a:lnTo>
                <a:lnTo>
                  <a:pt x="5" y="13"/>
                </a:lnTo>
                <a:lnTo>
                  <a:pt x="6" y="14"/>
                </a:lnTo>
                <a:lnTo>
                  <a:pt x="7"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30" name="Freeform 310">
            <a:extLst>
              <a:ext uri="{FF2B5EF4-FFF2-40B4-BE49-F238E27FC236}">
                <a16:creationId xmlns:a16="http://schemas.microsoft.com/office/drawing/2014/main" id="{2AD6AE9D-D35F-5D08-AD6C-EEC4C60D99CC}"/>
              </a:ext>
            </a:extLst>
          </p:cNvPr>
          <p:cNvSpPr>
            <a:spLocks/>
          </p:cNvSpPr>
          <p:nvPr/>
        </p:nvSpPr>
        <p:spPr bwMode="auto">
          <a:xfrm>
            <a:off x="2968625" y="3584575"/>
            <a:ext cx="11113" cy="11113"/>
          </a:xfrm>
          <a:custGeom>
            <a:avLst/>
            <a:gdLst>
              <a:gd name="T0" fmla="*/ 3 w 7"/>
              <a:gd name="T1" fmla="*/ 7 h 7"/>
              <a:gd name="T2" fmla="*/ 4 w 7"/>
              <a:gd name="T3" fmla="*/ 7 h 7"/>
              <a:gd name="T4" fmla="*/ 5 w 7"/>
              <a:gd name="T5" fmla="*/ 6 h 7"/>
              <a:gd name="T6" fmla="*/ 5 w 7"/>
              <a:gd name="T7" fmla="*/ 4 h 7"/>
              <a:gd name="T8" fmla="*/ 7 w 7"/>
              <a:gd name="T9" fmla="*/ 3 h 7"/>
              <a:gd name="T10" fmla="*/ 5 w 7"/>
              <a:gd name="T11" fmla="*/ 2 h 7"/>
              <a:gd name="T12" fmla="*/ 5 w 7"/>
              <a:gd name="T13" fmla="*/ 1 h 7"/>
              <a:gd name="T14" fmla="*/ 4 w 7"/>
              <a:gd name="T15" fmla="*/ 0 h 7"/>
              <a:gd name="T16" fmla="*/ 3 w 7"/>
              <a:gd name="T17" fmla="*/ 0 h 7"/>
              <a:gd name="T18" fmla="*/ 2 w 7"/>
              <a:gd name="T19" fmla="*/ 0 h 7"/>
              <a:gd name="T20" fmla="*/ 1 w 7"/>
              <a:gd name="T21" fmla="*/ 1 h 7"/>
              <a:gd name="T22" fmla="*/ 0 w 7"/>
              <a:gd name="T23" fmla="*/ 2 h 7"/>
              <a:gd name="T24" fmla="*/ 0 w 7"/>
              <a:gd name="T25" fmla="*/ 3 h 7"/>
              <a:gd name="T26" fmla="*/ 0 w 7"/>
              <a:gd name="T27" fmla="*/ 4 h 7"/>
              <a:gd name="T28" fmla="*/ 1 w 7"/>
              <a:gd name="T29" fmla="*/ 6 h 7"/>
              <a:gd name="T30" fmla="*/ 2 w 7"/>
              <a:gd name="T31" fmla="*/ 7 h 7"/>
              <a:gd name="T32" fmla="*/ 3 w 7"/>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7">
                <a:moveTo>
                  <a:pt x="3" y="7"/>
                </a:moveTo>
                <a:lnTo>
                  <a:pt x="4" y="7"/>
                </a:lnTo>
                <a:lnTo>
                  <a:pt x="5" y="6"/>
                </a:lnTo>
                <a:lnTo>
                  <a:pt x="5" y="4"/>
                </a:lnTo>
                <a:lnTo>
                  <a:pt x="7" y="3"/>
                </a:lnTo>
                <a:lnTo>
                  <a:pt x="5" y="2"/>
                </a:lnTo>
                <a:lnTo>
                  <a:pt x="5" y="1"/>
                </a:lnTo>
                <a:lnTo>
                  <a:pt x="4" y="0"/>
                </a:lnTo>
                <a:lnTo>
                  <a:pt x="3" y="0"/>
                </a:lnTo>
                <a:lnTo>
                  <a:pt x="2" y="0"/>
                </a:lnTo>
                <a:lnTo>
                  <a:pt x="1" y="1"/>
                </a:lnTo>
                <a:lnTo>
                  <a:pt x="0" y="2"/>
                </a:lnTo>
                <a:lnTo>
                  <a:pt x="0" y="3"/>
                </a:lnTo>
                <a:lnTo>
                  <a:pt x="0" y="4"/>
                </a:lnTo>
                <a:lnTo>
                  <a:pt x="1" y="6"/>
                </a:lnTo>
                <a:lnTo>
                  <a:pt x="2" y="7"/>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31" name="Freeform 311">
            <a:extLst>
              <a:ext uri="{FF2B5EF4-FFF2-40B4-BE49-F238E27FC236}">
                <a16:creationId xmlns:a16="http://schemas.microsoft.com/office/drawing/2014/main" id="{F85D7166-3592-D12C-45E5-08613C32DD0B}"/>
              </a:ext>
            </a:extLst>
          </p:cNvPr>
          <p:cNvSpPr>
            <a:spLocks/>
          </p:cNvSpPr>
          <p:nvPr/>
        </p:nvSpPr>
        <p:spPr bwMode="auto">
          <a:xfrm>
            <a:off x="2986088" y="3584575"/>
            <a:ext cx="9525" cy="11113"/>
          </a:xfrm>
          <a:custGeom>
            <a:avLst/>
            <a:gdLst>
              <a:gd name="T0" fmla="*/ 4 w 6"/>
              <a:gd name="T1" fmla="*/ 7 h 7"/>
              <a:gd name="T2" fmla="*/ 5 w 6"/>
              <a:gd name="T3" fmla="*/ 7 h 7"/>
              <a:gd name="T4" fmla="*/ 6 w 6"/>
              <a:gd name="T5" fmla="*/ 7 h 7"/>
              <a:gd name="T6" fmla="*/ 6 w 6"/>
              <a:gd name="T7" fmla="*/ 6 h 7"/>
              <a:gd name="T8" fmla="*/ 6 w 6"/>
              <a:gd name="T9" fmla="*/ 3 h 7"/>
              <a:gd name="T10" fmla="*/ 6 w 6"/>
              <a:gd name="T11" fmla="*/ 2 h 7"/>
              <a:gd name="T12" fmla="*/ 6 w 6"/>
              <a:gd name="T13" fmla="*/ 1 h 7"/>
              <a:gd name="T14" fmla="*/ 5 w 6"/>
              <a:gd name="T15" fmla="*/ 1 h 7"/>
              <a:gd name="T16" fmla="*/ 4 w 6"/>
              <a:gd name="T17" fmla="*/ 0 h 7"/>
              <a:gd name="T18" fmla="*/ 3 w 6"/>
              <a:gd name="T19" fmla="*/ 1 h 7"/>
              <a:gd name="T20" fmla="*/ 1 w 6"/>
              <a:gd name="T21" fmla="*/ 1 h 7"/>
              <a:gd name="T22" fmla="*/ 0 w 6"/>
              <a:gd name="T23" fmla="*/ 2 h 7"/>
              <a:gd name="T24" fmla="*/ 0 w 6"/>
              <a:gd name="T25" fmla="*/ 3 h 7"/>
              <a:gd name="T26" fmla="*/ 0 w 6"/>
              <a:gd name="T27" fmla="*/ 6 h 7"/>
              <a:gd name="T28" fmla="*/ 1 w 6"/>
              <a:gd name="T29" fmla="*/ 7 h 7"/>
              <a:gd name="T30" fmla="*/ 3 w 6"/>
              <a:gd name="T31" fmla="*/ 7 h 7"/>
              <a:gd name="T32" fmla="*/ 4 w 6"/>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7">
                <a:moveTo>
                  <a:pt x="4" y="7"/>
                </a:moveTo>
                <a:lnTo>
                  <a:pt x="5" y="7"/>
                </a:lnTo>
                <a:lnTo>
                  <a:pt x="6" y="7"/>
                </a:lnTo>
                <a:lnTo>
                  <a:pt x="6" y="6"/>
                </a:lnTo>
                <a:lnTo>
                  <a:pt x="6" y="3"/>
                </a:lnTo>
                <a:lnTo>
                  <a:pt x="6" y="2"/>
                </a:lnTo>
                <a:lnTo>
                  <a:pt x="6" y="1"/>
                </a:lnTo>
                <a:lnTo>
                  <a:pt x="5" y="1"/>
                </a:lnTo>
                <a:lnTo>
                  <a:pt x="4" y="0"/>
                </a:lnTo>
                <a:lnTo>
                  <a:pt x="3" y="1"/>
                </a:lnTo>
                <a:lnTo>
                  <a:pt x="1" y="1"/>
                </a:lnTo>
                <a:lnTo>
                  <a:pt x="0" y="2"/>
                </a:lnTo>
                <a:lnTo>
                  <a:pt x="0" y="3"/>
                </a:lnTo>
                <a:lnTo>
                  <a:pt x="0" y="6"/>
                </a:lnTo>
                <a:lnTo>
                  <a:pt x="1" y="7"/>
                </a:lnTo>
                <a:lnTo>
                  <a:pt x="3" y="7"/>
                </a:lnTo>
                <a:lnTo>
                  <a:pt x="4"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32" name="Freeform 312">
            <a:extLst>
              <a:ext uri="{FF2B5EF4-FFF2-40B4-BE49-F238E27FC236}">
                <a16:creationId xmlns:a16="http://schemas.microsoft.com/office/drawing/2014/main" id="{CD00DC1B-04E5-1E69-5FB2-99F5DDC2FD9A}"/>
              </a:ext>
            </a:extLst>
          </p:cNvPr>
          <p:cNvSpPr>
            <a:spLocks/>
          </p:cNvSpPr>
          <p:nvPr/>
        </p:nvSpPr>
        <p:spPr bwMode="auto">
          <a:xfrm>
            <a:off x="2914650" y="3436938"/>
            <a:ext cx="28575" cy="147637"/>
          </a:xfrm>
          <a:custGeom>
            <a:avLst/>
            <a:gdLst>
              <a:gd name="T0" fmla="*/ 6 w 18"/>
              <a:gd name="T1" fmla="*/ 2 h 93"/>
              <a:gd name="T2" fmla="*/ 6 w 18"/>
              <a:gd name="T3" fmla="*/ 4 h 93"/>
              <a:gd name="T4" fmla="*/ 3 w 18"/>
              <a:gd name="T5" fmla="*/ 9 h 93"/>
              <a:gd name="T6" fmla="*/ 2 w 18"/>
              <a:gd name="T7" fmla="*/ 17 h 93"/>
              <a:gd name="T8" fmla="*/ 1 w 18"/>
              <a:gd name="T9" fmla="*/ 29 h 93"/>
              <a:gd name="T10" fmla="*/ 0 w 18"/>
              <a:gd name="T11" fmla="*/ 41 h 93"/>
              <a:gd name="T12" fmla="*/ 0 w 18"/>
              <a:gd name="T13" fmla="*/ 58 h 93"/>
              <a:gd name="T14" fmla="*/ 1 w 18"/>
              <a:gd name="T15" fmla="*/ 74 h 93"/>
              <a:gd name="T16" fmla="*/ 4 w 18"/>
              <a:gd name="T17" fmla="*/ 93 h 93"/>
              <a:gd name="T18" fmla="*/ 18 w 18"/>
              <a:gd name="T19" fmla="*/ 93 h 93"/>
              <a:gd name="T20" fmla="*/ 17 w 18"/>
              <a:gd name="T21" fmla="*/ 89 h 93"/>
              <a:gd name="T22" fmla="*/ 16 w 18"/>
              <a:gd name="T23" fmla="*/ 82 h 93"/>
              <a:gd name="T24" fmla="*/ 15 w 18"/>
              <a:gd name="T25" fmla="*/ 71 h 93"/>
              <a:gd name="T26" fmla="*/ 14 w 18"/>
              <a:gd name="T27" fmla="*/ 58 h 93"/>
              <a:gd name="T28" fmla="*/ 13 w 18"/>
              <a:gd name="T29" fmla="*/ 43 h 93"/>
              <a:gd name="T30" fmla="*/ 13 w 18"/>
              <a:gd name="T31" fmla="*/ 27 h 93"/>
              <a:gd name="T32" fmla="*/ 15 w 18"/>
              <a:gd name="T33" fmla="*/ 13 h 93"/>
              <a:gd name="T34" fmla="*/ 18 w 18"/>
              <a:gd name="T35" fmla="*/ 2 h 93"/>
              <a:gd name="T36" fmla="*/ 18 w 18"/>
              <a:gd name="T37" fmla="*/ 2 h 93"/>
              <a:gd name="T38" fmla="*/ 18 w 18"/>
              <a:gd name="T39" fmla="*/ 0 h 93"/>
              <a:gd name="T40" fmla="*/ 18 w 18"/>
              <a:gd name="T41" fmla="*/ 0 h 93"/>
              <a:gd name="T42" fmla="*/ 17 w 18"/>
              <a:gd name="T43" fmla="*/ 0 h 93"/>
              <a:gd name="T44" fmla="*/ 16 w 18"/>
              <a:gd name="T45" fmla="*/ 0 h 93"/>
              <a:gd name="T46" fmla="*/ 14 w 18"/>
              <a:gd name="T47" fmla="*/ 0 h 93"/>
              <a:gd name="T48" fmla="*/ 10 w 18"/>
              <a:gd name="T49" fmla="*/ 0 h 93"/>
              <a:gd name="T50" fmla="*/ 6 w 18"/>
              <a:gd name="T51" fmla="*/ 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 h="93">
                <a:moveTo>
                  <a:pt x="6" y="2"/>
                </a:moveTo>
                <a:lnTo>
                  <a:pt x="6" y="4"/>
                </a:lnTo>
                <a:lnTo>
                  <a:pt x="3" y="9"/>
                </a:lnTo>
                <a:lnTo>
                  <a:pt x="2" y="17"/>
                </a:lnTo>
                <a:lnTo>
                  <a:pt x="1" y="29"/>
                </a:lnTo>
                <a:lnTo>
                  <a:pt x="0" y="41"/>
                </a:lnTo>
                <a:lnTo>
                  <a:pt x="0" y="58"/>
                </a:lnTo>
                <a:lnTo>
                  <a:pt x="1" y="74"/>
                </a:lnTo>
                <a:lnTo>
                  <a:pt x="4" y="93"/>
                </a:lnTo>
                <a:lnTo>
                  <a:pt x="18" y="93"/>
                </a:lnTo>
                <a:lnTo>
                  <a:pt x="17" y="89"/>
                </a:lnTo>
                <a:lnTo>
                  <a:pt x="16" y="82"/>
                </a:lnTo>
                <a:lnTo>
                  <a:pt x="15" y="71"/>
                </a:lnTo>
                <a:lnTo>
                  <a:pt x="14" y="58"/>
                </a:lnTo>
                <a:lnTo>
                  <a:pt x="13" y="43"/>
                </a:lnTo>
                <a:lnTo>
                  <a:pt x="13" y="27"/>
                </a:lnTo>
                <a:lnTo>
                  <a:pt x="15" y="13"/>
                </a:lnTo>
                <a:lnTo>
                  <a:pt x="18" y="2"/>
                </a:lnTo>
                <a:lnTo>
                  <a:pt x="18" y="2"/>
                </a:lnTo>
                <a:lnTo>
                  <a:pt x="18" y="0"/>
                </a:lnTo>
                <a:lnTo>
                  <a:pt x="18" y="0"/>
                </a:lnTo>
                <a:lnTo>
                  <a:pt x="17" y="0"/>
                </a:lnTo>
                <a:lnTo>
                  <a:pt x="16" y="0"/>
                </a:lnTo>
                <a:lnTo>
                  <a:pt x="14" y="0"/>
                </a:lnTo>
                <a:lnTo>
                  <a:pt x="10" y="0"/>
                </a:lnTo>
                <a:lnTo>
                  <a:pt x="6" y="2"/>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33" name="Freeform 313">
            <a:extLst>
              <a:ext uri="{FF2B5EF4-FFF2-40B4-BE49-F238E27FC236}">
                <a16:creationId xmlns:a16="http://schemas.microsoft.com/office/drawing/2014/main" id="{38C8726F-DC0B-F76F-BF80-38A6E498CC85}"/>
              </a:ext>
            </a:extLst>
          </p:cNvPr>
          <p:cNvSpPr>
            <a:spLocks/>
          </p:cNvSpPr>
          <p:nvPr/>
        </p:nvSpPr>
        <p:spPr bwMode="auto">
          <a:xfrm>
            <a:off x="3070225" y="3419475"/>
            <a:ext cx="42863" cy="165100"/>
          </a:xfrm>
          <a:custGeom>
            <a:avLst/>
            <a:gdLst>
              <a:gd name="T0" fmla="*/ 27 w 27"/>
              <a:gd name="T1" fmla="*/ 0 h 104"/>
              <a:gd name="T2" fmla="*/ 25 w 27"/>
              <a:gd name="T3" fmla="*/ 1 h 104"/>
              <a:gd name="T4" fmla="*/ 24 w 27"/>
              <a:gd name="T5" fmla="*/ 3 h 104"/>
              <a:gd name="T6" fmla="*/ 22 w 27"/>
              <a:gd name="T7" fmla="*/ 9 h 104"/>
              <a:gd name="T8" fmla="*/ 20 w 27"/>
              <a:gd name="T9" fmla="*/ 18 h 104"/>
              <a:gd name="T10" fmla="*/ 17 w 27"/>
              <a:gd name="T11" fmla="*/ 31 h 104"/>
              <a:gd name="T12" fmla="*/ 16 w 27"/>
              <a:gd name="T13" fmla="*/ 49 h 104"/>
              <a:gd name="T14" fmla="*/ 17 w 27"/>
              <a:gd name="T15" fmla="*/ 73 h 104"/>
              <a:gd name="T16" fmla="*/ 20 w 27"/>
              <a:gd name="T17" fmla="*/ 104 h 104"/>
              <a:gd name="T18" fmla="*/ 4 w 27"/>
              <a:gd name="T19" fmla="*/ 104 h 104"/>
              <a:gd name="T20" fmla="*/ 4 w 27"/>
              <a:gd name="T21" fmla="*/ 100 h 104"/>
              <a:gd name="T22" fmla="*/ 3 w 27"/>
              <a:gd name="T23" fmla="*/ 92 h 104"/>
              <a:gd name="T24" fmla="*/ 2 w 27"/>
              <a:gd name="T25" fmla="*/ 79 h 104"/>
              <a:gd name="T26" fmla="*/ 1 w 27"/>
              <a:gd name="T27" fmla="*/ 64 h 104"/>
              <a:gd name="T28" fmla="*/ 0 w 27"/>
              <a:gd name="T29" fmla="*/ 47 h 104"/>
              <a:gd name="T30" fmla="*/ 1 w 27"/>
              <a:gd name="T31" fmla="*/ 30 h 104"/>
              <a:gd name="T32" fmla="*/ 3 w 27"/>
              <a:gd name="T33" fmla="*/ 14 h 104"/>
              <a:gd name="T34" fmla="*/ 9 w 27"/>
              <a:gd name="T35" fmla="*/ 0 h 104"/>
              <a:gd name="T36" fmla="*/ 27 w 27"/>
              <a:gd name="T3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104">
                <a:moveTo>
                  <a:pt x="27" y="0"/>
                </a:moveTo>
                <a:lnTo>
                  <a:pt x="25" y="1"/>
                </a:lnTo>
                <a:lnTo>
                  <a:pt x="24" y="3"/>
                </a:lnTo>
                <a:lnTo>
                  <a:pt x="22" y="9"/>
                </a:lnTo>
                <a:lnTo>
                  <a:pt x="20" y="18"/>
                </a:lnTo>
                <a:lnTo>
                  <a:pt x="17" y="31"/>
                </a:lnTo>
                <a:lnTo>
                  <a:pt x="16" y="49"/>
                </a:lnTo>
                <a:lnTo>
                  <a:pt x="17" y="73"/>
                </a:lnTo>
                <a:lnTo>
                  <a:pt x="20" y="104"/>
                </a:lnTo>
                <a:lnTo>
                  <a:pt x="4" y="104"/>
                </a:lnTo>
                <a:lnTo>
                  <a:pt x="4" y="100"/>
                </a:lnTo>
                <a:lnTo>
                  <a:pt x="3" y="92"/>
                </a:lnTo>
                <a:lnTo>
                  <a:pt x="2" y="79"/>
                </a:lnTo>
                <a:lnTo>
                  <a:pt x="1" y="64"/>
                </a:lnTo>
                <a:lnTo>
                  <a:pt x="0" y="47"/>
                </a:lnTo>
                <a:lnTo>
                  <a:pt x="1" y="30"/>
                </a:lnTo>
                <a:lnTo>
                  <a:pt x="3" y="14"/>
                </a:lnTo>
                <a:lnTo>
                  <a:pt x="9" y="0"/>
                </a:lnTo>
                <a:lnTo>
                  <a:pt x="27" y="0"/>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34" name="Freeform 314">
            <a:extLst>
              <a:ext uri="{FF2B5EF4-FFF2-40B4-BE49-F238E27FC236}">
                <a16:creationId xmlns:a16="http://schemas.microsoft.com/office/drawing/2014/main" id="{38D36078-2B42-4AA2-AA7E-5F815AF3667C}"/>
              </a:ext>
            </a:extLst>
          </p:cNvPr>
          <p:cNvSpPr>
            <a:spLocks/>
          </p:cNvSpPr>
          <p:nvPr/>
        </p:nvSpPr>
        <p:spPr bwMode="auto">
          <a:xfrm>
            <a:off x="2914650" y="3444875"/>
            <a:ext cx="26988" cy="130175"/>
          </a:xfrm>
          <a:custGeom>
            <a:avLst/>
            <a:gdLst>
              <a:gd name="T0" fmla="*/ 6 w 17"/>
              <a:gd name="T1" fmla="*/ 2 h 82"/>
              <a:gd name="T2" fmla="*/ 6 w 17"/>
              <a:gd name="T3" fmla="*/ 4 h 82"/>
              <a:gd name="T4" fmla="*/ 4 w 17"/>
              <a:gd name="T5" fmla="*/ 8 h 82"/>
              <a:gd name="T6" fmla="*/ 2 w 17"/>
              <a:gd name="T7" fmla="*/ 15 h 82"/>
              <a:gd name="T8" fmla="*/ 1 w 17"/>
              <a:gd name="T9" fmla="*/ 26 h 82"/>
              <a:gd name="T10" fmla="*/ 0 w 17"/>
              <a:gd name="T11" fmla="*/ 38 h 82"/>
              <a:gd name="T12" fmla="*/ 1 w 17"/>
              <a:gd name="T13" fmla="*/ 50 h 82"/>
              <a:gd name="T14" fmla="*/ 2 w 17"/>
              <a:gd name="T15" fmla="*/ 66 h 82"/>
              <a:gd name="T16" fmla="*/ 4 w 17"/>
              <a:gd name="T17" fmla="*/ 82 h 82"/>
              <a:gd name="T18" fmla="*/ 16 w 17"/>
              <a:gd name="T19" fmla="*/ 81 h 82"/>
              <a:gd name="T20" fmla="*/ 16 w 17"/>
              <a:gd name="T21" fmla="*/ 78 h 82"/>
              <a:gd name="T22" fmla="*/ 15 w 17"/>
              <a:gd name="T23" fmla="*/ 73 h 82"/>
              <a:gd name="T24" fmla="*/ 14 w 17"/>
              <a:gd name="T25" fmla="*/ 62 h 82"/>
              <a:gd name="T26" fmla="*/ 13 w 17"/>
              <a:gd name="T27" fmla="*/ 50 h 82"/>
              <a:gd name="T28" fmla="*/ 11 w 17"/>
              <a:gd name="T29" fmla="*/ 38 h 82"/>
              <a:gd name="T30" fmla="*/ 11 w 17"/>
              <a:gd name="T31" fmla="*/ 25 h 82"/>
              <a:gd name="T32" fmla="*/ 14 w 17"/>
              <a:gd name="T33" fmla="*/ 12 h 82"/>
              <a:gd name="T34" fmla="*/ 17 w 17"/>
              <a:gd name="T35" fmla="*/ 1 h 82"/>
              <a:gd name="T36" fmla="*/ 17 w 17"/>
              <a:gd name="T37" fmla="*/ 1 h 82"/>
              <a:gd name="T38" fmla="*/ 17 w 17"/>
              <a:gd name="T39" fmla="*/ 1 h 82"/>
              <a:gd name="T40" fmla="*/ 17 w 17"/>
              <a:gd name="T41" fmla="*/ 1 h 82"/>
              <a:gd name="T42" fmla="*/ 16 w 17"/>
              <a:gd name="T43" fmla="*/ 0 h 82"/>
              <a:gd name="T44" fmla="*/ 15 w 17"/>
              <a:gd name="T45" fmla="*/ 0 h 82"/>
              <a:gd name="T46" fmla="*/ 13 w 17"/>
              <a:gd name="T47" fmla="*/ 1 h 82"/>
              <a:gd name="T48" fmla="*/ 9 w 17"/>
              <a:gd name="T49" fmla="*/ 1 h 82"/>
              <a:gd name="T50" fmla="*/ 6 w 17"/>
              <a:gd name="T51" fmla="*/ 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 h="82">
                <a:moveTo>
                  <a:pt x="6" y="2"/>
                </a:moveTo>
                <a:lnTo>
                  <a:pt x="6" y="4"/>
                </a:lnTo>
                <a:lnTo>
                  <a:pt x="4" y="8"/>
                </a:lnTo>
                <a:lnTo>
                  <a:pt x="2" y="15"/>
                </a:lnTo>
                <a:lnTo>
                  <a:pt x="1" y="26"/>
                </a:lnTo>
                <a:lnTo>
                  <a:pt x="0" y="38"/>
                </a:lnTo>
                <a:lnTo>
                  <a:pt x="1" y="50"/>
                </a:lnTo>
                <a:lnTo>
                  <a:pt x="2" y="66"/>
                </a:lnTo>
                <a:lnTo>
                  <a:pt x="4" y="82"/>
                </a:lnTo>
                <a:lnTo>
                  <a:pt x="16" y="81"/>
                </a:lnTo>
                <a:lnTo>
                  <a:pt x="16" y="78"/>
                </a:lnTo>
                <a:lnTo>
                  <a:pt x="15" y="73"/>
                </a:lnTo>
                <a:lnTo>
                  <a:pt x="14" y="62"/>
                </a:lnTo>
                <a:lnTo>
                  <a:pt x="13" y="50"/>
                </a:lnTo>
                <a:lnTo>
                  <a:pt x="11" y="38"/>
                </a:lnTo>
                <a:lnTo>
                  <a:pt x="11" y="25"/>
                </a:lnTo>
                <a:lnTo>
                  <a:pt x="14" y="12"/>
                </a:lnTo>
                <a:lnTo>
                  <a:pt x="17" y="1"/>
                </a:lnTo>
                <a:lnTo>
                  <a:pt x="17" y="1"/>
                </a:lnTo>
                <a:lnTo>
                  <a:pt x="17" y="1"/>
                </a:lnTo>
                <a:lnTo>
                  <a:pt x="17" y="1"/>
                </a:lnTo>
                <a:lnTo>
                  <a:pt x="16" y="0"/>
                </a:lnTo>
                <a:lnTo>
                  <a:pt x="15" y="0"/>
                </a:lnTo>
                <a:lnTo>
                  <a:pt x="13" y="1"/>
                </a:lnTo>
                <a:lnTo>
                  <a:pt x="9" y="1"/>
                </a:lnTo>
                <a:lnTo>
                  <a:pt x="6" y="2"/>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35" name="Freeform 315">
            <a:extLst>
              <a:ext uri="{FF2B5EF4-FFF2-40B4-BE49-F238E27FC236}">
                <a16:creationId xmlns:a16="http://schemas.microsoft.com/office/drawing/2014/main" id="{6859B0BE-0E87-5A4C-E0FD-B6177CA0D902}"/>
              </a:ext>
            </a:extLst>
          </p:cNvPr>
          <p:cNvSpPr>
            <a:spLocks/>
          </p:cNvSpPr>
          <p:nvPr/>
        </p:nvSpPr>
        <p:spPr bwMode="auto">
          <a:xfrm>
            <a:off x="2916238" y="3454400"/>
            <a:ext cx="22225" cy="109538"/>
          </a:xfrm>
          <a:custGeom>
            <a:avLst/>
            <a:gdLst>
              <a:gd name="T0" fmla="*/ 5 w 14"/>
              <a:gd name="T1" fmla="*/ 1 h 69"/>
              <a:gd name="T2" fmla="*/ 5 w 14"/>
              <a:gd name="T3" fmla="*/ 2 h 69"/>
              <a:gd name="T4" fmla="*/ 3 w 14"/>
              <a:gd name="T5" fmla="*/ 7 h 69"/>
              <a:gd name="T6" fmla="*/ 2 w 14"/>
              <a:gd name="T7" fmla="*/ 13 h 69"/>
              <a:gd name="T8" fmla="*/ 1 w 14"/>
              <a:gd name="T9" fmla="*/ 21 h 69"/>
              <a:gd name="T10" fmla="*/ 0 w 14"/>
              <a:gd name="T11" fmla="*/ 32 h 69"/>
              <a:gd name="T12" fmla="*/ 0 w 14"/>
              <a:gd name="T13" fmla="*/ 43 h 69"/>
              <a:gd name="T14" fmla="*/ 1 w 14"/>
              <a:gd name="T15" fmla="*/ 56 h 69"/>
              <a:gd name="T16" fmla="*/ 3 w 14"/>
              <a:gd name="T17" fmla="*/ 69 h 69"/>
              <a:gd name="T18" fmla="*/ 14 w 14"/>
              <a:gd name="T19" fmla="*/ 69 h 69"/>
              <a:gd name="T20" fmla="*/ 13 w 14"/>
              <a:gd name="T21" fmla="*/ 67 h 69"/>
              <a:gd name="T22" fmla="*/ 13 w 14"/>
              <a:gd name="T23" fmla="*/ 61 h 69"/>
              <a:gd name="T24" fmla="*/ 12 w 14"/>
              <a:gd name="T25" fmla="*/ 53 h 69"/>
              <a:gd name="T26" fmla="*/ 10 w 14"/>
              <a:gd name="T27" fmla="*/ 43 h 69"/>
              <a:gd name="T28" fmla="*/ 9 w 14"/>
              <a:gd name="T29" fmla="*/ 32 h 69"/>
              <a:gd name="T30" fmla="*/ 9 w 14"/>
              <a:gd name="T31" fmla="*/ 20 h 69"/>
              <a:gd name="T32" fmla="*/ 12 w 14"/>
              <a:gd name="T33" fmla="*/ 9 h 69"/>
              <a:gd name="T34" fmla="*/ 14 w 14"/>
              <a:gd name="T35" fmla="*/ 1 h 69"/>
              <a:gd name="T36" fmla="*/ 14 w 14"/>
              <a:gd name="T37" fmla="*/ 1 h 69"/>
              <a:gd name="T38" fmla="*/ 14 w 14"/>
              <a:gd name="T39" fmla="*/ 1 h 69"/>
              <a:gd name="T40" fmla="*/ 14 w 14"/>
              <a:gd name="T41" fmla="*/ 0 h 69"/>
              <a:gd name="T42" fmla="*/ 14 w 14"/>
              <a:gd name="T43" fmla="*/ 0 h 69"/>
              <a:gd name="T44" fmla="*/ 13 w 14"/>
              <a:gd name="T45" fmla="*/ 0 h 69"/>
              <a:gd name="T46" fmla="*/ 10 w 14"/>
              <a:gd name="T47" fmla="*/ 0 h 69"/>
              <a:gd name="T48" fmla="*/ 8 w 14"/>
              <a:gd name="T49" fmla="*/ 1 h 69"/>
              <a:gd name="T50" fmla="*/ 5 w 14"/>
              <a:gd name="T51" fmla="*/ 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 h="69">
                <a:moveTo>
                  <a:pt x="5" y="1"/>
                </a:moveTo>
                <a:lnTo>
                  <a:pt x="5" y="2"/>
                </a:lnTo>
                <a:lnTo>
                  <a:pt x="3" y="7"/>
                </a:lnTo>
                <a:lnTo>
                  <a:pt x="2" y="13"/>
                </a:lnTo>
                <a:lnTo>
                  <a:pt x="1" y="21"/>
                </a:lnTo>
                <a:lnTo>
                  <a:pt x="0" y="32"/>
                </a:lnTo>
                <a:lnTo>
                  <a:pt x="0" y="43"/>
                </a:lnTo>
                <a:lnTo>
                  <a:pt x="1" y="56"/>
                </a:lnTo>
                <a:lnTo>
                  <a:pt x="3" y="69"/>
                </a:lnTo>
                <a:lnTo>
                  <a:pt x="14" y="69"/>
                </a:lnTo>
                <a:lnTo>
                  <a:pt x="13" y="67"/>
                </a:lnTo>
                <a:lnTo>
                  <a:pt x="13" y="61"/>
                </a:lnTo>
                <a:lnTo>
                  <a:pt x="12" y="53"/>
                </a:lnTo>
                <a:lnTo>
                  <a:pt x="10" y="43"/>
                </a:lnTo>
                <a:lnTo>
                  <a:pt x="9" y="32"/>
                </a:lnTo>
                <a:lnTo>
                  <a:pt x="9" y="20"/>
                </a:lnTo>
                <a:lnTo>
                  <a:pt x="12" y="9"/>
                </a:lnTo>
                <a:lnTo>
                  <a:pt x="14" y="1"/>
                </a:lnTo>
                <a:lnTo>
                  <a:pt x="14" y="1"/>
                </a:lnTo>
                <a:lnTo>
                  <a:pt x="14" y="1"/>
                </a:lnTo>
                <a:lnTo>
                  <a:pt x="14" y="0"/>
                </a:lnTo>
                <a:lnTo>
                  <a:pt x="14" y="0"/>
                </a:lnTo>
                <a:lnTo>
                  <a:pt x="13" y="0"/>
                </a:lnTo>
                <a:lnTo>
                  <a:pt x="10" y="0"/>
                </a:lnTo>
                <a:lnTo>
                  <a:pt x="8" y="1"/>
                </a:lnTo>
                <a:lnTo>
                  <a:pt x="5" y="1"/>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36" name="Freeform 316">
            <a:extLst>
              <a:ext uri="{FF2B5EF4-FFF2-40B4-BE49-F238E27FC236}">
                <a16:creationId xmlns:a16="http://schemas.microsoft.com/office/drawing/2014/main" id="{1261D540-9102-51F6-8A23-C8E57C275E6D}"/>
              </a:ext>
            </a:extLst>
          </p:cNvPr>
          <p:cNvSpPr>
            <a:spLocks/>
          </p:cNvSpPr>
          <p:nvPr/>
        </p:nvSpPr>
        <p:spPr bwMode="auto">
          <a:xfrm>
            <a:off x="2917825" y="3463925"/>
            <a:ext cx="19050" cy="90488"/>
          </a:xfrm>
          <a:custGeom>
            <a:avLst/>
            <a:gdLst>
              <a:gd name="T0" fmla="*/ 4 w 12"/>
              <a:gd name="T1" fmla="*/ 1 h 57"/>
              <a:gd name="T2" fmla="*/ 2 w 12"/>
              <a:gd name="T3" fmla="*/ 2 h 57"/>
              <a:gd name="T4" fmla="*/ 2 w 12"/>
              <a:gd name="T5" fmla="*/ 5 h 57"/>
              <a:gd name="T6" fmla="*/ 1 w 12"/>
              <a:gd name="T7" fmla="*/ 10 h 57"/>
              <a:gd name="T8" fmla="*/ 0 w 12"/>
              <a:gd name="T9" fmla="*/ 17 h 57"/>
              <a:gd name="T10" fmla="*/ 0 w 12"/>
              <a:gd name="T11" fmla="*/ 26 h 57"/>
              <a:gd name="T12" fmla="*/ 0 w 12"/>
              <a:gd name="T13" fmla="*/ 35 h 57"/>
              <a:gd name="T14" fmla="*/ 1 w 12"/>
              <a:gd name="T15" fmla="*/ 45 h 57"/>
              <a:gd name="T16" fmla="*/ 2 w 12"/>
              <a:gd name="T17" fmla="*/ 57 h 57"/>
              <a:gd name="T18" fmla="*/ 11 w 12"/>
              <a:gd name="T19" fmla="*/ 56 h 57"/>
              <a:gd name="T20" fmla="*/ 11 w 12"/>
              <a:gd name="T21" fmla="*/ 55 h 57"/>
              <a:gd name="T22" fmla="*/ 9 w 12"/>
              <a:gd name="T23" fmla="*/ 50 h 57"/>
              <a:gd name="T24" fmla="*/ 9 w 12"/>
              <a:gd name="T25" fmla="*/ 43 h 57"/>
              <a:gd name="T26" fmla="*/ 8 w 12"/>
              <a:gd name="T27" fmla="*/ 35 h 57"/>
              <a:gd name="T28" fmla="*/ 7 w 12"/>
              <a:gd name="T29" fmla="*/ 26 h 57"/>
              <a:gd name="T30" fmla="*/ 8 w 12"/>
              <a:gd name="T31" fmla="*/ 16 h 57"/>
              <a:gd name="T32" fmla="*/ 9 w 12"/>
              <a:gd name="T33" fmla="*/ 8 h 57"/>
              <a:gd name="T34" fmla="*/ 12 w 12"/>
              <a:gd name="T35" fmla="*/ 0 h 57"/>
              <a:gd name="T36" fmla="*/ 12 w 12"/>
              <a:gd name="T37" fmla="*/ 0 h 57"/>
              <a:gd name="T38" fmla="*/ 12 w 12"/>
              <a:gd name="T39" fmla="*/ 0 h 57"/>
              <a:gd name="T40" fmla="*/ 12 w 12"/>
              <a:gd name="T41" fmla="*/ 0 h 57"/>
              <a:gd name="T42" fmla="*/ 11 w 12"/>
              <a:gd name="T43" fmla="*/ 0 h 57"/>
              <a:gd name="T44" fmla="*/ 9 w 12"/>
              <a:gd name="T45" fmla="*/ 0 h 57"/>
              <a:gd name="T46" fmla="*/ 8 w 12"/>
              <a:gd name="T47" fmla="*/ 0 h 57"/>
              <a:gd name="T48" fmla="*/ 6 w 12"/>
              <a:gd name="T49" fmla="*/ 0 h 57"/>
              <a:gd name="T50" fmla="*/ 4 w 12"/>
              <a:gd name="T51"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57">
                <a:moveTo>
                  <a:pt x="4" y="1"/>
                </a:moveTo>
                <a:lnTo>
                  <a:pt x="2" y="2"/>
                </a:lnTo>
                <a:lnTo>
                  <a:pt x="2" y="5"/>
                </a:lnTo>
                <a:lnTo>
                  <a:pt x="1" y="10"/>
                </a:lnTo>
                <a:lnTo>
                  <a:pt x="0" y="17"/>
                </a:lnTo>
                <a:lnTo>
                  <a:pt x="0" y="26"/>
                </a:lnTo>
                <a:lnTo>
                  <a:pt x="0" y="35"/>
                </a:lnTo>
                <a:lnTo>
                  <a:pt x="1" y="45"/>
                </a:lnTo>
                <a:lnTo>
                  <a:pt x="2" y="57"/>
                </a:lnTo>
                <a:lnTo>
                  <a:pt x="11" y="56"/>
                </a:lnTo>
                <a:lnTo>
                  <a:pt x="11" y="55"/>
                </a:lnTo>
                <a:lnTo>
                  <a:pt x="9" y="50"/>
                </a:lnTo>
                <a:lnTo>
                  <a:pt x="9" y="43"/>
                </a:lnTo>
                <a:lnTo>
                  <a:pt x="8" y="35"/>
                </a:lnTo>
                <a:lnTo>
                  <a:pt x="7" y="26"/>
                </a:lnTo>
                <a:lnTo>
                  <a:pt x="8" y="16"/>
                </a:lnTo>
                <a:lnTo>
                  <a:pt x="9" y="8"/>
                </a:lnTo>
                <a:lnTo>
                  <a:pt x="12" y="0"/>
                </a:lnTo>
                <a:lnTo>
                  <a:pt x="12" y="0"/>
                </a:lnTo>
                <a:lnTo>
                  <a:pt x="12" y="0"/>
                </a:lnTo>
                <a:lnTo>
                  <a:pt x="12" y="0"/>
                </a:lnTo>
                <a:lnTo>
                  <a:pt x="11" y="0"/>
                </a:lnTo>
                <a:lnTo>
                  <a:pt x="9" y="0"/>
                </a:lnTo>
                <a:lnTo>
                  <a:pt x="8" y="0"/>
                </a:lnTo>
                <a:lnTo>
                  <a:pt x="6" y="0"/>
                </a:lnTo>
                <a:lnTo>
                  <a:pt x="4" y="1"/>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37" name="Freeform 317">
            <a:extLst>
              <a:ext uri="{FF2B5EF4-FFF2-40B4-BE49-F238E27FC236}">
                <a16:creationId xmlns:a16="http://schemas.microsoft.com/office/drawing/2014/main" id="{90955C18-97D9-2A1F-2CE4-EC7C9B54C462}"/>
              </a:ext>
            </a:extLst>
          </p:cNvPr>
          <p:cNvSpPr>
            <a:spLocks/>
          </p:cNvSpPr>
          <p:nvPr/>
        </p:nvSpPr>
        <p:spPr bwMode="auto">
          <a:xfrm>
            <a:off x="2917825" y="3471863"/>
            <a:ext cx="14288" cy="71437"/>
          </a:xfrm>
          <a:custGeom>
            <a:avLst/>
            <a:gdLst>
              <a:gd name="T0" fmla="*/ 4 w 9"/>
              <a:gd name="T1" fmla="*/ 1 h 45"/>
              <a:gd name="T2" fmla="*/ 2 w 9"/>
              <a:gd name="T3" fmla="*/ 2 h 45"/>
              <a:gd name="T4" fmla="*/ 2 w 9"/>
              <a:gd name="T5" fmla="*/ 4 h 45"/>
              <a:gd name="T6" fmla="*/ 1 w 9"/>
              <a:gd name="T7" fmla="*/ 9 h 45"/>
              <a:gd name="T8" fmla="*/ 1 w 9"/>
              <a:gd name="T9" fmla="*/ 14 h 45"/>
              <a:gd name="T10" fmla="*/ 0 w 9"/>
              <a:gd name="T11" fmla="*/ 21 h 45"/>
              <a:gd name="T12" fmla="*/ 0 w 9"/>
              <a:gd name="T13" fmla="*/ 28 h 45"/>
              <a:gd name="T14" fmla="*/ 1 w 9"/>
              <a:gd name="T15" fmla="*/ 37 h 45"/>
              <a:gd name="T16" fmla="*/ 2 w 9"/>
              <a:gd name="T17" fmla="*/ 45 h 45"/>
              <a:gd name="T18" fmla="*/ 9 w 9"/>
              <a:gd name="T19" fmla="*/ 45 h 45"/>
              <a:gd name="T20" fmla="*/ 9 w 9"/>
              <a:gd name="T21" fmla="*/ 44 h 45"/>
              <a:gd name="T22" fmla="*/ 8 w 9"/>
              <a:gd name="T23" fmla="*/ 40 h 45"/>
              <a:gd name="T24" fmla="*/ 7 w 9"/>
              <a:gd name="T25" fmla="*/ 35 h 45"/>
              <a:gd name="T26" fmla="*/ 7 w 9"/>
              <a:gd name="T27" fmla="*/ 28 h 45"/>
              <a:gd name="T28" fmla="*/ 6 w 9"/>
              <a:gd name="T29" fmla="*/ 21 h 45"/>
              <a:gd name="T30" fmla="*/ 7 w 9"/>
              <a:gd name="T31" fmla="*/ 14 h 45"/>
              <a:gd name="T32" fmla="*/ 7 w 9"/>
              <a:gd name="T33" fmla="*/ 7 h 45"/>
              <a:gd name="T34" fmla="*/ 9 w 9"/>
              <a:gd name="T35" fmla="*/ 1 h 45"/>
              <a:gd name="T36" fmla="*/ 9 w 9"/>
              <a:gd name="T37" fmla="*/ 1 h 45"/>
              <a:gd name="T38" fmla="*/ 9 w 9"/>
              <a:gd name="T39" fmla="*/ 1 h 45"/>
              <a:gd name="T40" fmla="*/ 9 w 9"/>
              <a:gd name="T41" fmla="*/ 1 h 45"/>
              <a:gd name="T42" fmla="*/ 9 w 9"/>
              <a:gd name="T43" fmla="*/ 0 h 45"/>
              <a:gd name="T44" fmla="*/ 8 w 9"/>
              <a:gd name="T45" fmla="*/ 0 h 45"/>
              <a:gd name="T46" fmla="*/ 7 w 9"/>
              <a:gd name="T47" fmla="*/ 1 h 45"/>
              <a:gd name="T48" fmla="*/ 6 w 9"/>
              <a:gd name="T49" fmla="*/ 1 h 45"/>
              <a:gd name="T50" fmla="*/ 4 w 9"/>
              <a:gd name="T51"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 h="45">
                <a:moveTo>
                  <a:pt x="4" y="1"/>
                </a:moveTo>
                <a:lnTo>
                  <a:pt x="2" y="2"/>
                </a:lnTo>
                <a:lnTo>
                  <a:pt x="2" y="4"/>
                </a:lnTo>
                <a:lnTo>
                  <a:pt x="1" y="9"/>
                </a:lnTo>
                <a:lnTo>
                  <a:pt x="1" y="14"/>
                </a:lnTo>
                <a:lnTo>
                  <a:pt x="0" y="21"/>
                </a:lnTo>
                <a:lnTo>
                  <a:pt x="0" y="28"/>
                </a:lnTo>
                <a:lnTo>
                  <a:pt x="1" y="37"/>
                </a:lnTo>
                <a:lnTo>
                  <a:pt x="2" y="45"/>
                </a:lnTo>
                <a:lnTo>
                  <a:pt x="9" y="45"/>
                </a:lnTo>
                <a:lnTo>
                  <a:pt x="9" y="44"/>
                </a:lnTo>
                <a:lnTo>
                  <a:pt x="8" y="40"/>
                </a:lnTo>
                <a:lnTo>
                  <a:pt x="7" y="35"/>
                </a:lnTo>
                <a:lnTo>
                  <a:pt x="7" y="28"/>
                </a:lnTo>
                <a:lnTo>
                  <a:pt x="6" y="21"/>
                </a:lnTo>
                <a:lnTo>
                  <a:pt x="7" y="14"/>
                </a:lnTo>
                <a:lnTo>
                  <a:pt x="7" y="7"/>
                </a:lnTo>
                <a:lnTo>
                  <a:pt x="9" y="1"/>
                </a:lnTo>
                <a:lnTo>
                  <a:pt x="9" y="1"/>
                </a:lnTo>
                <a:lnTo>
                  <a:pt x="9" y="1"/>
                </a:lnTo>
                <a:lnTo>
                  <a:pt x="9" y="1"/>
                </a:lnTo>
                <a:lnTo>
                  <a:pt x="9" y="0"/>
                </a:lnTo>
                <a:lnTo>
                  <a:pt x="8" y="0"/>
                </a:lnTo>
                <a:lnTo>
                  <a:pt x="7" y="1"/>
                </a:lnTo>
                <a:lnTo>
                  <a:pt x="6" y="1"/>
                </a:lnTo>
                <a:lnTo>
                  <a:pt x="4"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38" name="Freeform 318">
            <a:extLst>
              <a:ext uri="{FF2B5EF4-FFF2-40B4-BE49-F238E27FC236}">
                <a16:creationId xmlns:a16="http://schemas.microsoft.com/office/drawing/2014/main" id="{93DE01D1-BA18-EE05-DA0B-EA1331F9B794}"/>
              </a:ext>
            </a:extLst>
          </p:cNvPr>
          <p:cNvSpPr>
            <a:spLocks/>
          </p:cNvSpPr>
          <p:nvPr/>
        </p:nvSpPr>
        <p:spPr bwMode="auto">
          <a:xfrm>
            <a:off x="2919413" y="3479800"/>
            <a:ext cx="11112" cy="53975"/>
          </a:xfrm>
          <a:custGeom>
            <a:avLst/>
            <a:gdLst>
              <a:gd name="T0" fmla="*/ 3 w 7"/>
              <a:gd name="T1" fmla="*/ 2 h 34"/>
              <a:gd name="T2" fmla="*/ 1 w 7"/>
              <a:gd name="T3" fmla="*/ 2 h 34"/>
              <a:gd name="T4" fmla="*/ 1 w 7"/>
              <a:gd name="T5" fmla="*/ 4 h 34"/>
              <a:gd name="T6" fmla="*/ 0 w 7"/>
              <a:gd name="T7" fmla="*/ 6 h 34"/>
              <a:gd name="T8" fmla="*/ 0 w 7"/>
              <a:gd name="T9" fmla="*/ 11 h 34"/>
              <a:gd name="T10" fmla="*/ 0 w 7"/>
              <a:gd name="T11" fmla="*/ 16 h 34"/>
              <a:gd name="T12" fmla="*/ 0 w 7"/>
              <a:gd name="T13" fmla="*/ 21 h 34"/>
              <a:gd name="T14" fmla="*/ 0 w 7"/>
              <a:gd name="T15" fmla="*/ 27 h 34"/>
              <a:gd name="T16" fmla="*/ 1 w 7"/>
              <a:gd name="T17" fmla="*/ 34 h 34"/>
              <a:gd name="T18" fmla="*/ 6 w 7"/>
              <a:gd name="T19" fmla="*/ 34 h 34"/>
              <a:gd name="T20" fmla="*/ 6 w 7"/>
              <a:gd name="T21" fmla="*/ 33 h 34"/>
              <a:gd name="T22" fmla="*/ 6 w 7"/>
              <a:gd name="T23" fmla="*/ 30 h 34"/>
              <a:gd name="T24" fmla="*/ 5 w 7"/>
              <a:gd name="T25" fmla="*/ 26 h 34"/>
              <a:gd name="T26" fmla="*/ 5 w 7"/>
              <a:gd name="T27" fmla="*/ 21 h 34"/>
              <a:gd name="T28" fmla="*/ 5 w 7"/>
              <a:gd name="T29" fmla="*/ 16 h 34"/>
              <a:gd name="T30" fmla="*/ 5 w 7"/>
              <a:gd name="T31" fmla="*/ 11 h 34"/>
              <a:gd name="T32" fmla="*/ 5 w 7"/>
              <a:gd name="T33" fmla="*/ 5 h 34"/>
              <a:gd name="T34" fmla="*/ 7 w 7"/>
              <a:gd name="T35" fmla="*/ 2 h 34"/>
              <a:gd name="T36" fmla="*/ 7 w 7"/>
              <a:gd name="T37" fmla="*/ 2 h 34"/>
              <a:gd name="T38" fmla="*/ 7 w 7"/>
              <a:gd name="T39" fmla="*/ 0 h 34"/>
              <a:gd name="T40" fmla="*/ 6 w 7"/>
              <a:gd name="T41" fmla="*/ 0 h 34"/>
              <a:gd name="T42" fmla="*/ 6 w 7"/>
              <a:gd name="T43" fmla="*/ 0 h 34"/>
              <a:gd name="T44" fmla="*/ 6 w 7"/>
              <a:gd name="T45" fmla="*/ 0 h 34"/>
              <a:gd name="T46" fmla="*/ 5 w 7"/>
              <a:gd name="T47" fmla="*/ 0 h 34"/>
              <a:gd name="T48" fmla="*/ 4 w 7"/>
              <a:gd name="T49" fmla="*/ 0 h 34"/>
              <a:gd name="T50" fmla="*/ 3 w 7"/>
              <a:gd name="T5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 h="34">
                <a:moveTo>
                  <a:pt x="3" y="2"/>
                </a:moveTo>
                <a:lnTo>
                  <a:pt x="1" y="2"/>
                </a:lnTo>
                <a:lnTo>
                  <a:pt x="1" y="4"/>
                </a:lnTo>
                <a:lnTo>
                  <a:pt x="0" y="6"/>
                </a:lnTo>
                <a:lnTo>
                  <a:pt x="0" y="11"/>
                </a:lnTo>
                <a:lnTo>
                  <a:pt x="0" y="16"/>
                </a:lnTo>
                <a:lnTo>
                  <a:pt x="0" y="21"/>
                </a:lnTo>
                <a:lnTo>
                  <a:pt x="0" y="27"/>
                </a:lnTo>
                <a:lnTo>
                  <a:pt x="1" y="34"/>
                </a:lnTo>
                <a:lnTo>
                  <a:pt x="6" y="34"/>
                </a:lnTo>
                <a:lnTo>
                  <a:pt x="6" y="33"/>
                </a:lnTo>
                <a:lnTo>
                  <a:pt x="6" y="30"/>
                </a:lnTo>
                <a:lnTo>
                  <a:pt x="5" y="26"/>
                </a:lnTo>
                <a:lnTo>
                  <a:pt x="5" y="21"/>
                </a:lnTo>
                <a:lnTo>
                  <a:pt x="5" y="16"/>
                </a:lnTo>
                <a:lnTo>
                  <a:pt x="5" y="11"/>
                </a:lnTo>
                <a:lnTo>
                  <a:pt x="5" y="5"/>
                </a:lnTo>
                <a:lnTo>
                  <a:pt x="7" y="2"/>
                </a:lnTo>
                <a:lnTo>
                  <a:pt x="7" y="2"/>
                </a:lnTo>
                <a:lnTo>
                  <a:pt x="7" y="0"/>
                </a:lnTo>
                <a:lnTo>
                  <a:pt x="6" y="0"/>
                </a:lnTo>
                <a:lnTo>
                  <a:pt x="6" y="0"/>
                </a:lnTo>
                <a:lnTo>
                  <a:pt x="6" y="0"/>
                </a:lnTo>
                <a:lnTo>
                  <a:pt x="5" y="0"/>
                </a:lnTo>
                <a:lnTo>
                  <a:pt x="4" y="0"/>
                </a:lnTo>
                <a:lnTo>
                  <a:pt x="3" y="2"/>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39" name="Freeform 319">
            <a:extLst>
              <a:ext uri="{FF2B5EF4-FFF2-40B4-BE49-F238E27FC236}">
                <a16:creationId xmlns:a16="http://schemas.microsoft.com/office/drawing/2014/main" id="{CB9B0F5A-DE4F-A42C-6463-F0C9E0C8C0FC}"/>
              </a:ext>
            </a:extLst>
          </p:cNvPr>
          <p:cNvSpPr>
            <a:spLocks/>
          </p:cNvSpPr>
          <p:nvPr/>
        </p:nvSpPr>
        <p:spPr bwMode="auto">
          <a:xfrm>
            <a:off x="3071813" y="3429000"/>
            <a:ext cx="36512" cy="144463"/>
          </a:xfrm>
          <a:custGeom>
            <a:avLst/>
            <a:gdLst>
              <a:gd name="T0" fmla="*/ 23 w 23"/>
              <a:gd name="T1" fmla="*/ 1 h 91"/>
              <a:gd name="T2" fmla="*/ 22 w 23"/>
              <a:gd name="T3" fmla="*/ 1 h 91"/>
              <a:gd name="T4" fmla="*/ 21 w 23"/>
              <a:gd name="T5" fmla="*/ 3 h 91"/>
              <a:gd name="T6" fmla="*/ 19 w 23"/>
              <a:gd name="T7" fmla="*/ 8 h 91"/>
              <a:gd name="T8" fmla="*/ 16 w 23"/>
              <a:gd name="T9" fmla="*/ 16 h 91"/>
              <a:gd name="T10" fmla="*/ 15 w 23"/>
              <a:gd name="T11" fmla="*/ 28 h 91"/>
              <a:gd name="T12" fmla="*/ 14 w 23"/>
              <a:gd name="T13" fmla="*/ 43 h 91"/>
              <a:gd name="T14" fmla="*/ 15 w 23"/>
              <a:gd name="T15" fmla="*/ 64 h 91"/>
              <a:gd name="T16" fmla="*/ 17 w 23"/>
              <a:gd name="T17" fmla="*/ 91 h 91"/>
              <a:gd name="T18" fmla="*/ 5 w 23"/>
              <a:gd name="T19" fmla="*/ 91 h 91"/>
              <a:gd name="T20" fmla="*/ 3 w 23"/>
              <a:gd name="T21" fmla="*/ 87 h 91"/>
              <a:gd name="T22" fmla="*/ 2 w 23"/>
              <a:gd name="T23" fmla="*/ 80 h 91"/>
              <a:gd name="T24" fmla="*/ 1 w 23"/>
              <a:gd name="T25" fmla="*/ 70 h 91"/>
              <a:gd name="T26" fmla="*/ 0 w 23"/>
              <a:gd name="T27" fmla="*/ 56 h 91"/>
              <a:gd name="T28" fmla="*/ 0 w 23"/>
              <a:gd name="T29" fmla="*/ 42 h 91"/>
              <a:gd name="T30" fmla="*/ 1 w 23"/>
              <a:gd name="T31" fmla="*/ 27 h 91"/>
              <a:gd name="T32" fmla="*/ 3 w 23"/>
              <a:gd name="T33" fmla="*/ 12 h 91"/>
              <a:gd name="T34" fmla="*/ 7 w 23"/>
              <a:gd name="T35" fmla="*/ 0 h 91"/>
              <a:gd name="T36" fmla="*/ 23 w 23"/>
              <a:gd name="T37" fmla="*/ 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 h="91">
                <a:moveTo>
                  <a:pt x="23" y="1"/>
                </a:moveTo>
                <a:lnTo>
                  <a:pt x="22" y="1"/>
                </a:lnTo>
                <a:lnTo>
                  <a:pt x="21" y="3"/>
                </a:lnTo>
                <a:lnTo>
                  <a:pt x="19" y="8"/>
                </a:lnTo>
                <a:lnTo>
                  <a:pt x="16" y="16"/>
                </a:lnTo>
                <a:lnTo>
                  <a:pt x="15" y="28"/>
                </a:lnTo>
                <a:lnTo>
                  <a:pt x="14" y="43"/>
                </a:lnTo>
                <a:lnTo>
                  <a:pt x="15" y="64"/>
                </a:lnTo>
                <a:lnTo>
                  <a:pt x="17" y="91"/>
                </a:lnTo>
                <a:lnTo>
                  <a:pt x="5" y="91"/>
                </a:lnTo>
                <a:lnTo>
                  <a:pt x="3" y="87"/>
                </a:lnTo>
                <a:lnTo>
                  <a:pt x="2" y="80"/>
                </a:lnTo>
                <a:lnTo>
                  <a:pt x="1" y="70"/>
                </a:lnTo>
                <a:lnTo>
                  <a:pt x="0" y="56"/>
                </a:lnTo>
                <a:lnTo>
                  <a:pt x="0" y="42"/>
                </a:lnTo>
                <a:lnTo>
                  <a:pt x="1" y="27"/>
                </a:lnTo>
                <a:lnTo>
                  <a:pt x="3" y="12"/>
                </a:lnTo>
                <a:lnTo>
                  <a:pt x="7" y="0"/>
                </a:lnTo>
                <a:lnTo>
                  <a:pt x="23" y="1"/>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40" name="Freeform 320">
            <a:extLst>
              <a:ext uri="{FF2B5EF4-FFF2-40B4-BE49-F238E27FC236}">
                <a16:creationId xmlns:a16="http://schemas.microsoft.com/office/drawing/2014/main" id="{2EA9BBA2-0A5F-A5C4-416D-52072D753707}"/>
              </a:ext>
            </a:extLst>
          </p:cNvPr>
          <p:cNvSpPr>
            <a:spLocks/>
          </p:cNvSpPr>
          <p:nvPr/>
        </p:nvSpPr>
        <p:spPr bwMode="auto">
          <a:xfrm>
            <a:off x="3073400" y="3440113"/>
            <a:ext cx="30163" cy="122237"/>
          </a:xfrm>
          <a:custGeom>
            <a:avLst/>
            <a:gdLst>
              <a:gd name="T0" fmla="*/ 19 w 19"/>
              <a:gd name="T1" fmla="*/ 0 h 77"/>
              <a:gd name="T2" fmla="*/ 19 w 19"/>
              <a:gd name="T3" fmla="*/ 1 h 77"/>
              <a:gd name="T4" fmla="*/ 18 w 19"/>
              <a:gd name="T5" fmla="*/ 2 h 77"/>
              <a:gd name="T6" fmla="*/ 16 w 19"/>
              <a:gd name="T7" fmla="*/ 7 h 77"/>
              <a:gd name="T8" fmla="*/ 14 w 19"/>
              <a:gd name="T9" fmla="*/ 12 h 77"/>
              <a:gd name="T10" fmla="*/ 13 w 19"/>
              <a:gd name="T11" fmla="*/ 23 h 77"/>
              <a:gd name="T12" fmla="*/ 12 w 19"/>
              <a:gd name="T13" fmla="*/ 36 h 77"/>
              <a:gd name="T14" fmla="*/ 13 w 19"/>
              <a:gd name="T15" fmla="*/ 53 h 77"/>
              <a:gd name="T16" fmla="*/ 14 w 19"/>
              <a:gd name="T17" fmla="*/ 77 h 77"/>
              <a:gd name="T18" fmla="*/ 4 w 19"/>
              <a:gd name="T19" fmla="*/ 77 h 77"/>
              <a:gd name="T20" fmla="*/ 4 w 19"/>
              <a:gd name="T21" fmla="*/ 74 h 77"/>
              <a:gd name="T22" fmla="*/ 2 w 19"/>
              <a:gd name="T23" fmla="*/ 69 h 77"/>
              <a:gd name="T24" fmla="*/ 1 w 19"/>
              <a:gd name="T25" fmla="*/ 59 h 77"/>
              <a:gd name="T26" fmla="*/ 0 w 19"/>
              <a:gd name="T27" fmla="*/ 48 h 77"/>
              <a:gd name="T28" fmla="*/ 0 w 19"/>
              <a:gd name="T29" fmla="*/ 35 h 77"/>
              <a:gd name="T30" fmla="*/ 0 w 19"/>
              <a:gd name="T31" fmla="*/ 22 h 77"/>
              <a:gd name="T32" fmla="*/ 2 w 19"/>
              <a:gd name="T33" fmla="*/ 10 h 77"/>
              <a:gd name="T34" fmla="*/ 6 w 19"/>
              <a:gd name="T35" fmla="*/ 0 h 77"/>
              <a:gd name="T36" fmla="*/ 19 w 19"/>
              <a:gd name="T3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77">
                <a:moveTo>
                  <a:pt x="19" y="0"/>
                </a:moveTo>
                <a:lnTo>
                  <a:pt x="19" y="1"/>
                </a:lnTo>
                <a:lnTo>
                  <a:pt x="18" y="2"/>
                </a:lnTo>
                <a:lnTo>
                  <a:pt x="16" y="7"/>
                </a:lnTo>
                <a:lnTo>
                  <a:pt x="14" y="12"/>
                </a:lnTo>
                <a:lnTo>
                  <a:pt x="13" y="23"/>
                </a:lnTo>
                <a:lnTo>
                  <a:pt x="12" y="36"/>
                </a:lnTo>
                <a:lnTo>
                  <a:pt x="13" y="53"/>
                </a:lnTo>
                <a:lnTo>
                  <a:pt x="14" y="77"/>
                </a:lnTo>
                <a:lnTo>
                  <a:pt x="4" y="77"/>
                </a:lnTo>
                <a:lnTo>
                  <a:pt x="4" y="74"/>
                </a:lnTo>
                <a:lnTo>
                  <a:pt x="2" y="69"/>
                </a:lnTo>
                <a:lnTo>
                  <a:pt x="1" y="59"/>
                </a:lnTo>
                <a:lnTo>
                  <a:pt x="0" y="48"/>
                </a:lnTo>
                <a:lnTo>
                  <a:pt x="0" y="35"/>
                </a:lnTo>
                <a:lnTo>
                  <a:pt x="0" y="22"/>
                </a:lnTo>
                <a:lnTo>
                  <a:pt x="2" y="10"/>
                </a:lnTo>
                <a:lnTo>
                  <a:pt x="6" y="0"/>
                </a:lnTo>
                <a:lnTo>
                  <a:pt x="19" y="0"/>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41" name="Freeform 321">
            <a:extLst>
              <a:ext uri="{FF2B5EF4-FFF2-40B4-BE49-F238E27FC236}">
                <a16:creationId xmlns:a16="http://schemas.microsoft.com/office/drawing/2014/main" id="{7C6B5FA0-EBF8-C8F0-92AF-8DE8E0E34A1A}"/>
              </a:ext>
            </a:extLst>
          </p:cNvPr>
          <p:cNvSpPr>
            <a:spLocks/>
          </p:cNvSpPr>
          <p:nvPr/>
        </p:nvSpPr>
        <p:spPr bwMode="auto">
          <a:xfrm>
            <a:off x="3074988" y="3448050"/>
            <a:ext cx="23812" cy="103188"/>
          </a:xfrm>
          <a:custGeom>
            <a:avLst/>
            <a:gdLst>
              <a:gd name="T0" fmla="*/ 15 w 15"/>
              <a:gd name="T1" fmla="*/ 0 h 65"/>
              <a:gd name="T2" fmla="*/ 15 w 15"/>
              <a:gd name="T3" fmla="*/ 2 h 65"/>
              <a:gd name="T4" fmla="*/ 14 w 15"/>
              <a:gd name="T5" fmla="*/ 3 h 65"/>
              <a:gd name="T6" fmla="*/ 13 w 15"/>
              <a:gd name="T7" fmla="*/ 6 h 65"/>
              <a:gd name="T8" fmla="*/ 12 w 15"/>
              <a:gd name="T9" fmla="*/ 12 h 65"/>
              <a:gd name="T10" fmla="*/ 11 w 15"/>
              <a:gd name="T11" fmla="*/ 20 h 65"/>
              <a:gd name="T12" fmla="*/ 10 w 15"/>
              <a:gd name="T13" fmla="*/ 31 h 65"/>
              <a:gd name="T14" fmla="*/ 11 w 15"/>
              <a:gd name="T15" fmla="*/ 46 h 65"/>
              <a:gd name="T16" fmla="*/ 12 w 15"/>
              <a:gd name="T17" fmla="*/ 65 h 65"/>
              <a:gd name="T18" fmla="*/ 3 w 15"/>
              <a:gd name="T19" fmla="*/ 65 h 65"/>
              <a:gd name="T20" fmla="*/ 3 w 15"/>
              <a:gd name="T21" fmla="*/ 62 h 65"/>
              <a:gd name="T22" fmla="*/ 1 w 15"/>
              <a:gd name="T23" fmla="*/ 58 h 65"/>
              <a:gd name="T24" fmla="*/ 0 w 15"/>
              <a:gd name="T25" fmla="*/ 50 h 65"/>
              <a:gd name="T26" fmla="*/ 0 w 15"/>
              <a:gd name="T27" fmla="*/ 40 h 65"/>
              <a:gd name="T28" fmla="*/ 0 w 15"/>
              <a:gd name="T29" fmla="*/ 30 h 65"/>
              <a:gd name="T30" fmla="*/ 0 w 15"/>
              <a:gd name="T31" fmla="*/ 19 h 65"/>
              <a:gd name="T32" fmla="*/ 1 w 15"/>
              <a:gd name="T33" fmla="*/ 9 h 65"/>
              <a:gd name="T34" fmla="*/ 5 w 15"/>
              <a:gd name="T35" fmla="*/ 0 h 65"/>
              <a:gd name="T36" fmla="*/ 15 w 15"/>
              <a:gd name="T3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15" y="0"/>
                </a:moveTo>
                <a:lnTo>
                  <a:pt x="15" y="2"/>
                </a:lnTo>
                <a:lnTo>
                  <a:pt x="14" y="3"/>
                </a:lnTo>
                <a:lnTo>
                  <a:pt x="13" y="6"/>
                </a:lnTo>
                <a:lnTo>
                  <a:pt x="12" y="12"/>
                </a:lnTo>
                <a:lnTo>
                  <a:pt x="11" y="20"/>
                </a:lnTo>
                <a:lnTo>
                  <a:pt x="10" y="31"/>
                </a:lnTo>
                <a:lnTo>
                  <a:pt x="11" y="46"/>
                </a:lnTo>
                <a:lnTo>
                  <a:pt x="12" y="65"/>
                </a:lnTo>
                <a:lnTo>
                  <a:pt x="3" y="65"/>
                </a:lnTo>
                <a:lnTo>
                  <a:pt x="3" y="62"/>
                </a:lnTo>
                <a:lnTo>
                  <a:pt x="1" y="58"/>
                </a:lnTo>
                <a:lnTo>
                  <a:pt x="0" y="50"/>
                </a:lnTo>
                <a:lnTo>
                  <a:pt x="0" y="40"/>
                </a:lnTo>
                <a:lnTo>
                  <a:pt x="0" y="30"/>
                </a:lnTo>
                <a:lnTo>
                  <a:pt x="0" y="19"/>
                </a:lnTo>
                <a:lnTo>
                  <a:pt x="1" y="9"/>
                </a:lnTo>
                <a:lnTo>
                  <a:pt x="5" y="0"/>
                </a:lnTo>
                <a:lnTo>
                  <a:pt x="15" y="0"/>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42" name="Freeform 322">
            <a:extLst>
              <a:ext uri="{FF2B5EF4-FFF2-40B4-BE49-F238E27FC236}">
                <a16:creationId xmlns:a16="http://schemas.microsoft.com/office/drawing/2014/main" id="{CC9B0DB6-BD93-7595-AA1B-9F57E516EA13}"/>
              </a:ext>
            </a:extLst>
          </p:cNvPr>
          <p:cNvSpPr>
            <a:spLocks/>
          </p:cNvSpPr>
          <p:nvPr/>
        </p:nvSpPr>
        <p:spPr bwMode="auto">
          <a:xfrm>
            <a:off x="3074988" y="3457575"/>
            <a:ext cx="20637" cy="82550"/>
          </a:xfrm>
          <a:custGeom>
            <a:avLst/>
            <a:gdLst>
              <a:gd name="T0" fmla="*/ 13 w 13"/>
              <a:gd name="T1" fmla="*/ 1 h 52"/>
              <a:gd name="T2" fmla="*/ 13 w 13"/>
              <a:gd name="T3" fmla="*/ 1 h 52"/>
              <a:gd name="T4" fmla="*/ 12 w 13"/>
              <a:gd name="T5" fmla="*/ 3 h 52"/>
              <a:gd name="T6" fmla="*/ 11 w 13"/>
              <a:gd name="T7" fmla="*/ 5 h 52"/>
              <a:gd name="T8" fmla="*/ 10 w 13"/>
              <a:gd name="T9" fmla="*/ 10 h 52"/>
              <a:gd name="T10" fmla="*/ 10 w 13"/>
              <a:gd name="T11" fmla="*/ 17 h 52"/>
              <a:gd name="T12" fmla="*/ 8 w 13"/>
              <a:gd name="T13" fmla="*/ 25 h 52"/>
              <a:gd name="T14" fmla="*/ 8 w 13"/>
              <a:gd name="T15" fmla="*/ 37 h 52"/>
              <a:gd name="T16" fmla="*/ 10 w 13"/>
              <a:gd name="T17" fmla="*/ 52 h 52"/>
              <a:gd name="T18" fmla="*/ 3 w 13"/>
              <a:gd name="T19" fmla="*/ 52 h 52"/>
              <a:gd name="T20" fmla="*/ 3 w 13"/>
              <a:gd name="T21" fmla="*/ 51 h 52"/>
              <a:gd name="T22" fmla="*/ 3 w 13"/>
              <a:gd name="T23" fmla="*/ 46 h 52"/>
              <a:gd name="T24" fmla="*/ 1 w 13"/>
              <a:gd name="T25" fmla="*/ 40 h 52"/>
              <a:gd name="T26" fmla="*/ 1 w 13"/>
              <a:gd name="T27" fmla="*/ 32 h 52"/>
              <a:gd name="T28" fmla="*/ 0 w 13"/>
              <a:gd name="T29" fmla="*/ 24 h 52"/>
              <a:gd name="T30" fmla="*/ 1 w 13"/>
              <a:gd name="T31" fmla="*/ 16 h 52"/>
              <a:gd name="T32" fmla="*/ 3 w 13"/>
              <a:gd name="T33" fmla="*/ 7 h 52"/>
              <a:gd name="T34" fmla="*/ 5 w 13"/>
              <a:gd name="T35" fmla="*/ 0 h 52"/>
              <a:gd name="T36" fmla="*/ 13 w 13"/>
              <a:gd name="T37" fmla="*/ 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52">
                <a:moveTo>
                  <a:pt x="13" y="1"/>
                </a:moveTo>
                <a:lnTo>
                  <a:pt x="13" y="1"/>
                </a:lnTo>
                <a:lnTo>
                  <a:pt x="12" y="3"/>
                </a:lnTo>
                <a:lnTo>
                  <a:pt x="11" y="5"/>
                </a:lnTo>
                <a:lnTo>
                  <a:pt x="10" y="10"/>
                </a:lnTo>
                <a:lnTo>
                  <a:pt x="10" y="17"/>
                </a:lnTo>
                <a:lnTo>
                  <a:pt x="8" y="25"/>
                </a:lnTo>
                <a:lnTo>
                  <a:pt x="8" y="37"/>
                </a:lnTo>
                <a:lnTo>
                  <a:pt x="10" y="52"/>
                </a:lnTo>
                <a:lnTo>
                  <a:pt x="3" y="52"/>
                </a:lnTo>
                <a:lnTo>
                  <a:pt x="3" y="51"/>
                </a:lnTo>
                <a:lnTo>
                  <a:pt x="3" y="46"/>
                </a:lnTo>
                <a:lnTo>
                  <a:pt x="1" y="40"/>
                </a:lnTo>
                <a:lnTo>
                  <a:pt x="1" y="32"/>
                </a:lnTo>
                <a:lnTo>
                  <a:pt x="0" y="24"/>
                </a:lnTo>
                <a:lnTo>
                  <a:pt x="1" y="16"/>
                </a:lnTo>
                <a:lnTo>
                  <a:pt x="3" y="7"/>
                </a:lnTo>
                <a:lnTo>
                  <a:pt x="5" y="0"/>
                </a:lnTo>
                <a:lnTo>
                  <a:pt x="13"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43" name="Freeform 323">
            <a:extLst>
              <a:ext uri="{FF2B5EF4-FFF2-40B4-BE49-F238E27FC236}">
                <a16:creationId xmlns:a16="http://schemas.microsoft.com/office/drawing/2014/main" id="{1EA32EA3-0AE8-6F13-125C-5CBE7E91A21F}"/>
              </a:ext>
            </a:extLst>
          </p:cNvPr>
          <p:cNvSpPr>
            <a:spLocks/>
          </p:cNvSpPr>
          <p:nvPr/>
        </p:nvSpPr>
        <p:spPr bwMode="auto">
          <a:xfrm>
            <a:off x="3076575" y="3468688"/>
            <a:ext cx="15875" cy="60325"/>
          </a:xfrm>
          <a:custGeom>
            <a:avLst/>
            <a:gdLst>
              <a:gd name="T0" fmla="*/ 10 w 10"/>
              <a:gd name="T1" fmla="*/ 0 h 38"/>
              <a:gd name="T2" fmla="*/ 10 w 10"/>
              <a:gd name="T3" fmla="*/ 0 h 38"/>
              <a:gd name="T4" fmla="*/ 9 w 10"/>
              <a:gd name="T5" fmla="*/ 2 h 38"/>
              <a:gd name="T6" fmla="*/ 9 w 10"/>
              <a:gd name="T7" fmla="*/ 4 h 38"/>
              <a:gd name="T8" fmla="*/ 7 w 10"/>
              <a:gd name="T9" fmla="*/ 6 h 38"/>
              <a:gd name="T10" fmla="*/ 6 w 10"/>
              <a:gd name="T11" fmla="*/ 11 h 38"/>
              <a:gd name="T12" fmla="*/ 6 w 10"/>
              <a:gd name="T13" fmla="*/ 18 h 38"/>
              <a:gd name="T14" fmla="*/ 6 w 10"/>
              <a:gd name="T15" fmla="*/ 26 h 38"/>
              <a:gd name="T16" fmla="*/ 7 w 10"/>
              <a:gd name="T17" fmla="*/ 38 h 38"/>
              <a:gd name="T18" fmla="*/ 3 w 10"/>
              <a:gd name="T19" fmla="*/ 38 h 38"/>
              <a:gd name="T20" fmla="*/ 2 w 10"/>
              <a:gd name="T21" fmla="*/ 37 h 38"/>
              <a:gd name="T22" fmla="*/ 2 w 10"/>
              <a:gd name="T23" fmla="*/ 33 h 38"/>
              <a:gd name="T24" fmla="*/ 2 w 10"/>
              <a:gd name="T25" fmla="*/ 28 h 38"/>
              <a:gd name="T26" fmla="*/ 0 w 10"/>
              <a:gd name="T27" fmla="*/ 24 h 38"/>
              <a:gd name="T28" fmla="*/ 0 w 10"/>
              <a:gd name="T29" fmla="*/ 17 h 38"/>
              <a:gd name="T30" fmla="*/ 0 w 10"/>
              <a:gd name="T31" fmla="*/ 11 h 38"/>
              <a:gd name="T32" fmla="*/ 2 w 10"/>
              <a:gd name="T33" fmla="*/ 5 h 38"/>
              <a:gd name="T34" fmla="*/ 4 w 10"/>
              <a:gd name="T35" fmla="*/ 0 h 38"/>
              <a:gd name="T36" fmla="*/ 10 w 10"/>
              <a:gd name="T3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38">
                <a:moveTo>
                  <a:pt x="10" y="0"/>
                </a:moveTo>
                <a:lnTo>
                  <a:pt x="10" y="0"/>
                </a:lnTo>
                <a:lnTo>
                  <a:pt x="9" y="2"/>
                </a:lnTo>
                <a:lnTo>
                  <a:pt x="9" y="4"/>
                </a:lnTo>
                <a:lnTo>
                  <a:pt x="7" y="6"/>
                </a:lnTo>
                <a:lnTo>
                  <a:pt x="6" y="11"/>
                </a:lnTo>
                <a:lnTo>
                  <a:pt x="6" y="18"/>
                </a:lnTo>
                <a:lnTo>
                  <a:pt x="6" y="26"/>
                </a:lnTo>
                <a:lnTo>
                  <a:pt x="7" y="38"/>
                </a:lnTo>
                <a:lnTo>
                  <a:pt x="3" y="38"/>
                </a:lnTo>
                <a:lnTo>
                  <a:pt x="2" y="37"/>
                </a:lnTo>
                <a:lnTo>
                  <a:pt x="2" y="33"/>
                </a:lnTo>
                <a:lnTo>
                  <a:pt x="2" y="28"/>
                </a:lnTo>
                <a:lnTo>
                  <a:pt x="0" y="24"/>
                </a:lnTo>
                <a:lnTo>
                  <a:pt x="0" y="17"/>
                </a:lnTo>
                <a:lnTo>
                  <a:pt x="0" y="11"/>
                </a:lnTo>
                <a:lnTo>
                  <a:pt x="2" y="5"/>
                </a:lnTo>
                <a:lnTo>
                  <a:pt x="4" y="0"/>
                </a:lnTo>
                <a:lnTo>
                  <a:pt x="10" y="0"/>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45" name="Freeform 325">
            <a:extLst>
              <a:ext uri="{FF2B5EF4-FFF2-40B4-BE49-F238E27FC236}">
                <a16:creationId xmlns:a16="http://schemas.microsoft.com/office/drawing/2014/main" id="{07147AA3-0E9D-74DE-C753-B798D9209EE8}"/>
              </a:ext>
            </a:extLst>
          </p:cNvPr>
          <p:cNvSpPr>
            <a:spLocks/>
          </p:cNvSpPr>
          <p:nvPr/>
        </p:nvSpPr>
        <p:spPr bwMode="auto">
          <a:xfrm>
            <a:off x="2949575" y="3451225"/>
            <a:ext cx="71438" cy="87313"/>
          </a:xfrm>
          <a:custGeom>
            <a:avLst/>
            <a:gdLst>
              <a:gd name="T0" fmla="*/ 3 w 45"/>
              <a:gd name="T1" fmla="*/ 5 h 55"/>
              <a:gd name="T2" fmla="*/ 3 w 45"/>
              <a:gd name="T3" fmla="*/ 7 h 55"/>
              <a:gd name="T4" fmla="*/ 2 w 45"/>
              <a:gd name="T5" fmla="*/ 9 h 55"/>
              <a:gd name="T6" fmla="*/ 1 w 45"/>
              <a:gd name="T7" fmla="*/ 14 h 55"/>
              <a:gd name="T8" fmla="*/ 0 w 45"/>
              <a:gd name="T9" fmla="*/ 21 h 55"/>
              <a:gd name="T10" fmla="*/ 0 w 45"/>
              <a:gd name="T11" fmla="*/ 28 h 55"/>
              <a:gd name="T12" fmla="*/ 0 w 45"/>
              <a:gd name="T13" fmla="*/ 36 h 55"/>
              <a:gd name="T14" fmla="*/ 0 w 45"/>
              <a:gd name="T15" fmla="*/ 45 h 55"/>
              <a:gd name="T16" fmla="*/ 2 w 45"/>
              <a:gd name="T17" fmla="*/ 55 h 55"/>
              <a:gd name="T18" fmla="*/ 2 w 45"/>
              <a:gd name="T19" fmla="*/ 55 h 55"/>
              <a:gd name="T20" fmla="*/ 2 w 45"/>
              <a:gd name="T21" fmla="*/ 53 h 55"/>
              <a:gd name="T22" fmla="*/ 2 w 45"/>
              <a:gd name="T23" fmla="*/ 51 h 55"/>
              <a:gd name="T24" fmla="*/ 2 w 45"/>
              <a:gd name="T25" fmla="*/ 49 h 55"/>
              <a:gd name="T26" fmla="*/ 2 w 45"/>
              <a:gd name="T27" fmla="*/ 45 h 55"/>
              <a:gd name="T28" fmla="*/ 3 w 45"/>
              <a:gd name="T29" fmla="*/ 43 h 55"/>
              <a:gd name="T30" fmla="*/ 3 w 45"/>
              <a:gd name="T31" fmla="*/ 38 h 55"/>
              <a:gd name="T32" fmla="*/ 5 w 45"/>
              <a:gd name="T33" fmla="*/ 35 h 55"/>
              <a:gd name="T34" fmla="*/ 6 w 45"/>
              <a:gd name="T35" fmla="*/ 31 h 55"/>
              <a:gd name="T36" fmla="*/ 7 w 45"/>
              <a:gd name="T37" fmla="*/ 28 h 55"/>
              <a:gd name="T38" fmla="*/ 8 w 45"/>
              <a:gd name="T39" fmla="*/ 24 h 55"/>
              <a:gd name="T40" fmla="*/ 10 w 45"/>
              <a:gd name="T41" fmla="*/ 21 h 55"/>
              <a:gd name="T42" fmla="*/ 14 w 45"/>
              <a:gd name="T43" fmla="*/ 18 h 55"/>
              <a:gd name="T44" fmla="*/ 16 w 45"/>
              <a:gd name="T45" fmla="*/ 16 h 55"/>
              <a:gd name="T46" fmla="*/ 21 w 45"/>
              <a:gd name="T47" fmla="*/ 15 h 55"/>
              <a:gd name="T48" fmla="*/ 26 w 45"/>
              <a:gd name="T49" fmla="*/ 14 h 55"/>
              <a:gd name="T50" fmla="*/ 26 w 45"/>
              <a:gd name="T51" fmla="*/ 13 h 55"/>
              <a:gd name="T52" fmla="*/ 26 w 45"/>
              <a:gd name="T53" fmla="*/ 13 h 55"/>
              <a:gd name="T54" fmla="*/ 28 w 45"/>
              <a:gd name="T55" fmla="*/ 11 h 55"/>
              <a:gd name="T56" fmla="*/ 29 w 45"/>
              <a:gd name="T57" fmla="*/ 10 h 55"/>
              <a:gd name="T58" fmla="*/ 33 w 45"/>
              <a:gd name="T59" fmla="*/ 9 h 55"/>
              <a:gd name="T60" fmla="*/ 36 w 45"/>
              <a:gd name="T61" fmla="*/ 7 h 55"/>
              <a:gd name="T62" fmla="*/ 41 w 45"/>
              <a:gd name="T63" fmla="*/ 4 h 55"/>
              <a:gd name="T64" fmla="*/ 45 w 45"/>
              <a:gd name="T65" fmla="*/ 2 h 55"/>
              <a:gd name="T66" fmla="*/ 45 w 45"/>
              <a:gd name="T67" fmla="*/ 2 h 55"/>
              <a:gd name="T68" fmla="*/ 44 w 45"/>
              <a:gd name="T69" fmla="*/ 2 h 55"/>
              <a:gd name="T70" fmla="*/ 43 w 45"/>
              <a:gd name="T71" fmla="*/ 2 h 55"/>
              <a:gd name="T72" fmla="*/ 42 w 45"/>
              <a:gd name="T73" fmla="*/ 2 h 55"/>
              <a:gd name="T74" fmla="*/ 40 w 45"/>
              <a:gd name="T75" fmla="*/ 1 h 55"/>
              <a:gd name="T76" fmla="*/ 37 w 45"/>
              <a:gd name="T77" fmla="*/ 1 h 55"/>
              <a:gd name="T78" fmla="*/ 35 w 45"/>
              <a:gd name="T79" fmla="*/ 1 h 55"/>
              <a:gd name="T80" fmla="*/ 31 w 45"/>
              <a:gd name="T81" fmla="*/ 1 h 55"/>
              <a:gd name="T82" fmla="*/ 28 w 45"/>
              <a:gd name="T83" fmla="*/ 0 h 55"/>
              <a:gd name="T84" fmla="*/ 26 w 45"/>
              <a:gd name="T85" fmla="*/ 1 h 55"/>
              <a:gd name="T86" fmla="*/ 22 w 45"/>
              <a:gd name="T87" fmla="*/ 1 h 55"/>
              <a:gd name="T88" fmla="*/ 19 w 45"/>
              <a:gd name="T89" fmla="*/ 1 h 55"/>
              <a:gd name="T90" fmla="*/ 14 w 45"/>
              <a:gd name="T91" fmla="*/ 2 h 55"/>
              <a:gd name="T92" fmla="*/ 10 w 45"/>
              <a:gd name="T93" fmla="*/ 2 h 55"/>
              <a:gd name="T94" fmla="*/ 7 w 45"/>
              <a:gd name="T95" fmla="*/ 3 h 55"/>
              <a:gd name="T96" fmla="*/ 3 w 45"/>
              <a:gd name="T97" fmla="*/ 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 h="55">
                <a:moveTo>
                  <a:pt x="3" y="5"/>
                </a:moveTo>
                <a:lnTo>
                  <a:pt x="3" y="7"/>
                </a:lnTo>
                <a:lnTo>
                  <a:pt x="2" y="9"/>
                </a:lnTo>
                <a:lnTo>
                  <a:pt x="1" y="14"/>
                </a:lnTo>
                <a:lnTo>
                  <a:pt x="0" y="21"/>
                </a:lnTo>
                <a:lnTo>
                  <a:pt x="0" y="28"/>
                </a:lnTo>
                <a:lnTo>
                  <a:pt x="0" y="36"/>
                </a:lnTo>
                <a:lnTo>
                  <a:pt x="0" y="45"/>
                </a:lnTo>
                <a:lnTo>
                  <a:pt x="2" y="55"/>
                </a:lnTo>
                <a:lnTo>
                  <a:pt x="2" y="55"/>
                </a:lnTo>
                <a:lnTo>
                  <a:pt x="2" y="53"/>
                </a:lnTo>
                <a:lnTo>
                  <a:pt x="2" y="51"/>
                </a:lnTo>
                <a:lnTo>
                  <a:pt x="2" y="49"/>
                </a:lnTo>
                <a:lnTo>
                  <a:pt x="2" y="45"/>
                </a:lnTo>
                <a:lnTo>
                  <a:pt x="3" y="43"/>
                </a:lnTo>
                <a:lnTo>
                  <a:pt x="3" y="38"/>
                </a:lnTo>
                <a:lnTo>
                  <a:pt x="5" y="35"/>
                </a:lnTo>
                <a:lnTo>
                  <a:pt x="6" y="31"/>
                </a:lnTo>
                <a:lnTo>
                  <a:pt x="7" y="28"/>
                </a:lnTo>
                <a:lnTo>
                  <a:pt x="8" y="24"/>
                </a:lnTo>
                <a:lnTo>
                  <a:pt x="10" y="21"/>
                </a:lnTo>
                <a:lnTo>
                  <a:pt x="14" y="18"/>
                </a:lnTo>
                <a:lnTo>
                  <a:pt x="16" y="16"/>
                </a:lnTo>
                <a:lnTo>
                  <a:pt x="21" y="15"/>
                </a:lnTo>
                <a:lnTo>
                  <a:pt x="26" y="14"/>
                </a:lnTo>
                <a:lnTo>
                  <a:pt x="26" y="13"/>
                </a:lnTo>
                <a:lnTo>
                  <a:pt x="26" y="13"/>
                </a:lnTo>
                <a:lnTo>
                  <a:pt x="28" y="11"/>
                </a:lnTo>
                <a:lnTo>
                  <a:pt x="29" y="10"/>
                </a:lnTo>
                <a:lnTo>
                  <a:pt x="33" y="9"/>
                </a:lnTo>
                <a:lnTo>
                  <a:pt x="36" y="7"/>
                </a:lnTo>
                <a:lnTo>
                  <a:pt x="41" y="4"/>
                </a:lnTo>
                <a:lnTo>
                  <a:pt x="45" y="2"/>
                </a:lnTo>
                <a:lnTo>
                  <a:pt x="45" y="2"/>
                </a:lnTo>
                <a:lnTo>
                  <a:pt x="44" y="2"/>
                </a:lnTo>
                <a:lnTo>
                  <a:pt x="43" y="2"/>
                </a:lnTo>
                <a:lnTo>
                  <a:pt x="42" y="2"/>
                </a:lnTo>
                <a:lnTo>
                  <a:pt x="40" y="1"/>
                </a:lnTo>
                <a:lnTo>
                  <a:pt x="37" y="1"/>
                </a:lnTo>
                <a:lnTo>
                  <a:pt x="35" y="1"/>
                </a:lnTo>
                <a:lnTo>
                  <a:pt x="31" y="1"/>
                </a:lnTo>
                <a:lnTo>
                  <a:pt x="28" y="0"/>
                </a:lnTo>
                <a:lnTo>
                  <a:pt x="26" y="1"/>
                </a:lnTo>
                <a:lnTo>
                  <a:pt x="22" y="1"/>
                </a:lnTo>
                <a:lnTo>
                  <a:pt x="19" y="1"/>
                </a:lnTo>
                <a:lnTo>
                  <a:pt x="14" y="2"/>
                </a:lnTo>
                <a:lnTo>
                  <a:pt x="10" y="2"/>
                </a:lnTo>
                <a:lnTo>
                  <a:pt x="7" y="3"/>
                </a:lnTo>
                <a:lnTo>
                  <a:pt x="3" y="5"/>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46" name="Freeform 326">
            <a:extLst>
              <a:ext uri="{FF2B5EF4-FFF2-40B4-BE49-F238E27FC236}">
                <a16:creationId xmlns:a16="http://schemas.microsoft.com/office/drawing/2014/main" id="{C167B8AD-8EA5-8561-2953-70BEB8BE8184}"/>
              </a:ext>
            </a:extLst>
          </p:cNvPr>
          <p:cNvSpPr>
            <a:spLocks/>
          </p:cNvSpPr>
          <p:nvPr/>
        </p:nvSpPr>
        <p:spPr bwMode="auto">
          <a:xfrm>
            <a:off x="2847975" y="3516313"/>
            <a:ext cx="58738" cy="15875"/>
          </a:xfrm>
          <a:custGeom>
            <a:avLst/>
            <a:gdLst>
              <a:gd name="T0" fmla="*/ 0 w 37"/>
              <a:gd name="T1" fmla="*/ 7 h 10"/>
              <a:gd name="T2" fmla="*/ 0 w 37"/>
              <a:gd name="T3" fmla="*/ 7 h 10"/>
              <a:gd name="T4" fmla="*/ 0 w 37"/>
              <a:gd name="T5" fmla="*/ 5 h 10"/>
              <a:gd name="T6" fmla="*/ 1 w 37"/>
              <a:gd name="T7" fmla="*/ 5 h 10"/>
              <a:gd name="T8" fmla="*/ 1 w 37"/>
              <a:gd name="T9" fmla="*/ 4 h 10"/>
              <a:gd name="T10" fmla="*/ 2 w 37"/>
              <a:gd name="T11" fmla="*/ 3 h 10"/>
              <a:gd name="T12" fmla="*/ 3 w 37"/>
              <a:gd name="T13" fmla="*/ 3 h 10"/>
              <a:gd name="T14" fmla="*/ 4 w 37"/>
              <a:gd name="T15" fmla="*/ 2 h 10"/>
              <a:gd name="T16" fmla="*/ 7 w 37"/>
              <a:gd name="T17" fmla="*/ 1 h 10"/>
              <a:gd name="T18" fmla="*/ 9 w 37"/>
              <a:gd name="T19" fmla="*/ 1 h 10"/>
              <a:gd name="T20" fmla="*/ 11 w 37"/>
              <a:gd name="T21" fmla="*/ 0 h 10"/>
              <a:gd name="T22" fmla="*/ 15 w 37"/>
              <a:gd name="T23" fmla="*/ 0 h 10"/>
              <a:gd name="T24" fmla="*/ 18 w 37"/>
              <a:gd name="T25" fmla="*/ 0 h 10"/>
              <a:gd name="T26" fmla="*/ 22 w 37"/>
              <a:gd name="T27" fmla="*/ 0 h 10"/>
              <a:gd name="T28" fmla="*/ 27 w 37"/>
              <a:gd name="T29" fmla="*/ 1 h 10"/>
              <a:gd name="T30" fmla="*/ 31 w 37"/>
              <a:gd name="T31" fmla="*/ 2 h 10"/>
              <a:gd name="T32" fmla="*/ 37 w 37"/>
              <a:gd name="T33" fmla="*/ 3 h 10"/>
              <a:gd name="T34" fmla="*/ 37 w 37"/>
              <a:gd name="T35" fmla="*/ 5 h 10"/>
              <a:gd name="T36" fmla="*/ 36 w 37"/>
              <a:gd name="T37" fmla="*/ 5 h 10"/>
              <a:gd name="T38" fmla="*/ 36 w 37"/>
              <a:gd name="T39" fmla="*/ 5 h 10"/>
              <a:gd name="T40" fmla="*/ 34 w 37"/>
              <a:gd name="T41" fmla="*/ 4 h 10"/>
              <a:gd name="T42" fmla="*/ 32 w 37"/>
              <a:gd name="T43" fmla="*/ 4 h 10"/>
              <a:gd name="T44" fmla="*/ 30 w 37"/>
              <a:gd name="T45" fmla="*/ 3 h 10"/>
              <a:gd name="T46" fmla="*/ 28 w 37"/>
              <a:gd name="T47" fmla="*/ 3 h 10"/>
              <a:gd name="T48" fmla="*/ 24 w 37"/>
              <a:gd name="T49" fmla="*/ 3 h 10"/>
              <a:gd name="T50" fmla="*/ 22 w 37"/>
              <a:gd name="T51" fmla="*/ 2 h 10"/>
              <a:gd name="T52" fmla="*/ 18 w 37"/>
              <a:gd name="T53" fmla="*/ 2 h 10"/>
              <a:gd name="T54" fmla="*/ 15 w 37"/>
              <a:gd name="T55" fmla="*/ 2 h 10"/>
              <a:gd name="T56" fmla="*/ 13 w 37"/>
              <a:gd name="T57" fmla="*/ 3 h 10"/>
              <a:gd name="T58" fmla="*/ 9 w 37"/>
              <a:gd name="T59" fmla="*/ 3 h 10"/>
              <a:gd name="T60" fmla="*/ 7 w 37"/>
              <a:gd name="T61" fmla="*/ 4 h 10"/>
              <a:gd name="T62" fmla="*/ 4 w 37"/>
              <a:gd name="T63" fmla="*/ 5 h 10"/>
              <a:gd name="T64" fmla="*/ 2 w 37"/>
              <a:gd name="T65" fmla="*/ 8 h 10"/>
              <a:gd name="T66" fmla="*/ 0 w 37"/>
              <a:gd name="T67" fmla="*/ 10 h 10"/>
              <a:gd name="T68" fmla="*/ 0 w 37"/>
              <a:gd name="T69"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0">
                <a:moveTo>
                  <a:pt x="0" y="7"/>
                </a:moveTo>
                <a:lnTo>
                  <a:pt x="0" y="7"/>
                </a:lnTo>
                <a:lnTo>
                  <a:pt x="0" y="5"/>
                </a:lnTo>
                <a:lnTo>
                  <a:pt x="1" y="5"/>
                </a:lnTo>
                <a:lnTo>
                  <a:pt x="1" y="4"/>
                </a:lnTo>
                <a:lnTo>
                  <a:pt x="2" y="3"/>
                </a:lnTo>
                <a:lnTo>
                  <a:pt x="3" y="3"/>
                </a:lnTo>
                <a:lnTo>
                  <a:pt x="4" y="2"/>
                </a:lnTo>
                <a:lnTo>
                  <a:pt x="7" y="1"/>
                </a:lnTo>
                <a:lnTo>
                  <a:pt x="9" y="1"/>
                </a:lnTo>
                <a:lnTo>
                  <a:pt x="11" y="0"/>
                </a:lnTo>
                <a:lnTo>
                  <a:pt x="15" y="0"/>
                </a:lnTo>
                <a:lnTo>
                  <a:pt x="18" y="0"/>
                </a:lnTo>
                <a:lnTo>
                  <a:pt x="22" y="0"/>
                </a:lnTo>
                <a:lnTo>
                  <a:pt x="27" y="1"/>
                </a:lnTo>
                <a:lnTo>
                  <a:pt x="31" y="2"/>
                </a:lnTo>
                <a:lnTo>
                  <a:pt x="37" y="3"/>
                </a:lnTo>
                <a:lnTo>
                  <a:pt x="37" y="5"/>
                </a:lnTo>
                <a:lnTo>
                  <a:pt x="36" y="5"/>
                </a:lnTo>
                <a:lnTo>
                  <a:pt x="36" y="5"/>
                </a:lnTo>
                <a:lnTo>
                  <a:pt x="34" y="4"/>
                </a:lnTo>
                <a:lnTo>
                  <a:pt x="32" y="4"/>
                </a:lnTo>
                <a:lnTo>
                  <a:pt x="30" y="3"/>
                </a:lnTo>
                <a:lnTo>
                  <a:pt x="28" y="3"/>
                </a:lnTo>
                <a:lnTo>
                  <a:pt x="24" y="3"/>
                </a:lnTo>
                <a:lnTo>
                  <a:pt x="22" y="2"/>
                </a:lnTo>
                <a:lnTo>
                  <a:pt x="18" y="2"/>
                </a:lnTo>
                <a:lnTo>
                  <a:pt x="15" y="2"/>
                </a:lnTo>
                <a:lnTo>
                  <a:pt x="13" y="3"/>
                </a:lnTo>
                <a:lnTo>
                  <a:pt x="9" y="3"/>
                </a:lnTo>
                <a:lnTo>
                  <a:pt x="7" y="4"/>
                </a:lnTo>
                <a:lnTo>
                  <a:pt x="4" y="5"/>
                </a:lnTo>
                <a:lnTo>
                  <a:pt x="2" y="8"/>
                </a:lnTo>
                <a:lnTo>
                  <a:pt x="0" y="10"/>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47" name="Freeform 327">
            <a:extLst>
              <a:ext uri="{FF2B5EF4-FFF2-40B4-BE49-F238E27FC236}">
                <a16:creationId xmlns:a16="http://schemas.microsoft.com/office/drawing/2014/main" id="{5CCCE7FE-732C-D9C3-4D8C-039D710E39CC}"/>
              </a:ext>
            </a:extLst>
          </p:cNvPr>
          <p:cNvSpPr>
            <a:spLocks/>
          </p:cNvSpPr>
          <p:nvPr/>
        </p:nvSpPr>
        <p:spPr bwMode="auto">
          <a:xfrm>
            <a:off x="2847975" y="3476625"/>
            <a:ext cx="58738" cy="17463"/>
          </a:xfrm>
          <a:custGeom>
            <a:avLst/>
            <a:gdLst>
              <a:gd name="T0" fmla="*/ 0 w 37"/>
              <a:gd name="T1" fmla="*/ 7 h 11"/>
              <a:gd name="T2" fmla="*/ 0 w 37"/>
              <a:gd name="T3" fmla="*/ 7 h 11"/>
              <a:gd name="T4" fmla="*/ 0 w 37"/>
              <a:gd name="T5" fmla="*/ 6 h 11"/>
              <a:gd name="T6" fmla="*/ 1 w 37"/>
              <a:gd name="T7" fmla="*/ 6 h 11"/>
              <a:gd name="T8" fmla="*/ 1 w 37"/>
              <a:gd name="T9" fmla="*/ 5 h 11"/>
              <a:gd name="T10" fmla="*/ 2 w 37"/>
              <a:gd name="T11" fmla="*/ 4 h 11"/>
              <a:gd name="T12" fmla="*/ 3 w 37"/>
              <a:gd name="T13" fmla="*/ 4 h 11"/>
              <a:gd name="T14" fmla="*/ 4 w 37"/>
              <a:gd name="T15" fmla="*/ 2 h 11"/>
              <a:gd name="T16" fmla="*/ 7 w 37"/>
              <a:gd name="T17" fmla="*/ 1 h 11"/>
              <a:gd name="T18" fmla="*/ 9 w 37"/>
              <a:gd name="T19" fmla="*/ 1 h 11"/>
              <a:gd name="T20" fmla="*/ 11 w 37"/>
              <a:gd name="T21" fmla="*/ 0 h 11"/>
              <a:gd name="T22" fmla="*/ 15 w 37"/>
              <a:gd name="T23" fmla="*/ 0 h 11"/>
              <a:gd name="T24" fmla="*/ 18 w 37"/>
              <a:gd name="T25" fmla="*/ 0 h 11"/>
              <a:gd name="T26" fmla="*/ 22 w 37"/>
              <a:gd name="T27" fmla="*/ 0 h 11"/>
              <a:gd name="T28" fmla="*/ 27 w 37"/>
              <a:gd name="T29" fmla="*/ 1 h 11"/>
              <a:gd name="T30" fmla="*/ 31 w 37"/>
              <a:gd name="T31" fmla="*/ 2 h 11"/>
              <a:gd name="T32" fmla="*/ 37 w 37"/>
              <a:gd name="T33" fmla="*/ 4 h 11"/>
              <a:gd name="T34" fmla="*/ 37 w 37"/>
              <a:gd name="T35" fmla="*/ 6 h 11"/>
              <a:gd name="T36" fmla="*/ 36 w 37"/>
              <a:gd name="T37" fmla="*/ 6 h 11"/>
              <a:gd name="T38" fmla="*/ 36 w 37"/>
              <a:gd name="T39" fmla="*/ 6 h 11"/>
              <a:gd name="T40" fmla="*/ 34 w 37"/>
              <a:gd name="T41" fmla="*/ 5 h 11"/>
              <a:gd name="T42" fmla="*/ 32 w 37"/>
              <a:gd name="T43" fmla="*/ 5 h 11"/>
              <a:gd name="T44" fmla="*/ 30 w 37"/>
              <a:gd name="T45" fmla="*/ 5 h 11"/>
              <a:gd name="T46" fmla="*/ 28 w 37"/>
              <a:gd name="T47" fmla="*/ 4 h 11"/>
              <a:gd name="T48" fmla="*/ 24 w 37"/>
              <a:gd name="T49" fmla="*/ 4 h 11"/>
              <a:gd name="T50" fmla="*/ 22 w 37"/>
              <a:gd name="T51" fmla="*/ 2 h 11"/>
              <a:gd name="T52" fmla="*/ 18 w 37"/>
              <a:gd name="T53" fmla="*/ 2 h 11"/>
              <a:gd name="T54" fmla="*/ 15 w 37"/>
              <a:gd name="T55" fmla="*/ 2 h 11"/>
              <a:gd name="T56" fmla="*/ 13 w 37"/>
              <a:gd name="T57" fmla="*/ 4 h 11"/>
              <a:gd name="T58" fmla="*/ 9 w 37"/>
              <a:gd name="T59" fmla="*/ 4 h 11"/>
              <a:gd name="T60" fmla="*/ 7 w 37"/>
              <a:gd name="T61" fmla="*/ 5 h 11"/>
              <a:gd name="T62" fmla="*/ 4 w 37"/>
              <a:gd name="T63" fmla="*/ 6 h 11"/>
              <a:gd name="T64" fmla="*/ 2 w 37"/>
              <a:gd name="T65" fmla="*/ 8 h 11"/>
              <a:gd name="T66" fmla="*/ 0 w 37"/>
              <a:gd name="T67" fmla="*/ 11 h 11"/>
              <a:gd name="T68" fmla="*/ 0 w 37"/>
              <a:gd name="T69"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1">
                <a:moveTo>
                  <a:pt x="0" y="7"/>
                </a:moveTo>
                <a:lnTo>
                  <a:pt x="0" y="7"/>
                </a:lnTo>
                <a:lnTo>
                  <a:pt x="0" y="6"/>
                </a:lnTo>
                <a:lnTo>
                  <a:pt x="1" y="6"/>
                </a:lnTo>
                <a:lnTo>
                  <a:pt x="1" y="5"/>
                </a:lnTo>
                <a:lnTo>
                  <a:pt x="2" y="4"/>
                </a:lnTo>
                <a:lnTo>
                  <a:pt x="3" y="4"/>
                </a:lnTo>
                <a:lnTo>
                  <a:pt x="4" y="2"/>
                </a:lnTo>
                <a:lnTo>
                  <a:pt x="7" y="1"/>
                </a:lnTo>
                <a:lnTo>
                  <a:pt x="9" y="1"/>
                </a:lnTo>
                <a:lnTo>
                  <a:pt x="11" y="0"/>
                </a:lnTo>
                <a:lnTo>
                  <a:pt x="15" y="0"/>
                </a:lnTo>
                <a:lnTo>
                  <a:pt x="18" y="0"/>
                </a:lnTo>
                <a:lnTo>
                  <a:pt x="22" y="0"/>
                </a:lnTo>
                <a:lnTo>
                  <a:pt x="27" y="1"/>
                </a:lnTo>
                <a:lnTo>
                  <a:pt x="31" y="2"/>
                </a:lnTo>
                <a:lnTo>
                  <a:pt x="37" y="4"/>
                </a:lnTo>
                <a:lnTo>
                  <a:pt x="37" y="6"/>
                </a:lnTo>
                <a:lnTo>
                  <a:pt x="36" y="6"/>
                </a:lnTo>
                <a:lnTo>
                  <a:pt x="36" y="6"/>
                </a:lnTo>
                <a:lnTo>
                  <a:pt x="34" y="5"/>
                </a:lnTo>
                <a:lnTo>
                  <a:pt x="32" y="5"/>
                </a:lnTo>
                <a:lnTo>
                  <a:pt x="30" y="5"/>
                </a:lnTo>
                <a:lnTo>
                  <a:pt x="28" y="4"/>
                </a:lnTo>
                <a:lnTo>
                  <a:pt x="24" y="4"/>
                </a:lnTo>
                <a:lnTo>
                  <a:pt x="22" y="2"/>
                </a:lnTo>
                <a:lnTo>
                  <a:pt x="18" y="2"/>
                </a:lnTo>
                <a:lnTo>
                  <a:pt x="15" y="2"/>
                </a:lnTo>
                <a:lnTo>
                  <a:pt x="13" y="4"/>
                </a:lnTo>
                <a:lnTo>
                  <a:pt x="9" y="4"/>
                </a:lnTo>
                <a:lnTo>
                  <a:pt x="7" y="5"/>
                </a:lnTo>
                <a:lnTo>
                  <a:pt x="4" y="6"/>
                </a:lnTo>
                <a:lnTo>
                  <a:pt x="2" y="8"/>
                </a:lnTo>
                <a:lnTo>
                  <a:pt x="0" y="11"/>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48" name="Freeform 328">
            <a:extLst>
              <a:ext uri="{FF2B5EF4-FFF2-40B4-BE49-F238E27FC236}">
                <a16:creationId xmlns:a16="http://schemas.microsoft.com/office/drawing/2014/main" id="{9E9E0145-1552-63C0-25DD-545CB7EDD84F}"/>
              </a:ext>
            </a:extLst>
          </p:cNvPr>
          <p:cNvSpPr>
            <a:spLocks/>
          </p:cNvSpPr>
          <p:nvPr/>
        </p:nvSpPr>
        <p:spPr bwMode="auto">
          <a:xfrm>
            <a:off x="2903538" y="3457575"/>
            <a:ext cx="95250" cy="180975"/>
          </a:xfrm>
          <a:custGeom>
            <a:avLst/>
            <a:gdLst>
              <a:gd name="T0" fmla="*/ 0 w 60"/>
              <a:gd name="T1" fmla="*/ 0 h 114"/>
              <a:gd name="T2" fmla="*/ 0 w 60"/>
              <a:gd name="T3" fmla="*/ 110 h 114"/>
              <a:gd name="T4" fmla="*/ 18 w 60"/>
              <a:gd name="T5" fmla="*/ 114 h 114"/>
              <a:gd name="T6" fmla="*/ 17 w 60"/>
              <a:gd name="T7" fmla="*/ 98 h 114"/>
              <a:gd name="T8" fmla="*/ 60 w 60"/>
              <a:gd name="T9" fmla="*/ 105 h 114"/>
              <a:gd name="T10" fmla="*/ 60 w 60"/>
              <a:gd name="T11" fmla="*/ 100 h 114"/>
              <a:gd name="T12" fmla="*/ 30 w 60"/>
              <a:gd name="T13" fmla="*/ 96 h 114"/>
              <a:gd name="T14" fmla="*/ 29 w 60"/>
              <a:gd name="T15" fmla="*/ 83 h 114"/>
              <a:gd name="T16" fmla="*/ 9 w 60"/>
              <a:gd name="T17" fmla="*/ 83 h 114"/>
              <a:gd name="T18" fmla="*/ 8 w 60"/>
              <a:gd name="T19" fmla="*/ 81 h 114"/>
              <a:gd name="T20" fmla="*/ 7 w 60"/>
              <a:gd name="T21" fmla="*/ 76 h 114"/>
              <a:gd name="T22" fmla="*/ 6 w 60"/>
              <a:gd name="T23" fmla="*/ 69 h 114"/>
              <a:gd name="T24" fmla="*/ 3 w 60"/>
              <a:gd name="T25" fmla="*/ 60 h 114"/>
              <a:gd name="T26" fmla="*/ 2 w 60"/>
              <a:gd name="T27" fmla="*/ 48 h 114"/>
              <a:gd name="T28" fmla="*/ 1 w 60"/>
              <a:gd name="T29" fmla="*/ 34 h 114"/>
              <a:gd name="T30" fmla="*/ 2 w 60"/>
              <a:gd name="T31" fmla="*/ 20 h 114"/>
              <a:gd name="T32" fmla="*/ 6 w 60"/>
              <a:gd name="T33" fmla="*/ 4 h 114"/>
              <a:gd name="T34" fmla="*/ 0 w 60"/>
              <a:gd name="T35"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114">
                <a:moveTo>
                  <a:pt x="0" y="0"/>
                </a:moveTo>
                <a:lnTo>
                  <a:pt x="0" y="110"/>
                </a:lnTo>
                <a:lnTo>
                  <a:pt x="18" y="114"/>
                </a:lnTo>
                <a:lnTo>
                  <a:pt x="17" y="98"/>
                </a:lnTo>
                <a:lnTo>
                  <a:pt x="60" y="105"/>
                </a:lnTo>
                <a:lnTo>
                  <a:pt x="60" y="100"/>
                </a:lnTo>
                <a:lnTo>
                  <a:pt x="30" y="96"/>
                </a:lnTo>
                <a:lnTo>
                  <a:pt x="29" y="83"/>
                </a:lnTo>
                <a:lnTo>
                  <a:pt x="9" y="83"/>
                </a:lnTo>
                <a:lnTo>
                  <a:pt x="8" y="81"/>
                </a:lnTo>
                <a:lnTo>
                  <a:pt x="7" y="76"/>
                </a:lnTo>
                <a:lnTo>
                  <a:pt x="6" y="69"/>
                </a:lnTo>
                <a:lnTo>
                  <a:pt x="3" y="60"/>
                </a:lnTo>
                <a:lnTo>
                  <a:pt x="2" y="48"/>
                </a:lnTo>
                <a:lnTo>
                  <a:pt x="1" y="34"/>
                </a:lnTo>
                <a:lnTo>
                  <a:pt x="2" y="20"/>
                </a:lnTo>
                <a:lnTo>
                  <a:pt x="6" y="4"/>
                </a:lnTo>
                <a:lnTo>
                  <a:pt x="0" y="0"/>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49" name="Freeform 329">
            <a:extLst>
              <a:ext uri="{FF2B5EF4-FFF2-40B4-BE49-F238E27FC236}">
                <a16:creationId xmlns:a16="http://schemas.microsoft.com/office/drawing/2014/main" id="{EC320F10-EAC9-25EB-3C4C-E18A3196D505}"/>
              </a:ext>
            </a:extLst>
          </p:cNvPr>
          <p:cNvSpPr>
            <a:spLocks/>
          </p:cNvSpPr>
          <p:nvPr/>
        </p:nvSpPr>
        <p:spPr bwMode="auto">
          <a:xfrm>
            <a:off x="2951163" y="3417888"/>
            <a:ext cx="123825" cy="23812"/>
          </a:xfrm>
          <a:custGeom>
            <a:avLst/>
            <a:gdLst>
              <a:gd name="T0" fmla="*/ 0 w 78"/>
              <a:gd name="T1" fmla="*/ 15 h 15"/>
              <a:gd name="T2" fmla="*/ 0 w 78"/>
              <a:gd name="T3" fmla="*/ 15 h 15"/>
              <a:gd name="T4" fmla="*/ 2 w 78"/>
              <a:gd name="T5" fmla="*/ 14 h 15"/>
              <a:gd name="T6" fmla="*/ 4 w 78"/>
              <a:gd name="T7" fmla="*/ 14 h 15"/>
              <a:gd name="T8" fmla="*/ 7 w 78"/>
              <a:gd name="T9" fmla="*/ 12 h 15"/>
              <a:gd name="T10" fmla="*/ 11 w 78"/>
              <a:gd name="T11" fmla="*/ 11 h 15"/>
              <a:gd name="T12" fmla="*/ 14 w 78"/>
              <a:gd name="T13" fmla="*/ 10 h 15"/>
              <a:gd name="T14" fmla="*/ 19 w 78"/>
              <a:gd name="T15" fmla="*/ 9 h 15"/>
              <a:gd name="T16" fmla="*/ 23 w 78"/>
              <a:gd name="T17" fmla="*/ 8 h 15"/>
              <a:gd name="T18" fmla="*/ 29 w 78"/>
              <a:gd name="T19" fmla="*/ 8 h 15"/>
              <a:gd name="T20" fmla="*/ 35 w 78"/>
              <a:gd name="T21" fmla="*/ 7 h 15"/>
              <a:gd name="T22" fmla="*/ 42 w 78"/>
              <a:gd name="T23" fmla="*/ 7 h 15"/>
              <a:gd name="T24" fmla="*/ 48 w 78"/>
              <a:gd name="T25" fmla="*/ 5 h 15"/>
              <a:gd name="T26" fmla="*/ 55 w 78"/>
              <a:gd name="T27" fmla="*/ 7 h 15"/>
              <a:gd name="T28" fmla="*/ 62 w 78"/>
              <a:gd name="T29" fmla="*/ 7 h 15"/>
              <a:gd name="T30" fmla="*/ 69 w 78"/>
              <a:gd name="T31" fmla="*/ 8 h 15"/>
              <a:gd name="T32" fmla="*/ 76 w 78"/>
              <a:gd name="T33" fmla="*/ 9 h 15"/>
              <a:gd name="T34" fmla="*/ 78 w 78"/>
              <a:gd name="T35" fmla="*/ 0 h 15"/>
              <a:gd name="T36" fmla="*/ 78 w 78"/>
              <a:gd name="T37" fmla="*/ 0 h 15"/>
              <a:gd name="T38" fmla="*/ 76 w 78"/>
              <a:gd name="T39" fmla="*/ 0 h 15"/>
              <a:gd name="T40" fmla="*/ 74 w 78"/>
              <a:gd name="T41" fmla="*/ 0 h 15"/>
              <a:gd name="T42" fmla="*/ 70 w 78"/>
              <a:gd name="T43" fmla="*/ 0 h 15"/>
              <a:gd name="T44" fmla="*/ 65 w 78"/>
              <a:gd name="T45" fmla="*/ 0 h 15"/>
              <a:gd name="T46" fmla="*/ 61 w 78"/>
              <a:gd name="T47" fmla="*/ 0 h 15"/>
              <a:gd name="T48" fmla="*/ 56 w 78"/>
              <a:gd name="T49" fmla="*/ 0 h 15"/>
              <a:gd name="T50" fmla="*/ 50 w 78"/>
              <a:gd name="T51" fmla="*/ 1 h 15"/>
              <a:gd name="T52" fmla="*/ 43 w 78"/>
              <a:gd name="T53" fmla="*/ 1 h 15"/>
              <a:gd name="T54" fmla="*/ 37 w 78"/>
              <a:gd name="T55" fmla="*/ 1 h 15"/>
              <a:gd name="T56" fmla="*/ 30 w 78"/>
              <a:gd name="T57" fmla="*/ 2 h 15"/>
              <a:gd name="T58" fmla="*/ 25 w 78"/>
              <a:gd name="T59" fmla="*/ 3 h 15"/>
              <a:gd name="T60" fmla="*/ 18 w 78"/>
              <a:gd name="T61" fmla="*/ 4 h 15"/>
              <a:gd name="T62" fmla="*/ 12 w 78"/>
              <a:gd name="T63" fmla="*/ 5 h 15"/>
              <a:gd name="T64" fmla="*/ 6 w 78"/>
              <a:gd name="T65" fmla="*/ 7 h 15"/>
              <a:gd name="T66" fmla="*/ 0 w 78"/>
              <a:gd name="T67" fmla="*/ 8 h 15"/>
              <a:gd name="T68" fmla="*/ 0 w 78"/>
              <a:gd name="T6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 h="15">
                <a:moveTo>
                  <a:pt x="0" y="15"/>
                </a:moveTo>
                <a:lnTo>
                  <a:pt x="0" y="15"/>
                </a:lnTo>
                <a:lnTo>
                  <a:pt x="2" y="14"/>
                </a:lnTo>
                <a:lnTo>
                  <a:pt x="4" y="14"/>
                </a:lnTo>
                <a:lnTo>
                  <a:pt x="7" y="12"/>
                </a:lnTo>
                <a:lnTo>
                  <a:pt x="11" y="11"/>
                </a:lnTo>
                <a:lnTo>
                  <a:pt x="14" y="10"/>
                </a:lnTo>
                <a:lnTo>
                  <a:pt x="19" y="9"/>
                </a:lnTo>
                <a:lnTo>
                  <a:pt x="23" y="8"/>
                </a:lnTo>
                <a:lnTo>
                  <a:pt x="29" y="8"/>
                </a:lnTo>
                <a:lnTo>
                  <a:pt x="35" y="7"/>
                </a:lnTo>
                <a:lnTo>
                  <a:pt x="42" y="7"/>
                </a:lnTo>
                <a:lnTo>
                  <a:pt x="48" y="5"/>
                </a:lnTo>
                <a:lnTo>
                  <a:pt x="55" y="7"/>
                </a:lnTo>
                <a:lnTo>
                  <a:pt x="62" y="7"/>
                </a:lnTo>
                <a:lnTo>
                  <a:pt x="69" y="8"/>
                </a:lnTo>
                <a:lnTo>
                  <a:pt x="76" y="9"/>
                </a:lnTo>
                <a:lnTo>
                  <a:pt x="78" y="0"/>
                </a:lnTo>
                <a:lnTo>
                  <a:pt x="78" y="0"/>
                </a:lnTo>
                <a:lnTo>
                  <a:pt x="76" y="0"/>
                </a:lnTo>
                <a:lnTo>
                  <a:pt x="74" y="0"/>
                </a:lnTo>
                <a:lnTo>
                  <a:pt x="70" y="0"/>
                </a:lnTo>
                <a:lnTo>
                  <a:pt x="65" y="0"/>
                </a:lnTo>
                <a:lnTo>
                  <a:pt x="61" y="0"/>
                </a:lnTo>
                <a:lnTo>
                  <a:pt x="56" y="0"/>
                </a:lnTo>
                <a:lnTo>
                  <a:pt x="50" y="1"/>
                </a:lnTo>
                <a:lnTo>
                  <a:pt x="43" y="1"/>
                </a:lnTo>
                <a:lnTo>
                  <a:pt x="37" y="1"/>
                </a:lnTo>
                <a:lnTo>
                  <a:pt x="30" y="2"/>
                </a:lnTo>
                <a:lnTo>
                  <a:pt x="25" y="3"/>
                </a:lnTo>
                <a:lnTo>
                  <a:pt x="18" y="4"/>
                </a:lnTo>
                <a:lnTo>
                  <a:pt x="12" y="5"/>
                </a:lnTo>
                <a:lnTo>
                  <a:pt x="6" y="7"/>
                </a:lnTo>
                <a:lnTo>
                  <a:pt x="0" y="8"/>
                </a:lnTo>
                <a:lnTo>
                  <a:pt x="0" y="15"/>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50" name="Freeform 330">
            <a:extLst>
              <a:ext uri="{FF2B5EF4-FFF2-40B4-BE49-F238E27FC236}">
                <a16:creationId xmlns:a16="http://schemas.microsoft.com/office/drawing/2014/main" id="{50BECD5A-5B6D-5453-4510-EB1FCB24B486}"/>
              </a:ext>
            </a:extLst>
          </p:cNvPr>
          <p:cNvSpPr>
            <a:spLocks/>
          </p:cNvSpPr>
          <p:nvPr/>
        </p:nvSpPr>
        <p:spPr bwMode="auto">
          <a:xfrm>
            <a:off x="2879725" y="3641725"/>
            <a:ext cx="207963" cy="69850"/>
          </a:xfrm>
          <a:custGeom>
            <a:avLst/>
            <a:gdLst>
              <a:gd name="T0" fmla="*/ 54 w 131"/>
              <a:gd name="T1" fmla="*/ 43 h 44"/>
              <a:gd name="T2" fmla="*/ 56 w 131"/>
              <a:gd name="T3" fmla="*/ 42 h 44"/>
              <a:gd name="T4" fmla="*/ 56 w 131"/>
              <a:gd name="T5" fmla="*/ 42 h 44"/>
              <a:gd name="T6" fmla="*/ 57 w 131"/>
              <a:gd name="T7" fmla="*/ 42 h 44"/>
              <a:gd name="T8" fmla="*/ 59 w 131"/>
              <a:gd name="T9" fmla="*/ 41 h 44"/>
              <a:gd name="T10" fmla="*/ 60 w 131"/>
              <a:gd name="T11" fmla="*/ 41 h 44"/>
              <a:gd name="T12" fmla="*/ 63 w 131"/>
              <a:gd name="T13" fmla="*/ 40 h 44"/>
              <a:gd name="T14" fmla="*/ 65 w 131"/>
              <a:gd name="T15" fmla="*/ 39 h 44"/>
              <a:gd name="T16" fmla="*/ 67 w 131"/>
              <a:gd name="T17" fmla="*/ 37 h 44"/>
              <a:gd name="T18" fmla="*/ 71 w 131"/>
              <a:gd name="T19" fmla="*/ 36 h 44"/>
              <a:gd name="T20" fmla="*/ 73 w 131"/>
              <a:gd name="T21" fmla="*/ 34 h 44"/>
              <a:gd name="T22" fmla="*/ 75 w 131"/>
              <a:gd name="T23" fmla="*/ 33 h 44"/>
              <a:gd name="T24" fmla="*/ 78 w 131"/>
              <a:gd name="T25" fmla="*/ 30 h 44"/>
              <a:gd name="T26" fmla="*/ 80 w 131"/>
              <a:gd name="T27" fmla="*/ 29 h 44"/>
              <a:gd name="T28" fmla="*/ 81 w 131"/>
              <a:gd name="T29" fmla="*/ 27 h 44"/>
              <a:gd name="T30" fmla="*/ 84 w 131"/>
              <a:gd name="T31" fmla="*/ 26 h 44"/>
              <a:gd name="T32" fmla="*/ 85 w 131"/>
              <a:gd name="T33" fmla="*/ 23 h 44"/>
              <a:gd name="T34" fmla="*/ 0 w 131"/>
              <a:gd name="T35" fmla="*/ 2 h 44"/>
              <a:gd name="T36" fmla="*/ 5 w 131"/>
              <a:gd name="T37" fmla="*/ 0 h 44"/>
              <a:gd name="T38" fmla="*/ 131 w 131"/>
              <a:gd name="T39" fmla="*/ 32 h 44"/>
              <a:gd name="T40" fmla="*/ 126 w 131"/>
              <a:gd name="T41" fmla="*/ 34 h 44"/>
              <a:gd name="T42" fmla="*/ 89 w 131"/>
              <a:gd name="T43" fmla="*/ 25 h 44"/>
              <a:gd name="T44" fmla="*/ 89 w 131"/>
              <a:gd name="T45" fmla="*/ 25 h 44"/>
              <a:gd name="T46" fmla="*/ 89 w 131"/>
              <a:gd name="T47" fmla="*/ 26 h 44"/>
              <a:gd name="T48" fmla="*/ 88 w 131"/>
              <a:gd name="T49" fmla="*/ 26 h 44"/>
              <a:gd name="T50" fmla="*/ 88 w 131"/>
              <a:gd name="T51" fmla="*/ 27 h 44"/>
              <a:gd name="T52" fmla="*/ 87 w 131"/>
              <a:gd name="T53" fmla="*/ 28 h 44"/>
              <a:gd name="T54" fmla="*/ 86 w 131"/>
              <a:gd name="T55" fmla="*/ 29 h 44"/>
              <a:gd name="T56" fmla="*/ 85 w 131"/>
              <a:gd name="T57" fmla="*/ 30 h 44"/>
              <a:gd name="T58" fmla="*/ 82 w 131"/>
              <a:gd name="T59" fmla="*/ 32 h 44"/>
              <a:gd name="T60" fmla="*/ 80 w 131"/>
              <a:gd name="T61" fmla="*/ 33 h 44"/>
              <a:gd name="T62" fmla="*/ 78 w 131"/>
              <a:gd name="T63" fmla="*/ 34 h 44"/>
              <a:gd name="T64" fmla="*/ 75 w 131"/>
              <a:gd name="T65" fmla="*/ 36 h 44"/>
              <a:gd name="T66" fmla="*/ 72 w 131"/>
              <a:gd name="T67" fmla="*/ 37 h 44"/>
              <a:gd name="T68" fmla="*/ 70 w 131"/>
              <a:gd name="T69" fmla="*/ 40 h 44"/>
              <a:gd name="T70" fmla="*/ 65 w 131"/>
              <a:gd name="T71" fmla="*/ 41 h 44"/>
              <a:gd name="T72" fmla="*/ 61 w 131"/>
              <a:gd name="T73" fmla="*/ 42 h 44"/>
              <a:gd name="T74" fmla="*/ 57 w 131"/>
              <a:gd name="T75" fmla="*/ 44 h 44"/>
              <a:gd name="T76" fmla="*/ 54 w 131"/>
              <a:gd name="T77" fmla="*/ 4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1" h="44">
                <a:moveTo>
                  <a:pt x="54" y="43"/>
                </a:moveTo>
                <a:lnTo>
                  <a:pt x="56" y="42"/>
                </a:lnTo>
                <a:lnTo>
                  <a:pt x="56" y="42"/>
                </a:lnTo>
                <a:lnTo>
                  <a:pt x="57" y="42"/>
                </a:lnTo>
                <a:lnTo>
                  <a:pt x="59" y="41"/>
                </a:lnTo>
                <a:lnTo>
                  <a:pt x="60" y="41"/>
                </a:lnTo>
                <a:lnTo>
                  <a:pt x="63" y="40"/>
                </a:lnTo>
                <a:lnTo>
                  <a:pt x="65" y="39"/>
                </a:lnTo>
                <a:lnTo>
                  <a:pt x="67" y="37"/>
                </a:lnTo>
                <a:lnTo>
                  <a:pt x="71" y="36"/>
                </a:lnTo>
                <a:lnTo>
                  <a:pt x="73" y="34"/>
                </a:lnTo>
                <a:lnTo>
                  <a:pt x="75" y="33"/>
                </a:lnTo>
                <a:lnTo>
                  <a:pt x="78" y="30"/>
                </a:lnTo>
                <a:lnTo>
                  <a:pt x="80" y="29"/>
                </a:lnTo>
                <a:lnTo>
                  <a:pt x="81" y="27"/>
                </a:lnTo>
                <a:lnTo>
                  <a:pt x="84" y="26"/>
                </a:lnTo>
                <a:lnTo>
                  <a:pt x="85" y="23"/>
                </a:lnTo>
                <a:lnTo>
                  <a:pt x="0" y="2"/>
                </a:lnTo>
                <a:lnTo>
                  <a:pt x="5" y="0"/>
                </a:lnTo>
                <a:lnTo>
                  <a:pt x="131" y="32"/>
                </a:lnTo>
                <a:lnTo>
                  <a:pt x="126" y="34"/>
                </a:lnTo>
                <a:lnTo>
                  <a:pt x="89" y="25"/>
                </a:lnTo>
                <a:lnTo>
                  <a:pt x="89" y="25"/>
                </a:lnTo>
                <a:lnTo>
                  <a:pt x="89" y="26"/>
                </a:lnTo>
                <a:lnTo>
                  <a:pt x="88" y="26"/>
                </a:lnTo>
                <a:lnTo>
                  <a:pt x="88" y="27"/>
                </a:lnTo>
                <a:lnTo>
                  <a:pt x="87" y="28"/>
                </a:lnTo>
                <a:lnTo>
                  <a:pt x="86" y="29"/>
                </a:lnTo>
                <a:lnTo>
                  <a:pt x="85" y="30"/>
                </a:lnTo>
                <a:lnTo>
                  <a:pt x="82" y="32"/>
                </a:lnTo>
                <a:lnTo>
                  <a:pt x="80" y="33"/>
                </a:lnTo>
                <a:lnTo>
                  <a:pt x="78" y="34"/>
                </a:lnTo>
                <a:lnTo>
                  <a:pt x="75" y="36"/>
                </a:lnTo>
                <a:lnTo>
                  <a:pt x="72" y="37"/>
                </a:lnTo>
                <a:lnTo>
                  <a:pt x="70" y="40"/>
                </a:lnTo>
                <a:lnTo>
                  <a:pt x="65" y="41"/>
                </a:lnTo>
                <a:lnTo>
                  <a:pt x="61" y="42"/>
                </a:lnTo>
                <a:lnTo>
                  <a:pt x="57" y="44"/>
                </a:lnTo>
                <a:lnTo>
                  <a:pt x="54"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51" name="Freeform 331">
            <a:extLst>
              <a:ext uri="{FF2B5EF4-FFF2-40B4-BE49-F238E27FC236}">
                <a16:creationId xmlns:a16="http://schemas.microsoft.com/office/drawing/2014/main" id="{D1FD0CA4-282A-6E66-D49E-9BD6014A1668}"/>
              </a:ext>
            </a:extLst>
          </p:cNvPr>
          <p:cNvSpPr>
            <a:spLocks/>
          </p:cNvSpPr>
          <p:nvPr/>
        </p:nvSpPr>
        <p:spPr bwMode="auto">
          <a:xfrm>
            <a:off x="2835275" y="3660775"/>
            <a:ext cx="214313" cy="61913"/>
          </a:xfrm>
          <a:custGeom>
            <a:avLst/>
            <a:gdLst>
              <a:gd name="T0" fmla="*/ 0 w 135"/>
              <a:gd name="T1" fmla="*/ 0 h 39"/>
              <a:gd name="T2" fmla="*/ 131 w 135"/>
              <a:gd name="T3" fmla="*/ 39 h 39"/>
              <a:gd name="T4" fmla="*/ 135 w 135"/>
              <a:gd name="T5" fmla="*/ 39 h 39"/>
              <a:gd name="T6" fmla="*/ 4 w 135"/>
              <a:gd name="T7" fmla="*/ 0 h 39"/>
              <a:gd name="T8" fmla="*/ 0 w 135"/>
              <a:gd name="T9" fmla="*/ 0 h 39"/>
            </a:gdLst>
            <a:ahLst/>
            <a:cxnLst>
              <a:cxn ang="0">
                <a:pos x="T0" y="T1"/>
              </a:cxn>
              <a:cxn ang="0">
                <a:pos x="T2" y="T3"/>
              </a:cxn>
              <a:cxn ang="0">
                <a:pos x="T4" y="T5"/>
              </a:cxn>
              <a:cxn ang="0">
                <a:pos x="T6" y="T7"/>
              </a:cxn>
              <a:cxn ang="0">
                <a:pos x="T8" y="T9"/>
              </a:cxn>
            </a:cxnLst>
            <a:rect l="0" t="0" r="r" b="b"/>
            <a:pathLst>
              <a:path w="135" h="39">
                <a:moveTo>
                  <a:pt x="0" y="0"/>
                </a:moveTo>
                <a:lnTo>
                  <a:pt x="131" y="39"/>
                </a:lnTo>
                <a:lnTo>
                  <a:pt x="135" y="39"/>
                </a:lnTo>
                <a:lnTo>
                  <a:pt x="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52" name="Freeform 332">
            <a:extLst>
              <a:ext uri="{FF2B5EF4-FFF2-40B4-BE49-F238E27FC236}">
                <a16:creationId xmlns:a16="http://schemas.microsoft.com/office/drawing/2014/main" id="{E57FCEE7-EEB5-5EBD-AB55-6621D259A26B}"/>
              </a:ext>
            </a:extLst>
          </p:cNvPr>
          <p:cNvSpPr>
            <a:spLocks/>
          </p:cNvSpPr>
          <p:nvPr/>
        </p:nvSpPr>
        <p:spPr bwMode="auto">
          <a:xfrm>
            <a:off x="2871788" y="3651250"/>
            <a:ext cx="209550" cy="57150"/>
          </a:xfrm>
          <a:custGeom>
            <a:avLst/>
            <a:gdLst>
              <a:gd name="T0" fmla="*/ 0 w 132"/>
              <a:gd name="T1" fmla="*/ 0 h 36"/>
              <a:gd name="T2" fmla="*/ 129 w 132"/>
              <a:gd name="T3" fmla="*/ 36 h 36"/>
              <a:gd name="T4" fmla="*/ 132 w 132"/>
              <a:gd name="T5" fmla="*/ 35 h 36"/>
              <a:gd name="T6" fmla="*/ 3 w 132"/>
              <a:gd name="T7" fmla="*/ 0 h 36"/>
              <a:gd name="T8" fmla="*/ 0 w 132"/>
              <a:gd name="T9" fmla="*/ 0 h 36"/>
            </a:gdLst>
            <a:ahLst/>
            <a:cxnLst>
              <a:cxn ang="0">
                <a:pos x="T0" y="T1"/>
              </a:cxn>
              <a:cxn ang="0">
                <a:pos x="T2" y="T3"/>
              </a:cxn>
              <a:cxn ang="0">
                <a:pos x="T4" y="T5"/>
              </a:cxn>
              <a:cxn ang="0">
                <a:pos x="T6" y="T7"/>
              </a:cxn>
              <a:cxn ang="0">
                <a:pos x="T8" y="T9"/>
              </a:cxn>
            </a:cxnLst>
            <a:rect l="0" t="0" r="r" b="b"/>
            <a:pathLst>
              <a:path w="132" h="36">
                <a:moveTo>
                  <a:pt x="0" y="0"/>
                </a:moveTo>
                <a:lnTo>
                  <a:pt x="129" y="36"/>
                </a:lnTo>
                <a:lnTo>
                  <a:pt x="132" y="35"/>
                </a:lnTo>
                <a:lnTo>
                  <a:pt x="3"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53" name="Freeform 333">
            <a:extLst>
              <a:ext uri="{FF2B5EF4-FFF2-40B4-BE49-F238E27FC236}">
                <a16:creationId xmlns:a16="http://schemas.microsoft.com/office/drawing/2014/main" id="{8224F751-DA95-94A8-6035-1FC7771E9B33}"/>
              </a:ext>
            </a:extLst>
          </p:cNvPr>
          <p:cNvSpPr>
            <a:spLocks/>
          </p:cNvSpPr>
          <p:nvPr/>
        </p:nvSpPr>
        <p:spPr bwMode="auto">
          <a:xfrm>
            <a:off x="2854325" y="3654425"/>
            <a:ext cx="211138" cy="61913"/>
          </a:xfrm>
          <a:custGeom>
            <a:avLst/>
            <a:gdLst>
              <a:gd name="T0" fmla="*/ 0 w 133"/>
              <a:gd name="T1" fmla="*/ 0 h 39"/>
              <a:gd name="T2" fmla="*/ 131 w 133"/>
              <a:gd name="T3" fmla="*/ 39 h 39"/>
              <a:gd name="T4" fmla="*/ 133 w 133"/>
              <a:gd name="T5" fmla="*/ 39 h 39"/>
              <a:gd name="T6" fmla="*/ 4 w 133"/>
              <a:gd name="T7" fmla="*/ 0 h 39"/>
              <a:gd name="T8" fmla="*/ 0 w 133"/>
              <a:gd name="T9" fmla="*/ 0 h 39"/>
            </a:gdLst>
            <a:ahLst/>
            <a:cxnLst>
              <a:cxn ang="0">
                <a:pos x="T0" y="T1"/>
              </a:cxn>
              <a:cxn ang="0">
                <a:pos x="T2" y="T3"/>
              </a:cxn>
              <a:cxn ang="0">
                <a:pos x="T4" y="T5"/>
              </a:cxn>
              <a:cxn ang="0">
                <a:pos x="T6" y="T7"/>
              </a:cxn>
              <a:cxn ang="0">
                <a:pos x="T8" y="T9"/>
              </a:cxn>
            </a:cxnLst>
            <a:rect l="0" t="0" r="r" b="b"/>
            <a:pathLst>
              <a:path w="133" h="39">
                <a:moveTo>
                  <a:pt x="0" y="0"/>
                </a:moveTo>
                <a:lnTo>
                  <a:pt x="131" y="39"/>
                </a:lnTo>
                <a:lnTo>
                  <a:pt x="133" y="39"/>
                </a:lnTo>
                <a:lnTo>
                  <a:pt x="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54" name="Line 334">
            <a:extLst>
              <a:ext uri="{FF2B5EF4-FFF2-40B4-BE49-F238E27FC236}">
                <a16:creationId xmlns:a16="http://schemas.microsoft.com/office/drawing/2014/main" id="{807A548D-3805-AC02-FD90-5EBF0829EF70}"/>
              </a:ext>
            </a:extLst>
          </p:cNvPr>
          <p:cNvSpPr>
            <a:spLocks noChangeShapeType="1"/>
          </p:cNvSpPr>
          <p:nvPr/>
        </p:nvSpPr>
        <p:spPr bwMode="auto">
          <a:xfrm>
            <a:off x="3389313" y="4148138"/>
            <a:ext cx="434975"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455" name="Freeform 335">
            <a:extLst>
              <a:ext uri="{FF2B5EF4-FFF2-40B4-BE49-F238E27FC236}">
                <a16:creationId xmlns:a16="http://schemas.microsoft.com/office/drawing/2014/main" id="{77287E89-8736-03F0-FC00-720B56B67258}"/>
              </a:ext>
            </a:extLst>
          </p:cNvPr>
          <p:cNvSpPr>
            <a:spLocks/>
          </p:cNvSpPr>
          <p:nvPr/>
        </p:nvSpPr>
        <p:spPr bwMode="auto">
          <a:xfrm>
            <a:off x="4000500" y="3854450"/>
            <a:ext cx="322263" cy="163513"/>
          </a:xfrm>
          <a:custGeom>
            <a:avLst/>
            <a:gdLst>
              <a:gd name="T0" fmla="*/ 78 w 203"/>
              <a:gd name="T1" fmla="*/ 0 h 103"/>
              <a:gd name="T2" fmla="*/ 0 w 203"/>
              <a:gd name="T3" fmla="*/ 103 h 103"/>
              <a:gd name="T4" fmla="*/ 125 w 203"/>
              <a:gd name="T5" fmla="*/ 103 h 103"/>
              <a:gd name="T6" fmla="*/ 203 w 203"/>
              <a:gd name="T7" fmla="*/ 0 h 103"/>
              <a:gd name="T8" fmla="*/ 78 w 203"/>
              <a:gd name="T9" fmla="*/ 0 h 103"/>
            </a:gdLst>
            <a:ahLst/>
            <a:cxnLst>
              <a:cxn ang="0">
                <a:pos x="T0" y="T1"/>
              </a:cxn>
              <a:cxn ang="0">
                <a:pos x="T2" y="T3"/>
              </a:cxn>
              <a:cxn ang="0">
                <a:pos x="T4" y="T5"/>
              </a:cxn>
              <a:cxn ang="0">
                <a:pos x="T6" y="T7"/>
              </a:cxn>
              <a:cxn ang="0">
                <a:pos x="T8" y="T9"/>
              </a:cxn>
            </a:cxnLst>
            <a:rect l="0" t="0" r="r" b="b"/>
            <a:pathLst>
              <a:path w="203" h="103">
                <a:moveTo>
                  <a:pt x="78" y="0"/>
                </a:moveTo>
                <a:lnTo>
                  <a:pt x="0" y="103"/>
                </a:lnTo>
                <a:lnTo>
                  <a:pt x="125" y="103"/>
                </a:lnTo>
                <a:lnTo>
                  <a:pt x="203" y="0"/>
                </a:lnTo>
                <a:lnTo>
                  <a:pt x="78" y="0"/>
                </a:lnTo>
                <a:close/>
              </a:path>
            </a:pathLst>
          </a:custGeom>
          <a:solidFill>
            <a:srgbClr val="33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56" name="Rectangle 336">
            <a:extLst>
              <a:ext uri="{FF2B5EF4-FFF2-40B4-BE49-F238E27FC236}">
                <a16:creationId xmlns:a16="http://schemas.microsoft.com/office/drawing/2014/main" id="{D4A065CF-AF3A-BC2D-A88D-54003053FB90}"/>
              </a:ext>
            </a:extLst>
          </p:cNvPr>
          <p:cNvSpPr>
            <a:spLocks noChangeArrowheads="1"/>
          </p:cNvSpPr>
          <p:nvPr/>
        </p:nvSpPr>
        <p:spPr bwMode="auto">
          <a:xfrm>
            <a:off x="4162425" y="3314700"/>
            <a:ext cx="149225" cy="544513"/>
          </a:xfrm>
          <a:prstGeom prst="rect">
            <a:avLst/>
          </a:prstGeom>
          <a:solidFill>
            <a:srgbClr val="33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457" name="Rectangle 337">
            <a:extLst>
              <a:ext uri="{FF2B5EF4-FFF2-40B4-BE49-F238E27FC236}">
                <a16:creationId xmlns:a16="http://schemas.microsoft.com/office/drawing/2014/main" id="{B0559C03-2A0A-4A49-7480-019B8B3DC30E}"/>
              </a:ext>
            </a:extLst>
          </p:cNvPr>
          <p:cNvSpPr>
            <a:spLocks noChangeArrowheads="1"/>
          </p:cNvSpPr>
          <p:nvPr/>
        </p:nvSpPr>
        <p:spPr bwMode="auto">
          <a:xfrm>
            <a:off x="4003675" y="3468688"/>
            <a:ext cx="201613" cy="544512"/>
          </a:xfrm>
          <a:prstGeom prst="rect">
            <a:avLst/>
          </a:prstGeom>
          <a:solidFill>
            <a:srgbClr val="33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458" name="Rectangle 338">
            <a:extLst>
              <a:ext uri="{FF2B5EF4-FFF2-40B4-BE49-F238E27FC236}">
                <a16:creationId xmlns:a16="http://schemas.microsoft.com/office/drawing/2014/main" id="{3963E614-C3C9-5A23-2FFE-DC4AB81E5621}"/>
              </a:ext>
            </a:extLst>
          </p:cNvPr>
          <p:cNvSpPr>
            <a:spLocks noChangeArrowheads="1"/>
          </p:cNvSpPr>
          <p:nvPr/>
        </p:nvSpPr>
        <p:spPr bwMode="auto">
          <a:xfrm>
            <a:off x="4003675" y="3468688"/>
            <a:ext cx="201613" cy="54451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133459" name="Freeform 339">
            <a:extLst>
              <a:ext uri="{FF2B5EF4-FFF2-40B4-BE49-F238E27FC236}">
                <a16:creationId xmlns:a16="http://schemas.microsoft.com/office/drawing/2014/main" id="{E153FE59-69D9-3684-2C03-A8412B11D0EB}"/>
              </a:ext>
            </a:extLst>
          </p:cNvPr>
          <p:cNvSpPr>
            <a:spLocks/>
          </p:cNvSpPr>
          <p:nvPr/>
        </p:nvSpPr>
        <p:spPr bwMode="auto">
          <a:xfrm>
            <a:off x="4000500" y="3309938"/>
            <a:ext cx="322263" cy="165100"/>
          </a:xfrm>
          <a:custGeom>
            <a:avLst/>
            <a:gdLst>
              <a:gd name="T0" fmla="*/ 78 w 203"/>
              <a:gd name="T1" fmla="*/ 0 h 104"/>
              <a:gd name="T2" fmla="*/ 0 w 203"/>
              <a:gd name="T3" fmla="*/ 104 h 104"/>
              <a:gd name="T4" fmla="*/ 125 w 203"/>
              <a:gd name="T5" fmla="*/ 104 h 104"/>
              <a:gd name="T6" fmla="*/ 203 w 203"/>
              <a:gd name="T7" fmla="*/ 0 h 104"/>
              <a:gd name="T8" fmla="*/ 78 w 203"/>
              <a:gd name="T9" fmla="*/ 0 h 104"/>
            </a:gdLst>
            <a:ahLst/>
            <a:cxnLst>
              <a:cxn ang="0">
                <a:pos x="T0" y="T1"/>
              </a:cxn>
              <a:cxn ang="0">
                <a:pos x="T2" y="T3"/>
              </a:cxn>
              <a:cxn ang="0">
                <a:pos x="T4" y="T5"/>
              </a:cxn>
              <a:cxn ang="0">
                <a:pos x="T6" y="T7"/>
              </a:cxn>
              <a:cxn ang="0">
                <a:pos x="T8" y="T9"/>
              </a:cxn>
            </a:cxnLst>
            <a:rect l="0" t="0" r="r" b="b"/>
            <a:pathLst>
              <a:path w="203" h="104">
                <a:moveTo>
                  <a:pt x="78" y="0"/>
                </a:moveTo>
                <a:lnTo>
                  <a:pt x="0" y="104"/>
                </a:lnTo>
                <a:lnTo>
                  <a:pt x="125" y="104"/>
                </a:lnTo>
                <a:lnTo>
                  <a:pt x="203" y="0"/>
                </a:lnTo>
                <a:lnTo>
                  <a:pt x="78" y="0"/>
                </a:lnTo>
                <a:close/>
              </a:path>
            </a:pathLst>
          </a:custGeom>
          <a:solidFill>
            <a:srgbClr val="33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60" name="Freeform 340">
            <a:extLst>
              <a:ext uri="{FF2B5EF4-FFF2-40B4-BE49-F238E27FC236}">
                <a16:creationId xmlns:a16="http://schemas.microsoft.com/office/drawing/2014/main" id="{480DE897-47F5-59B6-4736-F313FD854AFC}"/>
              </a:ext>
            </a:extLst>
          </p:cNvPr>
          <p:cNvSpPr>
            <a:spLocks/>
          </p:cNvSpPr>
          <p:nvPr/>
        </p:nvSpPr>
        <p:spPr bwMode="auto">
          <a:xfrm>
            <a:off x="4000500" y="3309938"/>
            <a:ext cx="322263" cy="165100"/>
          </a:xfrm>
          <a:custGeom>
            <a:avLst/>
            <a:gdLst>
              <a:gd name="T0" fmla="*/ 78 w 203"/>
              <a:gd name="T1" fmla="*/ 0 h 104"/>
              <a:gd name="T2" fmla="*/ 0 w 203"/>
              <a:gd name="T3" fmla="*/ 104 h 104"/>
              <a:gd name="T4" fmla="*/ 125 w 203"/>
              <a:gd name="T5" fmla="*/ 104 h 104"/>
              <a:gd name="T6" fmla="*/ 203 w 203"/>
              <a:gd name="T7" fmla="*/ 0 h 104"/>
              <a:gd name="T8" fmla="*/ 78 w 203"/>
              <a:gd name="T9" fmla="*/ 0 h 104"/>
            </a:gdLst>
            <a:ahLst/>
            <a:cxnLst>
              <a:cxn ang="0">
                <a:pos x="T0" y="T1"/>
              </a:cxn>
              <a:cxn ang="0">
                <a:pos x="T2" y="T3"/>
              </a:cxn>
              <a:cxn ang="0">
                <a:pos x="T4" y="T5"/>
              </a:cxn>
              <a:cxn ang="0">
                <a:pos x="T6" y="T7"/>
              </a:cxn>
              <a:cxn ang="0">
                <a:pos x="T8" y="T9"/>
              </a:cxn>
            </a:cxnLst>
            <a:rect l="0" t="0" r="r" b="b"/>
            <a:pathLst>
              <a:path w="203" h="104">
                <a:moveTo>
                  <a:pt x="78" y="0"/>
                </a:moveTo>
                <a:lnTo>
                  <a:pt x="0" y="104"/>
                </a:lnTo>
                <a:lnTo>
                  <a:pt x="125" y="104"/>
                </a:lnTo>
                <a:lnTo>
                  <a:pt x="203" y="0"/>
                </a:lnTo>
                <a:lnTo>
                  <a:pt x="78" y="0"/>
                </a:lnTo>
                <a:close/>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133461" name="Line 341">
            <a:extLst>
              <a:ext uri="{FF2B5EF4-FFF2-40B4-BE49-F238E27FC236}">
                <a16:creationId xmlns:a16="http://schemas.microsoft.com/office/drawing/2014/main" id="{0C69D3AE-BD3F-41B0-885A-4793FEB179A0}"/>
              </a:ext>
            </a:extLst>
          </p:cNvPr>
          <p:cNvSpPr>
            <a:spLocks noChangeShapeType="1"/>
          </p:cNvSpPr>
          <p:nvPr/>
        </p:nvSpPr>
        <p:spPr bwMode="auto">
          <a:xfrm>
            <a:off x="4322763" y="3321050"/>
            <a:ext cx="1587" cy="53340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462" name="Line 342">
            <a:extLst>
              <a:ext uri="{FF2B5EF4-FFF2-40B4-BE49-F238E27FC236}">
                <a16:creationId xmlns:a16="http://schemas.microsoft.com/office/drawing/2014/main" id="{90A007E7-D2E6-F61A-254B-B851FFB69849}"/>
              </a:ext>
            </a:extLst>
          </p:cNvPr>
          <p:cNvSpPr>
            <a:spLocks noChangeShapeType="1"/>
          </p:cNvSpPr>
          <p:nvPr/>
        </p:nvSpPr>
        <p:spPr bwMode="auto">
          <a:xfrm flipH="1">
            <a:off x="4205288" y="3854450"/>
            <a:ext cx="117475" cy="158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463" name="Rectangle 343">
            <a:extLst>
              <a:ext uri="{FF2B5EF4-FFF2-40B4-BE49-F238E27FC236}">
                <a16:creationId xmlns:a16="http://schemas.microsoft.com/office/drawing/2014/main" id="{24225DDA-426C-8E09-8AC8-CB2EB7B5F5BA}"/>
              </a:ext>
            </a:extLst>
          </p:cNvPr>
          <p:cNvSpPr>
            <a:spLocks noChangeArrowheads="1"/>
          </p:cNvSpPr>
          <p:nvPr/>
        </p:nvSpPr>
        <p:spPr bwMode="auto">
          <a:xfrm>
            <a:off x="4027488" y="3540125"/>
            <a:ext cx="134937" cy="314325"/>
          </a:xfrm>
          <a:prstGeom prst="rect">
            <a:avLst/>
          </a:prstGeom>
          <a:solidFill>
            <a:srgbClr val="3333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464" name="Rectangle 344">
            <a:extLst>
              <a:ext uri="{FF2B5EF4-FFF2-40B4-BE49-F238E27FC236}">
                <a16:creationId xmlns:a16="http://schemas.microsoft.com/office/drawing/2014/main" id="{6476C29D-AE4C-98F3-41B8-3839F4CF14E9}"/>
              </a:ext>
            </a:extLst>
          </p:cNvPr>
          <p:cNvSpPr>
            <a:spLocks noChangeArrowheads="1"/>
          </p:cNvSpPr>
          <p:nvPr/>
        </p:nvSpPr>
        <p:spPr bwMode="auto">
          <a:xfrm>
            <a:off x="4027488" y="3540125"/>
            <a:ext cx="134937" cy="314325"/>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133465" name="Rectangle 345">
            <a:extLst>
              <a:ext uri="{FF2B5EF4-FFF2-40B4-BE49-F238E27FC236}">
                <a16:creationId xmlns:a16="http://schemas.microsoft.com/office/drawing/2014/main" id="{C328AB78-0743-74CE-DD18-AE25C1F3FCF8}"/>
              </a:ext>
            </a:extLst>
          </p:cNvPr>
          <p:cNvSpPr>
            <a:spLocks noChangeArrowheads="1"/>
          </p:cNvSpPr>
          <p:nvPr/>
        </p:nvSpPr>
        <p:spPr bwMode="auto">
          <a:xfrm>
            <a:off x="4048125" y="3635375"/>
            <a:ext cx="101600" cy="1095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466" name="Freeform 346">
            <a:extLst>
              <a:ext uri="{FF2B5EF4-FFF2-40B4-BE49-F238E27FC236}">
                <a16:creationId xmlns:a16="http://schemas.microsoft.com/office/drawing/2014/main" id="{C1658ACA-8927-F840-DF19-3D5FE009F9F5}"/>
              </a:ext>
            </a:extLst>
          </p:cNvPr>
          <p:cNvSpPr>
            <a:spLocks/>
          </p:cNvSpPr>
          <p:nvPr/>
        </p:nvSpPr>
        <p:spPr bwMode="auto">
          <a:xfrm>
            <a:off x="4945063" y="3524250"/>
            <a:ext cx="1901825" cy="1141413"/>
          </a:xfrm>
          <a:custGeom>
            <a:avLst/>
            <a:gdLst>
              <a:gd name="T0" fmla="*/ 1142 w 1198"/>
              <a:gd name="T1" fmla="*/ 3 h 719"/>
              <a:gd name="T2" fmla="*/ 1116 w 1198"/>
              <a:gd name="T3" fmla="*/ 0 h 719"/>
              <a:gd name="T4" fmla="*/ 1082 w 1198"/>
              <a:gd name="T5" fmla="*/ 7 h 719"/>
              <a:gd name="T6" fmla="*/ 1036 w 1198"/>
              <a:gd name="T7" fmla="*/ 24 h 719"/>
              <a:gd name="T8" fmla="*/ 956 w 1198"/>
              <a:gd name="T9" fmla="*/ 56 h 719"/>
              <a:gd name="T10" fmla="*/ 904 w 1198"/>
              <a:gd name="T11" fmla="*/ 73 h 719"/>
              <a:gd name="T12" fmla="*/ 866 w 1198"/>
              <a:gd name="T13" fmla="*/ 77 h 719"/>
              <a:gd name="T14" fmla="*/ 798 w 1198"/>
              <a:gd name="T15" fmla="*/ 75 h 719"/>
              <a:gd name="T16" fmla="*/ 719 w 1198"/>
              <a:gd name="T17" fmla="*/ 65 h 719"/>
              <a:gd name="T18" fmla="*/ 632 w 1198"/>
              <a:gd name="T19" fmla="*/ 56 h 719"/>
              <a:gd name="T20" fmla="*/ 574 w 1198"/>
              <a:gd name="T21" fmla="*/ 58 h 719"/>
              <a:gd name="T22" fmla="*/ 524 w 1198"/>
              <a:gd name="T23" fmla="*/ 65 h 719"/>
              <a:gd name="T24" fmla="*/ 464 w 1198"/>
              <a:gd name="T25" fmla="*/ 76 h 719"/>
              <a:gd name="T26" fmla="*/ 398 w 1198"/>
              <a:gd name="T27" fmla="*/ 89 h 719"/>
              <a:gd name="T28" fmla="*/ 274 w 1198"/>
              <a:gd name="T29" fmla="*/ 117 h 719"/>
              <a:gd name="T30" fmla="*/ 190 w 1198"/>
              <a:gd name="T31" fmla="*/ 144 h 719"/>
              <a:gd name="T32" fmla="*/ 131 w 1198"/>
              <a:gd name="T33" fmla="*/ 169 h 719"/>
              <a:gd name="T34" fmla="*/ 82 w 1198"/>
              <a:gd name="T35" fmla="*/ 198 h 719"/>
              <a:gd name="T36" fmla="*/ 47 w 1198"/>
              <a:gd name="T37" fmla="*/ 232 h 719"/>
              <a:gd name="T38" fmla="*/ 23 w 1198"/>
              <a:gd name="T39" fmla="*/ 273 h 719"/>
              <a:gd name="T40" fmla="*/ 8 w 1198"/>
              <a:gd name="T41" fmla="*/ 323 h 719"/>
              <a:gd name="T42" fmla="*/ 1 w 1198"/>
              <a:gd name="T43" fmla="*/ 378 h 719"/>
              <a:gd name="T44" fmla="*/ 0 w 1198"/>
              <a:gd name="T45" fmla="*/ 434 h 719"/>
              <a:gd name="T46" fmla="*/ 6 w 1198"/>
              <a:gd name="T47" fmla="*/ 489 h 719"/>
              <a:gd name="T48" fmla="*/ 17 w 1198"/>
              <a:gd name="T49" fmla="*/ 539 h 719"/>
              <a:gd name="T50" fmla="*/ 33 w 1198"/>
              <a:gd name="T51" fmla="*/ 582 h 719"/>
              <a:gd name="T52" fmla="*/ 51 w 1198"/>
              <a:gd name="T53" fmla="*/ 615 h 719"/>
              <a:gd name="T54" fmla="*/ 77 w 1198"/>
              <a:gd name="T55" fmla="*/ 638 h 719"/>
              <a:gd name="T56" fmla="*/ 110 w 1198"/>
              <a:gd name="T57" fmla="*/ 656 h 719"/>
              <a:gd name="T58" fmla="*/ 159 w 1198"/>
              <a:gd name="T59" fmla="*/ 670 h 719"/>
              <a:gd name="T60" fmla="*/ 248 w 1198"/>
              <a:gd name="T61" fmla="*/ 683 h 719"/>
              <a:gd name="T62" fmla="*/ 342 w 1198"/>
              <a:gd name="T63" fmla="*/ 692 h 719"/>
              <a:gd name="T64" fmla="*/ 401 w 1198"/>
              <a:gd name="T65" fmla="*/ 700 h 719"/>
              <a:gd name="T66" fmla="*/ 492 w 1198"/>
              <a:gd name="T67" fmla="*/ 710 h 719"/>
              <a:gd name="T68" fmla="*/ 631 w 1198"/>
              <a:gd name="T69" fmla="*/ 717 h 719"/>
              <a:gd name="T70" fmla="*/ 708 w 1198"/>
              <a:gd name="T71" fmla="*/ 719 h 719"/>
              <a:gd name="T72" fmla="*/ 753 w 1198"/>
              <a:gd name="T73" fmla="*/ 719 h 719"/>
              <a:gd name="T74" fmla="*/ 791 w 1198"/>
              <a:gd name="T75" fmla="*/ 719 h 719"/>
              <a:gd name="T76" fmla="*/ 824 w 1198"/>
              <a:gd name="T77" fmla="*/ 718 h 719"/>
              <a:gd name="T78" fmla="*/ 876 w 1198"/>
              <a:gd name="T79" fmla="*/ 712 h 719"/>
              <a:gd name="T80" fmla="*/ 931 w 1198"/>
              <a:gd name="T81" fmla="*/ 700 h 719"/>
              <a:gd name="T82" fmla="*/ 977 w 1198"/>
              <a:gd name="T83" fmla="*/ 687 h 719"/>
              <a:gd name="T84" fmla="*/ 1029 w 1198"/>
              <a:gd name="T85" fmla="*/ 672 h 719"/>
              <a:gd name="T86" fmla="*/ 1096 w 1198"/>
              <a:gd name="T87" fmla="*/ 652 h 719"/>
              <a:gd name="T88" fmla="*/ 1142 w 1198"/>
              <a:gd name="T89" fmla="*/ 627 h 719"/>
              <a:gd name="T90" fmla="*/ 1168 w 1198"/>
              <a:gd name="T91" fmla="*/ 601 h 719"/>
              <a:gd name="T92" fmla="*/ 1188 w 1198"/>
              <a:gd name="T93" fmla="*/ 554 h 719"/>
              <a:gd name="T94" fmla="*/ 1196 w 1198"/>
              <a:gd name="T95" fmla="*/ 498 h 719"/>
              <a:gd name="T96" fmla="*/ 1197 w 1198"/>
              <a:gd name="T97" fmla="*/ 433 h 719"/>
              <a:gd name="T98" fmla="*/ 1196 w 1198"/>
              <a:gd name="T99" fmla="*/ 361 h 719"/>
              <a:gd name="T100" fmla="*/ 1196 w 1198"/>
              <a:gd name="T101" fmla="*/ 321 h 719"/>
              <a:gd name="T102" fmla="*/ 1197 w 1198"/>
              <a:gd name="T103" fmla="*/ 271 h 719"/>
              <a:gd name="T104" fmla="*/ 1197 w 1198"/>
              <a:gd name="T105" fmla="*/ 166 h 719"/>
              <a:gd name="T106" fmla="*/ 1194 w 1198"/>
              <a:gd name="T107" fmla="*/ 103 h 719"/>
              <a:gd name="T108" fmla="*/ 1186 w 1198"/>
              <a:gd name="T109" fmla="*/ 61 h 719"/>
              <a:gd name="T110" fmla="*/ 1173 w 1198"/>
              <a:gd name="T111" fmla="*/ 28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8" h="719">
                <a:moveTo>
                  <a:pt x="1160" y="13"/>
                </a:moveTo>
                <a:lnTo>
                  <a:pt x="1154" y="9"/>
                </a:lnTo>
                <a:lnTo>
                  <a:pt x="1149" y="5"/>
                </a:lnTo>
                <a:lnTo>
                  <a:pt x="1142" y="3"/>
                </a:lnTo>
                <a:lnTo>
                  <a:pt x="1137" y="2"/>
                </a:lnTo>
                <a:lnTo>
                  <a:pt x="1130" y="0"/>
                </a:lnTo>
                <a:lnTo>
                  <a:pt x="1123" y="0"/>
                </a:lnTo>
                <a:lnTo>
                  <a:pt x="1116" y="0"/>
                </a:lnTo>
                <a:lnTo>
                  <a:pt x="1107" y="2"/>
                </a:lnTo>
                <a:lnTo>
                  <a:pt x="1099" y="3"/>
                </a:lnTo>
                <a:lnTo>
                  <a:pt x="1091" y="5"/>
                </a:lnTo>
                <a:lnTo>
                  <a:pt x="1082" y="7"/>
                </a:lnTo>
                <a:lnTo>
                  <a:pt x="1074" y="10"/>
                </a:lnTo>
                <a:lnTo>
                  <a:pt x="1064" y="13"/>
                </a:lnTo>
                <a:lnTo>
                  <a:pt x="1055" y="17"/>
                </a:lnTo>
                <a:lnTo>
                  <a:pt x="1036" y="24"/>
                </a:lnTo>
                <a:lnTo>
                  <a:pt x="1016" y="32"/>
                </a:lnTo>
                <a:lnTo>
                  <a:pt x="997" y="40"/>
                </a:lnTo>
                <a:lnTo>
                  <a:pt x="977" y="49"/>
                </a:lnTo>
                <a:lnTo>
                  <a:pt x="956" y="56"/>
                </a:lnTo>
                <a:lnTo>
                  <a:pt x="936" y="65"/>
                </a:lnTo>
                <a:lnTo>
                  <a:pt x="925" y="67"/>
                </a:lnTo>
                <a:lnTo>
                  <a:pt x="915" y="70"/>
                </a:lnTo>
                <a:lnTo>
                  <a:pt x="904" y="73"/>
                </a:lnTo>
                <a:lnTo>
                  <a:pt x="895" y="75"/>
                </a:lnTo>
                <a:lnTo>
                  <a:pt x="885" y="76"/>
                </a:lnTo>
                <a:lnTo>
                  <a:pt x="875" y="77"/>
                </a:lnTo>
                <a:lnTo>
                  <a:pt x="866" y="77"/>
                </a:lnTo>
                <a:lnTo>
                  <a:pt x="855" y="79"/>
                </a:lnTo>
                <a:lnTo>
                  <a:pt x="837" y="77"/>
                </a:lnTo>
                <a:lnTo>
                  <a:pt x="817" y="76"/>
                </a:lnTo>
                <a:lnTo>
                  <a:pt x="798" y="75"/>
                </a:lnTo>
                <a:lnTo>
                  <a:pt x="778" y="73"/>
                </a:lnTo>
                <a:lnTo>
                  <a:pt x="758" y="70"/>
                </a:lnTo>
                <a:lnTo>
                  <a:pt x="739" y="67"/>
                </a:lnTo>
                <a:lnTo>
                  <a:pt x="719" y="65"/>
                </a:lnTo>
                <a:lnTo>
                  <a:pt x="698" y="61"/>
                </a:lnTo>
                <a:lnTo>
                  <a:pt x="677" y="59"/>
                </a:lnTo>
                <a:lnTo>
                  <a:pt x="655" y="58"/>
                </a:lnTo>
                <a:lnTo>
                  <a:pt x="632" y="56"/>
                </a:lnTo>
                <a:lnTo>
                  <a:pt x="610" y="56"/>
                </a:lnTo>
                <a:lnTo>
                  <a:pt x="599" y="56"/>
                </a:lnTo>
                <a:lnTo>
                  <a:pt x="586" y="56"/>
                </a:lnTo>
                <a:lnTo>
                  <a:pt x="574" y="58"/>
                </a:lnTo>
                <a:lnTo>
                  <a:pt x="562" y="59"/>
                </a:lnTo>
                <a:lnTo>
                  <a:pt x="550" y="61"/>
                </a:lnTo>
                <a:lnTo>
                  <a:pt x="537" y="63"/>
                </a:lnTo>
                <a:lnTo>
                  <a:pt x="524" y="65"/>
                </a:lnTo>
                <a:lnTo>
                  <a:pt x="510" y="68"/>
                </a:lnTo>
                <a:lnTo>
                  <a:pt x="495" y="70"/>
                </a:lnTo>
                <a:lnTo>
                  <a:pt x="480" y="73"/>
                </a:lnTo>
                <a:lnTo>
                  <a:pt x="464" y="76"/>
                </a:lnTo>
                <a:lnTo>
                  <a:pt x="448" y="79"/>
                </a:lnTo>
                <a:lnTo>
                  <a:pt x="432" y="82"/>
                </a:lnTo>
                <a:lnTo>
                  <a:pt x="415" y="86"/>
                </a:lnTo>
                <a:lnTo>
                  <a:pt x="398" y="89"/>
                </a:lnTo>
                <a:lnTo>
                  <a:pt x="380" y="93"/>
                </a:lnTo>
                <a:lnTo>
                  <a:pt x="345" y="100"/>
                </a:lnTo>
                <a:lnTo>
                  <a:pt x="310" y="108"/>
                </a:lnTo>
                <a:lnTo>
                  <a:pt x="274" y="117"/>
                </a:lnTo>
                <a:lnTo>
                  <a:pt x="240" y="128"/>
                </a:lnTo>
                <a:lnTo>
                  <a:pt x="223" y="132"/>
                </a:lnTo>
                <a:lnTo>
                  <a:pt x="206" y="138"/>
                </a:lnTo>
                <a:lnTo>
                  <a:pt x="190" y="144"/>
                </a:lnTo>
                <a:lnTo>
                  <a:pt x="175" y="150"/>
                </a:lnTo>
                <a:lnTo>
                  <a:pt x="159" y="156"/>
                </a:lnTo>
                <a:lnTo>
                  <a:pt x="145" y="163"/>
                </a:lnTo>
                <a:lnTo>
                  <a:pt x="131" y="169"/>
                </a:lnTo>
                <a:lnTo>
                  <a:pt x="117" y="176"/>
                </a:lnTo>
                <a:lnTo>
                  <a:pt x="104" y="183"/>
                </a:lnTo>
                <a:lnTo>
                  <a:pt x="92" y="191"/>
                </a:lnTo>
                <a:lnTo>
                  <a:pt x="82" y="198"/>
                </a:lnTo>
                <a:lnTo>
                  <a:pt x="71" y="206"/>
                </a:lnTo>
                <a:lnTo>
                  <a:pt x="62" y="214"/>
                </a:lnTo>
                <a:lnTo>
                  <a:pt x="54" y="222"/>
                </a:lnTo>
                <a:lnTo>
                  <a:pt x="47" y="232"/>
                </a:lnTo>
                <a:lnTo>
                  <a:pt x="40" y="241"/>
                </a:lnTo>
                <a:lnTo>
                  <a:pt x="34" y="250"/>
                </a:lnTo>
                <a:lnTo>
                  <a:pt x="28" y="262"/>
                </a:lnTo>
                <a:lnTo>
                  <a:pt x="23" y="273"/>
                </a:lnTo>
                <a:lnTo>
                  <a:pt x="19" y="284"/>
                </a:lnTo>
                <a:lnTo>
                  <a:pt x="14" y="297"/>
                </a:lnTo>
                <a:lnTo>
                  <a:pt x="10" y="310"/>
                </a:lnTo>
                <a:lnTo>
                  <a:pt x="8" y="323"/>
                </a:lnTo>
                <a:lnTo>
                  <a:pt x="6" y="336"/>
                </a:lnTo>
                <a:lnTo>
                  <a:pt x="3" y="350"/>
                </a:lnTo>
                <a:lnTo>
                  <a:pt x="2" y="364"/>
                </a:lnTo>
                <a:lnTo>
                  <a:pt x="1" y="378"/>
                </a:lnTo>
                <a:lnTo>
                  <a:pt x="0" y="391"/>
                </a:lnTo>
                <a:lnTo>
                  <a:pt x="0" y="406"/>
                </a:lnTo>
                <a:lnTo>
                  <a:pt x="0" y="420"/>
                </a:lnTo>
                <a:lnTo>
                  <a:pt x="0" y="434"/>
                </a:lnTo>
                <a:lnTo>
                  <a:pt x="1" y="448"/>
                </a:lnTo>
                <a:lnTo>
                  <a:pt x="2" y="461"/>
                </a:lnTo>
                <a:lnTo>
                  <a:pt x="5" y="475"/>
                </a:lnTo>
                <a:lnTo>
                  <a:pt x="6" y="489"/>
                </a:lnTo>
                <a:lnTo>
                  <a:pt x="8" y="502"/>
                </a:lnTo>
                <a:lnTo>
                  <a:pt x="12" y="514"/>
                </a:lnTo>
                <a:lnTo>
                  <a:pt x="14" y="526"/>
                </a:lnTo>
                <a:lnTo>
                  <a:pt x="17" y="539"/>
                </a:lnTo>
                <a:lnTo>
                  <a:pt x="21" y="551"/>
                </a:lnTo>
                <a:lnTo>
                  <a:pt x="24" y="561"/>
                </a:lnTo>
                <a:lnTo>
                  <a:pt x="28" y="572"/>
                </a:lnTo>
                <a:lnTo>
                  <a:pt x="33" y="582"/>
                </a:lnTo>
                <a:lnTo>
                  <a:pt x="37" y="590"/>
                </a:lnTo>
                <a:lnTo>
                  <a:pt x="42" y="600"/>
                </a:lnTo>
                <a:lnTo>
                  <a:pt x="47" y="607"/>
                </a:lnTo>
                <a:lnTo>
                  <a:pt x="51" y="615"/>
                </a:lnTo>
                <a:lnTo>
                  <a:pt x="57" y="621"/>
                </a:lnTo>
                <a:lnTo>
                  <a:pt x="63" y="627"/>
                </a:lnTo>
                <a:lnTo>
                  <a:pt x="70" y="632"/>
                </a:lnTo>
                <a:lnTo>
                  <a:pt x="77" y="638"/>
                </a:lnTo>
                <a:lnTo>
                  <a:pt x="85" y="643"/>
                </a:lnTo>
                <a:lnTo>
                  <a:pt x="92" y="648"/>
                </a:lnTo>
                <a:lnTo>
                  <a:pt x="101" y="651"/>
                </a:lnTo>
                <a:lnTo>
                  <a:pt x="110" y="656"/>
                </a:lnTo>
                <a:lnTo>
                  <a:pt x="119" y="659"/>
                </a:lnTo>
                <a:lnTo>
                  <a:pt x="128" y="662"/>
                </a:lnTo>
                <a:lnTo>
                  <a:pt x="138" y="665"/>
                </a:lnTo>
                <a:lnTo>
                  <a:pt x="159" y="670"/>
                </a:lnTo>
                <a:lnTo>
                  <a:pt x="180" y="673"/>
                </a:lnTo>
                <a:lnTo>
                  <a:pt x="202" y="677"/>
                </a:lnTo>
                <a:lnTo>
                  <a:pt x="225" y="680"/>
                </a:lnTo>
                <a:lnTo>
                  <a:pt x="248" y="683"/>
                </a:lnTo>
                <a:lnTo>
                  <a:pt x="272" y="685"/>
                </a:lnTo>
                <a:lnTo>
                  <a:pt x="295" y="686"/>
                </a:lnTo>
                <a:lnTo>
                  <a:pt x="319" y="689"/>
                </a:lnTo>
                <a:lnTo>
                  <a:pt x="342" y="692"/>
                </a:lnTo>
                <a:lnTo>
                  <a:pt x="365" y="696"/>
                </a:lnTo>
                <a:lnTo>
                  <a:pt x="377" y="697"/>
                </a:lnTo>
                <a:lnTo>
                  <a:pt x="389" y="698"/>
                </a:lnTo>
                <a:lnTo>
                  <a:pt x="401" y="700"/>
                </a:lnTo>
                <a:lnTo>
                  <a:pt x="413" y="701"/>
                </a:lnTo>
                <a:lnTo>
                  <a:pt x="439" y="704"/>
                </a:lnTo>
                <a:lnTo>
                  <a:pt x="466" y="707"/>
                </a:lnTo>
                <a:lnTo>
                  <a:pt x="492" y="710"/>
                </a:lnTo>
                <a:lnTo>
                  <a:pt x="520" y="711"/>
                </a:lnTo>
                <a:lnTo>
                  <a:pt x="576" y="714"/>
                </a:lnTo>
                <a:lnTo>
                  <a:pt x="604" y="715"/>
                </a:lnTo>
                <a:lnTo>
                  <a:pt x="631" y="717"/>
                </a:lnTo>
                <a:lnTo>
                  <a:pt x="658" y="718"/>
                </a:lnTo>
                <a:lnTo>
                  <a:pt x="684" y="719"/>
                </a:lnTo>
                <a:lnTo>
                  <a:pt x="695" y="719"/>
                </a:lnTo>
                <a:lnTo>
                  <a:pt x="708" y="719"/>
                </a:lnTo>
                <a:lnTo>
                  <a:pt x="720" y="719"/>
                </a:lnTo>
                <a:lnTo>
                  <a:pt x="732" y="719"/>
                </a:lnTo>
                <a:lnTo>
                  <a:pt x="742" y="719"/>
                </a:lnTo>
                <a:lnTo>
                  <a:pt x="753" y="719"/>
                </a:lnTo>
                <a:lnTo>
                  <a:pt x="763" y="719"/>
                </a:lnTo>
                <a:lnTo>
                  <a:pt x="773" y="719"/>
                </a:lnTo>
                <a:lnTo>
                  <a:pt x="782" y="719"/>
                </a:lnTo>
                <a:lnTo>
                  <a:pt x="791" y="719"/>
                </a:lnTo>
                <a:lnTo>
                  <a:pt x="801" y="719"/>
                </a:lnTo>
                <a:lnTo>
                  <a:pt x="809" y="718"/>
                </a:lnTo>
                <a:lnTo>
                  <a:pt x="816" y="718"/>
                </a:lnTo>
                <a:lnTo>
                  <a:pt x="824" y="718"/>
                </a:lnTo>
                <a:lnTo>
                  <a:pt x="839" y="717"/>
                </a:lnTo>
                <a:lnTo>
                  <a:pt x="852" y="715"/>
                </a:lnTo>
                <a:lnTo>
                  <a:pt x="865" y="713"/>
                </a:lnTo>
                <a:lnTo>
                  <a:pt x="876" y="712"/>
                </a:lnTo>
                <a:lnTo>
                  <a:pt x="888" y="710"/>
                </a:lnTo>
                <a:lnTo>
                  <a:pt x="900" y="707"/>
                </a:lnTo>
                <a:lnTo>
                  <a:pt x="910" y="705"/>
                </a:lnTo>
                <a:lnTo>
                  <a:pt x="931" y="700"/>
                </a:lnTo>
                <a:lnTo>
                  <a:pt x="943" y="697"/>
                </a:lnTo>
                <a:lnTo>
                  <a:pt x="953" y="693"/>
                </a:lnTo>
                <a:lnTo>
                  <a:pt x="965" y="691"/>
                </a:lnTo>
                <a:lnTo>
                  <a:pt x="977" y="687"/>
                </a:lnTo>
                <a:lnTo>
                  <a:pt x="990" y="683"/>
                </a:lnTo>
                <a:lnTo>
                  <a:pt x="1002" y="679"/>
                </a:lnTo>
                <a:lnTo>
                  <a:pt x="1015" y="676"/>
                </a:lnTo>
                <a:lnTo>
                  <a:pt x="1029" y="672"/>
                </a:lnTo>
                <a:lnTo>
                  <a:pt x="1056" y="665"/>
                </a:lnTo>
                <a:lnTo>
                  <a:pt x="1070" y="662"/>
                </a:lnTo>
                <a:lnTo>
                  <a:pt x="1083" y="657"/>
                </a:lnTo>
                <a:lnTo>
                  <a:pt x="1096" y="652"/>
                </a:lnTo>
                <a:lnTo>
                  <a:pt x="1109" y="647"/>
                </a:lnTo>
                <a:lnTo>
                  <a:pt x="1120" y="641"/>
                </a:lnTo>
                <a:lnTo>
                  <a:pt x="1132" y="635"/>
                </a:lnTo>
                <a:lnTo>
                  <a:pt x="1142" y="627"/>
                </a:lnTo>
                <a:lnTo>
                  <a:pt x="1152" y="620"/>
                </a:lnTo>
                <a:lnTo>
                  <a:pt x="1160" y="610"/>
                </a:lnTo>
                <a:lnTo>
                  <a:pt x="1165" y="606"/>
                </a:lnTo>
                <a:lnTo>
                  <a:pt x="1168" y="601"/>
                </a:lnTo>
                <a:lnTo>
                  <a:pt x="1174" y="590"/>
                </a:lnTo>
                <a:lnTo>
                  <a:pt x="1180" y="579"/>
                </a:lnTo>
                <a:lnTo>
                  <a:pt x="1184" y="567"/>
                </a:lnTo>
                <a:lnTo>
                  <a:pt x="1188" y="554"/>
                </a:lnTo>
                <a:lnTo>
                  <a:pt x="1191" y="541"/>
                </a:lnTo>
                <a:lnTo>
                  <a:pt x="1194" y="527"/>
                </a:lnTo>
                <a:lnTo>
                  <a:pt x="1195" y="513"/>
                </a:lnTo>
                <a:lnTo>
                  <a:pt x="1196" y="498"/>
                </a:lnTo>
                <a:lnTo>
                  <a:pt x="1197" y="483"/>
                </a:lnTo>
                <a:lnTo>
                  <a:pt x="1197" y="467"/>
                </a:lnTo>
                <a:lnTo>
                  <a:pt x="1197" y="450"/>
                </a:lnTo>
                <a:lnTo>
                  <a:pt x="1197" y="433"/>
                </a:lnTo>
                <a:lnTo>
                  <a:pt x="1197" y="415"/>
                </a:lnTo>
                <a:lnTo>
                  <a:pt x="1197" y="398"/>
                </a:lnTo>
                <a:lnTo>
                  <a:pt x="1197" y="380"/>
                </a:lnTo>
                <a:lnTo>
                  <a:pt x="1196" y="361"/>
                </a:lnTo>
                <a:lnTo>
                  <a:pt x="1196" y="352"/>
                </a:lnTo>
                <a:lnTo>
                  <a:pt x="1196" y="343"/>
                </a:lnTo>
                <a:lnTo>
                  <a:pt x="1196" y="331"/>
                </a:lnTo>
                <a:lnTo>
                  <a:pt x="1196" y="321"/>
                </a:lnTo>
                <a:lnTo>
                  <a:pt x="1197" y="309"/>
                </a:lnTo>
                <a:lnTo>
                  <a:pt x="1197" y="297"/>
                </a:lnTo>
                <a:lnTo>
                  <a:pt x="1197" y="284"/>
                </a:lnTo>
                <a:lnTo>
                  <a:pt x="1197" y="271"/>
                </a:lnTo>
                <a:lnTo>
                  <a:pt x="1198" y="246"/>
                </a:lnTo>
                <a:lnTo>
                  <a:pt x="1198" y="219"/>
                </a:lnTo>
                <a:lnTo>
                  <a:pt x="1198" y="192"/>
                </a:lnTo>
                <a:lnTo>
                  <a:pt x="1197" y="166"/>
                </a:lnTo>
                <a:lnTo>
                  <a:pt x="1196" y="141"/>
                </a:lnTo>
                <a:lnTo>
                  <a:pt x="1196" y="128"/>
                </a:lnTo>
                <a:lnTo>
                  <a:pt x="1195" y="116"/>
                </a:lnTo>
                <a:lnTo>
                  <a:pt x="1194" y="103"/>
                </a:lnTo>
                <a:lnTo>
                  <a:pt x="1191" y="93"/>
                </a:lnTo>
                <a:lnTo>
                  <a:pt x="1190" y="81"/>
                </a:lnTo>
                <a:lnTo>
                  <a:pt x="1188" y="70"/>
                </a:lnTo>
                <a:lnTo>
                  <a:pt x="1186" y="61"/>
                </a:lnTo>
                <a:lnTo>
                  <a:pt x="1183" y="52"/>
                </a:lnTo>
                <a:lnTo>
                  <a:pt x="1180" y="44"/>
                </a:lnTo>
                <a:lnTo>
                  <a:pt x="1176" y="35"/>
                </a:lnTo>
                <a:lnTo>
                  <a:pt x="1173" y="28"/>
                </a:lnTo>
                <a:lnTo>
                  <a:pt x="1169" y="23"/>
                </a:lnTo>
                <a:lnTo>
                  <a:pt x="1165" y="17"/>
                </a:lnTo>
                <a:lnTo>
                  <a:pt x="1160" y="13"/>
                </a:lnTo>
                <a:close/>
              </a:path>
            </a:pathLst>
          </a:custGeom>
          <a:solidFill>
            <a:srgbClr val="00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3467" name="Line 347">
            <a:extLst>
              <a:ext uri="{FF2B5EF4-FFF2-40B4-BE49-F238E27FC236}">
                <a16:creationId xmlns:a16="http://schemas.microsoft.com/office/drawing/2014/main" id="{D3ED84A4-F3DE-E261-FA77-75551556555E}"/>
              </a:ext>
            </a:extLst>
          </p:cNvPr>
          <p:cNvSpPr>
            <a:spLocks noChangeShapeType="1"/>
          </p:cNvSpPr>
          <p:nvPr/>
        </p:nvSpPr>
        <p:spPr bwMode="auto">
          <a:xfrm flipV="1">
            <a:off x="4451350" y="4130675"/>
            <a:ext cx="490538" cy="317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3470" name="Rectangle 350">
            <a:extLst>
              <a:ext uri="{FF2B5EF4-FFF2-40B4-BE49-F238E27FC236}">
                <a16:creationId xmlns:a16="http://schemas.microsoft.com/office/drawing/2014/main" id="{38AC8708-A1AD-A35D-9720-8993E5B806A0}"/>
              </a:ext>
            </a:extLst>
          </p:cNvPr>
          <p:cNvSpPr>
            <a:spLocks noChangeArrowheads="1"/>
          </p:cNvSpPr>
          <p:nvPr/>
        </p:nvSpPr>
        <p:spPr bwMode="auto">
          <a:xfrm>
            <a:off x="3508375" y="4935538"/>
            <a:ext cx="476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JO" sz="1500">
                <a:solidFill>
                  <a:srgbClr val="000000"/>
                </a:solidFill>
              </a:rPr>
              <a:t> </a:t>
            </a:r>
            <a:endParaRPr lang="en-US" altLang="en-JO"/>
          </a:p>
        </p:txBody>
      </p:sp>
      <p:sp>
        <p:nvSpPr>
          <p:cNvPr id="133472" name="Rectangle 352">
            <a:extLst>
              <a:ext uri="{FF2B5EF4-FFF2-40B4-BE49-F238E27FC236}">
                <a16:creationId xmlns:a16="http://schemas.microsoft.com/office/drawing/2014/main" id="{83D00A67-84E4-DC8F-72E3-5C29EEE7C1DE}"/>
              </a:ext>
            </a:extLst>
          </p:cNvPr>
          <p:cNvSpPr>
            <a:spLocks noChangeArrowheads="1"/>
          </p:cNvSpPr>
          <p:nvPr/>
        </p:nvSpPr>
        <p:spPr bwMode="auto">
          <a:xfrm>
            <a:off x="3332163" y="5148263"/>
            <a:ext cx="476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JO" sz="1500">
                <a:solidFill>
                  <a:srgbClr val="000000"/>
                </a:solidFill>
              </a:rPr>
              <a:t> </a:t>
            </a:r>
            <a:endParaRPr lang="en-US" altLang="en-JO"/>
          </a:p>
        </p:txBody>
      </p:sp>
      <p:sp>
        <p:nvSpPr>
          <p:cNvPr id="133473" name="Rectangle 353">
            <a:extLst>
              <a:ext uri="{FF2B5EF4-FFF2-40B4-BE49-F238E27FC236}">
                <a16:creationId xmlns:a16="http://schemas.microsoft.com/office/drawing/2014/main" id="{8598E019-37D5-9905-9472-6F442C0522F6}"/>
              </a:ext>
            </a:extLst>
          </p:cNvPr>
          <p:cNvSpPr>
            <a:spLocks noChangeArrowheads="1"/>
          </p:cNvSpPr>
          <p:nvPr/>
        </p:nvSpPr>
        <p:spPr bwMode="auto">
          <a:xfrm>
            <a:off x="5167313" y="4878388"/>
            <a:ext cx="1449387" cy="539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3475" name="Rectangle 355">
            <a:extLst>
              <a:ext uri="{FF2B5EF4-FFF2-40B4-BE49-F238E27FC236}">
                <a16:creationId xmlns:a16="http://schemas.microsoft.com/office/drawing/2014/main" id="{6149275B-057D-4C8F-8416-694BED17DA45}"/>
              </a:ext>
            </a:extLst>
          </p:cNvPr>
          <p:cNvSpPr>
            <a:spLocks noChangeArrowheads="1"/>
          </p:cNvSpPr>
          <p:nvPr/>
        </p:nvSpPr>
        <p:spPr bwMode="auto">
          <a:xfrm>
            <a:off x="6210300" y="4935538"/>
            <a:ext cx="476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JO" sz="1500">
                <a:solidFill>
                  <a:srgbClr val="000000"/>
                </a:solidFill>
              </a:rPr>
              <a:t> </a:t>
            </a:r>
            <a:endParaRPr lang="en-US" altLang="en-JO"/>
          </a:p>
        </p:txBody>
      </p:sp>
      <p:sp>
        <p:nvSpPr>
          <p:cNvPr id="133477" name="Rectangle 357">
            <a:extLst>
              <a:ext uri="{FF2B5EF4-FFF2-40B4-BE49-F238E27FC236}">
                <a16:creationId xmlns:a16="http://schemas.microsoft.com/office/drawing/2014/main" id="{FDAE29A3-54F9-91C1-E838-196391A3A1B4}"/>
              </a:ext>
            </a:extLst>
          </p:cNvPr>
          <p:cNvSpPr>
            <a:spLocks noChangeArrowheads="1"/>
          </p:cNvSpPr>
          <p:nvPr/>
        </p:nvSpPr>
        <p:spPr bwMode="auto">
          <a:xfrm>
            <a:off x="6218238" y="5148263"/>
            <a:ext cx="476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JO" sz="1500">
                <a:solidFill>
                  <a:srgbClr val="000000"/>
                </a:solidFill>
              </a:rPr>
              <a:t> </a:t>
            </a:r>
            <a:endParaRPr lang="en-US" altLang="en-JO"/>
          </a:p>
        </p:txBody>
      </p:sp>
      <p:sp>
        <p:nvSpPr>
          <p:cNvPr id="133478" name="Freeform 358">
            <a:extLst>
              <a:ext uri="{FF2B5EF4-FFF2-40B4-BE49-F238E27FC236}">
                <a16:creationId xmlns:a16="http://schemas.microsoft.com/office/drawing/2014/main" id="{9D801314-A4C9-D13F-2667-A99BBBDB502B}"/>
              </a:ext>
            </a:extLst>
          </p:cNvPr>
          <p:cNvSpPr>
            <a:spLocks noEditPoints="1"/>
          </p:cNvSpPr>
          <p:nvPr/>
        </p:nvSpPr>
        <p:spPr bwMode="auto">
          <a:xfrm>
            <a:off x="3463925" y="5110163"/>
            <a:ext cx="609600" cy="93662"/>
          </a:xfrm>
          <a:custGeom>
            <a:avLst/>
            <a:gdLst>
              <a:gd name="T0" fmla="*/ 4 w 384"/>
              <a:gd name="T1" fmla="*/ 26 h 59"/>
              <a:gd name="T2" fmla="*/ 335 w 384"/>
              <a:gd name="T3" fmla="*/ 26 h 59"/>
              <a:gd name="T4" fmla="*/ 337 w 384"/>
              <a:gd name="T5" fmla="*/ 26 h 59"/>
              <a:gd name="T6" fmla="*/ 338 w 384"/>
              <a:gd name="T7" fmla="*/ 26 h 59"/>
              <a:gd name="T8" fmla="*/ 339 w 384"/>
              <a:gd name="T9" fmla="*/ 27 h 59"/>
              <a:gd name="T10" fmla="*/ 339 w 384"/>
              <a:gd name="T11" fmla="*/ 30 h 59"/>
              <a:gd name="T12" fmla="*/ 339 w 384"/>
              <a:gd name="T13" fmla="*/ 31 h 59"/>
              <a:gd name="T14" fmla="*/ 338 w 384"/>
              <a:gd name="T15" fmla="*/ 32 h 59"/>
              <a:gd name="T16" fmla="*/ 337 w 384"/>
              <a:gd name="T17" fmla="*/ 33 h 59"/>
              <a:gd name="T18" fmla="*/ 335 w 384"/>
              <a:gd name="T19" fmla="*/ 33 h 59"/>
              <a:gd name="T20" fmla="*/ 4 w 384"/>
              <a:gd name="T21" fmla="*/ 33 h 59"/>
              <a:gd name="T22" fmla="*/ 3 w 384"/>
              <a:gd name="T23" fmla="*/ 33 h 59"/>
              <a:gd name="T24" fmla="*/ 2 w 384"/>
              <a:gd name="T25" fmla="*/ 32 h 59"/>
              <a:gd name="T26" fmla="*/ 2 w 384"/>
              <a:gd name="T27" fmla="*/ 31 h 59"/>
              <a:gd name="T28" fmla="*/ 0 w 384"/>
              <a:gd name="T29" fmla="*/ 30 h 59"/>
              <a:gd name="T30" fmla="*/ 2 w 384"/>
              <a:gd name="T31" fmla="*/ 27 h 59"/>
              <a:gd name="T32" fmla="*/ 2 w 384"/>
              <a:gd name="T33" fmla="*/ 26 h 59"/>
              <a:gd name="T34" fmla="*/ 3 w 384"/>
              <a:gd name="T35" fmla="*/ 26 h 59"/>
              <a:gd name="T36" fmla="*/ 4 w 384"/>
              <a:gd name="T37" fmla="*/ 26 h 59"/>
              <a:gd name="T38" fmla="*/ 4 w 384"/>
              <a:gd name="T39" fmla="*/ 26 h 59"/>
              <a:gd name="T40" fmla="*/ 326 w 384"/>
              <a:gd name="T41" fmla="*/ 0 h 59"/>
              <a:gd name="T42" fmla="*/ 384 w 384"/>
              <a:gd name="T43" fmla="*/ 30 h 59"/>
              <a:gd name="T44" fmla="*/ 326 w 384"/>
              <a:gd name="T45" fmla="*/ 59 h 59"/>
              <a:gd name="T46" fmla="*/ 326 w 384"/>
              <a:gd name="T4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84" h="59">
                <a:moveTo>
                  <a:pt x="4" y="26"/>
                </a:moveTo>
                <a:lnTo>
                  <a:pt x="335" y="26"/>
                </a:lnTo>
                <a:lnTo>
                  <a:pt x="337" y="26"/>
                </a:lnTo>
                <a:lnTo>
                  <a:pt x="338" y="26"/>
                </a:lnTo>
                <a:lnTo>
                  <a:pt x="339" y="27"/>
                </a:lnTo>
                <a:lnTo>
                  <a:pt x="339" y="30"/>
                </a:lnTo>
                <a:lnTo>
                  <a:pt x="339" y="31"/>
                </a:lnTo>
                <a:lnTo>
                  <a:pt x="338" y="32"/>
                </a:lnTo>
                <a:lnTo>
                  <a:pt x="337" y="33"/>
                </a:lnTo>
                <a:lnTo>
                  <a:pt x="335" y="33"/>
                </a:lnTo>
                <a:lnTo>
                  <a:pt x="4" y="33"/>
                </a:lnTo>
                <a:lnTo>
                  <a:pt x="3" y="33"/>
                </a:lnTo>
                <a:lnTo>
                  <a:pt x="2" y="32"/>
                </a:lnTo>
                <a:lnTo>
                  <a:pt x="2" y="31"/>
                </a:lnTo>
                <a:lnTo>
                  <a:pt x="0" y="30"/>
                </a:lnTo>
                <a:lnTo>
                  <a:pt x="2" y="27"/>
                </a:lnTo>
                <a:lnTo>
                  <a:pt x="2" y="26"/>
                </a:lnTo>
                <a:lnTo>
                  <a:pt x="3" y="26"/>
                </a:lnTo>
                <a:lnTo>
                  <a:pt x="4" y="26"/>
                </a:lnTo>
                <a:lnTo>
                  <a:pt x="4" y="26"/>
                </a:lnTo>
                <a:close/>
                <a:moveTo>
                  <a:pt x="326" y="0"/>
                </a:moveTo>
                <a:lnTo>
                  <a:pt x="384" y="30"/>
                </a:lnTo>
                <a:lnTo>
                  <a:pt x="326" y="59"/>
                </a:lnTo>
                <a:lnTo>
                  <a:pt x="326" y="0"/>
                </a:lnTo>
                <a:close/>
              </a:path>
            </a:pathLst>
          </a:custGeom>
          <a:solidFill>
            <a:srgbClr val="000000"/>
          </a:solidFill>
          <a:ln w="1588">
            <a:solidFill>
              <a:srgbClr val="000000"/>
            </a:solidFill>
            <a:prstDash val="solid"/>
            <a:round/>
            <a:headEnd/>
            <a:tailEnd/>
          </a:ln>
        </p:spPr>
        <p:txBody>
          <a:bodyPr/>
          <a:lstStyle/>
          <a:p>
            <a:endParaRPr lang="en-JO"/>
          </a:p>
        </p:txBody>
      </p:sp>
      <p:sp>
        <p:nvSpPr>
          <p:cNvPr id="133479" name="Freeform 359">
            <a:extLst>
              <a:ext uri="{FF2B5EF4-FFF2-40B4-BE49-F238E27FC236}">
                <a16:creationId xmlns:a16="http://schemas.microsoft.com/office/drawing/2014/main" id="{D64417DB-0221-5516-25A6-288FE44BA600}"/>
              </a:ext>
            </a:extLst>
          </p:cNvPr>
          <p:cNvSpPr>
            <a:spLocks noEditPoints="1"/>
          </p:cNvSpPr>
          <p:nvPr/>
        </p:nvSpPr>
        <p:spPr bwMode="auto">
          <a:xfrm>
            <a:off x="1865313" y="5110163"/>
            <a:ext cx="609600" cy="93662"/>
          </a:xfrm>
          <a:custGeom>
            <a:avLst/>
            <a:gdLst>
              <a:gd name="T0" fmla="*/ 381 w 384"/>
              <a:gd name="T1" fmla="*/ 33 h 59"/>
              <a:gd name="T2" fmla="*/ 49 w 384"/>
              <a:gd name="T3" fmla="*/ 33 h 59"/>
              <a:gd name="T4" fmla="*/ 48 w 384"/>
              <a:gd name="T5" fmla="*/ 33 h 59"/>
              <a:gd name="T6" fmla="*/ 47 w 384"/>
              <a:gd name="T7" fmla="*/ 32 h 59"/>
              <a:gd name="T8" fmla="*/ 46 w 384"/>
              <a:gd name="T9" fmla="*/ 31 h 59"/>
              <a:gd name="T10" fmla="*/ 46 w 384"/>
              <a:gd name="T11" fmla="*/ 30 h 59"/>
              <a:gd name="T12" fmla="*/ 46 w 384"/>
              <a:gd name="T13" fmla="*/ 28 h 59"/>
              <a:gd name="T14" fmla="*/ 47 w 384"/>
              <a:gd name="T15" fmla="*/ 27 h 59"/>
              <a:gd name="T16" fmla="*/ 48 w 384"/>
              <a:gd name="T17" fmla="*/ 26 h 59"/>
              <a:gd name="T18" fmla="*/ 49 w 384"/>
              <a:gd name="T19" fmla="*/ 26 h 59"/>
              <a:gd name="T20" fmla="*/ 381 w 384"/>
              <a:gd name="T21" fmla="*/ 26 h 59"/>
              <a:gd name="T22" fmla="*/ 382 w 384"/>
              <a:gd name="T23" fmla="*/ 26 h 59"/>
              <a:gd name="T24" fmla="*/ 383 w 384"/>
              <a:gd name="T25" fmla="*/ 26 h 59"/>
              <a:gd name="T26" fmla="*/ 384 w 384"/>
              <a:gd name="T27" fmla="*/ 27 h 59"/>
              <a:gd name="T28" fmla="*/ 384 w 384"/>
              <a:gd name="T29" fmla="*/ 30 h 59"/>
              <a:gd name="T30" fmla="*/ 384 w 384"/>
              <a:gd name="T31" fmla="*/ 31 h 59"/>
              <a:gd name="T32" fmla="*/ 383 w 384"/>
              <a:gd name="T33" fmla="*/ 32 h 59"/>
              <a:gd name="T34" fmla="*/ 382 w 384"/>
              <a:gd name="T35" fmla="*/ 33 h 59"/>
              <a:gd name="T36" fmla="*/ 381 w 384"/>
              <a:gd name="T37" fmla="*/ 33 h 59"/>
              <a:gd name="T38" fmla="*/ 381 w 384"/>
              <a:gd name="T39" fmla="*/ 33 h 59"/>
              <a:gd name="T40" fmla="*/ 59 w 384"/>
              <a:gd name="T41" fmla="*/ 59 h 59"/>
              <a:gd name="T42" fmla="*/ 0 w 384"/>
              <a:gd name="T43" fmla="*/ 30 h 59"/>
              <a:gd name="T44" fmla="*/ 59 w 384"/>
              <a:gd name="T45" fmla="*/ 0 h 59"/>
              <a:gd name="T46" fmla="*/ 59 w 384"/>
              <a:gd name="T4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84" h="59">
                <a:moveTo>
                  <a:pt x="381" y="33"/>
                </a:moveTo>
                <a:lnTo>
                  <a:pt x="49" y="33"/>
                </a:lnTo>
                <a:lnTo>
                  <a:pt x="48" y="33"/>
                </a:lnTo>
                <a:lnTo>
                  <a:pt x="47" y="32"/>
                </a:lnTo>
                <a:lnTo>
                  <a:pt x="46" y="31"/>
                </a:lnTo>
                <a:lnTo>
                  <a:pt x="46" y="30"/>
                </a:lnTo>
                <a:lnTo>
                  <a:pt x="46" y="28"/>
                </a:lnTo>
                <a:lnTo>
                  <a:pt x="47" y="27"/>
                </a:lnTo>
                <a:lnTo>
                  <a:pt x="48" y="26"/>
                </a:lnTo>
                <a:lnTo>
                  <a:pt x="49" y="26"/>
                </a:lnTo>
                <a:lnTo>
                  <a:pt x="381" y="26"/>
                </a:lnTo>
                <a:lnTo>
                  <a:pt x="382" y="26"/>
                </a:lnTo>
                <a:lnTo>
                  <a:pt x="383" y="26"/>
                </a:lnTo>
                <a:lnTo>
                  <a:pt x="384" y="27"/>
                </a:lnTo>
                <a:lnTo>
                  <a:pt x="384" y="30"/>
                </a:lnTo>
                <a:lnTo>
                  <a:pt x="384" y="31"/>
                </a:lnTo>
                <a:lnTo>
                  <a:pt x="383" y="32"/>
                </a:lnTo>
                <a:lnTo>
                  <a:pt x="382" y="33"/>
                </a:lnTo>
                <a:lnTo>
                  <a:pt x="381" y="33"/>
                </a:lnTo>
                <a:lnTo>
                  <a:pt x="381" y="33"/>
                </a:lnTo>
                <a:close/>
                <a:moveTo>
                  <a:pt x="59" y="59"/>
                </a:moveTo>
                <a:lnTo>
                  <a:pt x="0" y="30"/>
                </a:lnTo>
                <a:lnTo>
                  <a:pt x="59" y="0"/>
                </a:lnTo>
                <a:lnTo>
                  <a:pt x="59" y="59"/>
                </a:lnTo>
                <a:close/>
              </a:path>
            </a:pathLst>
          </a:custGeom>
          <a:solidFill>
            <a:srgbClr val="000000"/>
          </a:solidFill>
          <a:ln w="1588">
            <a:solidFill>
              <a:srgbClr val="000000"/>
            </a:solidFill>
            <a:prstDash val="solid"/>
            <a:round/>
            <a:headEnd/>
            <a:tailEnd/>
          </a:ln>
        </p:spPr>
        <p:txBody>
          <a:bodyPr/>
          <a:lstStyle/>
          <a:p>
            <a:endParaRPr lang="en-JO"/>
          </a:p>
        </p:txBody>
      </p:sp>
      <p:sp>
        <p:nvSpPr>
          <p:cNvPr id="133480" name="Freeform 360">
            <a:extLst>
              <a:ext uri="{FF2B5EF4-FFF2-40B4-BE49-F238E27FC236}">
                <a16:creationId xmlns:a16="http://schemas.microsoft.com/office/drawing/2014/main" id="{CAA8651F-5430-C88F-23A3-E79423EF1330}"/>
              </a:ext>
            </a:extLst>
          </p:cNvPr>
          <p:cNvSpPr>
            <a:spLocks noEditPoints="1"/>
          </p:cNvSpPr>
          <p:nvPr/>
        </p:nvSpPr>
        <p:spPr bwMode="auto">
          <a:xfrm>
            <a:off x="6176963" y="5110163"/>
            <a:ext cx="609600" cy="93662"/>
          </a:xfrm>
          <a:custGeom>
            <a:avLst/>
            <a:gdLst>
              <a:gd name="T0" fmla="*/ 4 w 384"/>
              <a:gd name="T1" fmla="*/ 26 h 59"/>
              <a:gd name="T2" fmla="*/ 335 w 384"/>
              <a:gd name="T3" fmla="*/ 26 h 59"/>
              <a:gd name="T4" fmla="*/ 336 w 384"/>
              <a:gd name="T5" fmla="*/ 26 h 59"/>
              <a:gd name="T6" fmla="*/ 337 w 384"/>
              <a:gd name="T7" fmla="*/ 27 h 59"/>
              <a:gd name="T8" fmla="*/ 338 w 384"/>
              <a:gd name="T9" fmla="*/ 28 h 59"/>
              <a:gd name="T10" fmla="*/ 338 w 384"/>
              <a:gd name="T11" fmla="*/ 30 h 59"/>
              <a:gd name="T12" fmla="*/ 338 w 384"/>
              <a:gd name="T13" fmla="*/ 31 h 59"/>
              <a:gd name="T14" fmla="*/ 337 w 384"/>
              <a:gd name="T15" fmla="*/ 32 h 59"/>
              <a:gd name="T16" fmla="*/ 336 w 384"/>
              <a:gd name="T17" fmla="*/ 33 h 59"/>
              <a:gd name="T18" fmla="*/ 335 w 384"/>
              <a:gd name="T19" fmla="*/ 33 h 59"/>
              <a:gd name="T20" fmla="*/ 4 w 384"/>
              <a:gd name="T21" fmla="*/ 33 h 59"/>
              <a:gd name="T22" fmla="*/ 2 w 384"/>
              <a:gd name="T23" fmla="*/ 33 h 59"/>
              <a:gd name="T24" fmla="*/ 1 w 384"/>
              <a:gd name="T25" fmla="*/ 32 h 59"/>
              <a:gd name="T26" fmla="*/ 0 w 384"/>
              <a:gd name="T27" fmla="*/ 31 h 59"/>
              <a:gd name="T28" fmla="*/ 0 w 384"/>
              <a:gd name="T29" fmla="*/ 30 h 59"/>
              <a:gd name="T30" fmla="*/ 0 w 384"/>
              <a:gd name="T31" fmla="*/ 27 h 59"/>
              <a:gd name="T32" fmla="*/ 1 w 384"/>
              <a:gd name="T33" fmla="*/ 26 h 59"/>
              <a:gd name="T34" fmla="*/ 2 w 384"/>
              <a:gd name="T35" fmla="*/ 26 h 59"/>
              <a:gd name="T36" fmla="*/ 4 w 384"/>
              <a:gd name="T37" fmla="*/ 26 h 59"/>
              <a:gd name="T38" fmla="*/ 4 w 384"/>
              <a:gd name="T39" fmla="*/ 26 h 59"/>
              <a:gd name="T40" fmla="*/ 326 w 384"/>
              <a:gd name="T41" fmla="*/ 0 h 59"/>
              <a:gd name="T42" fmla="*/ 384 w 384"/>
              <a:gd name="T43" fmla="*/ 30 h 59"/>
              <a:gd name="T44" fmla="*/ 326 w 384"/>
              <a:gd name="T45" fmla="*/ 59 h 59"/>
              <a:gd name="T46" fmla="*/ 326 w 384"/>
              <a:gd name="T4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84" h="59">
                <a:moveTo>
                  <a:pt x="4" y="26"/>
                </a:moveTo>
                <a:lnTo>
                  <a:pt x="335" y="26"/>
                </a:lnTo>
                <a:lnTo>
                  <a:pt x="336" y="26"/>
                </a:lnTo>
                <a:lnTo>
                  <a:pt x="337" y="27"/>
                </a:lnTo>
                <a:lnTo>
                  <a:pt x="338" y="28"/>
                </a:lnTo>
                <a:lnTo>
                  <a:pt x="338" y="30"/>
                </a:lnTo>
                <a:lnTo>
                  <a:pt x="338" y="31"/>
                </a:lnTo>
                <a:lnTo>
                  <a:pt x="337" y="32"/>
                </a:lnTo>
                <a:lnTo>
                  <a:pt x="336" y="33"/>
                </a:lnTo>
                <a:lnTo>
                  <a:pt x="335" y="33"/>
                </a:lnTo>
                <a:lnTo>
                  <a:pt x="4" y="33"/>
                </a:lnTo>
                <a:lnTo>
                  <a:pt x="2" y="33"/>
                </a:lnTo>
                <a:lnTo>
                  <a:pt x="1" y="32"/>
                </a:lnTo>
                <a:lnTo>
                  <a:pt x="0" y="31"/>
                </a:lnTo>
                <a:lnTo>
                  <a:pt x="0" y="30"/>
                </a:lnTo>
                <a:lnTo>
                  <a:pt x="0" y="27"/>
                </a:lnTo>
                <a:lnTo>
                  <a:pt x="1" y="26"/>
                </a:lnTo>
                <a:lnTo>
                  <a:pt x="2" y="26"/>
                </a:lnTo>
                <a:lnTo>
                  <a:pt x="4" y="26"/>
                </a:lnTo>
                <a:lnTo>
                  <a:pt x="4" y="26"/>
                </a:lnTo>
                <a:close/>
                <a:moveTo>
                  <a:pt x="326" y="0"/>
                </a:moveTo>
                <a:lnTo>
                  <a:pt x="384" y="30"/>
                </a:lnTo>
                <a:lnTo>
                  <a:pt x="326" y="59"/>
                </a:lnTo>
                <a:lnTo>
                  <a:pt x="326" y="0"/>
                </a:lnTo>
                <a:close/>
              </a:path>
            </a:pathLst>
          </a:custGeom>
          <a:solidFill>
            <a:srgbClr val="000000"/>
          </a:solidFill>
          <a:ln w="1588">
            <a:solidFill>
              <a:srgbClr val="000000"/>
            </a:solidFill>
            <a:prstDash val="solid"/>
            <a:round/>
            <a:headEnd/>
            <a:tailEnd/>
          </a:ln>
        </p:spPr>
        <p:txBody>
          <a:bodyPr/>
          <a:lstStyle/>
          <a:p>
            <a:endParaRPr lang="en-JO"/>
          </a:p>
        </p:txBody>
      </p:sp>
      <p:sp>
        <p:nvSpPr>
          <p:cNvPr id="133481" name="Freeform 361">
            <a:extLst>
              <a:ext uri="{FF2B5EF4-FFF2-40B4-BE49-F238E27FC236}">
                <a16:creationId xmlns:a16="http://schemas.microsoft.com/office/drawing/2014/main" id="{6E04C7D3-BA5A-8F62-A0DF-040A902F0BF8}"/>
              </a:ext>
            </a:extLst>
          </p:cNvPr>
          <p:cNvSpPr>
            <a:spLocks noEditPoints="1"/>
          </p:cNvSpPr>
          <p:nvPr/>
        </p:nvSpPr>
        <p:spPr bwMode="auto">
          <a:xfrm>
            <a:off x="4513263" y="5110163"/>
            <a:ext cx="831850" cy="93662"/>
          </a:xfrm>
          <a:custGeom>
            <a:avLst/>
            <a:gdLst>
              <a:gd name="T0" fmla="*/ 668 w 671"/>
              <a:gd name="T1" fmla="*/ 33 h 59"/>
              <a:gd name="T2" fmla="*/ 49 w 671"/>
              <a:gd name="T3" fmla="*/ 33 h 59"/>
              <a:gd name="T4" fmla="*/ 48 w 671"/>
              <a:gd name="T5" fmla="*/ 33 h 59"/>
              <a:gd name="T6" fmla="*/ 47 w 671"/>
              <a:gd name="T7" fmla="*/ 32 h 59"/>
              <a:gd name="T8" fmla="*/ 45 w 671"/>
              <a:gd name="T9" fmla="*/ 31 h 59"/>
              <a:gd name="T10" fmla="*/ 45 w 671"/>
              <a:gd name="T11" fmla="*/ 30 h 59"/>
              <a:gd name="T12" fmla="*/ 45 w 671"/>
              <a:gd name="T13" fmla="*/ 28 h 59"/>
              <a:gd name="T14" fmla="*/ 47 w 671"/>
              <a:gd name="T15" fmla="*/ 27 h 59"/>
              <a:gd name="T16" fmla="*/ 48 w 671"/>
              <a:gd name="T17" fmla="*/ 26 h 59"/>
              <a:gd name="T18" fmla="*/ 49 w 671"/>
              <a:gd name="T19" fmla="*/ 26 h 59"/>
              <a:gd name="T20" fmla="*/ 668 w 671"/>
              <a:gd name="T21" fmla="*/ 26 h 59"/>
              <a:gd name="T22" fmla="*/ 669 w 671"/>
              <a:gd name="T23" fmla="*/ 26 h 59"/>
              <a:gd name="T24" fmla="*/ 670 w 671"/>
              <a:gd name="T25" fmla="*/ 26 h 59"/>
              <a:gd name="T26" fmla="*/ 671 w 671"/>
              <a:gd name="T27" fmla="*/ 27 h 59"/>
              <a:gd name="T28" fmla="*/ 671 w 671"/>
              <a:gd name="T29" fmla="*/ 30 h 59"/>
              <a:gd name="T30" fmla="*/ 671 w 671"/>
              <a:gd name="T31" fmla="*/ 31 h 59"/>
              <a:gd name="T32" fmla="*/ 670 w 671"/>
              <a:gd name="T33" fmla="*/ 32 h 59"/>
              <a:gd name="T34" fmla="*/ 669 w 671"/>
              <a:gd name="T35" fmla="*/ 33 h 59"/>
              <a:gd name="T36" fmla="*/ 668 w 671"/>
              <a:gd name="T37" fmla="*/ 33 h 59"/>
              <a:gd name="T38" fmla="*/ 668 w 671"/>
              <a:gd name="T39" fmla="*/ 33 h 59"/>
              <a:gd name="T40" fmla="*/ 58 w 671"/>
              <a:gd name="T41" fmla="*/ 59 h 59"/>
              <a:gd name="T42" fmla="*/ 0 w 671"/>
              <a:gd name="T43" fmla="*/ 30 h 59"/>
              <a:gd name="T44" fmla="*/ 58 w 671"/>
              <a:gd name="T45" fmla="*/ 0 h 59"/>
              <a:gd name="T46" fmla="*/ 58 w 671"/>
              <a:gd name="T4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71" h="59">
                <a:moveTo>
                  <a:pt x="668" y="33"/>
                </a:moveTo>
                <a:lnTo>
                  <a:pt x="49" y="33"/>
                </a:lnTo>
                <a:lnTo>
                  <a:pt x="48" y="33"/>
                </a:lnTo>
                <a:lnTo>
                  <a:pt x="47" y="32"/>
                </a:lnTo>
                <a:lnTo>
                  <a:pt x="45" y="31"/>
                </a:lnTo>
                <a:lnTo>
                  <a:pt x="45" y="30"/>
                </a:lnTo>
                <a:lnTo>
                  <a:pt x="45" y="28"/>
                </a:lnTo>
                <a:lnTo>
                  <a:pt x="47" y="27"/>
                </a:lnTo>
                <a:lnTo>
                  <a:pt x="48" y="26"/>
                </a:lnTo>
                <a:lnTo>
                  <a:pt x="49" y="26"/>
                </a:lnTo>
                <a:lnTo>
                  <a:pt x="668" y="26"/>
                </a:lnTo>
                <a:lnTo>
                  <a:pt x="669" y="26"/>
                </a:lnTo>
                <a:lnTo>
                  <a:pt x="670" y="26"/>
                </a:lnTo>
                <a:lnTo>
                  <a:pt x="671" y="27"/>
                </a:lnTo>
                <a:lnTo>
                  <a:pt x="671" y="30"/>
                </a:lnTo>
                <a:lnTo>
                  <a:pt x="671" y="31"/>
                </a:lnTo>
                <a:lnTo>
                  <a:pt x="670" y="32"/>
                </a:lnTo>
                <a:lnTo>
                  <a:pt x="669" y="33"/>
                </a:lnTo>
                <a:lnTo>
                  <a:pt x="668" y="33"/>
                </a:lnTo>
                <a:lnTo>
                  <a:pt x="668" y="33"/>
                </a:lnTo>
                <a:close/>
                <a:moveTo>
                  <a:pt x="58" y="59"/>
                </a:moveTo>
                <a:lnTo>
                  <a:pt x="0" y="30"/>
                </a:lnTo>
                <a:lnTo>
                  <a:pt x="58" y="0"/>
                </a:lnTo>
                <a:lnTo>
                  <a:pt x="58" y="59"/>
                </a:lnTo>
                <a:close/>
              </a:path>
            </a:pathLst>
          </a:custGeom>
          <a:solidFill>
            <a:srgbClr val="000000"/>
          </a:solidFill>
          <a:ln w="1588">
            <a:solidFill>
              <a:srgbClr val="000000"/>
            </a:solidFill>
            <a:prstDash val="solid"/>
            <a:round/>
            <a:headEnd/>
            <a:tailEnd/>
          </a:ln>
        </p:spPr>
        <p:txBody>
          <a:bodyPr/>
          <a:lstStyle/>
          <a:p>
            <a:endParaRPr lang="en-JO"/>
          </a:p>
        </p:txBody>
      </p:sp>
      <p:sp>
        <p:nvSpPr>
          <p:cNvPr id="133485" name="Text Box 365">
            <a:extLst>
              <a:ext uri="{FF2B5EF4-FFF2-40B4-BE49-F238E27FC236}">
                <a16:creationId xmlns:a16="http://schemas.microsoft.com/office/drawing/2014/main" id="{1B370C71-47F3-2CB9-6C63-B6B56C2D26D6}"/>
              </a:ext>
            </a:extLst>
          </p:cNvPr>
          <p:cNvSpPr txBox="1">
            <a:spLocks noChangeArrowheads="1"/>
          </p:cNvSpPr>
          <p:nvPr/>
        </p:nvSpPr>
        <p:spPr bwMode="auto">
          <a:xfrm>
            <a:off x="2136775" y="4859338"/>
            <a:ext cx="1574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administered</a:t>
            </a:r>
          </a:p>
          <a:p>
            <a:r>
              <a:rPr lang="en-US" altLang="en-JO" sz="1800">
                <a:latin typeface="Comic Sans MS" panose="030F0902030302020204" pitchFamily="66" charset="0"/>
              </a:rPr>
              <a:t>network</a:t>
            </a:r>
          </a:p>
        </p:txBody>
      </p:sp>
      <p:sp>
        <p:nvSpPr>
          <p:cNvPr id="133486" name="Text Box 366">
            <a:extLst>
              <a:ext uri="{FF2B5EF4-FFF2-40B4-BE49-F238E27FC236}">
                <a16:creationId xmlns:a16="http://schemas.microsoft.com/office/drawing/2014/main" id="{30428EDD-D66D-422B-288F-C519652DDC2B}"/>
              </a:ext>
            </a:extLst>
          </p:cNvPr>
          <p:cNvSpPr txBox="1">
            <a:spLocks noChangeArrowheads="1"/>
          </p:cNvSpPr>
          <p:nvPr/>
        </p:nvSpPr>
        <p:spPr bwMode="auto">
          <a:xfrm>
            <a:off x="5216525" y="4824413"/>
            <a:ext cx="11239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public</a:t>
            </a:r>
          </a:p>
          <a:p>
            <a:r>
              <a:rPr lang="en-US" altLang="en-JO" sz="1800">
                <a:latin typeface="Comic Sans MS" panose="030F0902030302020204" pitchFamily="66" charset="0"/>
              </a:rPr>
              <a:t>Internet</a:t>
            </a:r>
          </a:p>
        </p:txBody>
      </p:sp>
      <p:sp>
        <p:nvSpPr>
          <p:cNvPr id="133487" name="Text Box 367">
            <a:extLst>
              <a:ext uri="{FF2B5EF4-FFF2-40B4-BE49-F238E27FC236}">
                <a16:creationId xmlns:a16="http://schemas.microsoft.com/office/drawing/2014/main" id="{587B3EBB-BD91-71B1-91D9-55A5F960D9B8}"/>
              </a:ext>
            </a:extLst>
          </p:cNvPr>
          <p:cNvSpPr txBox="1">
            <a:spLocks noChangeArrowheads="1"/>
          </p:cNvSpPr>
          <p:nvPr/>
        </p:nvSpPr>
        <p:spPr bwMode="auto">
          <a:xfrm>
            <a:off x="3844925" y="5664200"/>
            <a:ext cx="996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800">
                <a:latin typeface="Comic Sans MS" panose="030F0902030302020204" pitchFamily="66" charset="0"/>
              </a:rPr>
              <a:t>firewall</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64E450C9-BFC9-A182-5023-641F295B6ADB}"/>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82B74A5A-9B40-2353-9E8A-ACEACC03A58F}"/>
              </a:ext>
            </a:extLst>
          </p:cNvPr>
          <p:cNvSpPr>
            <a:spLocks noGrp="1"/>
          </p:cNvSpPr>
          <p:nvPr>
            <p:ph type="sldNum" sz="quarter" idx="12"/>
          </p:nvPr>
        </p:nvSpPr>
        <p:spPr/>
        <p:txBody>
          <a:bodyPr/>
          <a:lstStyle/>
          <a:p>
            <a:r>
              <a:rPr lang="en-US" altLang="en-JO"/>
              <a:t>8-</a:t>
            </a:r>
            <a:fld id="{EBA16C02-3A1A-4540-8BB0-B10D7204EE6E}" type="slidenum">
              <a:rPr lang="en-US" altLang="en-JO"/>
              <a:pPr/>
              <a:t>74</a:t>
            </a:fld>
            <a:endParaRPr lang="en-US" altLang="en-JO"/>
          </a:p>
        </p:txBody>
      </p:sp>
      <p:sp>
        <p:nvSpPr>
          <p:cNvPr id="146435" name="Rectangle 3">
            <a:extLst>
              <a:ext uri="{FF2B5EF4-FFF2-40B4-BE49-F238E27FC236}">
                <a16:creationId xmlns:a16="http://schemas.microsoft.com/office/drawing/2014/main" id="{B483BD7E-39AC-A729-64AA-CFFEA8FEAF17}"/>
              </a:ext>
            </a:extLst>
          </p:cNvPr>
          <p:cNvSpPr>
            <a:spLocks noGrp="1" noChangeArrowheads="1"/>
          </p:cNvSpPr>
          <p:nvPr>
            <p:ph type="title"/>
          </p:nvPr>
        </p:nvSpPr>
        <p:spPr>
          <a:xfrm>
            <a:off x="474663" y="180975"/>
            <a:ext cx="7772400" cy="1143000"/>
          </a:xfrm>
        </p:spPr>
        <p:txBody>
          <a:bodyPr/>
          <a:lstStyle/>
          <a:p>
            <a:r>
              <a:rPr lang="en-US" altLang="en-JO" sz="3600"/>
              <a:t>Firewalls: Why</a:t>
            </a:r>
            <a:endParaRPr lang="en-US" altLang="en-JO"/>
          </a:p>
        </p:txBody>
      </p:sp>
      <p:sp>
        <p:nvSpPr>
          <p:cNvPr id="146438" name="Rectangle 6">
            <a:extLst>
              <a:ext uri="{FF2B5EF4-FFF2-40B4-BE49-F238E27FC236}">
                <a16:creationId xmlns:a16="http://schemas.microsoft.com/office/drawing/2014/main" id="{AB40AFA5-3531-A7AF-CEA7-5E35799EA159}"/>
              </a:ext>
            </a:extLst>
          </p:cNvPr>
          <p:cNvSpPr>
            <a:spLocks noChangeArrowheads="1"/>
          </p:cNvSpPr>
          <p:nvPr/>
        </p:nvSpPr>
        <p:spPr bwMode="auto">
          <a:xfrm>
            <a:off x="363538" y="1357313"/>
            <a:ext cx="8421687" cy="459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2"/>
              </a:buClr>
              <a:buSzPct val="85000"/>
              <a:buFont typeface="ZapfDingbats" pitchFamily="82" charset="2"/>
              <a:buChar char="r"/>
              <a:defRPr sz="2400">
                <a:solidFill>
                  <a:schemeClr val="tx1"/>
                </a:solidFill>
                <a:latin typeface="Comic Sans MS" panose="030F0902030302020204" pitchFamily="66" charset="0"/>
              </a:defRPr>
            </a:lvl1pPr>
            <a:lvl2pPr marL="742950" indent="-285750" algn="l">
              <a:spcBef>
                <a:spcPct val="20000"/>
              </a:spcBef>
              <a:buClr>
                <a:schemeClr val="accent2"/>
              </a:buClr>
              <a:buSzPct val="75000"/>
              <a:buFont typeface="ZapfDingbats" pitchFamily="82" charset="2"/>
              <a:buChar char="m"/>
              <a:defRPr sz="2000">
                <a:solidFill>
                  <a:schemeClr val="tx1"/>
                </a:solidFill>
                <a:latin typeface="Comic Sans MS" panose="030F0902030302020204" pitchFamily="66" charset="0"/>
              </a:defRPr>
            </a:lvl2pPr>
            <a:lvl3pPr marL="1143000" indent="-228600" algn="l">
              <a:spcBef>
                <a:spcPct val="20000"/>
              </a:spcBef>
              <a:buChar char="•"/>
              <a:defRPr>
                <a:solidFill>
                  <a:schemeClr val="tx1"/>
                </a:solidFill>
                <a:latin typeface="Comic Sans MS" panose="030F0902030302020204" pitchFamily="66" charset="0"/>
              </a:defRPr>
            </a:lvl3pPr>
            <a:lvl4pPr marL="1600200" indent="-228600" algn="l">
              <a:spcBef>
                <a:spcPct val="20000"/>
              </a:spcBef>
              <a:buChar char="–"/>
              <a:defRPr>
                <a:solidFill>
                  <a:schemeClr val="tx1"/>
                </a:solidFill>
                <a:latin typeface="Times New Roman" panose="02020603050405020304" pitchFamily="18" charset="0"/>
              </a:defRPr>
            </a:lvl4pPr>
            <a:lvl5pPr marL="2057400" indent="-228600" algn="l">
              <a:spcBef>
                <a:spcPct val="20000"/>
              </a:spcBef>
              <a:buChar char="»"/>
              <a:defRPr>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a:solidFill>
                  <a:schemeClr val="tx1"/>
                </a:solidFill>
                <a:latin typeface="Times New Roman" panose="02020603050405020304" pitchFamily="18" charset="0"/>
              </a:defRPr>
            </a:lvl9pPr>
          </a:lstStyle>
          <a:p>
            <a:pPr>
              <a:buFont typeface="ZapfDingbats" pitchFamily="82" charset="2"/>
              <a:buNone/>
            </a:pPr>
            <a:r>
              <a:rPr lang="en-US" altLang="en-JO">
                <a:solidFill>
                  <a:srgbClr val="FF0000"/>
                </a:solidFill>
              </a:rPr>
              <a:t>prevent denial of service attacks:</a:t>
            </a:r>
          </a:p>
          <a:p>
            <a:pPr lvl="1"/>
            <a:r>
              <a:rPr lang="en-US" altLang="en-JO" sz="2400"/>
              <a:t>SYN flooding: attacker establishes many bogus TCP connections, no resources left for “real” connections</a:t>
            </a:r>
          </a:p>
          <a:p>
            <a:pPr>
              <a:buFont typeface="ZapfDingbats" pitchFamily="82" charset="2"/>
              <a:buNone/>
            </a:pPr>
            <a:r>
              <a:rPr lang="en-US" altLang="en-JO">
                <a:solidFill>
                  <a:srgbClr val="FF0000"/>
                </a:solidFill>
              </a:rPr>
              <a:t>prevent illegal modification/access of internal data.</a:t>
            </a:r>
          </a:p>
          <a:p>
            <a:pPr lvl="1"/>
            <a:r>
              <a:rPr lang="en-US" altLang="en-JO" sz="2400"/>
              <a:t>e.g., attacker replaces CIA’s homepage with something else</a:t>
            </a:r>
          </a:p>
          <a:p>
            <a:pPr>
              <a:buFont typeface="ZapfDingbats" pitchFamily="82" charset="2"/>
              <a:buNone/>
            </a:pPr>
            <a:r>
              <a:rPr lang="en-US" altLang="en-JO">
                <a:solidFill>
                  <a:srgbClr val="FF0000"/>
                </a:solidFill>
              </a:rPr>
              <a:t>allow only authorized access to inside network </a:t>
            </a:r>
            <a:r>
              <a:rPr lang="en-US" altLang="en-JO"/>
              <a:t>(set of authenticated users/hosts)</a:t>
            </a:r>
          </a:p>
          <a:p>
            <a:pPr>
              <a:buFont typeface="ZapfDingbats" pitchFamily="82" charset="2"/>
              <a:buNone/>
            </a:pPr>
            <a:r>
              <a:rPr lang="en-US" altLang="en-JO">
                <a:solidFill>
                  <a:srgbClr val="FF0000"/>
                </a:solidFill>
              </a:rPr>
              <a:t>three types of firewalls:</a:t>
            </a:r>
          </a:p>
          <a:p>
            <a:pPr lvl="1"/>
            <a:r>
              <a:rPr lang="en-US" altLang="en-JO" sz="2400"/>
              <a:t>stateless packet filters</a:t>
            </a:r>
          </a:p>
          <a:p>
            <a:pPr lvl="1"/>
            <a:r>
              <a:rPr lang="en-US" altLang="en-JO" sz="2400"/>
              <a:t>stateful packet filters</a:t>
            </a:r>
          </a:p>
          <a:p>
            <a:pPr lvl="1"/>
            <a:r>
              <a:rPr lang="en-US" altLang="en-JO" sz="2400"/>
              <a:t>application gateways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9342E8BD-B23F-01BC-2529-F582FA576195}"/>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3F1DEE4E-EAA0-A89B-7706-8965A03599DA}"/>
              </a:ext>
            </a:extLst>
          </p:cNvPr>
          <p:cNvSpPr>
            <a:spLocks noGrp="1"/>
          </p:cNvSpPr>
          <p:nvPr>
            <p:ph type="sldNum" sz="quarter" idx="12"/>
          </p:nvPr>
        </p:nvSpPr>
        <p:spPr/>
        <p:txBody>
          <a:bodyPr/>
          <a:lstStyle/>
          <a:p>
            <a:r>
              <a:rPr lang="en-US" altLang="en-JO"/>
              <a:t>8-</a:t>
            </a:r>
            <a:fld id="{6D5AAD30-B0B2-0742-88F3-61DD31EEE727}" type="slidenum">
              <a:rPr lang="en-US" altLang="en-JO"/>
              <a:pPr/>
              <a:t>75</a:t>
            </a:fld>
            <a:endParaRPr lang="en-US" altLang="en-JO"/>
          </a:p>
        </p:txBody>
      </p:sp>
      <p:sp>
        <p:nvSpPr>
          <p:cNvPr id="134499" name="Oval 355">
            <a:extLst>
              <a:ext uri="{FF2B5EF4-FFF2-40B4-BE49-F238E27FC236}">
                <a16:creationId xmlns:a16="http://schemas.microsoft.com/office/drawing/2014/main" id="{C3E74F88-DC96-F8F5-FAD9-0FF86B45444C}"/>
              </a:ext>
            </a:extLst>
          </p:cNvPr>
          <p:cNvSpPr>
            <a:spLocks noChangeArrowheads="1"/>
          </p:cNvSpPr>
          <p:nvPr/>
        </p:nvSpPr>
        <p:spPr bwMode="auto">
          <a:xfrm>
            <a:off x="4670425" y="1703388"/>
            <a:ext cx="1435100" cy="40798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4146" name="Rectangle 2">
            <a:extLst>
              <a:ext uri="{FF2B5EF4-FFF2-40B4-BE49-F238E27FC236}">
                <a16:creationId xmlns:a16="http://schemas.microsoft.com/office/drawing/2014/main" id="{059B0F92-BB17-B001-91E4-AFF097B5CA40}"/>
              </a:ext>
            </a:extLst>
          </p:cNvPr>
          <p:cNvSpPr>
            <a:spLocks noGrp="1" noChangeArrowheads="1"/>
          </p:cNvSpPr>
          <p:nvPr>
            <p:ph type="title"/>
          </p:nvPr>
        </p:nvSpPr>
        <p:spPr>
          <a:xfrm>
            <a:off x="409575" y="200025"/>
            <a:ext cx="7772400" cy="1143000"/>
          </a:xfrm>
        </p:spPr>
        <p:txBody>
          <a:bodyPr/>
          <a:lstStyle/>
          <a:p>
            <a:r>
              <a:rPr lang="en-US" altLang="en-JO" sz="3600"/>
              <a:t>Stateless packet filtering</a:t>
            </a:r>
          </a:p>
        </p:txBody>
      </p:sp>
      <p:sp>
        <p:nvSpPr>
          <p:cNvPr id="134147" name="Rectangle 3">
            <a:extLst>
              <a:ext uri="{FF2B5EF4-FFF2-40B4-BE49-F238E27FC236}">
                <a16:creationId xmlns:a16="http://schemas.microsoft.com/office/drawing/2014/main" id="{EC9BB9BD-B452-1A2F-E044-C5C6AC88C5AF}"/>
              </a:ext>
            </a:extLst>
          </p:cNvPr>
          <p:cNvSpPr>
            <a:spLocks noGrp="1" noChangeArrowheads="1"/>
          </p:cNvSpPr>
          <p:nvPr>
            <p:ph type="body" sz="half" idx="1"/>
          </p:nvPr>
        </p:nvSpPr>
        <p:spPr>
          <a:xfrm>
            <a:off x="477838" y="3562350"/>
            <a:ext cx="7512050" cy="2879725"/>
          </a:xfrm>
        </p:spPr>
        <p:txBody>
          <a:bodyPr/>
          <a:lstStyle/>
          <a:p>
            <a:pPr>
              <a:lnSpc>
                <a:spcPct val="90000"/>
              </a:lnSpc>
            </a:pPr>
            <a:r>
              <a:rPr lang="en-US" altLang="en-JO" sz="2400"/>
              <a:t>internal network connected to Internet via</a:t>
            </a:r>
            <a:r>
              <a:rPr lang="en-US" altLang="en-JO" sz="2400">
                <a:solidFill>
                  <a:srgbClr val="FF0000"/>
                </a:solidFill>
              </a:rPr>
              <a:t> router firewall</a:t>
            </a:r>
          </a:p>
          <a:p>
            <a:pPr>
              <a:lnSpc>
                <a:spcPct val="90000"/>
              </a:lnSpc>
            </a:pPr>
            <a:r>
              <a:rPr lang="en-US" altLang="en-JO" sz="2400"/>
              <a:t>router </a:t>
            </a:r>
            <a:r>
              <a:rPr lang="en-US" altLang="en-JO" sz="2400">
                <a:solidFill>
                  <a:srgbClr val="FF0000"/>
                </a:solidFill>
              </a:rPr>
              <a:t>filters packet-by-packet, </a:t>
            </a:r>
            <a:r>
              <a:rPr lang="en-US" altLang="en-JO" sz="2400"/>
              <a:t>decision to forward/drop packet based on:</a:t>
            </a:r>
          </a:p>
          <a:p>
            <a:pPr lvl="1">
              <a:lnSpc>
                <a:spcPct val="90000"/>
              </a:lnSpc>
            </a:pPr>
            <a:r>
              <a:rPr lang="en-US" altLang="en-JO" sz="2000"/>
              <a:t>source IP address, destination IP address</a:t>
            </a:r>
          </a:p>
          <a:p>
            <a:pPr lvl="1">
              <a:lnSpc>
                <a:spcPct val="90000"/>
              </a:lnSpc>
            </a:pPr>
            <a:r>
              <a:rPr lang="en-US" altLang="en-JO" sz="2000"/>
              <a:t>TCP/UDP source and destination port numbers</a:t>
            </a:r>
          </a:p>
          <a:p>
            <a:pPr lvl="1">
              <a:lnSpc>
                <a:spcPct val="90000"/>
              </a:lnSpc>
            </a:pPr>
            <a:r>
              <a:rPr lang="en-US" altLang="en-JO" sz="2000"/>
              <a:t>ICMP message type</a:t>
            </a:r>
          </a:p>
          <a:p>
            <a:pPr lvl="1">
              <a:lnSpc>
                <a:spcPct val="90000"/>
              </a:lnSpc>
            </a:pPr>
            <a:r>
              <a:rPr lang="en-US" altLang="en-JO" sz="2000"/>
              <a:t>TCP SYN and ACK bits</a:t>
            </a:r>
          </a:p>
        </p:txBody>
      </p:sp>
      <p:grpSp>
        <p:nvGrpSpPr>
          <p:cNvPr id="134492" name="Group 348">
            <a:extLst>
              <a:ext uri="{FF2B5EF4-FFF2-40B4-BE49-F238E27FC236}">
                <a16:creationId xmlns:a16="http://schemas.microsoft.com/office/drawing/2014/main" id="{49F5A4B1-6061-7EF3-C7C0-D81FC385541B}"/>
              </a:ext>
            </a:extLst>
          </p:cNvPr>
          <p:cNvGrpSpPr>
            <a:grpSpLocks/>
          </p:cNvGrpSpPr>
          <p:nvPr/>
        </p:nvGrpSpPr>
        <p:grpSpPr bwMode="auto">
          <a:xfrm>
            <a:off x="1620838" y="1727200"/>
            <a:ext cx="5087937" cy="1747838"/>
            <a:chOff x="1021" y="956"/>
            <a:chExt cx="2771" cy="977"/>
          </a:xfrm>
        </p:grpSpPr>
        <p:sp>
          <p:nvSpPr>
            <p:cNvPr id="134153" name="Freeform 9">
              <a:extLst>
                <a:ext uri="{FF2B5EF4-FFF2-40B4-BE49-F238E27FC236}">
                  <a16:creationId xmlns:a16="http://schemas.microsoft.com/office/drawing/2014/main" id="{959117D5-CDBD-67A1-A637-2F8D400C38F4}"/>
                </a:ext>
              </a:extLst>
            </p:cNvPr>
            <p:cNvSpPr>
              <a:spLocks/>
            </p:cNvSpPr>
            <p:nvPr/>
          </p:nvSpPr>
          <p:spPr bwMode="auto">
            <a:xfrm>
              <a:off x="1021" y="956"/>
              <a:ext cx="1672" cy="977"/>
            </a:xfrm>
            <a:custGeom>
              <a:avLst/>
              <a:gdLst>
                <a:gd name="T0" fmla="*/ 77 w 1672"/>
                <a:gd name="T1" fmla="*/ 3 h 977"/>
                <a:gd name="T2" fmla="*/ 127 w 1672"/>
                <a:gd name="T3" fmla="*/ 1 h 977"/>
                <a:gd name="T4" fmla="*/ 187 w 1672"/>
                <a:gd name="T5" fmla="*/ 17 h 977"/>
                <a:gd name="T6" fmla="*/ 281 w 1672"/>
                <a:gd name="T7" fmla="*/ 54 h 977"/>
                <a:gd name="T8" fmla="*/ 380 w 1672"/>
                <a:gd name="T9" fmla="*/ 90 h 977"/>
                <a:gd name="T10" fmla="*/ 451 w 1672"/>
                <a:gd name="T11" fmla="*/ 104 h 977"/>
                <a:gd name="T12" fmla="*/ 518 w 1672"/>
                <a:gd name="T13" fmla="*/ 104 h 977"/>
                <a:gd name="T14" fmla="*/ 641 w 1672"/>
                <a:gd name="T15" fmla="*/ 90 h 977"/>
                <a:gd name="T16" fmla="*/ 774 w 1672"/>
                <a:gd name="T17" fmla="*/ 76 h 977"/>
                <a:gd name="T18" fmla="*/ 853 w 1672"/>
                <a:gd name="T19" fmla="*/ 76 h 977"/>
                <a:gd name="T20" fmla="*/ 942 w 1672"/>
                <a:gd name="T21" fmla="*/ 88 h 977"/>
                <a:gd name="T22" fmla="*/ 1046 w 1672"/>
                <a:gd name="T23" fmla="*/ 106 h 977"/>
                <a:gd name="T24" fmla="*/ 1190 w 1672"/>
                <a:gd name="T25" fmla="*/ 134 h 977"/>
                <a:gd name="T26" fmla="*/ 1361 w 1672"/>
                <a:gd name="T27" fmla="*/ 180 h 977"/>
                <a:gd name="T28" fmla="*/ 1471 w 1672"/>
                <a:gd name="T29" fmla="*/ 220 h 977"/>
                <a:gd name="T30" fmla="*/ 1543 w 1672"/>
                <a:gd name="T31" fmla="*/ 258 h 977"/>
                <a:gd name="T32" fmla="*/ 1579 w 1672"/>
                <a:gd name="T33" fmla="*/ 284 h 977"/>
                <a:gd name="T34" fmla="*/ 1616 w 1672"/>
                <a:gd name="T35" fmla="*/ 326 h 977"/>
                <a:gd name="T36" fmla="*/ 1651 w 1672"/>
                <a:gd name="T37" fmla="*/ 403 h 977"/>
                <a:gd name="T38" fmla="*/ 1669 w 1672"/>
                <a:gd name="T39" fmla="*/ 493 h 977"/>
                <a:gd name="T40" fmla="*/ 1671 w 1672"/>
                <a:gd name="T41" fmla="*/ 588 h 977"/>
                <a:gd name="T42" fmla="*/ 1660 w 1672"/>
                <a:gd name="T43" fmla="*/ 680 h 977"/>
                <a:gd name="T44" fmla="*/ 1637 w 1672"/>
                <a:gd name="T45" fmla="*/ 762 h 977"/>
                <a:gd name="T46" fmla="*/ 1607 w 1672"/>
                <a:gd name="T47" fmla="*/ 825 h 977"/>
                <a:gd name="T48" fmla="*/ 1564 w 1672"/>
                <a:gd name="T49" fmla="*/ 867 h 977"/>
                <a:gd name="T50" fmla="*/ 1506 w 1672"/>
                <a:gd name="T51" fmla="*/ 895 h 977"/>
                <a:gd name="T52" fmla="*/ 1436 w 1672"/>
                <a:gd name="T53" fmla="*/ 912 h 977"/>
                <a:gd name="T54" fmla="*/ 1293 w 1672"/>
                <a:gd name="T55" fmla="*/ 930 h 977"/>
                <a:gd name="T56" fmla="*/ 1146 w 1672"/>
                <a:gd name="T57" fmla="*/ 946 h 977"/>
                <a:gd name="T58" fmla="*/ 1059 w 1672"/>
                <a:gd name="T59" fmla="*/ 956 h 977"/>
                <a:gd name="T60" fmla="*/ 907 w 1672"/>
                <a:gd name="T61" fmla="*/ 969 h 977"/>
                <a:gd name="T62" fmla="*/ 754 w 1672"/>
                <a:gd name="T63" fmla="*/ 974 h 977"/>
                <a:gd name="T64" fmla="*/ 668 w 1672"/>
                <a:gd name="T65" fmla="*/ 977 h 977"/>
                <a:gd name="T66" fmla="*/ 593 w 1672"/>
                <a:gd name="T67" fmla="*/ 977 h 977"/>
                <a:gd name="T68" fmla="*/ 532 w 1672"/>
                <a:gd name="T69" fmla="*/ 974 h 977"/>
                <a:gd name="T70" fmla="*/ 483 w 1672"/>
                <a:gd name="T71" fmla="*/ 971 h 977"/>
                <a:gd name="T72" fmla="*/ 417 w 1672"/>
                <a:gd name="T73" fmla="*/ 960 h 977"/>
                <a:gd name="T74" fmla="*/ 326 w 1672"/>
                <a:gd name="T75" fmla="*/ 937 h 977"/>
                <a:gd name="T76" fmla="*/ 236 w 1672"/>
                <a:gd name="T77" fmla="*/ 914 h 977"/>
                <a:gd name="T78" fmla="*/ 142 w 1672"/>
                <a:gd name="T79" fmla="*/ 886 h 977"/>
                <a:gd name="T80" fmla="*/ 78 w 1672"/>
                <a:gd name="T81" fmla="*/ 852 h 977"/>
                <a:gd name="T82" fmla="*/ 47 w 1672"/>
                <a:gd name="T83" fmla="*/ 822 h 977"/>
                <a:gd name="T84" fmla="*/ 26 w 1672"/>
                <a:gd name="T85" fmla="*/ 786 h 977"/>
                <a:gd name="T86" fmla="*/ 7 w 1672"/>
                <a:gd name="T87" fmla="*/ 716 h 977"/>
                <a:gd name="T88" fmla="*/ 0 w 1672"/>
                <a:gd name="T89" fmla="*/ 611 h 977"/>
                <a:gd name="T90" fmla="*/ 2 w 1672"/>
                <a:gd name="T91" fmla="*/ 491 h 977"/>
                <a:gd name="T92" fmla="*/ 1 w 1672"/>
                <a:gd name="T93" fmla="*/ 418 h 977"/>
                <a:gd name="T94" fmla="*/ 0 w 1672"/>
                <a:gd name="T95" fmla="*/ 333 h 977"/>
                <a:gd name="T96" fmla="*/ 2 w 1672"/>
                <a:gd name="T97" fmla="*/ 189 h 977"/>
                <a:gd name="T98" fmla="*/ 12 w 1672"/>
                <a:gd name="T99" fmla="*/ 110 h 977"/>
                <a:gd name="T100" fmla="*/ 29 w 1672"/>
                <a:gd name="T101" fmla="*/ 48 h 977"/>
                <a:gd name="T102" fmla="*/ 47 w 1672"/>
                <a:gd name="T103" fmla="*/ 22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72" h="977">
                  <a:moveTo>
                    <a:pt x="54" y="16"/>
                  </a:moveTo>
                  <a:lnTo>
                    <a:pt x="57" y="14"/>
                  </a:lnTo>
                  <a:lnTo>
                    <a:pt x="61" y="10"/>
                  </a:lnTo>
                  <a:lnTo>
                    <a:pt x="69" y="7"/>
                  </a:lnTo>
                  <a:lnTo>
                    <a:pt x="77" y="3"/>
                  </a:lnTo>
                  <a:lnTo>
                    <a:pt x="86" y="1"/>
                  </a:lnTo>
                  <a:lnTo>
                    <a:pt x="96" y="0"/>
                  </a:lnTo>
                  <a:lnTo>
                    <a:pt x="105" y="0"/>
                  </a:lnTo>
                  <a:lnTo>
                    <a:pt x="116" y="0"/>
                  </a:lnTo>
                  <a:lnTo>
                    <a:pt x="127" y="1"/>
                  </a:lnTo>
                  <a:lnTo>
                    <a:pt x="138" y="3"/>
                  </a:lnTo>
                  <a:lnTo>
                    <a:pt x="149" y="6"/>
                  </a:lnTo>
                  <a:lnTo>
                    <a:pt x="161" y="9"/>
                  </a:lnTo>
                  <a:lnTo>
                    <a:pt x="174" y="13"/>
                  </a:lnTo>
                  <a:lnTo>
                    <a:pt x="187" y="17"/>
                  </a:lnTo>
                  <a:lnTo>
                    <a:pt x="200" y="22"/>
                  </a:lnTo>
                  <a:lnTo>
                    <a:pt x="212" y="27"/>
                  </a:lnTo>
                  <a:lnTo>
                    <a:pt x="225" y="31"/>
                  </a:lnTo>
                  <a:lnTo>
                    <a:pt x="253" y="43"/>
                  </a:lnTo>
                  <a:lnTo>
                    <a:pt x="281" y="54"/>
                  </a:lnTo>
                  <a:lnTo>
                    <a:pt x="309" y="65"/>
                  </a:lnTo>
                  <a:lnTo>
                    <a:pt x="338" y="76"/>
                  </a:lnTo>
                  <a:lnTo>
                    <a:pt x="352" y="82"/>
                  </a:lnTo>
                  <a:lnTo>
                    <a:pt x="366" y="86"/>
                  </a:lnTo>
                  <a:lnTo>
                    <a:pt x="380" y="90"/>
                  </a:lnTo>
                  <a:lnTo>
                    <a:pt x="394" y="95"/>
                  </a:lnTo>
                  <a:lnTo>
                    <a:pt x="408" y="97"/>
                  </a:lnTo>
                  <a:lnTo>
                    <a:pt x="422" y="100"/>
                  </a:lnTo>
                  <a:lnTo>
                    <a:pt x="436" y="103"/>
                  </a:lnTo>
                  <a:lnTo>
                    <a:pt x="451" y="104"/>
                  </a:lnTo>
                  <a:lnTo>
                    <a:pt x="465" y="105"/>
                  </a:lnTo>
                  <a:lnTo>
                    <a:pt x="477" y="105"/>
                  </a:lnTo>
                  <a:lnTo>
                    <a:pt x="491" y="105"/>
                  </a:lnTo>
                  <a:lnTo>
                    <a:pt x="504" y="105"/>
                  </a:lnTo>
                  <a:lnTo>
                    <a:pt x="518" y="104"/>
                  </a:lnTo>
                  <a:lnTo>
                    <a:pt x="532" y="104"/>
                  </a:lnTo>
                  <a:lnTo>
                    <a:pt x="559" y="100"/>
                  </a:lnTo>
                  <a:lnTo>
                    <a:pt x="586" y="98"/>
                  </a:lnTo>
                  <a:lnTo>
                    <a:pt x="614" y="95"/>
                  </a:lnTo>
                  <a:lnTo>
                    <a:pt x="641" y="90"/>
                  </a:lnTo>
                  <a:lnTo>
                    <a:pt x="670" y="86"/>
                  </a:lnTo>
                  <a:lnTo>
                    <a:pt x="698" y="83"/>
                  </a:lnTo>
                  <a:lnTo>
                    <a:pt x="727" y="79"/>
                  </a:lnTo>
                  <a:lnTo>
                    <a:pt x="757" y="77"/>
                  </a:lnTo>
                  <a:lnTo>
                    <a:pt x="774" y="76"/>
                  </a:lnTo>
                  <a:lnTo>
                    <a:pt x="789" y="75"/>
                  </a:lnTo>
                  <a:lnTo>
                    <a:pt x="804" y="75"/>
                  </a:lnTo>
                  <a:lnTo>
                    <a:pt x="820" y="75"/>
                  </a:lnTo>
                  <a:lnTo>
                    <a:pt x="837" y="76"/>
                  </a:lnTo>
                  <a:lnTo>
                    <a:pt x="853" y="76"/>
                  </a:lnTo>
                  <a:lnTo>
                    <a:pt x="871" y="77"/>
                  </a:lnTo>
                  <a:lnTo>
                    <a:pt x="888" y="79"/>
                  </a:lnTo>
                  <a:lnTo>
                    <a:pt x="906" y="82"/>
                  </a:lnTo>
                  <a:lnTo>
                    <a:pt x="923" y="84"/>
                  </a:lnTo>
                  <a:lnTo>
                    <a:pt x="942" y="88"/>
                  </a:lnTo>
                  <a:lnTo>
                    <a:pt x="961" y="91"/>
                  </a:lnTo>
                  <a:lnTo>
                    <a:pt x="980" y="95"/>
                  </a:lnTo>
                  <a:lnTo>
                    <a:pt x="1003" y="98"/>
                  </a:lnTo>
                  <a:lnTo>
                    <a:pt x="1024" y="102"/>
                  </a:lnTo>
                  <a:lnTo>
                    <a:pt x="1046" y="106"/>
                  </a:lnTo>
                  <a:lnTo>
                    <a:pt x="1069" y="110"/>
                  </a:lnTo>
                  <a:lnTo>
                    <a:pt x="1092" y="114"/>
                  </a:lnTo>
                  <a:lnTo>
                    <a:pt x="1117" y="119"/>
                  </a:lnTo>
                  <a:lnTo>
                    <a:pt x="1141" y="124"/>
                  </a:lnTo>
                  <a:lnTo>
                    <a:pt x="1190" y="134"/>
                  </a:lnTo>
                  <a:lnTo>
                    <a:pt x="1239" y="146"/>
                  </a:lnTo>
                  <a:lnTo>
                    <a:pt x="1288" y="159"/>
                  </a:lnTo>
                  <a:lnTo>
                    <a:pt x="1313" y="166"/>
                  </a:lnTo>
                  <a:lnTo>
                    <a:pt x="1337" y="173"/>
                  </a:lnTo>
                  <a:lnTo>
                    <a:pt x="1361" y="180"/>
                  </a:lnTo>
                  <a:lnTo>
                    <a:pt x="1384" y="187"/>
                  </a:lnTo>
                  <a:lnTo>
                    <a:pt x="1406" y="195"/>
                  </a:lnTo>
                  <a:lnTo>
                    <a:pt x="1429" y="203"/>
                  </a:lnTo>
                  <a:lnTo>
                    <a:pt x="1450" y="211"/>
                  </a:lnTo>
                  <a:lnTo>
                    <a:pt x="1471" y="220"/>
                  </a:lnTo>
                  <a:lnTo>
                    <a:pt x="1490" y="229"/>
                  </a:lnTo>
                  <a:lnTo>
                    <a:pt x="1509" y="238"/>
                  </a:lnTo>
                  <a:lnTo>
                    <a:pt x="1527" y="248"/>
                  </a:lnTo>
                  <a:lnTo>
                    <a:pt x="1535" y="252"/>
                  </a:lnTo>
                  <a:lnTo>
                    <a:pt x="1543" y="258"/>
                  </a:lnTo>
                  <a:lnTo>
                    <a:pt x="1551" y="263"/>
                  </a:lnTo>
                  <a:lnTo>
                    <a:pt x="1558" y="267"/>
                  </a:lnTo>
                  <a:lnTo>
                    <a:pt x="1565" y="273"/>
                  </a:lnTo>
                  <a:lnTo>
                    <a:pt x="1572" y="279"/>
                  </a:lnTo>
                  <a:lnTo>
                    <a:pt x="1579" y="284"/>
                  </a:lnTo>
                  <a:lnTo>
                    <a:pt x="1585" y="290"/>
                  </a:lnTo>
                  <a:lnTo>
                    <a:pt x="1591" y="296"/>
                  </a:lnTo>
                  <a:lnTo>
                    <a:pt x="1597" y="301"/>
                  </a:lnTo>
                  <a:lnTo>
                    <a:pt x="1607" y="313"/>
                  </a:lnTo>
                  <a:lnTo>
                    <a:pt x="1616" y="326"/>
                  </a:lnTo>
                  <a:lnTo>
                    <a:pt x="1625" y="340"/>
                  </a:lnTo>
                  <a:lnTo>
                    <a:pt x="1633" y="355"/>
                  </a:lnTo>
                  <a:lnTo>
                    <a:pt x="1640" y="370"/>
                  </a:lnTo>
                  <a:lnTo>
                    <a:pt x="1647" y="385"/>
                  </a:lnTo>
                  <a:lnTo>
                    <a:pt x="1651" y="403"/>
                  </a:lnTo>
                  <a:lnTo>
                    <a:pt x="1656" y="419"/>
                  </a:lnTo>
                  <a:lnTo>
                    <a:pt x="1661" y="438"/>
                  </a:lnTo>
                  <a:lnTo>
                    <a:pt x="1664" y="456"/>
                  </a:lnTo>
                  <a:lnTo>
                    <a:pt x="1667" y="474"/>
                  </a:lnTo>
                  <a:lnTo>
                    <a:pt x="1669" y="493"/>
                  </a:lnTo>
                  <a:lnTo>
                    <a:pt x="1671" y="512"/>
                  </a:lnTo>
                  <a:lnTo>
                    <a:pt x="1671" y="530"/>
                  </a:lnTo>
                  <a:lnTo>
                    <a:pt x="1672" y="550"/>
                  </a:lnTo>
                  <a:lnTo>
                    <a:pt x="1671" y="569"/>
                  </a:lnTo>
                  <a:lnTo>
                    <a:pt x="1671" y="588"/>
                  </a:lnTo>
                  <a:lnTo>
                    <a:pt x="1670" y="607"/>
                  </a:lnTo>
                  <a:lnTo>
                    <a:pt x="1668" y="626"/>
                  </a:lnTo>
                  <a:lnTo>
                    <a:pt x="1665" y="645"/>
                  </a:lnTo>
                  <a:lnTo>
                    <a:pt x="1663" y="662"/>
                  </a:lnTo>
                  <a:lnTo>
                    <a:pt x="1660" y="680"/>
                  </a:lnTo>
                  <a:lnTo>
                    <a:pt x="1656" y="697"/>
                  </a:lnTo>
                  <a:lnTo>
                    <a:pt x="1651" y="715"/>
                  </a:lnTo>
                  <a:lnTo>
                    <a:pt x="1648" y="731"/>
                  </a:lnTo>
                  <a:lnTo>
                    <a:pt x="1643" y="747"/>
                  </a:lnTo>
                  <a:lnTo>
                    <a:pt x="1637" y="762"/>
                  </a:lnTo>
                  <a:lnTo>
                    <a:pt x="1632" y="776"/>
                  </a:lnTo>
                  <a:lnTo>
                    <a:pt x="1626" y="790"/>
                  </a:lnTo>
                  <a:lnTo>
                    <a:pt x="1620" y="803"/>
                  </a:lnTo>
                  <a:lnTo>
                    <a:pt x="1614" y="814"/>
                  </a:lnTo>
                  <a:lnTo>
                    <a:pt x="1607" y="825"/>
                  </a:lnTo>
                  <a:lnTo>
                    <a:pt x="1600" y="834"/>
                  </a:lnTo>
                  <a:lnTo>
                    <a:pt x="1592" y="843"/>
                  </a:lnTo>
                  <a:lnTo>
                    <a:pt x="1584" y="852"/>
                  </a:lnTo>
                  <a:lnTo>
                    <a:pt x="1574" y="859"/>
                  </a:lnTo>
                  <a:lnTo>
                    <a:pt x="1564" y="867"/>
                  </a:lnTo>
                  <a:lnTo>
                    <a:pt x="1553" y="873"/>
                  </a:lnTo>
                  <a:lnTo>
                    <a:pt x="1543" y="879"/>
                  </a:lnTo>
                  <a:lnTo>
                    <a:pt x="1531" y="884"/>
                  </a:lnTo>
                  <a:lnTo>
                    <a:pt x="1518" y="890"/>
                  </a:lnTo>
                  <a:lnTo>
                    <a:pt x="1506" y="895"/>
                  </a:lnTo>
                  <a:lnTo>
                    <a:pt x="1493" y="898"/>
                  </a:lnTo>
                  <a:lnTo>
                    <a:pt x="1479" y="902"/>
                  </a:lnTo>
                  <a:lnTo>
                    <a:pt x="1465" y="905"/>
                  </a:lnTo>
                  <a:lnTo>
                    <a:pt x="1451" y="909"/>
                  </a:lnTo>
                  <a:lnTo>
                    <a:pt x="1436" y="912"/>
                  </a:lnTo>
                  <a:lnTo>
                    <a:pt x="1420" y="915"/>
                  </a:lnTo>
                  <a:lnTo>
                    <a:pt x="1390" y="919"/>
                  </a:lnTo>
                  <a:lnTo>
                    <a:pt x="1358" y="923"/>
                  </a:lnTo>
                  <a:lnTo>
                    <a:pt x="1326" y="926"/>
                  </a:lnTo>
                  <a:lnTo>
                    <a:pt x="1293" y="930"/>
                  </a:lnTo>
                  <a:lnTo>
                    <a:pt x="1259" y="932"/>
                  </a:lnTo>
                  <a:lnTo>
                    <a:pt x="1227" y="936"/>
                  </a:lnTo>
                  <a:lnTo>
                    <a:pt x="1194" y="939"/>
                  </a:lnTo>
                  <a:lnTo>
                    <a:pt x="1162" y="944"/>
                  </a:lnTo>
                  <a:lnTo>
                    <a:pt x="1146" y="946"/>
                  </a:lnTo>
                  <a:lnTo>
                    <a:pt x="1130" y="949"/>
                  </a:lnTo>
                  <a:lnTo>
                    <a:pt x="1112" y="950"/>
                  </a:lnTo>
                  <a:lnTo>
                    <a:pt x="1095" y="952"/>
                  </a:lnTo>
                  <a:lnTo>
                    <a:pt x="1077" y="954"/>
                  </a:lnTo>
                  <a:lnTo>
                    <a:pt x="1059" y="956"/>
                  </a:lnTo>
                  <a:lnTo>
                    <a:pt x="1041" y="958"/>
                  </a:lnTo>
                  <a:lnTo>
                    <a:pt x="1022" y="959"/>
                  </a:lnTo>
                  <a:lnTo>
                    <a:pt x="984" y="963"/>
                  </a:lnTo>
                  <a:lnTo>
                    <a:pt x="945" y="966"/>
                  </a:lnTo>
                  <a:lnTo>
                    <a:pt x="907" y="969"/>
                  </a:lnTo>
                  <a:lnTo>
                    <a:pt x="867" y="970"/>
                  </a:lnTo>
                  <a:lnTo>
                    <a:pt x="829" y="972"/>
                  </a:lnTo>
                  <a:lnTo>
                    <a:pt x="791" y="973"/>
                  </a:lnTo>
                  <a:lnTo>
                    <a:pt x="773" y="974"/>
                  </a:lnTo>
                  <a:lnTo>
                    <a:pt x="754" y="974"/>
                  </a:lnTo>
                  <a:lnTo>
                    <a:pt x="736" y="976"/>
                  </a:lnTo>
                  <a:lnTo>
                    <a:pt x="718" y="976"/>
                  </a:lnTo>
                  <a:lnTo>
                    <a:pt x="701" y="976"/>
                  </a:lnTo>
                  <a:lnTo>
                    <a:pt x="684" y="977"/>
                  </a:lnTo>
                  <a:lnTo>
                    <a:pt x="668" y="977"/>
                  </a:lnTo>
                  <a:lnTo>
                    <a:pt x="651" y="977"/>
                  </a:lnTo>
                  <a:lnTo>
                    <a:pt x="636" y="977"/>
                  </a:lnTo>
                  <a:lnTo>
                    <a:pt x="621" y="977"/>
                  </a:lnTo>
                  <a:lnTo>
                    <a:pt x="607" y="977"/>
                  </a:lnTo>
                  <a:lnTo>
                    <a:pt x="593" y="977"/>
                  </a:lnTo>
                  <a:lnTo>
                    <a:pt x="580" y="976"/>
                  </a:lnTo>
                  <a:lnTo>
                    <a:pt x="567" y="976"/>
                  </a:lnTo>
                  <a:lnTo>
                    <a:pt x="556" y="976"/>
                  </a:lnTo>
                  <a:lnTo>
                    <a:pt x="544" y="974"/>
                  </a:lnTo>
                  <a:lnTo>
                    <a:pt x="532" y="974"/>
                  </a:lnTo>
                  <a:lnTo>
                    <a:pt x="522" y="974"/>
                  </a:lnTo>
                  <a:lnTo>
                    <a:pt x="511" y="973"/>
                  </a:lnTo>
                  <a:lnTo>
                    <a:pt x="502" y="972"/>
                  </a:lnTo>
                  <a:lnTo>
                    <a:pt x="493" y="972"/>
                  </a:lnTo>
                  <a:lnTo>
                    <a:pt x="483" y="971"/>
                  </a:lnTo>
                  <a:lnTo>
                    <a:pt x="474" y="970"/>
                  </a:lnTo>
                  <a:lnTo>
                    <a:pt x="465" y="969"/>
                  </a:lnTo>
                  <a:lnTo>
                    <a:pt x="448" y="966"/>
                  </a:lnTo>
                  <a:lnTo>
                    <a:pt x="432" y="964"/>
                  </a:lnTo>
                  <a:lnTo>
                    <a:pt x="417" y="960"/>
                  </a:lnTo>
                  <a:lnTo>
                    <a:pt x="401" y="958"/>
                  </a:lnTo>
                  <a:lnTo>
                    <a:pt x="372" y="950"/>
                  </a:lnTo>
                  <a:lnTo>
                    <a:pt x="357" y="946"/>
                  </a:lnTo>
                  <a:lnTo>
                    <a:pt x="342" y="942"/>
                  </a:lnTo>
                  <a:lnTo>
                    <a:pt x="326" y="937"/>
                  </a:lnTo>
                  <a:lnTo>
                    <a:pt x="308" y="932"/>
                  </a:lnTo>
                  <a:lnTo>
                    <a:pt x="291" y="928"/>
                  </a:lnTo>
                  <a:lnTo>
                    <a:pt x="273" y="923"/>
                  </a:lnTo>
                  <a:lnTo>
                    <a:pt x="254" y="918"/>
                  </a:lnTo>
                  <a:lnTo>
                    <a:pt x="236" y="914"/>
                  </a:lnTo>
                  <a:lnTo>
                    <a:pt x="216" y="908"/>
                  </a:lnTo>
                  <a:lnTo>
                    <a:pt x="197" y="903"/>
                  </a:lnTo>
                  <a:lnTo>
                    <a:pt x="179" y="897"/>
                  </a:lnTo>
                  <a:lnTo>
                    <a:pt x="160" y="891"/>
                  </a:lnTo>
                  <a:lnTo>
                    <a:pt x="142" y="886"/>
                  </a:lnTo>
                  <a:lnTo>
                    <a:pt x="125" y="877"/>
                  </a:lnTo>
                  <a:lnTo>
                    <a:pt x="109" y="870"/>
                  </a:lnTo>
                  <a:lnTo>
                    <a:pt x="92" y="861"/>
                  </a:lnTo>
                  <a:lnTo>
                    <a:pt x="85" y="856"/>
                  </a:lnTo>
                  <a:lnTo>
                    <a:pt x="78" y="852"/>
                  </a:lnTo>
                  <a:lnTo>
                    <a:pt x="71" y="846"/>
                  </a:lnTo>
                  <a:lnTo>
                    <a:pt x="64" y="841"/>
                  </a:lnTo>
                  <a:lnTo>
                    <a:pt x="58" y="835"/>
                  </a:lnTo>
                  <a:lnTo>
                    <a:pt x="53" y="828"/>
                  </a:lnTo>
                  <a:lnTo>
                    <a:pt x="47" y="822"/>
                  </a:lnTo>
                  <a:lnTo>
                    <a:pt x="42" y="815"/>
                  </a:lnTo>
                  <a:lnTo>
                    <a:pt x="37" y="808"/>
                  </a:lnTo>
                  <a:lnTo>
                    <a:pt x="34" y="801"/>
                  </a:lnTo>
                  <a:lnTo>
                    <a:pt x="29" y="793"/>
                  </a:lnTo>
                  <a:lnTo>
                    <a:pt x="26" y="786"/>
                  </a:lnTo>
                  <a:lnTo>
                    <a:pt x="22" y="778"/>
                  </a:lnTo>
                  <a:lnTo>
                    <a:pt x="20" y="770"/>
                  </a:lnTo>
                  <a:lnTo>
                    <a:pt x="14" y="752"/>
                  </a:lnTo>
                  <a:lnTo>
                    <a:pt x="9" y="735"/>
                  </a:lnTo>
                  <a:lnTo>
                    <a:pt x="7" y="716"/>
                  </a:lnTo>
                  <a:lnTo>
                    <a:pt x="5" y="696"/>
                  </a:lnTo>
                  <a:lnTo>
                    <a:pt x="2" y="675"/>
                  </a:lnTo>
                  <a:lnTo>
                    <a:pt x="1" y="654"/>
                  </a:lnTo>
                  <a:lnTo>
                    <a:pt x="1" y="633"/>
                  </a:lnTo>
                  <a:lnTo>
                    <a:pt x="0" y="611"/>
                  </a:lnTo>
                  <a:lnTo>
                    <a:pt x="0" y="588"/>
                  </a:lnTo>
                  <a:lnTo>
                    <a:pt x="1" y="564"/>
                  </a:lnTo>
                  <a:lnTo>
                    <a:pt x="1" y="540"/>
                  </a:lnTo>
                  <a:lnTo>
                    <a:pt x="2" y="515"/>
                  </a:lnTo>
                  <a:lnTo>
                    <a:pt x="2" y="491"/>
                  </a:lnTo>
                  <a:lnTo>
                    <a:pt x="2" y="478"/>
                  </a:lnTo>
                  <a:lnTo>
                    <a:pt x="2" y="464"/>
                  </a:lnTo>
                  <a:lnTo>
                    <a:pt x="2" y="450"/>
                  </a:lnTo>
                  <a:lnTo>
                    <a:pt x="2" y="435"/>
                  </a:lnTo>
                  <a:lnTo>
                    <a:pt x="1" y="418"/>
                  </a:lnTo>
                  <a:lnTo>
                    <a:pt x="1" y="402"/>
                  </a:lnTo>
                  <a:lnTo>
                    <a:pt x="1" y="385"/>
                  </a:lnTo>
                  <a:lnTo>
                    <a:pt x="0" y="368"/>
                  </a:lnTo>
                  <a:lnTo>
                    <a:pt x="0" y="350"/>
                  </a:lnTo>
                  <a:lnTo>
                    <a:pt x="0" y="333"/>
                  </a:lnTo>
                  <a:lnTo>
                    <a:pt x="0" y="297"/>
                  </a:lnTo>
                  <a:lnTo>
                    <a:pt x="0" y="260"/>
                  </a:lnTo>
                  <a:lnTo>
                    <a:pt x="0" y="224"/>
                  </a:lnTo>
                  <a:lnTo>
                    <a:pt x="1" y="207"/>
                  </a:lnTo>
                  <a:lnTo>
                    <a:pt x="2" y="189"/>
                  </a:lnTo>
                  <a:lnTo>
                    <a:pt x="4" y="173"/>
                  </a:lnTo>
                  <a:lnTo>
                    <a:pt x="5" y="156"/>
                  </a:lnTo>
                  <a:lnTo>
                    <a:pt x="7" y="140"/>
                  </a:lnTo>
                  <a:lnTo>
                    <a:pt x="8" y="125"/>
                  </a:lnTo>
                  <a:lnTo>
                    <a:pt x="12" y="110"/>
                  </a:lnTo>
                  <a:lnTo>
                    <a:pt x="14" y="96"/>
                  </a:lnTo>
                  <a:lnTo>
                    <a:pt x="18" y="82"/>
                  </a:lnTo>
                  <a:lnTo>
                    <a:pt x="21" y="70"/>
                  </a:lnTo>
                  <a:lnTo>
                    <a:pt x="26" y="58"/>
                  </a:lnTo>
                  <a:lnTo>
                    <a:pt x="29" y="48"/>
                  </a:lnTo>
                  <a:lnTo>
                    <a:pt x="35" y="37"/>
                  </a:lnTo>
                  <a:lnTo>
                    <a:pt x="37" y="34"/>
                  </a:lnTo>
                  <a:lnTo>
                    <a:pt x="41" y="29"/>
                  </a:lnTo>
                  <a:lnTo>
                    <a:pt x="43" y="26"/>
                  </a:lnTo>
                  <a:lnTo>
                    <a:pt x="47" y="22"/>
                  </a:lnTo>
                  <a:lnTo>
                    <a:pt x="50" y="19"/>
                  </a:lnTo>
                  <a:lnTo>
                    <a:pt x="54" y="16"/>
                  </a:lnTo>
                  <a:close/>
                </a:path>
              </a:pathLst>
            </a:custGeom>
            <a:solidFill>
              <a:srgbClr val="00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55" name="Rectangle 11">
              <a:extLst>
                <a:ext uri="{FF2B5EF4-FFF2-40B4-BE49-F238E27FC236}">
                  <a16:creationId xmlns:a16="http://schemas.microsoft.com/office/drawing/2014/main" id="{4629BC28-E08A-CF89-D6A7-099F4E915C8D}"/>
                </a:ext>
              </a:extLst>
            </p:cNvPr>
            <p:cNvSpPr>
              <a:spLocks noChangeArrowheads="1"/>
            </p:cNvSpPr>
            <p:nvPr/>
          </p:nvSpPr>
          <p:spPr bwMode="auto">
            <a:xfrm>
              <a:off x="1868" y="1600"/>
              <a:ext cx="52" cy="236"/>
            </a:xfrm>
            <a:prstGeom prst="rect">
              <a:avLst/>
            </a:prstGeom>
            <a:solidFill>
              <a:srgbClr val="33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4156" name="Rectangle 12">
              <a:extLst>
                <a:ext uri="{FF2B5EF4-FFF2-40B4-BE49-F238E27FC236}">
                  <a16:creationId xmlns:a16="http://schemas.microsoft.com/office/drawing/2014/main" id="{A164F7F9-2690-A7AF-6BD8-AE058F4DE053}"/>
                </a:ext>
              </a:extLst>
            </p:cNvPr>
            <p:cNvSpPr>
              <a:spLocks noChangeArrowheads="1"/>
            </p:cNvSpPr>
            <p:nvPr/>
          </p:nvSpPr>
          <p:spPr bwMode="auto">
            <a:xfrm>
              <a:off x="1812" y="1667"/>
              <a:ext cx="71" cy="236"/>
            </a:xfrm>
            <a:prstGeom prst="rect">
              <a:avLst/>
            </a:prstGeom>
            <a:solidFill>
              <a:srgbClr val="33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4157" name="Rectangle 13">
              <a:extLst>
                <a:ext uri="{FF2B5EF4-FFF2-40B4-BE49-F238E27FC236}">
                  <a16:creationId xmlns:a16="http://schemas.microsoft.com/office/drawing/2014/main" id="{E191CCDB-783F-9358-4CF1-5A19ED05AF5D}"/>
                </a:ext>
              </a:extLst>
            </p:cNvPr>
            <p:cNvSpPr>
              <a:spLocks noChangeArrowheads="1"/>
            </p:cNvSpPr>
            <p:nvPr/>
          </p:nvSpPr>
          <p:spPr bwMode="auto">
            <a:xfrm>
              <a:off x="1812" y="1667"/>
              <a:ext cx="71" cy="236"/>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134158" name="Freeform 14">
              <a:extLst>
                <a:ext uri="{FF2B5EF4-FFF2-40B4-BE49-F238E27FC236}">
                  <a16:creationId xmlns:a16="http://schemas.microsoft.com/office/drawing/2014/main" id="{AAE3FC6C-0D32-A547-0C34-36ED7363FD6E}"/>
                </a:ext>
              </a:extLst>
            </p:cNvPr>
            <p:cNvSpPr>
              <a:spLocks/>
            </p:cNvSpPr>
            <p:nvPr/>
          </p:nvSpPr>
          <p:spPr bwMode="auto">
            <a:xfrm>
              <a:off x="1811" y="1597"/>
              <a:ext cx="112" cy="72"/>
            </a:xfrm>
            <a:custGeom>
              <a:avLst/>
              <a:gdLst>
                <a:gd name="T0" fmla="*/ 43 w 112"/>
                <a:gd name="T1" fmla="*/ 0 h 72"/>
                <a:gd name="T2" fmla="*/ 0 w 112"/>
                <a:gd name="T3" fmla="*/ 72 h 72"/>
                <a:gd name="T4" fmla="*/ 69 w 112"/>
                <a:gd name="T5" fmla="*/ 72 h 72"/>
                <a:gd name="T6" fmla="*/ 112 w 112"/>
                <a:gd name="T7" fmla="*/ 0 h 72"/>
                <a:gd name="T8" fmla="*/ 43 w 112"/>
                <a:gd name="T9" fmla="*/ 0 h 72"/>
              </a:gdLst>
              <a:ahLst/>
              <a:cxnLst>
                <a:cxn ang="0">
                  <a:pos x="T0" y="T1"/>
                </a:cxn>
                <a:cxn ang="0">
                  <a:pos x="T2" y="T3"/>
                </a:cxn>
                <a:cxn ang="0">
                  <a:pos x="T4" y="T5"/>
                </a:cxn>
                <a:cxn ang="0">
                  <a:pos x="T6" y="T7"/>
                </a:cxn>
                <a:cxn ang="0">
                  <a:pos x="T8" y="T9"/>
                </a:cxn>
              </a:cxnLst>
              <a:rect l="0" t="0" r="r" b="b"/>
              <a:pathLst>
                <a:path w="112" h="72">
                  <a:moveTo>
                    <a:pt x="43" y="0"/>
                  </a:moveTo>
                  <a:lnTo>
                    <a:pt x="0" y="72"/>
                  </a:lnTo>
                  <a:lnTo>
                    <a:pt x="69" y="72"/>
                  </a:lnTo>
                  <a:lnTo>
                    <a:pt x="112" y="0"/>
                  </a:lnTo>
                  <a:lnTo>
                    <a:pt x="43" y="0"/>
                  </a:lnTo>
                  <a:close/>
                </a:path>
              </a:pathLst>
            </a:custGeom>
            <a:solidFill>
              <a:srgbClr val="33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59" name="Freeform 15">
              <a:extLst>
                <a:ext uri="{FF2B5EF4-FFF2-40B4-BE49-F238E27FC236}">
                  <a16:creationId xmlns:a16="http://schemas.microsoft.com/office/drawing/2014/main" id="{993CFBF3-338E-C7AA-7095-91F6CA5DF2E3}"/>
                </a:ext>
              </a:extLst>
            </p:cNvPr>
            <p:cNvSpPr>
              <a:spLocks/>
            </p:cNvSpPr>
            <p:nvPr/>
          </p:nvSpPr>
          <p:spPr bwMode="auto">
            <a:xfrm>
              <a:off x="1811" y="1597"/>
              <a:ext cx="112" cy="72"/>
            </a:xfrm>
            <a:custGeom>
              <a:avLst/>
              <a:gdLst>
                <a:gd name="T0" fmla="*/ 43 w 112"/>
                <a:gd name="T1" fmla="*/ 0 h 72"/>
                <a:gd name="T2" fmla="*/ 0 w 112"/>
                <a:gd name="T3" fmla="*/ 72 h 72"/>
                <a:gd name="T4" fmla="*/ 69 w 112"/>
                <a:gd name="T5" fmla="*/ 72 h 72"/>
                <a:gd name="T6" fmla="*/ 112 w 112"/>
                <a:gd name="T7" fmla="*/ 0 h 72"/>
                <a:gd name="T8" fmla="*/ 43 w 112"/>
                <a:gd name="T9" fmla="*/ 0 h 72"/>
              </a:gdLst>
              <a:ahLst/>
              <a:cxnLst>
                <a:cxn ang="0">
                  <a:pos x="T0" y="T1"/>
                </a:cxn>
                <a:cxn ang="0">
                  <a:pos x="T2" y="T3"/>
                </a:cxn>
                <a:cxn ang="0">
                  <a:pos x="T4" y="T5"/>
                </a:cxn>
                <a:cxn ang="0">
                  <a:pos x="T6" y="T7"/>
                </a:cxn>
                <a:cxn ang="0">
                  <a:pos x="T8" y="T9"/>
                </a:cxn>
              </a:cxnLst>
              <a:rect l="0" t="0" r="r" b="b"/>
              <a:pathLst>
                <a:path w="112" h="72">
                  <a:moveTo>
                    <a:pt x="43" y="0"/>
                  </a:moveTo>
                  <a:lnTo>
                    <a:pt x="0" y="72"/>
                  </a:lnTo>
                  <a:lnTo>
                    <a:pt x="69" y="72"/>
                  </a:lnTo>
                  <a:lnTo>
                    <a:pt x="112" y="0"/>
                  </a:lnTo>
                  <a:lnTo>
                    <a:pt x="43" y="0"/>
                  </a:lnTo>
                  <a:close/>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134160" name="Line 16">
              <a:extLst>
                <a:ext uri="{FF2B5EF4-FFF2-40B4-BE49-F238E27FC236}">
                  <a16:creationId xmlns:a16="http://schemas.microsoft.com/office/drawing/2014/main" id="{6E4721C9-779B-B857-FB93-C14263CE1FBC}"/>
                </a:ext>
              </a:extLst>
            </p:cNvPr>
            <p:cNvSpPr>
              <a:spLocks noChangeShapeType="1"/>
            </p:cNvSpPr>
            <p:nvPr/>
          </p:nvSpPr>
          <p:spPr bwMode="auto">
            <a:xfrm>
              <a:off x="1923" y="1603"/>
              <a:ext cx="1" cy="23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162" name="Rectangle 18">
              <a:extLst>
                <a:ext uri="{FF2B5EF4-FFF2-40B4-BE49-F238E27FC236}">
                  <a16:creationId xmlns:a16="http://schemas.microsoft.com/office/drawing/2014/main" id="{EB1F5A34-4DC1-EBB7-A9F0-8162243848F6}"/>
                </a:ext>
              </a:extLst>
            </p:cNvPr>
            <p:cNvSpPr>
              <a:spLocks noChangeArrowheads="1"/>
            </p:cNvSpPr>
            <p:nvPr/>
          </p:nvSpPr>
          <p:spPr bwMode="auto">
            <a:xfrm>
              <a:off x="1822" y="1698"/>
              <a:ext cx="46" cy="135"/>
            </a:xfrm>
            <a:prstGeom prst="rect">
              <a:avLst/>
            </a:prstGeom>
            <a:solidFill>
              <a:srgbClr val="3333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4163" name="Rectangle 19">
              <a:extLst>
                <a:ext uri="{FF2B5EF4-FFF2-40B4-BE49-F238E27FC236}">
                  <a16:creationId xmlns:a16="http://schemas.microsoft.com/office/drawing/2014/main" id="{F13AEB9E-00F7-60B2-02C7-9BEB52B33101}"/>
                </a:ext>
              </a:extLst>
            </p:cNvPr>
            <p:cNvSpPr>
              <a:spLocks noChangeArrowheads="1"/>
            </p:cNvSpPr>
            <p:nvPr/>
          </p:nvSpPr>
          <p:spPr bwMode="auto">
            <a:xfrm>
              <a:off x="1822" y="1698"/>
              <a:ext cx="46" cy="135"/>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134164" name="Rectangle 20">
              <a:extLst>
                <a:ext uri="{FF2B5EF4-FFF2-40B4-BE49-F238E27FC236}">
                  <a16:creationId xmlns:a16="http://schemas.microsoft.com/office/drawing/2014/main" id="{586B40C4-C990-38C8-33FA-835F94563F49}"/>
                </a:ext>
              </a:extLst>
            </p:cNvPr>
            <p:cNvSpPr>
              <a:spLocks noChangeArrowheads="1"/>
            </p:cNvSpPr>
            <p:nvPr/>
          </p:nvSpPr>
          <p:spPr bwMode="auto">
            <a:xfrm>
              <a:off x="1829" y="1739"/>
              <a:ext cx="35" cy="4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4165" name="Freeform 21">
              <a:extLst>
                <a:ext uri="{FF2B5EF4-FFF2-40B4-BE49-F238E27FC236}">
                  <a16:creationId xmlns:a16="http://schemas.microsoft.com/office/drawing/2014/main" id="{D9188A7A-37AE-D000-1861-7A1EC2C6B53B}"/>
                </a:ext>
              </a:extLst>
            </p:cNvPr>
            <p:cNvSpPr>
              <a:spLocks/>
            </p:cNvSpPr>
            <p:nvPr/>
          </p:nvSpPr>
          <p:spPr bwMode="auto">
            <a:xfrm>
              <a:off x="1107" y="1601"/>
              <a:ext cx="249" cy="208"/>
            </a:xfrm>
            <a:custGeom>
              <a:avLst/>
              <a:gdLst>
                <a:gd name="T0" fmla="*/ 70 w 249"/>
                <a:gd name="T1" fmla="*/ 14 h 208"/>
                <a:gd name="T2" fmla="*/ 70 w 249"/>
                <a:gd name="T3" fmla="*/ 14 h 208"/>
                <a:gd name="T4" fmla="*/ 73 w 249"/>
                <a:gd name="T5" fmla="*/ 14 h 208"/>
                <a:gd name="T6" fmla="*/ 75 w 249"/>
                <a:gd name="T7" fmla="*/ 13 h 208"/>
                <a:gd name="T8" fmla="*/ 79 w 249"/>
                <a:gd name="T9" fmla="*/ 12 h 208"/>
                <a:gd name="T10" fmla="*/ 83 w 249"/>
                <a:gd name="T11" fmla="*/ 10 h 208"/>
                <a:gd name="T12" fmla="*/ 88 w 249"/>
                <a:gd name="T13" fmla="*/ 9 h 208"/>
                <a:gd name="T14" fmla="*/ 95 w 249"/>
                <a:gd name="T15" fmla="*/ 8 h 208"/>
                <a:gd name="T16" fmla="*/ 103 w 249"/>
                <a:gd name="T17" fmla="*/ 6 h 208"/>
                <a:gd name="T18" fmla="*/ 111 w 249"/>
                <a:gd name="T19" fmla="*/ 5 h 208"/>
                <a:gd name="T20" fmla="*/ 121 w 249"/>
                <a:gd name="T21" fmla="*/ 3 h 208"/>
                <a:gd name="T22" fmla="*/ 132 w 249"/>
                <a:gd name="T23" fmla="*/ 2 h 208"/>
                <a:gd name="T24" fmla="*/ 144 w 249"/>
                <a:gd name="T25" fmla="*/ 1 h 208"/>
                <a:gd name="T26" fmla="*/ 157 w 249"/>
                <a:gd name="T27" fmla="*/ 0 h 208"/>
                <a:gd name="T28" fmla="*/ 170 w 249"/>
                <a:gd name="T29" fmla="*/ 0 h 208"/>
                <a:gd name="T30" fmla="*/ 185 w 249"/>
                <a:gd name="T31" fmla="*/ 0 h 208"/>
                <a:gd name="T32" fmla="*/ 201 w 249"/>
                <a:gd name="T33" fmla="*/ 0 h 208"/>
                <a:gd name="T34" fmla="*/ 208 w 249"/>
                <a:gd name="T35" fmla="*/ 28 h 208"/>
                <a:gd name="T36" fmla="*/ 210 w 249"/>
                <a:gd name="T37" fmla="*/ 29 h 208"/>
                <a:gd name="T38" fmla="*/ 216 w 249"/>
                <a:gd name="T39" fmla="*/ 33 h 208"/>
                <a:gd name="T40" fmla="*/ 222 w 249"/>
                <a:gd name="T41" fmla="*/ 40 h 208"/>
                <a:gd name="T42" fmla="*/ 226 w 249"/>
                <a:gd name="T43" fmla="*/ 50 h 208"/>
                <a:gd name="T44" fmla="*/ 240 w 249"/>
                <a:gd name="T45" fmla="*/ 116 h 208"/>
                <a:gd name="T46" fmla="*/ 247 w 249"/>
                <a:gd name="T47" fmla="*/ 144 h 208"/>
                <a:gd name="T48" fmla="*/ 247 w 249"/>
                <a:gd name="T49" fmla="*/ 146 h 208"/>
                <a:gd name="T50" fmla="*/ 248 w 249"/>
                <a:gd name="T51" fmla="*/ 151 h 208"/>
                <a:gd name="T52" fmla="*/ 248 w 249"/>
                <a:gd name="T53" fmla="*/ 159 h 208"/>
                <a:gd name="T54" fmla="*/ 244 w 249"/>
                <a:gd name="T55" fmla="*/ 169 h 208"/>
                <a:gd name="T56" fmla="*/ 0 w 249"/>
                <a:gd name="T57" fmla="*/ 162 h 208"/>
                <a:gd name="T58" fmla="*/ 25 w 249"/>
                <a:gd name="T59" fmla="*/ 149 h 208"/>
                <a:gd name="T60" fmla="*/ 25 w 249"/>
                <a:gd name="T61" fmla="*/ 28 h 208"/>
                <a:gd name="T62" fmla="*/ 26 w 249"/>
                <a:gd name="T63" fmla="*/ 27 h 208"/>
                <a:gd name="T64" fmla="*/ 28 w 249"/>
                <a:gd name="T65" fmla="*/ 26 h 208"/>
                <a:gd name="T66" fmla="*/ 32 w 249"/>
                <a:gd name="T67" fmla="*/ 24 h 208"/>
                <a:gd name="T68" fmla="*/ 37 w 249"/>
                <a:gd name="T69" fmla="*/ 22 h 208"/>
                <a:gd name="T70" fmla="*/ 42 w 249"/>
                <a:gd name="T71" fmla="*/ 22 h 208"/>
                <a:gd name="T72" fmla="*/ 49 w 249"/>
                <a:gd name="T73" fmla="*/ 22 h 208"/>
                <a:gd name="T74" fmla="*/ 58 w 249"/>
                <a:gd name="T75" fmla="*/ 23 h 208"/>
                <a:gd name="T76" fmla="*/ 68 w 249"/>
                <a:gd name="T77" fmla="*/ 2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9" h="208">
                  <a:moveTo>
                    <a:pt x="68" y="27"/>
                  </a:moveTo>
                  <a:lnTo>
                    <a:pt x="70" y="14"/>
                  </a:lnTo>
                  <a:lnTo>
                    <a:pt x="70" y="14"/>
                  </a:lnTo>
                  <a:lnTo>
                    <a:pt x="70" y="14"/>
                  </a:lnTo>
                  <a:lnTo>
                    <a:pt x="72" y="14"/>
                  </a:lnTo>
                  <a:lnTo>
                    <a:pt x="73" y="14"/>
                  </a:lnTo>
                  <a:lnTo>
                    <a:pt x="74" y="13"/>
                  </a:lnTo>
                  <a:lnTo>
                    <a:pt x="75" y="13"/>
                  </a:lnTo>
                  <a:lnTo>
                    <a:pt x="76" y="13"/>
                  </a:lnTo>
                  <a:lnTo>
                    <a:pt x="79" y="12"/>
                  </a:lnTo>
                  <a:lnTo>
                    <a:pt x="81" y="12"/>
                  </a:lnTo>
                  <a:lnTo>
                    <a:pt x="83" y="10"/>
                  </a:lnTo>
                  <a:lnTo>
                    <a:pt x="86" y="9"/>
                  </a:lnTo>
                  <a:lnTo>
                    <a:pt x="88" y="9"/>
                  </a:lnTo>
                  <a:lnTo>
                    <a:pt x="91" y="8"/>
                  </a:lnTo>
                  <a:lnTo>
                    <a:pt x="95" y="8"/>
                  </a:lnTo>
                  <a:lnTo>
                    <a:pt x="98" y="7"/>
                  </a:lnTo>
                  <a:lnTo>
                    <a:pt x="103" y="6"/>
                  </a:lnTo>
                  <a:lnTo>
                    <a:pt x="107" y="6"/>
                  </a:lnTo>
                  <a:lnTo>
                    <a:pt x="111" y="5"/>
                  </a:lnTo>
                  <a:lnTo>
                    <a:pt x="116" y="5"/>
                  </a:lnTo>
                  <a:lnTo>
                    <a:pt x="121" y="3"/>
                  </a:lnTo>
                  <a:lnTo>
                    <a:pt x="126" y="2"/>
                  </a:lnTo>
                  <a:lnTo>
                    <a:pt x="132" y="2"/>
                  </a:lnTo>
                  <a:lnTo>
                    <a:pt x="137" y="1"/>
                  </a:lnTo>
                  <a:lnTo>
                    <a:pt x="144" y="1"/>
                  </a:lnTo>
                  <a:lnTo>
                    <a:pt x="150" y="1"/>
                  </a:lnTo>
                  <a:lnTo>
                    <a:pt x="157" y="0"/>
                  </a:lnTo>
                  <a:lnTo>
                    <a:pt x="163" y="0"/>
                  </a:lnTo>
                  <a:lnTo>
                    <a:pt x="170" y="0"/>
                  </a:lnTo>
                  <a:lnTo>
                    <a:pt x="178" y="0"/>
                  </a:lnTo>
                  <a:lnTo>
                    <a:pt x="185" y="0"/>
                  </a:lnTo>
                  <a:lnTo>
                    <a:pt x="193" y="0"/>
                  </a:lnTo>
                  <a:lnTo>
                    <a:pt x="201" y="0"/>
                  </a:lnTo>
                  <a:lnTo>
                    <a:pt x="210" y="5"/>
                  </a:lnTo>
                  <a:lnTo>
                    <a:pt x="208" y="28"/>
                  </a:lnTo>
                  <a:lnTo>
                    <a:pt x="208" y="28"/>
                  </a:lnTo>
                  <a:lnTo>
                    <a:pt x="210" y="29"/>
                  </a:lnTo>
                  <a:lnTo>
                    <a:pt x="213" y="31"/>
                  </a:lnTo>
                  <a:lnTo>
                    <a:pt x="216" y="33"/>
                  </a:lnTo>
                  <a:lnTo>
                    <a:pt x="220" y="36"/>
                  </a:lnTo>
                  <a:lnTo>
                    <a:pt x="222" y="40"/>
                  </a:lnTo>
                  <a:lnTo>
                    <a:pt x="224" y="44"/>
                  </a:lnTo>
                  <a:lnTo>
                    <a:pt x="226" y="50"/>
                  </a:lnTo>
                  <a:lnTo>
                    <a:pt x="245" y="68"/>
                  </a:lnTo>
                  <a:lnTo>
                    <a:pt x="240" y="116"/>
                  </a:lnTo>
                  <a:lnTo>
                    <a:pt x="208" y="132"/>
                  </a:lnTo>
                  <a:lnTo>
                    <a:pt x="247" y="144"/>
                  </a:lnTo>
                  <a:lnTo>
                    <a:pt x="247" y="144"/>
                  </a:lnTo>
                  <a:lnTo>
                    <a:pt x="247" y="146"/>
                  </a:lnTo>
                  <a:lnTo>
                    <a:pt x="248" y="148"/>
                  </a:lnTo>
                  <a:lnTo>
                    <a:pt x="248" y="151"/>
                  </a:lnTo>
                  <a:lnTo>
                    <a:pt x="249" y="154"/>
                  </a:lnTo>
                  <a:lnTo>
                    <a:pt x="248" y="159"/>
                  </a:lnTo>
                  <a:lnTo>
                    <a:pt x="247" y="163"/>
                  </a:lnTo>
                  <a:lnTo>
                    <a:pt x="244" y="169"/>
                  </a:lnTo>
                  <a:lnTo>
                    <a:pt x="144" y="208"/>
                  </a:lnTo>
                  <a:lnTo>
                    <a:pt x="0" y="162"/>
                  </a:lnTo>
                  <a:lnTo>
                    <a:pt x="3" y="158"/>
                  </a:lnTo>
                  <a:lnTo>
                    <a:pt x="25" y="149"/>
                  </a:lnTo>
                  <a:lnTo>
                    <a:pt x="25" y="28"/>
                  </a:lnTo>
                  <a:lnTo>
                    <a:pt x="25" y="28"/>
                  </a:lnTo>
                  <a:lnTo>
                    <a:pt x="25" y="28"/>
                  </a:lnTo>
                  <a:lnTo>
                    <a:pt x="26" y="27"/>
                  </a:lnTo>
                  <a:lnTo>
                    <a:pt x="27" y="27"/>
                  </a:lnTo>
                  <a:lnTo>
                    <a:pt x="28" y="26"/>
                  </a:lnTo>
                  <a:lnTo>
                    <a:pt x="31" y="24"/>
                  </a:lnTo>
                  <a:lnTo>
                    <a:pt x="32" y="24"/>
                  </a:lnTo>
                  <a:lnTo>
                    <a:pt x="34" y="23"/>
                  </a:lnTo>
                  <a:lnTo>
                    <a:pt x="37" y="22"/>
                  </a:lnTo>
                  <a:lnTo>
                    <a:pt x="40" y="22"/>
                  </a:lnTo>
                  <a:lnTo>
                    <a:pt x="42" y="22"/>
                  </a:lnTo>
                  <a:lnTo>
                    <a:pt x="46" y="22"/>
                  </a:lnTo>
                  <a:lnTo>
                    <a:pt x="49" y="22"/>
                  </a:lnTo>
                  <a:lnTo>
                    <a:pt x="53" y="22"/>
                  </a:lnTo>
                  <a:lnTo>
                    <a:pt x="58" y="23"/>
                  </a:lnTo>
                  <a:lnTo>
                    <a:pt x="61" y="24"/>
                  </a:lnTo>
                  <a:lnTo>
                    <a:pt x="68"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66" name="Freeform 22">
              <a:extLst>
                <a:ext uri="{FF2B5EF4-FFF2-40B4-BE49-F238E27FC236}">
                  <a16:creationId xmlns:a16="http://schemas.microsoft.com/office/drawing/2014/main" id="{58C352E1-AE18-6F15-D219-755E81B64A9F}"/>
                </a:ext>
              </a:extLst>
            </p:cNvPr>
            <p:cNvSpPr>
              <a:spLocks/>
            </p:cNvSpPr>
            <p:nvPr/>
          </p:nvSpPr>
          <p:spPr bwMode="auto">
            <a:xfrm>
              <a:off x="1194" y="1616"/>
              <a:ext cx="79" cy="91"/>
            </a:xfrm>
            <a:custGeom>
              <a:avLst/>
              <a:gdLst>
                <a:gd name="T0" fmla="*/ 78 w 79"/>
                <a:gd name="T1" fmla="*/ 4 h 91"/>
                <a:gd name="T2" fmla="*/ 78 w 79"/>
                <a:gd name="T3" fmla="*/ 4 h 91"/>
                <a:gd name="T4" fmla="*/ 77 w 79"/>
                <a:gd name="T5" fmla="*/ 4 h 91"/>
                <a:gd name="T6" fmla="*/ 74 w 79"/>
                <a:gd name="T7" fmla="*/ 2 h 91"/>
                <a:gd name="T8" fmla="*/ 72 w 79"/>
                <a:gd name="T9" fmla="*/ 2 h 91"/>
                <a:gd name="T10" fmla="*/ 69 w 79"/>
                <a:gd name="T11" fmla="*/ 1 h 91"/>
                <a:gd name="T12" fmla="*/ 65 w 79"/>
                <a:gd name="T13" fmla="*/ 1 h 91"/>
                <a:gd name="T14" fmla="*/ 60 w 79"/>
                <a:gd name="T15" fmla="*/ 1 h 91"/>
                <a:gd name="T16" fmla="*/ 56 w 79"/>
                <a:gd name="T17" fmla="*/ 0 h 91"/>
                <a:gd name="T18" fmla="*/ 50 w 79"/>
                <a:gd name="T19" fmla="*/ 0 h 91"/>
                <a:gd name="T20" fmla="*/ 44 w 79"/>
                <a:gd name="T21" fmla="*/ 0 h 91"/>
                <a:gd name="T22" fmla="*/ 38 w 79"/>
                <a:gd name="T23" fmla="*/ 1 h 91"/>
                <a:gd name="T24" fmla="*/ 31 w 79"/>
                <a:gd name="T25" fmla="*/ 2 h 91"/>
                <a:gd name="T26" fmla="*/ 25 w 79"/>
                <a:gd name="T27" fmla="*/ 4 h 91"/>
                <a:gd name="T28" fmla="*/ 18 w 79"/>
                <a:gd name="T29" fmla="*/ 6 h 91"/>
                <a:gd name="T30" fmla="*/ 11 w 79"/>
                <a:gd name="T31" fmla="*/ 8 h 91"/>
                <a:gd name="T32" fmla="*/ 4 w 79"/>
                <a:gd name="T33" fmla="*/ 11 h 91"/>
                <a:gd name="T34" fmla="*/ 4 w 79"/>
                <a:gd name="T35" fmla="*/ 13 h 91"/>
                <a:gd name="T36" fmla="*/ 3 w 79"/>
                <a:gd name="T37" fmla="*/ 18 h 91"/>
                <a:gd name="T38" fmla="*/ 1 w 79"/>
                <a:gd name="T39" fmla="*/ 26 h 91"/>
                <a:gd name="T40" fmla="*/ 0 w 79"/>
                <a:gd name="T41" fmla="*/ 35 h 91"/>
                <a:gd name="T42" fmla="*/ 0 w 79"/>
                <a:gd name="T43" fmla="*/ 47 h 91"/>
                <a:gd name="T44" fmla="*/ 0 w 79"/>
                <a:gd name="T45" fmla="*/ 60 h 91"/>
                <a:gd name="T46" fmla="*/ 2 w 79"/>
                <a:gd name="T47" fmla="*/ 74 h 91"/>
                <a:gd name="T48" fmla="*/ 6 w 79"/>
                <a:gd name="T49" fmla="*/ 89 h 91"/>
                <a:gd name="T50" fmla="*/ 7 w 79"/>
                <a:gd name="T51" fmla="*/ 89 h 91"/>
                <a:gd name="T52" fmla="*/ 8 w 79"/>
                <a:gd name="T53" fmla="*/ 89 h 91"/>
                <a:gd name="T54" fmla="*/ 9 w 79"/>
                <a:gd name="T55" fmla="*/ 88 h 91"/>
                <a:gd name="T56" fmla="*/ 11 w 79"/>
                <a:gd name="T57" fmla="*/ 88 h 91"/>
                <a:gd name="T58" fmla="*/ 15 w 79"/>
                <a:gd name="T59" fmla="*/ 88 h 91"/>
                <a:gd name="T60" fmla="*/ 18 w 79"/>
                <a:gd name="T61" fmla="*/ 88 h 91"/>
                <a:gd name="T62" fmla="*/ 22 w 79"/>
                <a:gd name="T63" fmla="*/ 88 h 91"/>
                <a:gd name="T64" fmla="*/ 27 w 79"/>
                <a:gd name="T65" fmla="*/ 88 h 91"/>
                <a:gd name="T66" fmla="*/ 32 w 79"/>
                <a:gd name="T67" fmla="*/ 87 h 91"/>
                <a:gd name="T68" fmla="*/ 38 w 79"/>
                <a:gd name="T69" fmla="*/ 88 h 91"/>
                <a:gd name="T70" fmla="*/ 44 w 79"/>
                <a:gd name="T71" fmla="*/ 88 h 91"/>
                <a:gd name="T72" fmla="*/ 50 w 79"/>
                <a:gd name="T73" fmla="*/ 88 h 91"/>
                <a:gd name="T74" fmla="*/ 57 w 79"/>
                <a:gd name="T75" fmla="*/ 88 h 91"/>
                <a:gd name="T76" fmla="*/ 64 w 79"/>
                <a:gd name="T77" fmla="*/ 89 h 91"/>
                <a:gd name="T78" fmla="*/ 71 w 79"/>
                <a:gd name="T79" fmla="*/ 90 h 91"/>
                <a:gd name="T80" fmla="*/ 79 w 79"/>
                <a:gd name="T81" fmla="*/ 91 h 91"/>
                <a:gd name="T82" fmla="*/ 79 w 79"/>
                <a:gd name="T83" fmla="*/ 88 h 91"/>
                <a:gd name="T84" fmla="*/ 78 w 79"/>
                <a:gd name="T85" fmla="*/ 81 h 91"/>
                <a:gd name="T86" fmla="*/ 77 w 79"/>
                <a:gd name="T87" fmla="*/ 70 h 91"/>
                <a:gd name="T88" fmla="*/ 76 w 79"/>
                <a:gd name="T89" fmla="*/ 57 h 91"/>
                <a:gd name="T90" fmla="*/ 76 w 79"/>
                <a:gd name="T91" fmla="*/ 43 h 91"/>
                <a:gd name="T92" fmla="*/ 76 w 79"/>
                <a:gd name="T93" fmla="*/ 28 h 91"/>
                <a:gd name="T94" fmla="*/ 77 w 79"/>
                <a:gd name="T95" fmla="*/ 15 h 91"/>
                <a:gd name="T96" fmla="*/ 78 w 79"/>
                <a:gd name="T97" fmla="*/ 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 h="91">
                  <a:moveTo>
                    <a:pt x="78" y="4"/>
                  </a:moveTo>
                  <a:lnTo>
                    <a:pt x="78" y="4"/>
                  </a:lnTo>
                  <a:lnTo>
                    <a:pt x="77" y="4"/>
                  </a:lnTo>
                  <a:lnTo>
                    <a:pt x="74" y="2"/>
                  </a:lnTo>
                  <a:lnTo>
                    <a:pt x="72" y="2"/>
                  </a:lnTo>
                  <a:lnTo>
                    <a:pt x="69" y="1"/>
                  </a:lnTo>
                  <a:lnTo>
                    <a:pt x="65" y="1"/>
                  </a:lnTo>
                  <a:lnTo>
                    <a:pt x="60" y="1"/>
                  </a:lnTo>
                  <a:lnTo>
                    <a:pt x="56" y="0"/>
                  </a:lnTo>
                  <a:lnTo>
                    <a:pt x="50" y="0"/>
                  </a:lnTo>
                  <a:lnTo>
                    <a:pt x="44" y="0"/>
                  </a:lnTo>
                  <a:lnTo>
                    <a:pt x="38" y="1"/>
                  </a:lnTo>
                  <a:lnTo>
                    <a:pt x="31" y="2"/>
                  </a:lnTo>
                  <a:lnTo>
                    <a:pt x="25" y="4"/>
                  </a:lnTo>
                  <a:lnTo>
                    <a:pt x="18" y="6"/>
                  </a:lnTo>
                  <a:lnTo>
                    <a:pt x="11" y="8"/>
                  </a:lnTo>
                  <a:lnTo>
                    <a:pt x="4" y="11"/>
                  </a:lnTo>
                  <a:lnTo>
                    <a:pt x="4" y="13"/>
                  </a:lnTo>
                  <a:lnTo>
                    <a:pt x="3" y="18"/>
                  </a:lnTo>
                  <a:lnTo>
                    <a:pt x="1" y="26"/>
                  </a:lnTo>
                  <a:lnTo>
                    <a:pt x="0" y="35"/>
                  </a:lnTo>
                  <a:lnTo>
                    <a:pt x="0" y="47"/>
                  </a:lnTo>
                  <a:lnTo>
                    <a:pt x="0" y="60"/>
                  </a:lnTo>
                  <a:lnTo>
                    <a:pt x="2" y="74"/>
                  </a:lnTo>
                  <a:lnTo>
                    <a:pt x="6" y="89"/>
                  </a:lnTo>
                  <a:lnTo>
                    <a:pt x="7" y="89"/>
                  </a:lnTo>
                  <a:lnTo>
                    <a:pt x="8" y="89"/>
                  </a:lnTo>
                  <a:lnTo>
                    <a:pt x="9" y="88"/>
                  </a:lnTo>
                  <a:lnTo>
                    <a:pt x="11" y="88"/>
                  </a:lnTo>
                  <a:lnTo>
                    <a:pt x="15" y="88"/>
                  </a:lnTo>
                  <a:lnTo>
                    <a:pt x="18" y="88"/>
                  </a:lnTo>
                  <a:lnTo>
                    <a:pt x="22" y="88"/>
                  </a:lnTo>
                  <a:lnTo>
                    <a:pt x="27" y="88"/>
                  </a:lnTo>
                  <a:lnTo>
                    <a:pt x="32" y="87"/>
                  </a:lnTo>
                  <a:lnTo>
                    <a:pt x="38" y="88"/>
                  </a:lnTo>
                  <a:lnTo>
                    <a:pt x="44" y="88"/>
                  </a:lnTo>
                  <a:lnTo>
                    <a:pt x="50" y="88"/>
                  </a:lnTo>
                  <a:lnTo>
                    <a:pt x="57" y="88"/>
                  </a:lnTo>
                  <a:lnTo>
                    <a:pt x="64" y="89"/>
                  </a:lnTo>
                  <a:lnTo>
                    <a:pt x="71" y="90"/>
                  </a:lnTo>
                  <a:lnTo>
                    <a:pt x="79" y="91"/>
                  </a:lnTo>
                  <a:lnTo>
                    <a:pt x="79" y="88"/>
                  </a:lnTo>
                  <a:lnTo>
                    <a:pt x="78" y="81"/>
                  </a:lnTo>
                  <a:lnTo>
                    <a:pt x="77" y="70"/>
                  </a:lnTo>
                  <a:lnTo>
                    <a:pt x="76" y="57"/>
                  </a:lnTo>
                  <a:lnTo>
                    <a:pt x="76" y="43"/>
                  </a:lnTo>
                  <a:lnTo>
                    <a:pt x="76" y="28"/>
                  </a:lnTo>
                  <a:lnTo>
                    <a:pt x="77" y="15"/>
                  </a:lnTo>
                  <a:lnTo>
                    <a:pt x="78" y="4"/>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67" name="Freeform 23">
              <a:extLst>
                <a:ext uri="{FF2B5EF4-FFF2-40B4-BE49-F238E27FC236}">
                  <a16:creationId xmlns:a16="http://schemas.microsoft.com/office/drawing/2014/main" id="{C1C52EB3-C8FD-49D7-4595-9564C3A1A769}"/>
                </a:ext>
              </a:extLst>
            </p:cNvPr>
            <p:cNvSpPr>
              <a:spLocks/>
            </p:cNvSpPr>
            <p:nvPr/>
          </p:nvSpPr>
          <p:spPr bwMode="auto">
            <a:xfrm>
              <a:off x="1202" y="1641"/>
              <a:ext cx="132" cy="90"/>
            </a:xfrm>
            <a:custGeom>
              <a:avLst/>
              <a:gdLst>
                <a:gd name="T0" fmla="*/ 1 w 132"/>
                <a:gd name="T1" fmla="*/ 67 h 90"/>
                <a:gd name="T2" fmla="*/ 0 w 132"/>
                <a:gd name="T3" fmla="*/ 79 h 90"/>
                <a:gd name="T4" fmla="*/ 86 w 132"/>
                <a:gd name="T5" fmla="*/ 90 h 90"/>
                <a:gd name="T6" fmla="*/ 86 w 132"/>
                <a:gd name="T7" fmla="*/ 90 h 90"/>
                <a:gd name="T8" fmla="*/ 89 w 132"/>
                <a:gd name="T9" fmla="*/ 88 h 90"/>
                <a:gd name="T10" fmla="*/ 91 w 132"/>
                <a:gd name="T11" fmla="*/ 87 h 90"/>
                <a:gd name="T12" fmla="*/ 94 w 132"/>
                <a:gd name="T13" fmla="*/ 85 h 90"/>
                <a:gd name="T14" fmla="*/ 98 w 132"/>
                <a:gd name="T15" fmla="*/ 83 h 90"/>
                <a:gd name="T16" fmla="*/ 103 w 132"/>
                <a:gd name="T17" fmla="*/ 79 h 90"/>
                <a:gd name="T18" fmla="*/ 107 w 132"/>
                <a:gd name="T19" fmla="*/ 76 h 90"/>
                <a:gd name="T20" fmla="*/ 112 w 132"/>
                <a:gd name="T21" fmla="*/ 71 h 90"/>
                <a:gd name="T22" fmla="*/ 117 w 132"/>
                <a:gd name="T23" fmla="*/ 66 h 90"/>
                <a:gd name="T24" fmla="*/ 121 w 132"/>
                <a:gd name="T25" fmla="*/ 60 h 90"/>
                <a:gd name="T26" fmla="*/ 125 w 132"/>
                <a:gd name="T27" fmla="*/ 55 h 90"/>
                <a:gd name="T28" fmla="*/ 128 w 132"/>
                <a:gd name="T29" fmla="*/ 47 h 90"/>
                <a:gd name="T30" fmla="*/ 131 w 132"/>
                <a:gd name="T31" fmla="*/ 39 h 90"/>
                <a:gd name="T32" fmla="*/ 132 w 132"/>
                <a:gd name="T33" fmla="*/ 31 h 90"/>
                <a:gd name="T34" fmla="*/ 132 w 132"/>
                <a:gd name="T35" fmla="*/ 23 h 90"/>
                <a:gd name="T36" fmla="*/ 129 w 132"/>
                <a:gd name="T37" fmla="*/ 14 h 90"/>
                <a:gd name="T38" fmla="*/ 129 w 132"/>
                <a:gd name="T39" fmla="*/ 12 h 90"/>
                <a:gd name="T40" fmla="*/ 128 w 132"/>
                <a:gd name="T41" fmla="*/ 11 h 90"/>
                <a:gd name="T42" fmla="*/ 127 w 132"/>
                <a:gd name="T43" fmla="*/ 9 h 90"/>
                <a:gd name="T44" fmla="*/ 126 w 132"/>
                <a:gd name="T45" fmla="*/ 7 h 90"/>
                <a:gd name="T46" fmla="*/ 124 w 132"/>
                <a:gd name="T47" fmla="*/ 4 h 90"/>
                <a:gd name="T48" fmla="*/ 120 w 132"/>
                <a:gd name="T49" fmla="*/ 2 h 90"/>
                <a:gd name="T50" fmla="*/ 117 w 132"/>
                <a:gd name="T51" fmla="*/ 1 h 90"/>
                <a:gd name="T52" fmla="*/ 113 w 132"/>
                <a:gd name="T53" fmla="*/ 0 h 90"/>
                <a:gd name="T54" fmla="*/ 113 w 132"/>
                <a:gd name="T55" fmla="*/ 2 h 90"/>
                <a:gd name="T56" fmla="*/ 114 w 132"/>
                <a:gd name="T57" fmla="*/ 5 h 90"/>
                <a:gd name="T58" fmla="*/ 117 w 132"/>
                <a:gd name="T59" fmla="*/ 11 h 90"/>
                <a:gd name="T60" fmla="*/ 118 w 132"/>
                <a:gd name="T61" fmla="*/ 19 h 90"/>
                <a:gd name="T62" fmla="*/ 118 w 132"/>
                <a:gd name="T63" fmla="*/ 29 h 90"/>
                <a:gd name="T64" fmla="*/ 117 w 132"/>
                <a:gd name="T65" fmla="*/ 39 h 90"/>
                <a:gd name="T66" fmla="*/ 114 w 132"/>
                <a:gd name="T67" fmla="*/ 51 h 90"/>
                <a:gd name="T68" fmla="*/ 108 w 132"/>
                <a:gd name="T69" fmla="*/ 64 h 90"/>
                <a:gd name="T70" fmla="*/ 108 w 132"/>
                <a:gd name="T71" fmla="*/ 64 h 90"/>
                <a:gd name="T72" fmla="*/ 108 w 132"/>
                <a:gd name="T73" fmla="*/ 64 h 90"/>
                <a:gd name="T74" fmla="*/ 107 w 132"/>
                <a:gd name="T75" fmla="*/ 65 h 90"/>
                <a:gd name="T76" fmla="*/ 106 w 132"/>
                <a:gd name="T77" fmla="*/ 66 h 90"/>
                <a:gd name="T78" fmla="*/ 105 w 132"/>
                <a:gd name="T79" fmla="*/ 66 h 90"/>
                <a:gd name="T80" fmla="*/ 103 w 132"/>
                <a:gd name="T81" fmla="*/ 67 h 90"/>
                <a:gd name="T82" fmla="*/ 100 w 132"/>
                <a:gd name="T83" fmla="*/ 69 h 90"/>
                <a:gd name="T84" fmla="*/ 98 w 132"/>
                <a:gd name="T85" fmla="*/ 70 h 90"/>
                <a:gd name="T86" fmla="*/ 96 w 132"/>
                <a:gd name="T87" fmla="*/ 71 h 90"/>
                <a:gd name="T88" fmla="*/ 92 w 132"/>
                <a:gd name="T89" fmla="*/ 72 h 90"/>
                <a:gd name="T90" fmla="*/ 90 w 132"/>
                <a:gd name="T91" fmla="*/ 72 h 90"/>
                <a:gd name="T92" fmla="*/ 85 w 132"/>
                <a:gd name="T93" fmla="*/ 73 h 90"/>
                <a:gd name="T94" fmla="*/ 82 w 132"/>
                <a:gd name="T95" fmla="*/ 73 h 90"/>
                <a:gd name="T96" fmla="*/ 78 w 132"/>
                <a:gd name="T97" fmla="*/ 73 h 90"/>
                <a:gd name="T98" fmla="*/ 73 w 132"/>
                <a:gd name="T99" fmla="*/ 72 h 90"/>
                <a:gd name="T100" fmla="*/ 69 w 132"/>
                <a:gd name="T101" fmla="*/ 72 h 90"/>
                <a:gd name="T102" fmla="*/ 69 w 132"/>
                <a:gd name="T103" fmla="*/ 84 h 90"/>
                <a:gd name="T104" fmla="*/ 3 w 132"/>
                <a:gd name="T105" fmla="*/ 77 h 90"/>
                <a:gd name="T106" fmla="*/ 1 w 132"/>
                <a:gd name="T107" fmla="*/ 6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90">
                  <a:moveTo>
                    <a:pt x="1" y="67"/>
                  </a:moveTo>
                  <a:lnTo>
                    <a:pt x="0" y="79"/>
                  </a:lnTo>
                  <a:lnTo>
                    <a:pt x="86" y="90"/>
                  </a:lnTo>
                  <a:lnTo>
                    <a:pt x="86" y="90"/>
                  </a:lnTo>
                  <a:lnTo>
                    <a:pt x="89" y="88"/>
                  </a:lnTo>
                  <a:lnTo>
                    <a:pt x="91" y="87"/>
                  </a:lnTo>
                  <a:lnTo>
                    <a:pt x="94" y="85"/>
                  </a:lnTo>
                  <a:lnTo>
                    <a:pt x="98" y="83"/>
                  </a:lnTo>
                  <a:lnTo>
                    <a:pt x="103" y="79"/>
                  </a:lnTo>
                  <a:lnTo>
                    <a:pt x="107" y="76"/>
                  </a:lnTo>
                  <a:lnTo>
                    <a:pt x="112" y="71"/>
                  </a:lnTo>
                  <a:lnTo>
                    <a:pt x="117" y="66"/>
                  </a:lnTo>
                  <a:lnTo>
                    <a:pt x="121" y="60"/>
                  </a:lnTo>
                  <a:lnTo>
                    <a:pt x="125" y="55"/>
                  </a:lnTo>
                  <a:lnTo>
                    <a:pt x="128" y="47"/>
                  </a:lnTo>
                  <a:lnTo>
                    <a:pt x="131" y="39"/>
                  </a:lnTo>
                  <a:lnTo>
                    <a:pt x="132" y="31"/>
                  </a:lnTo>
                  <a:lnTo>
                    <a:pt x="132" y="23"/>
                  </a:lnTo>
                  <a:lnTo>
                    <a:pt x="129" y="14"/>
                  </a:lnTo>
                  <a:lnTo>
                    <a:pt x="129" y="12"/>
                  </a:lnTo>
                  <a:lnTo>
                    <a:pt x="128" y="11"/>
                  </a:lnTo>
                  <a:lnTo>
                    <a:pt x="127" y="9"/>
                  </a:lnTo>
                  <a:lnTo>
                    <a:pt x="126" y="7"/>
                  </a:lnTo>
                  <a:lnTo>
                    <a:pt x="124" y="4"/>
                  </a:lnTo>
                  <a:lnTo>
                    <a:pt x="120" y="2"/>
                  </a:lnTo>
                  <a:lnTo>
                    <a:pt x="117" y="1"/>
                  </a:lnTo>
                  <a:lnTo>
                    <a:pt x="113" y="0"/>
                  </a:lnTo>
                  <a:lnTo>
                    <a:pt x="113" y="2"/>
                  </a:lnTo>
                  <a:lnTo>
                    <a:pt x="114" y="5"/>
                  </a:lnTo>
                  <a:lnTo>
                    <a:pt x="117" y="11"/>
                  </a:lnTo>
                  <a:lnTo>
                    <a:pt x="118" y="19"/>
                  </a:lnTo>
                  <a:lnTo>
                    <a:pt x="118" y="29"/>
                  </a:lnTo>
                  <a:lnTo>
                    <a:pt x="117" y="39"/>
                  </a:lnTo>
                  <a:lnTo>
                    <a:pt x="114" y="51"/>
                  </a:lnTo>
                  <a:lnTo>
                    <a:pt x="108" y="64"/>
                  </a:lnTo>
                  <a:lnTo>
                    <a:pt x="108" y="64"/>
                  </a:lnTo>
                  <a:lnTo>
                    <a:pt x="108" y="64"/>
                  </a:lnTo>
                  <a:lnTo>
                    <a:pt x="107" y="65"/>
                  </a:lnTo>
                  <a:lnTo>
                    <a:pt x="106" y="66"/>
                  </a:lnTo>
                  <a:lnTo>
                    <a:pt x="105" y="66"/>
                  </a:lnTo>
                  <a:lnTo>
                    <a:pt x="103" y="67"/>
                  </a:lnTo>
                  <a:lnTo>
                    <a:pt x="100" y="69"/>
                  </a:lnTo>
                  <a:lnTo>
                    <a:pt x="98" y="70"/>
                  </a:lnTo>
                  <a:lnTo>
                    <a:pt x="96" y="71"/>
                  </a:lnTo>
                  <a:lnTo>
                    <a:pt x="92" y="72"/>
                  </a:lnTo>
                  <a:lnTo>
                    <a:pt x="90" y="72"/>
                  </a:lnTo>
                  <a:lnTo>
                    <a:pt x="85" y="73"/>
                  </a:lnTo>
                  <a:lnTo>
                    <a:pt x="82" y="73"/>
                  </a:lnTo>
                  <a:lnTo>
                    <a:pt x="78" y="73"/>
                  </a:lnTo>
                  <a:lnTo>
                    <a:pt x="73" y="72"/>
                  </a:lnTo>
                  <a:lnTo>
                    <a:pt x="69" y="72"/>
                  </a:lnTo>
                  <a:lnTo>
                    <a:pt x="69" y="84"/>
                  </a:lnTo>
                  <a:lnTo>
                    <a:pt x="3" y="77"/>
                  </a:lnTo>
                  <a:lnTo>
                    <a:pt x="1" y="67"/>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68" name="Freeform 24">
              <a:extLst>
                <a:ext uri="{FF2B5EF4-FFF2-40B4-BE49-F238E27FC236}">
                  <a16:creationId xmlns:a16="http://schemas.microsoft.com/office/drawing/2014/main" id="{32B58254-E892-11D5-1D8F-7EDF0326E40C}"/>
                </a:ext>
              </a:extLst>
            </p:cNvPr>
            <p:cNvSpPr>
              <a:spLocks/>
            </p:cNvSpPr>
            <p:nvPr/>
          </p:nvSpPr>
          <p:spPr bwMode="auto">
            <a:xfrm>
              <a:off x="1186" y="1729"/>
              <a:ext cx="96" cy="32"/>
            </a:xfrm>
            <a:custGeom>
              <a:avLst/>
              <a:gdLst>
                <a:gd name="T0" fmla="*/ 96 w 96"/>
                <a:gd name="T1" fmla="*/ 12 h 32"/>
                <a:gd name="T2" fmla="*/ 1 w 96"/>
                <a:gd name="T3" fmla="*/ 0 h 32"/>
                <a:gd name="T4" fmla="*/ 0 w 96"/>
                <a:gd name="T5" fmla="*/ 12 h 32"/>
                <a:gd name="T6" fmla="*/ 93 w 96"/>
                <a:gd name="T7" fmla="*/ 32 h 32"/>
                <a:gd name="T8" fmla="*/ 96 w 96"/>
                <a:gd name="T9" fmla="*/ 12 h 32"/>
              </a:gdLst>
              <a:ahLst/>
              <a:cxnLst>
                <a:cxn ang="0">
                  <a:pos x="T0" y="T1"/>
                </a:cxn>
                <a:cxn ang="0">
                  <a:pos x="T2" y="T3"/>
                </a:cxn>
                <a:cxn ang="0">
                  <a:pos x="T4" y="T5"/>
                </a:cxn>
                <a:cxn ang="0">
                  <a:pos x="T6" y="T7"/>
                </a:cxn>
                <a:cxn ang="0">
                  <a:pos x="T8" y="T9"/>
                </a:cxn>
              </a:cxnLst>
              <a:rect l="0" t="0" r="r" b="b"/>
              <a:pathLst>
                <a:path w="96" h="32">
                  <a:moveTo>
                    <a:pt x="96" y="12"/>
                  </a:moveTo>
                  <a:lnTo>
                    <a:pt x="1" y="0"/>
                  </a:lnTo>
                  <a:lnTo>
                    <a:pt x="0" y="12"/>
                  </a:lnTo>
                  <a:lnTo>
                    <a:pt x="93" y="32"/>
                  </a:lnTo>
                  <a:lnTo>
                    <a:pt x="9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69" name="Freeform 25">
              <a:extLst>
                <a:ext uri="{FF2B5EF4-FFF2-40B4-BE49-F238E27FC236}">
                  <a16:creationId xmlns:a16="http://schemas.microsoft.com/office/drawing/2014/main" id="{D131693A-D286-CAAB-822B-E0A9DF6BB931}"/>
                </a:ext>
              </a:extLst>
            </p:cNvPr>
            <p:cNvSpPr>
              <a:spLocks/>
            </p:cNvSpPr>
            <p:nvPr/>
          </p:nvSpPr>
          <p:spPr bwMode="auto">
            <a:xfrm>
              <a:off x="1233" y="1740"/>
              <a:ext cx="42" cy="14"/>
            </a:xfrm>
            <a:custGeom>
              <a:avLst/>
              <a:gdLst>
                <a:gd name="T0" fmla="*/ 42 w 42"/>
                <a:gd name="T1" fmla="*/ 6 h 14"/>
                <a:gd name="T2" fmla="*/ 2 w 42"/>
                <a:gd name="T3" fmla="*/ 0 h 14"/>
                <a:gd name="T4" fmla="*/ 0 w 42"/>
                <a:gd name="T5" fmla="*/ 6 h 14"/>
                <a:gd name="T6" fmla="*/ 40 w 42"/>
                <a:gd name="T7" fmla="*/ 14 h 14"/>
                <a:gd name="T8" fmla="*/ 42 w 42"/>
                <a:gd name="T9" fmla="*/ 6 h 14"/>
              </a:gdLst>
              <a:ahLst/>
              <a:cxnLst>
                <a:cxn ang="0">
                  <a:pos x="T0" y="T1"/>
                </a:cxn>
                <a:cxn ang="0">
                  <a:pos x="T2" y="T3"/>
                </a:cxn>
                <a:cxn ang="0">
                  <a:pos x="T4" y="T5"/>
                </a:cxn>
                <a:cxn ang="0">
                  <a:pos x="T6" y="T7"/>
                </a:cxn>
                <a:cxn ang="0">
                  <a:pos x="T8" y="T9"/>
                </a:cxn>
              </a:cxnLst>
              <a:rect l="0" t="0" r="r" b="b"/>
              <a:pathLst>
                <a:path w="42" h="14">
                  <a:moveTo>
                    <a:pt x="42" y="6"/>
                  </a:moveTo>
                  <a:lnTo>
                    <a:pt x="2" y="0"/>
                  </a:lnTo>
                  <a:lnTo>
                    <a:pt x="0" y="6"/>
                  </a:lnTo>
                  <a:lnTo>
                    <a:pt x="40" y="14"/>
                  </a:lnTo>
                  <a:lnTo>
                    <a:pt x="42" y="6"/>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70" name="Freeform 26">
              <a:extLst>
                <a:ext uri="{FF2B5EF4-FFF2-40B4-BE49-F238E27FC236}">
                  <a16:creationId xmlns:a16="http://schemas.microsoft.com/office/drawing/2014/main" id="{2445333D-31AD-B7EA-5E03-9B1040567B01}"/>
                </a:ext>
              </a:extLst>
            </p:cNvPr>
            <p:cNvSpPr>
              <a:spLocks/>
            </p:cNvSpPr>
            <p:nvPr/>
          </p:nvSpPr>
          <p:spPr bwMode="auto">
            <a:xfrm>
              <a:off x="1191" y="1733"/>
              <a:ext cx="28" cy="10"/>
            </a:xfrm>
            <a:custGeom>
              <a:avLst/>
              <a:gdLst>
                <a:gd name="T0" fmla="*/ 28 w 28"/>
                <a:gd name="T1" fmla="*/ 5 h 10"/>
                <a:gd name="T2" fmla="*/ 0 w 28"/>
                <a:gd name="T3" fmla="*/ 0 h 10"/>
                <a:gd name="T4" fmla="*/ 0 w 28"/>
                <a:gd name="T5" fmla="*/ 5 h 10"/>
                <a:gd name="T6" fmla="*/ 27 w 28"/>
                <a:gd name="T7" fmla="*/ 10 h 10"/>
                <a:gd name="T8" fmla="*/ 28 w 28"/>
                <a:gd name="T9" fmla="*/ 5 h 10"/>
              </a:gdLst>
              <a:ahLst/>
              <a:cxnLst>
                <a:cxn ang="0">
                  <a:pos x="T0" y="T1"/>
                </a:cxn>
                <a:cxn ang="0">
                  <a:pos x="T2" y="T3"/>
                </a:cxn>
                <a:cxn ang="0">
                  <a:pos x="T4" y="T5"/>
                </a:cxn>
                <a:cxn ang="0">
                  <a:pos x="T6" y="T7"/>
                </a:cxn>
                <a:cxn ang="0">
                  <a:pos x="T8" y="T9"/>
                </a:cxn>
              </a:cxnLst>
              <a:rect l="0" t="0" r="r" b="b"/>
              <a:pathLst>
                <a:path w="28" h="10">
                  <a:moveTo>
                    <a:pt x="28" y="5"/>
                  </a:moveTo>
                  <a:lnTo>
                    <a:pt x="0" y="0"/>
                  </a:lnTo>
                  <a:lnTo>
                    <a:pt x="0" y="5"/>
                  </a:lnTo>
                  <a:lnTo>
                    <a:pt x="27" y="10"/>
                  </a:lnTo>
                  <a:lnTo>
                    <a:pt x="28" y="5"/>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71" name="Freeform 27">
              <a:extLst>
                <a:ext uri="{FF2B5EF4-FFF2-40B4-BE49-F238E27FC236}">
                  <a16:creationId xmlns:a16="http://schemas.microsoft.com/office/drawing/2014/main" id="{C6E691AF-F6FE-ACD5-BE3D-191828EF1F89}"/>
                </a:ext>
              </a:extLst>
            </p:cNvPr>
            <p:cNvSpPr>
              <a:spLocks/>
            </p:cNvSpPr>
            <p:nvPr/>
          </p:nvSpPr>
          <p:spPr bwMode="auto">
            <a:xfrm>
              <a:off x="1123" y="1742"/>
              <a:ext cx="162" cy="55"/>
            </a:xfrm>
            <a:custGeom>
              <a:avLst/>
              <a:gdLst>
                <a:gd name="T0" fmla="*/ 0 w 162"/>
                <a:gd name="T1" fmla="*/ 17 h 55"/>
                <a:gd name="T2" fmla="*/ 0 w 162"/>
                <a:gd name="T3" fmla="*/ 17 h 55"/>
                <a:gd name="T4" fmla="*/ 1 w 162"/>
                <a:gd name="T5" fmla="*/ 17 h 55"/>
                <a:gd name="T6" fmla="*/ 2 w 162"/>
                <a:gd name="T7" fmla="*/ 17 h 55"/>
                <a:gd name="T8" fmla="*/ 4 w 162"/>
                <a:gd name="T9" fmla="*/ 15 h 55"/>
                <a:gd name="T10" fmla="*/ 7 w 162"/>
                <a:gd name="T11" fmla="*/ 15 h 55"/>
                <a:gd name="T12" fmla="*/ 10 w 162"/>
                <a:gd name="T13" fmla="*/ 15 h 55"/>
                <a:gd name="T14" fmla="*/ 14 w 162"/>
                <a:gd name="T15" fmla="*/ 14 h 55"/>
                <a:gd name="T16" fmla="*/ 17 w 162"/>
                <a:gd name="T17" fmla="*/ 13 h 55"/>
                <a:gd name="T18" fmla="*/ 21 w 162"/>
                <a:gd name="T19" fmla="*/ 12 h 55"/>
                <a:gd name="T20" fmla="*/ 24 w 162"/>
                <a:gd name="T21" fmla="*/ 11 h 55"/>
                <a:gd name="T22" fmla="*/ 28 w 162"/>
                <a:gd name="T23" fmla="*/ 10 h 55"/>
                <a:gd name="T24" fmla="*/ 31 w 162"/>
                <a:gd name="T25" fmla="*/ 8 h 55"/>
                <a:gd name="T26" fmla="*/ 35 w 162"/>
                <a:gd name="T27" fmla="*/ 6 h 55"/>
                <a:gd name="T28" fmla="*/ 37 w 162"/>
                <a:gd name="T29" fmla="*/ 5 h 55"/>
                <a:gd name="T30" fmla="*/ 40 w 162"/>
                <a:gd name="T31" fmla="*/ 3 h 55"/>
                <a:gd name="T32" fmla="*/ 43 w 162"/>
                <a:gd name="T33" fmla="*/ 0 h 55"/>
                <a:gd name="T34" fmla="*/ 162 w 162"/>
                <a:gd name="T35" fmla="*/ 28 h 55"/>
                <a:gd name="T36" fmla="*/ 162 w 162"/>
                <a:gd name="T37" fmla="*/ 28 h 55"/>
                <a:gd name="T38" fmla="*/ 161 w 162"/>
                <a:gd name="T39" fmla="*/ 29 h 55"/>
                <a:gd name="T40" fmla="*/ 159 w 162"/>
                <a:gd name="T41" fmla="*/ 31 h 55"/>
                <a:gd name="T42" fmla="*/ 158 w 162"/>
                <a:gd name="T43" fmla="*/ 32 h 55"/>
                <a:gd name="T44" fmla="*/ 157 w 162"/>
                <a:gd name="T45" fmla="*/ 33 h 55"/>
                <a:gd name="T46" fmla="*/ 155 w 162"/>
                <a:gd name="T47" fmla="*/ 35 h 55"/>
                <a:gd name="T48" fmla="*/ 152 w 162"/>
                <a:gd name="T49" fmla="*/ 36 h 55"/>
                <a:gd name="T50" fmla="*/ 150 w 162"/>
                <a:gd name="T51" fmla="*/ 39 h 55"/>
                <a:gd name="T52" fmla="*/ 147 w 162"/>
                <a:gd name="T53" fmla="*/ 41 h 55"/>
                <a:gd name="T54" fmla="*/ 144 w 162"/>
                <a:gd name="T55" fmla="*/ 43 h 55"/>
                <a:gd name="T56" fmla="*/ 141 w 162"/>
                <a:gd name="T57" fmla="*/ 46 h 55"/>
                <a:gd name="T58" fmla="*/ 137 w 162"/>
                <a:gd name="T59" fmla="*/ 48 h 55"/>
                <a:gd name="T60" fmla="*/ 135 w 162"/>
                <a:gd name="T61" fmla="*/ 50 h 55"/>
                <a:gd name="T62" fmla="*/ 131 w 162"/>
                <a:gd name="T63" fmla="*/ 52 h 55"/>
                <a:gd name="T64" fmla="*/ 128 w 162"/>
                <a:gd name="T65" fmla="*/ 53 h 55"/>
                <a:gd name="T66" fmla="*/ 126 w 162"/>
                <a:gd name="T67" fmla="*/ 55 h 55"/>
                <a:gd name="T68" fmla="*/ 0 w 162"/>
                <a:gd name="T69"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2" h="55">
                  <a:moveTo>
                    <a:pt x="0" y="17"/>
                  </a:moveTo>
                  <a:lnTo>
                    <a:pt x="0" y="17"/>
                  </a:lnTo>
                  <a:lnTo>
                    <a:pt x="1" y="17"/>
                  </a:lnTo>
                  <a:lnTo>
                    <a:pt x="2" y="17"/>
                  </a:lnTo>
                  <a:lnTo>
                    <a:pt x="4" y="15"/>
                  </a:lnTo>
                  <a:lnTo>
                    <a:pt x="7" y="15"/>
                  </a:lnTo>
                  <a:lnTo>
                    <a:pt x="10" y="15"/>
                  </a:lnTo>
                  <a:lnTo>
                    <a:pt x="14" y="14"/>
                  </a:lnTo>
                  <a:lnTo>
                    <a:pt x="17" y="13"/>
                  </a:lnTo>
                  <a:lnTo>
                    <a:pt x="21" y="12"/>
                  </a:lnTo>
                  <a:lnTo>
                    <a:pt x="24" y="11"/>
                  </a:lnTo>
                  <a:lnTo>
                    <a:pt x="28" y="10"/>
                  </a:lnTo>
                  <a:lnTo>
                    <a:pt x="31" y="8"/>
                  </a:lnTo>
                  <a:lnTo>
                    <a:pt x="35" y="6"/>
                  </a:lnTo>
                  <a:lnTo>
                    <a:pt x="37" y="5"/>
                  </a:lnTo>
                  <a:lnTo>
                    <a:pt x="40" y="3"/>
                  </a:lnTo>
                  <a:lnTo>
                    <a:pt x="43" y="0"/>
                  </a:lnTo>
                  <a:lnTo>
                    <a:pt x="162" y="28"/>
                  </a:lnTo>
                  <a:lnTo>
                    <a:pt x="162" y="28"/>
                  </a:lnTo>
                  <a:lnTo>
                    <a:pt x="161" y="29"/>
                  </a:lnTo>
                  <a:lnTo>
                    <a:pt x="159" y="31"/>
                  </a:lnTo>
                  <a:lnTo>
                    <a:pt x="158" y="32"/>
                  </a:lnTo>
                  <a:lnTo>
                    <a:pt x="157" y="33"/>
                  </a:lnTo>
                  <a:lnTo>
                    <a:pt x="155" y="35"/>
                  </a:lnTo>
                  <a:lnTo>
                    <a:pt x="152" y="36"/>
                  </a:lnTo>
                  <a:lnTo>
                    <a:pt x="150" y="39"/>
                  </a:lnTo>
                  <a:lnTo>
                    <a:pt x="147" y="41"/>
                  </a:lnTo>
                  <a:lnTo>
                    <a:pt x="144" y="43"/>
                  </a:lnTo>
                  <a:lnTo>
                    <a:pt x="141" y="46"/>
                  </a:lnTo>
                  <a:lnTo>
                    <a:pt x="137" y="48"/>
                  </a:lnTo>
                  <a:lnTo>
                    <a:pt x="135" y="50"/>
                  </a:lnTo>
                  <a:lnTo>
                    <a:pt x="131" y="52"/>
                  </a:lnTo>
                  <a:lnTo>
                    <a:pt x="128" y="53"/>
                  </a:lnTo>
                  <a:lnTo>
                    <a:pt x="126" y="55"/>
                  </a:lnTo>
                  <a:lnTo>
                    <a:pt x="0" y="17"/>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72" name="Freeform 28">
              <a:extLst>
                <a:ext uri="{FF2B5EF4-FFF2-40B4-BE49-F238E27FC236}">
                  <a16:creationId xmlns:a16="http://schemas.microsoft.com/office/drawing/2014/main" id="{481BE361-DD1A-0B06-FBF1-063E37E62162}"/>
                </a:ext>
              </a:extLst>
            </p:cNvPr>
            <p:cNvSpPr>
              <a:spLocks/>
            </p:cNvSpPr>
            <p:nvPr/>
          </p:nvSpPr>
          <p:spPr bwMode="auto">
            <a:xfrm>
              <a:off x="1285" y="1736"/>
              <a:ext cx="57" cy="26"/>
            </a:xfrm>
            <a:custGeom>
              <a:avLst/>
              <a:gdLst>
                <a:gd name="T0" fmla="*/ 6 w 57"/>
                <a:gd name="T1" fmla="*/ 26 h 26"/>
                <a:gd name="T2" fmla="*/ 57 w 57"/>
                <a:gd name="T3" fmla="*/ 11 h 26"/>
                <a:gd name="T4" fmla="*/ 25 w 57"/>
                <a:gd name="T5" fmla="*/ 0 h 26"/>
                <a:gd name="T6" fmla="*/ 0 w 57"/>
                <a:gd name="T7" fmla="*/ 4 h 26"/>
                <a:gd name="T8" fmla="*/ 0 w 57"/>
                <a:gd name="T9" fmla="*/ 25 h 26"/>
                <a:gd name="T10" fmla="*/ 6 w 57"/>
                <a:gd name="T11" fmla="*/ 26 h 26"/>
              </a:gdLst>
              <a:ahLst/>
              <a:cxnLst>
                <a:cxn ang="0">
                  <a:pos x="T0" y="T1"/>
                </a:cxn>
                <a:cxn ang="0">
                  <a:pos x="T2" y="T3"/>
                </a:cxn>
                <a:cxn ang="0">
                  <a:pos x="T4" y="T5"/>
                </a:cxn>
                <a:cxn ang="0">
                  <a:pos x="T6" y="T7"/>
                </a:cxn>
                <a:cxn ang="0">
                  <a:pos x="T8" y="T9"/>
                </a:cxn>
                <a:cxn ang="0">
                  <a:pos x="T10" y="T11"/>
                </a:cxn>
              </a:cxnLst>
              <a:rect l="0" t="0" r="r" b="b"/>
              <a:pathLst>
                <a:path w="57" h="26">
                  <a:moveTo>
                    <a:pt x="6" y="26"/>
                  </a:moveTo>
                  <a:lnTo>
                    <a:pt x="57" y="11"/>
                  </a:lnTo>
                  <a:lnTo>
                    <a:pt x="25" y="0"/>
                  </a:lnTo>
                  <a:lnTo>
                    <a:pt x="0" y="4"/>
                  </a:lnTo>
                  <a:lnTo>
                    <a:pt x="0" y="25"/>
                  </a:lnTo>
                  <a:lnTo>
                    <a:pt x="6" y="26"/>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73" name="Freeform 29">
              <a:extLst>
                <a:ext uri="{FF2B5EF4-FFF2-40B4-BE49-F238E27FC236}">
                  <a16:creationId xmlns:a16="http://schemas.microsoft.com/office/drawing/2014/main" id="{37B8801D-D1A3-21F3-0287-7CFD083EA6FA}"/>
                </a:ext>
              </a:extLst>
            </p:cNvPr>
            <p:cNvSpPr>
              <a:spLocks/>
            </p:cNvSpPr>
            <p:nvPr/>
          </p:nvSpPr>
          <p:spPr bwMode="auto">
            <a:xfrm>
              <a:off x="1134" y="1627"/>
              <a:ext cx="32" cy="122"/>
            </a:xfrm>
            <a:custGeom>
              <a:avLst/>
              <a:gdLst>
                <a:gd name="T0" fmla="*/ 32 w 32"/>
                <a:gd name="T1" fmla="*/ 2 h 122"/>
                <a:gd name="T2" fmla="*/ 32 w 32"/>
                <a:gd name="T3" fmla="*/ 2 h 122"/>
                <a:gd name="T4" fmla="*/ 31 w 32"/>
                <a:gd name="T5" fmla="*/ 2 h 122"/>
                <a:gd name="T6" fmla="*/ 31 w 32"/>
                <a:gd name="T7" fmla="*/ 2 h 122"/>
                <a:gd name="T8" fmla="*/ 29 w 32"/>
                <a:gd name="T9" fmla="*/ 1 h 122"/>
                <a:gd name="T10" fmla="*/ 27 w 32"/>
                <a:gd name="T11" fmla="*/ 1 h 122"/>
                <a:gd name="T12" fmla="*/ 26 w 32"/>
                <a:gd name="T13" fmla="*/ 1 h 122"/>
                <a:gd name="T14" fmla="*/ 24 w 32"/>
                <a:gd name="T15" fmla="*/ 0 h 122"/>
                <a:gd name="T16" fmla="*/ 22 w 32"/>
                <a:gd name="T17" fmla="*/ 0 h 122"/>
                <a:gd name="T18" fmla="*/ 20 w 32"/>
                <a:gd name="T19" fmla="*/ 0 h 122"/>
                <a:gd name="T20" fmla="*/ 18 w 32"/>
                <a:gd name="T21" fmla="*/ 0 h 122"/>
                <a:gd name="T22" fmla="*/ 14 w 32"/>
                <a:gd name="T23" fmla="*/ 0 h 122"/>
                <a:gd name="T24" fmla="*/ 12 w 32"/>
                <a:gd name="T25" fmla="*/ 0 h 122"/>
                <a:gd name="T26" fmla="*/ 10 w 32"/>
                <a:gd name="T27" fmla="*/ 1 h 122"/>
                <a:gd name="T28" fmla="*/ 6 w 32"/>
                <a:gd name="T29" fmla="*/ 2 h 122"/>
                <a:gd name="T30" fmla="*/ 4 w 32"/>
                <a:gd name="T31" fmla="*/ 3 h 122"/>
                <a:gd name="T32" fmla="*/ 0 w 32"/>
                <a:gd name="T33" fmla="*/ 5 h 122"/>
                <a:gd name="T34" fmla="*/ 0 w 32"/>
                <a:gd name="T35" fmla="*/ 122 h 122"/>
                <a:gd name="T36" fmla="*/ 1 w 32"/>
                <a:gd name="T37" fmla="*/ 122 h 122"/>
                <a:gd name="T38" fmla="*/ 1 w 32"/>
                <a:gd name="T39" fmla="*/ 122 h 122"/>
                <a:gd name="T40" fmla="*/ 3 w 32"/>
                <a:gd name="T41" fmla="*/ 122 h 122"/>
                <a:gd name="T42" fmla="*/ 4 w 32"/>
                <a:gd name="T43" fmla="*/ 122 h 122"/>
                <a:gd name="T44" fmla="*/ 5 w 32"/>
                <a:gd name="T45" fmla="*/ 122 h 122"/>
                <a:gd name="T46" fmla="*/ 7 w 32"/>
                <a:gd name="T47" fmla="*/ 121 h 122"/>
                <a:gd name="T48" fmla="*/ 8 w 32"/>
                <a:gd name="T49" fmla="*/ 121 h 122"/>
                <a:gd name="T50" fmla="*/ 11 w 32"/>
                <a:gd name="T51" fmla="*/ 121 h 122"/>
                <a:gd name="T52" fmla="*/ 13 w 32"/>
                <a:gd name="T53" fmla="*/ 120 h 122"/>
                <a:gd name="T54" fmla="*/ 15 w 32"/>
                <a:gd name="T55" fmla="*/ 119 h 122"/>
                <a:gd name="T56" fmla="*/ 18 w 32"/>
                <a:gd name="T57" fmla="*/ 119 h 122"/>
                <a:gd name="T58" fmla="*/ 21 w 32"/>
                <a:gd name="T59" fmla="*/ 118 h 122"/>
                <a:gd name="T60" fmla="*/ 24 w 32"/>
                <a:gd name="T61" fmla="*/ 115 h 122"/>
                <a:gd name="T62" fmla="*/ 26 w 32"/>
                <a:gd name="T63" fmla="*/ 114 h 122"/>
                <a:gd name="T64" fmla="*/ 29 w 32"/>
                <a:gd name="T65" fmla="*/ 113 h 122"/>
                <a:gd name="T66" fmla="*/ 32 w 32"/>
                <a:gd name="T67" fmla="*/ 111 h 122"/>
                <a:gd name="T68" fmla="*/ 32 w 32"/>
                <a:gd name="T69" fmla="*/ 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122">
                  <a:moveTo>
                    <a:pt x="32" y="2"/>
                  </a:moveTo>
                  <a:lnTo>
                    <a:pt x="32" y="2"/>
                  </a:lnTo>
                  <a:lnTo>
                    <a:pt x="31" y="2"/>
                  </a:lnTo>
                  <a:lnTo>
                    <a:pt x="31" y="2"/>
                  </a:lnTo>
                  <a:lnTo>
                    <a:pt x="29" y="1"/>
                  </a:lnTo>
                  <a:lnTo>
                    <a:pt x="27" y="1"/>
                  </a:lnTo>
                  <a:lnTo>
                    <a:pt x="26" y="1"/>
                  </a:lnTo>
                  <a:lnTo>
                    <a:pt x="24" y="0"/>
                  </a:lnTo>
                  <a:lnTo>
                    <a:pt x="22" y="0"/>
                  </a:lnTo>
                  <a:lnTo>
                    <a:pt x="20" y="0"/>
                  </a:lnTo>
                  <a:lnTo>
                    <a:pt x="18" y="0"/>
                  </a:lnTo>
                  <a:lnTo>
                    <a:pt x="14" y="0"/>
                  </a:lnTo>
                  <a:lnTo>
                    <a:pt x="12" y="0"/>
                  </a:lnTo>
                  <a:lnTo>
                    <a:pt x="10" y="1"/>
                  </a:lnTo>
                  <a:lnTo>
                    <a:pt x="6" y="2"/>
                  </a:lnTo>
                  <a:lnTo>
                    <a:pt x="4" y="3"/>
                  </a:lnTo>
                  <a:lnTo>
                    <a:pt x="0" y="5"/>
                  </a:lnTo>
                  <a:lnTo>
                    <a:pt x="0" y="122"/>
                  </a:lnTo>
                  <a:lnTo>
                    <a:pt x="1" y="122"/>
                  </a:lnTo>
                  <a:lnTo>
                    <a:pt x="1" y="122"/>
                  </a:lnTo>
                  <a:lnTo>
                    <a:pt x="3" y="122"/>
                  </a:lnTo>
                  <a:lnTo>
                    <a:pt x="4" y="122"/>
                  </a:lnTo>
                  <a:lnTo>
                    <a:pt x="5" y="122"/>
                  </a:lnTo>
                  <a:lnTo>
                    <a:pt x="7" y="121"/>
                  </a:lnTo>
                  <a:lnTo>
                    <a:pt x="8" y="121"/>
                  </a:lnTo>
                  <a:lnTo>
                    <a:pt x="11" y="121"/>
                  </a:lnTo>
                  <a:lnTo>
                    <a:pt x="13" y="120"/>
                  </a:lnTo>
                  <a:lnTo>
                    <a:pt x="15" y="119"/>
                  </a:lnTo>
                  <a:lnTo>
                    <a:pt x="18" y="119"/>
                  </a:lnTo>
                  <a:lnTo>
                    <a:pt x="21" y="118"/>
                  </a:lnTo>
                  <a:lnTo>
                    <a:pt x="24" y="115"/>
                  </a:lnTo>
                  <a:lnTo>
                    <a:pt x="26" y="114"/>
                  </a:lnTo>
                  <a:lnTo>
                    <a:pt x="29" y="113"/>
                  </a:lnTo>
                  <a:lnTo>
                    <a:pt x="32" y="111"/>
                  </a:lnTo>
                  <a:lnTo>
                    <a:pt x="32" y="2"/>
                  </a:lnTo>
                  <a:close/>
                </a:path>
              </a:pathLst>
            </a:custGeom>
            <a:solidFill>
              <a:srgbClr val="7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74" name="Freeform 30">
              <a:extLst>
                <a:ext uri="{FF2B5EF4-FFF2-40B4-BE49-F238E27FC236}">
                  <a16:creationId xmlns:a16="http://schemas.microsoft.com/office/drawing/2014/main" id="{5479C92D-30A5-0005-A2DF-1B4F52683A12}"/>
                </a:ext>
              </a:extLst>
            </p:cNvPr>
            <p:cNvSpPr>
              <a:spLocks/>
            </p:cNvSpPr>
            <p:nvPr/>
          </p:nvSpPr>
          <p:spPr bwMode="auto">
            <a:xfrm>
              <a:off x="1135" y="1628"/>
              <a:ext cx="27" cy="104"/>
            </a:xfrm>
            <a:custGeom>
              <a:avLst/>
              <a:gdLst>
                <a:gd name="T0" fmla="*/ 27 w 27"/>
                <a:gd name="T1" fmla="*/ 2 h 104"/>
                <a:gd name="T2" fmla="*/ 27 w 27"/>
                <a:gd name="T3" fmla="*/ 2 h 104"/>
                <a:gd name="T4" fmla="*/ 26 w 27"/>
                <a:gd name="T5" fmla="*/ 2 h 104"/>
                <a:gd name="T6" fmla="*/ 26 w 27"/>
                <a:gd name="T7" fmla="*/ 1 h 104"/>
                <a:gd name="T8" fmla="*/ 25 w 27"/>
                <a:gd name="T9" fmla="*/ 1 h 104"/>
                <a:gd name="T10" fmla="*/ 24 w 27"/>
                <a:gd name="T11" fmla="*/ 1 h 104"/>
                <a:gd name="T12" fmla="*/ 23 w 27"/>
                <a:gd name="T13" fmla="*/ 0 h 104"/>
                <a:gd name="T14" fmla="*/ 20 w 27"/>
                <a:gd name="T15" fmla="*/ 0 h 104"/>
                <a:gd name="T16" fmla="*/ 19 w 27"/>
                <a:gd name="T17" fmla="*/ 0 h 104"/>
                <a:gd name="T18" fmla="*/ 17 w 27"/>
                <a:gd name="T19" fmla="*/ 0 h 104"/>
                <a:gd name="T20" fmla="*/ 14 w 27"/>
                <a:gd name="T21" fmla="*/ 0 h 104"/>
                <a:gd name="T22" fmla="*/ 12 w 27"/>
                <a:gd name="T23" fmla="*/ 0 h 104"/>
                <a:gd name="T24" fmla="*/ 10 w 27"/>
                <a:gd name="T25" fmla="*/ 0 h 104"/>
                <a:gd name="T26" fmla="*/ 9 w 27"/>
                <a:gd name="T27" fmla="*/ 1 h 104"/>
                <a:gd name="T28" fmla="*/ 5 w 27"/>
                <a:gd name="T29" fmla="*/ 2 h 104"/>
                <a:gd name="T30" fmla="*/ 3 w 27"/>
                <a:gd name="T31" fmla="*/ 3 h 104"/>
                <a:gd name="T32" fmla="*/ 0 w 27"/>
                <a:gd name="T33" fmla="*/ 4 h 104"/>
                <a:gd name="T34" fmla="*/ 0 w 27"/>
                <a:gd name="T35" fmla="*/ 104 h 104"/>
                <a:gd name="T36" fmla="*/ 0 w 27"/>
                <a:gd name="T37" fmla="*/ 104 h 104"/>
                <a:gd name="T38" fmla="*/ 2 w 27"/>
                <a:gd name="T39" fmla="*/ 104 h 104"/>
                <a:gd name="T40" fmla="*/ 2 w 27"/>
                <a:gd name="T41" fmla="*/ 103 h 104"/>
                <a:gd name="T42" fmla="*/ 3 w 27"/>
                <a:gd name="T43" fmla="*/ 103 h 104"/>
                <a:gd name="T44" fmla="*/ 4 w 27"/>
                <a:gd name="T45" fmla="*/ 103 h 104"/>
                <a:gd name="T46" fmla="*/ 6 w 27"/>
                <a:gd name="T47" fmla="*/ 103 h 104"/>
                <a:gd name="T48" fmla="*/ 7 w 27"/>
                <a:gd name="T49" fmla="*/ 103 h 104"/>
                <a:gd name="T50" fmla="*/ 10 w 27"/>
                <a:gd name="T51" fmla="*/ 101 h 104"/>
                <a:gd name="T52" fmla="*/ 11 w 27"/>
                <a:gd name="T53" fmla="*/ 101 h 104"/>
                <a:gd name="T54" fmla="*/ 13 w 27"/>
                <a:gd name="T55" fmla="*/ 100 h 104"/>
                <a:gd name="T56" fmla="*/ 16 w 27"/>
                <a:gd name="T57" fmla="*/ 99 h 104"/>
                <a:gd name="T58" fmla="*/ 18 w 27"/>
                <a:gd name="T59" fmla="*/ 99 h 104"/>
                <a:gd name="T60" fmla="*/ 20 w 27"/>
                <a:gd name="T61" fmla="*/ 98 h 104"/>
                <a:gd name="T62" fmla="*/ 23 w 27"/>
                <a:gd name="T63" fmla="*/ 97 h 104"/>
                <a:gd name="T64" fmla="*/ 25 w 27"/>
                <a:gd name="T65" fmla="*/ 94 h 104"/>
                <a:gd name="T66" fmla="*/ 27 w 27"/>
                <a:gd name="T67" fmla="*/ 93 h 104"/>
                <a:gd name="T68" fmla="*/ 27 w 27"/>
                <a:gd name="T69" fmla="*/ 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 h="104">
                  <a:moveTo>
                    <a:pt x="27" y="2"/>
                  </a:moveTo>
                  <a:lnTo>
                    <a:pt x="27" y="2"/>
                  </a:lnTo>
                  <a:lnTo>
                    <a:pt x="26" y="2"/>
                  </a:lnTo>
                  <a:lnTo>
                    <a:pt x="26" y="1"/>
                  </a:lnTo>
                  <a:lnTo>
                    <a:pt x="25" y="1"/>
                  </a:lnTo>
                  <a:lnTo>
                    <a:pt x="24" y="1"/>
                  </a:lnTo>
                  <a:lnTo>
                    <a:pt x="23" y="0"/>
                  </a:lnTo>
                  <a:lnTo>
                    <a:pt x="20" y="0"/>
                  </a:lnTo>
                  <a:lnTo>
                    <a:pt x="19" y="0"/>
                  </a:lnTo>
                  <a:lnTo>
                    <a:pt x="17" y="0"/>
                  </a:lnTo>
                  <a:lnTo>
                    <a:pt x="14" y="0"/>
                  </a:lnTo>
                  <a:lnTo>
                    <a:pt x="12" y="0"/>
                  </a:lnTo>
                  <a:lnTo>
                    <a:pt x="10" y="0"/>
                  </a:lnTo>
                  <a:lnTo>
                    <a:pt x="9" y="1"/>
                  </a:lnTo>
                  <a:lnTo>
                    <a:pt x="5" y="2"/>
                  </a:lnTo>
                  <a:lnTo>
                    <a:pt x="3" y="3"/>
                  </a:lnTo>
                  <a:lnTo>
                    <a:pt x="0" y="4"/>
                  </a:lnTo>
                  <a:lnTo>
                    <a:pt x="0" y="104"/>
                  </a:lnTo>
                  <a:lnTo>
                    <a:pt x="0" y="104"/>
                  </a:lnTo>
                  <a:lnTo>
                    <a:pt x="2" y="104"/>
                  </a:lnTo>
                  <a:lnTo>
                    <a:pt x="2" y="103"/>
                  </a:lnTo>
                  <a:lnTo>
                    <a:pt x="3" y="103"/>
                  </a:lnTo>
                  <a:lnTo>
                    <a:pt x="4" y="103"/>
                  </a:lnTo>
                  <a:lnTo>
                    <a:pt x="6" y="103"/>
                  </a:lnTo>
                  <a:lnTo>
                    <a:pt x="7" y="103"/>
                  </a:lnTo>
                  <a:lnTo>
                    <a:pt x="10" y="101"/>
                  </a:lnTo>
                  <a:lnTo>
                    <a:pt x="11" y="101"/>
                  </a:lnTo>
                  <a:lnTo>
                    <a:pt x="13" y="100"/>
                  </a:lnTo>
                  <a:lnTo>
                    <a:pt x="16" y="99"/>
                  </a:lnTo>
                  <a:lnTo>
                    <a:pt x="18" y="99"/>
                  </a:lnTo>
                  <a:lnTo>
                    <a:pt x="20" y="98"/>
                  </a:lnTo>
                  <a:lnTo>
                    <a:pt x="23" y="97"/>
                  </a:lnTo>
                  <a:lnTo>
                    <a:pt x="25" y="94"/>
                  </a:lnTo>
                  <a:lnTo>
                    <a:pt x="27" y="93"/>
                  </a:lnTo>
                  <a:lnTo>
                    <a:pt x="27" y="2"/>
                  </a:lnTo>
                  <a:close/>
                </a:path>
              </a:pathLst>
            </a:custGeom>
            <a:solidFill>
              <a:srgbClr val="93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75" name="Freeform 31">
              <a:extLst>
                <a:ext uri="{FF2B5EF4-FFF2-40B4-BE49-F238E27FC236}">
                  <a16:creationId xmlns:a16="http://schemas.microsoft.com/office/drawing/2014/main" id="{972F57EF-6A91-A65E-145C-406B6B4E28E3}"/>
                </a:ext>
              </a:extLst>
            </p:cNvPr>
            <p:cNvSpPr>
              <a:spLocks/>
            </p:cNvSpPr>
            <p:nvPr/>
          </p:nvSpPr>
          <p:spPr bwMode="auto">
            <a:xfrm>
              <a:off x="1137" y="1629"/>
              <a:ext cx="22" cy="84"/>
            </a:xfrm>
            <a:custGeom>
              <a:avLst/>
              <a:gdLst>
                <a:gd name="T0" fmla="*/ 22 w 22"/>
                <a:gd name="T1" fmla="*/ 1 h 84"/>
                <a:gd name="T2" fmla="*/ 22 w 22"/>
                <a:gd name="T3" fmla="*/ 1 h 84"/>
                <a:gd name="T4" fmla="*/ 21 w 22"/>
                <a:gd name="T5" fmla="*/ 1 h 84"/>
                <a:gd name="T6" fmla="*/ 21 w 22"/>
                <a:gd name="T7" fmla="*/ 1 h 84"/>
                <a:gd name="T8" fmla="*/ 19 w 22"/>
                <a:gd name="T9" fmla="*/ 1 h 84"/>
                <a:gd name="T10" fmla="*/ 18 w 22"/>
                <a:gd name="T11" fmla="*/ 0 h 84"/>
                <a:gd name="T12" fmla="*/ 17 w 22"/>
                <a:gd name="T13" fmla="*/ 0 h 84"/>
                <a:gd name="T14" fmla="*/ 16 w 22"/>
                <a:gd name="T15" fmla="*/ 0 h 84"/>
                <a:gd name="T16" fmla="*/ 15 w 22"/>
                <a:gd name="T17" fmla="*/ 0 h 84"/>
                <a:gd name="T18" fmla="*/ 14 w 22"/>
                <a:gd name="T19" fmla="*/ 0 h 84"/>
                <a:gd name="T20" fmla="*/ 11 w 22"/>
                <a:gd name="T21" fmla="*/ 0 h 84"/>
                <a:gd name="T22" fmla="*/ 9 w 22"/>
                <a:gd name="T23" fmla="*/ 0 h 84"/>
                <a:gd name="T24" fmla="*/ 8 w 22"/>
                <a:gd name="T25" fmla="*/ 0 h 84"/>
                <a:gd name="T26" fmla="*/ 5 w 22"/>
                <a:gd name="T27" fmla="*/ 0 h 84"/>
                <a:gd name="T28" fmla="*/ 3 w 22"/>
                <a:gd name="T29" fmla="*/ 1 h 84"/>
                <a:gd name="T30" fmla="*/ 2 w 22"/>
                <a:gd name="T31" fmla="*/ 2 h 84"/>
                <a:gd name="T32" fmla="*/ 0 w 22"/>
                <a:gd name="T33" fmla="*/ 3 h 84"/>
                <a:gd name="T34" fmla="*/ 0 w 22"/>
                <a:gd name="T35" fmla="*/ 84 h 84"/>
                <a:gd name="T36" fmla="*/ 0 w 22"/>
                <a:gd name="T37" fmla="*/ 84 h 84"/>
                <a:gd name="T38" fmla="*/ 0 w 22"/>
                <a:gd name="T39" fmla="*/ 84 h 84"/>
                <a:gd name="T40" fmla="*/ 1 w 22"/>
                <a:gd name="T41" fmla="*/ 84 h 84"/>
                <a:gd name="T42" fmla="*/ 2 w 22"/>
                <a:gd name="T43" fmla="*/ 84 h 84"/>
                <a:gd name="T44" fmla="*/ 3 w 22"/>
                <a:gd name="T45" fmla="*/ 84 h 84"/>
                <a:gd name="T46" fmla="*/ 4 w 22"/>
                <a:gd name="T47" fmla="*/ 83 h 84"/>
                <a:gd name="T48" fmla="*/ 5 w 22"/>
                <a:gd name="T49" fmla="*/ 83 h 84"/>
                <a:gd name="T50" fmla="*/ 7 w 22"/>
                <a:gd name="T51" fmla="*/ 83 h 84"/>
                <a:gd name="T52" fmla="*/ 9 w 22"/>
                <a:gd name="T53" fmla="*/ 82 h 84"/>
                <a:gd name="T54" fmla="*/ 10 w 22"/>
                <a:gd name="T55" fmla="*/ 82 h 84"/>
                <a:gd name="T56" fmla="*/ 12 w 22"/>
                <a:gd name="T57" fmla="*/ 81 h 84"/>
                <a:gd name="T58" fmla="*/ 14 w 22"/>
                <a:gd name="T59" fmla="*/ 81 h 84"/>
                <a:gd name="T60" fmla="*/ 16 w 22"/>
                <a:gd name="T61" fmla="*/ 79 h 84"/>
                <a:gd name="T62" fmla="*/ 18 w 22"/>
                <a:gd name="T63" fmla="*/ 78 h 84"/>
                <a:gd name="T64" fmla="*/ 19 w 22"/>
                <a:gd name="T65" fmla="*/ 77 h 84"/>
                <a:gd name="T66" fmla="*/ 22 w 22"/>
                <a:gd name="T67" fmla="*/ 76 h 84"/>
                <a:gd name="T68" fmla="*/ 22 w 22"/>
                <a:gd name="T69" fmla="*/ 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84">
                  <a:moveTo>
                    <a:pt x="22" y="1"/>
                  </a:moveTo>
                  <a:lnTo>
                    <a:pt x="22" y="1"/>
                  </a:lnTo>
                  <a:lnTo>
                    <a:pt x="21" y="1"/>
                  </a:lnTo>
                  <a:lnTo>
                    <a:pt x="21" y="1"/>
                  </a:lnTo>
                  <a:lnTo>
                    <a:pt x="19" y="1"/>
                  </a:lnTo>
                  <a:lnTo>
                    <a:pt x="18" y="0"/>
                  </a:lnTo>
                  <a:lnTo>
                    <a:pt x="17" y="0"/>
                  </a:lnTo>
                  <a:lnTo>
                    <a:pt x="16" y="0"/>
                  </a:lnTo>
                  <a:lnTo>
                    <a:pt x="15" y="0"/>
                  </a:lnTo>
                  <a:lnTo>
                    <a:pt x="14" y="0"/>
                  </a:lnTo>
                  <a:lnTo>
                    <a:pt x="11" y="0"/>
                  </a:lnTo>
                  <a:lnTo>
                    <a:pt x="9" y="0"/>
                  </a:lnTo>
                  <a:lnTo>
                    <a:pt x="8" y="0"/>
                  </a:lnTo>
                  <a:lnTo>
                    <a:pt x="5" y="0"/>
                  </a:lnTo>
                  <a:lnTo>
                    <a:pt x="3" y="1"/>
                  </a:lnTo>
                  <a:lnTo>
                    <a:pt x="2" y="2"/>
                  </a:lnTo>
                  <a:lnTo>
                    <a:pt x="0" y="3"/>
                  </a:lnTo>
                  <a:lnTo>
                    <a:pt x="0" y="84"/>
                  </a:lnTo>
                  <a:lnTo>
                    <a:pt x="0" y="84"/>
                  </a:lnTo>
                  <a:lnTo>
                    <a:pt x="0" y="84"/>
                  </a:lnTo>
                  <a:lnTo>
                    <a:pt x="1" y="84"/>
                  </a:lnTo>
                  <a:lnTo>
                    <a:pt x="2" y="84"/>
                  </a:lnTo>
                  <a:lnTo>
                    <a:pt x="3" y="84"/>
                  </a:lnTo>
                  <a:lnTo>
                    <a:pt x="4" y="83"/>
                  </a:lnTo>
                  <a:lnTo>
                    <a:pt x="5" y="83"/>
                  </a:lnTo>
                  <a:lnTo>
                    <a:pt x="7" y="83"/>
                  </a:lnTo>
                  <a:lnTo>
                    <a:pt x="9" y="82"/>
                  </a:lnTo>
                  <a:lnTo>
                    <a:pt x="10" y="82"/>
                  </a:lnTo>
                  <a:lnTo>
                    <a:pt x="12" y="81"/>
                  </a:lnTo>
                  <a:lnTo>
                    <a:pt x="14" y="81"/>
                  </a:lnTo>
                  <a:lnTo>
                    <a:pt x="16" y="79"/>
                  </a:lnTo>
                  <a:lnTo>
                    <a:pt x="18" y="78"/>
                  </a:lnTo>
                  <a:lnTo>
                    <a:pt x="19" y="77"/>
                  </a:lnTo>
                  <a:lnTo>
                    <a:pt x="22" y="76"/>
                  </a:lnTo>
                  <a:lnTo>
                    <a:pt x="22" y="1"/>
                  </a:lnTo>
                  <a:close/>
                </a:path>
              </a:pathLst>
            </a:custGeom>
            <a:solidFill>
              <a:srgbClr val="A8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76" name="Freeform 32">
              <a:extLst>
                <a:ext uri="{FF2B5EF4-FFF2-40B4-BE49-F238E27FC236}">
                  <a16:creationId xmlns:a16="http://schemas.microsoft.com/office/drawing/2014/main" id="{BD230FC7-6153-E509-10C0-AEAF1798E7A0}"/>
                </a:ext>
              </a:extLst>
            </p:cNvPr>
            <p:cNvSpPr>
              <a:spLocks/>
            </p:cNvSpPr>
            <p:nvPr/>
          </p:nvSpPr>
          <p:spPr bwMode="auto">
            <a:xfrm>
              <a:off x="1138" y="1629"/>
              <a:ext cx="17" cy="65"/>
            </a:xfrm>
            <a:custGeom>
              <a:avLst/>
              <a:gdLst>
                <a:gd name="T0" fmla="*/ 17 w 17"/>
                <a:gd name="T1" fmla="*/ 2 h 65"/>
                <a:gd name="T2" fmla="*/ 17 w 17"/>
                <a:gd name="T3" fmla="*/ 2 h 65"/>
                <a:gd name="T4" fmla="*/ 16 w 17"/>
                <a:gd name="T5" fmla="*/ 1 h 65"/>
                <a:gd name="T6" fmla="*/ 14 w 17"/>
                <a:gd name="T7" fmla="*/ 1 h 65"/>
                <a:gd name="T8" fmla="*/ 11 w 17"/>
                <a:gd name="T9" fmla="*/ 1 h 65"/>
                <a:gd name="T10" fmla="*/ 9 w 17"/>
                <a:gd name="T11" fmla="*/ 0 h 65"/>
                <a:gd name="T12" fmla="*/ 6 w 17"/>
                <a:gd name="T13" fmla="*/ 1 h 65"/>
                <a:gd name="T14" fmla="*/ 2 w 17"/>
                <a:gd name="T15" fmla="*/ 2 h 65"/>
                <a:gd name="T16" fmla="*/ 0 w 17"/>
                <a:gd name="T17" fmla="*/ 3 h 65"/>
                <a:gd name="T18" fmla="*/ 0 w 17"/>
                <a:gd name="T19" fmla="*/ 65 h 65"/>
                <a:gd name="T20" fmla="*/ 0 w 17"/>
                <a:gd name="T21" fmla="*/ 65 h 65"/>
                <a:gd name="T22" fmla="*/ 1 w 17"/>
                <a:gd name="T23" fmla="*/ 65 h 65"/>
                <a:gd name="T24" fmla="*/ 3 w 17"/>
                <a:gd name="T25" fmla="*/ 65 h 65"/>
                <a:gd name="T26" fmla="*/ 6 w 17"/>
                <a:gd name="T27" fmla="*/ 64 h 65"/>
                <a:gd name="T28" fmla="*/ 8 w 17"/>
                <a:gd name="T29" fmla="*/ 64 h 65"/>
                <a:gd name="T30" fmla="*/ 11 w 17"/>
                <a:gd name="T31" fmla="*/ 63 h 65"/>
                <a:gd name="T32" fmla="*/ 14 w 17"/>
                <a:gd name="T33" fmla="*/ 61 h 65"/>
                <a:gd name="T34" fmla="*/ 17 w 17"/>
                <a:gd name="T35" fmla="*/ 58 h 65"/>
                <a:gd name="T36" fmla="*/ 17 w 17"/>
                <a:gd name="T37" fmla="*/ 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65">
                  <a:moveTo>
                    <a:pt x="17" y="2"/>
                  </a:moveTo>
                  <a:lnTo>
                    <a:pt x="17" y="2"/>
                  </a:lnTo>
                  <a:lnTo>
                    <a:pt x="16" y="1"/>
                  </a:lnTo>
                  <a:lnTo>
                    <a:pt x="14" y="1"/>
                  </a:lnTo>
                  <a:lnTo>
                    <a:pt x="11" y="1"/>
                  </a:lnTo>
                  <a:lnTo>
                    <a:pt x="9" y="0"/>
                  </a:lnTo>
                  <a:lnTo>
                    <a:pt x="6" y="1"/>
                  </a:lnTo>
                  <a:lnTo>
                    <a:pt x="2" y="2"/>
                  </a:lnTo>
                  <a:lnTo>
                    <a:pt x="0" y="3"/>
                  </a:lnTo>
                  <a:lnTo>
                    <a:pt x="0" y="65"/>
                  </a:lnTo>
                  <a:lnTo>
                    <a:pt x="0" y="65"/>
                  </a:lnTo>
                  <a:lnTo>
                    <a:pt x="1" y="65"/>
                  </a:lnTo>
                  <a:lnTo>
                    <a:pt x="3" y="65"/>
                  </a:lnTo>
                  <a:lnTo>
                    <a:pt x="6" y="64"/>
                  </a:lnTo>
                  <a:lnTo>
                    <a:pt x="8" y="64"/>
                  </a:lnTo>
                  <a:lnTo>
                    <a:pt x="11" y="63"/>
                  </a:lnTo>
                  <a:lnTo>
                    <a:pt x="14" y="61"/>
                  </a:lnTo>
                  <a:lnTo>
                    <a:pt x="17" y="58"/>
                  </a:lnTo>
                  <a:lnTo>
                    <a:pt x="17" y="2"/>
                  </a:lnTo>
                  <a:close/>
                </a:path>
              </a:pathLst>
            </a:custGeom>
            <a:solidFill>
              <a:srgbClr val="BC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77" name="Freeform 33">
              <a:extLst>
                <a:ext uri="{FF2B5EF4-FFF2-40B4-BE49-F238E27FC236}">
                  <a16:creationId xmlns:a16="http://schemas.microsoft.com/office/drawing/2014/main" id="{7B338FCE-1EC7-3DFE-EED6-EA23AF49E7EA}"/>
                </a:ext>
              </a:extLst>
            </p:cNvPr>
            <p:cNvSpPr>
              <a:spLocks/>
            </p:cNvSpPr>
            <p:nvPr/>
          </p:nvSpPr>
          <p:spPr bwMode="auto">
            <a:xfrm>
              <a:off x="1138" y="1630"/>
              <a:ext cx="14" cy="47"/>
            </a:xfrm>
            <a:custGeom>
              <a:avLst/>
              <a:gdLst>
                <a:gd name="T0" fmla="*/ 14 w 14"/>
                <a:gd name="T1" fmla="*/ 1 h 47"/>
                <a:gd name="T2" fmla="*/ 14 w 14"/>
                <a:gd name="T3" fmla="*/ 1 h 47"/>
                <a:gd name="T4" fmla="*/ 13 w 14"/>
                <a:gd name="T5" fmla="*/ 1 h 47"/>
                <a:gd name="T6" fmla="*/ 11 w 14"/>
                <a:gd name="T7" fmla="*/ 1 h 47"/>
                <a:gd name="T8" fmla="*/ 9 w 14"/>
                <a:gd name="T9" fmla="*/ 0 h 47"/>
                <a:gd name="T10" fmla="*/ 8 w 14"/>
                <a:gd name="T11" fmla="*/ 0 h 47"/>
                <a:gd name="T12" fmla="*/ 6 w 14"/>
                <a:gd name="T13" fmla="*/ 1 h 47"/>
                <a:gd name="T14" fmla="*/ 2 w 14"/>
                <a:gd name="T15" fmla="*/ 1 h 47"/>
                <a:gd name="T16" fmla="*/ 0 w 14"/>
                <a:gd name="T17" fmla="*/ 4 h 47"/>
                <a:gd name="T18" fmla="*/ 0 w 14"/>
                <a:gd name="T19" fmla="*/ 47 h 47"/>
                <a:gd name="T20" fmla="*/ 1 w 14"/>
                <a:gd name="T21" fmla="*/ 47 h 47"/>
                <a:gd name="T22" fmla="*/ 1 w 14"/>
                <a:gd name="T23" fmla="*/ 46 h 47"/>
                <a:gd name="T24" fmla="*/ 3 w 14"/>
                <a:gd name="T25" fmla="*/ 46 h 47"/>
                <a:gd name="T26" fmla="*/ 4 w 14"/>
                <a:gd name="T27" fmla="*/ 46 h 47"/>
                <a:gd name="T28" fmla="*/ 7 w 14"/>
                <a:gd name="T29" fmla="*/ 44 h 47"/>
                <a:gd name="T30" fmla="*/ 9 w 14"/>
                <a:gd name="T31" fmla="*/ 44 h 47"/>
                <a:gd name="T32" fmla="*/ 11 w 14"/>
                <a:gd name="T33" fmla="*/ 43 h 47"/>
                <a:gd name="T34" fmla="*/ 14 w 14"/>
                <a:gd name="T35" fmla="*/ 41 h 47"/>
                <a:gd name="T36" fmla="*/ 14 w 1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 h="47">
                  <a:moveTo>
                    <a:pt x="14" y="1"/>
                  </a:moveTo>
                  <a:lnTo>
                    <a:pt x="14" y="1"/>
                  </a:lnTo>
                  <a:lnTo>
                    <a:pt x="13" y="1"/>
                  </a:lnTo>
                  <a:lnTo>
                    <a:pt x="11" y="1"/>
                  </a:lnTo>
                  <a:lnTo>
                    <a:pt x="9" y="0"/>
                  </a:lnTo>
                  <a:lnTo>
                    <a:pt x="8" y="0"/>
                  </a:lnTo>
                  <a:lnTo>
                    <a:pt x="6" y="1"/>
                  </a:lnTo>
                  <a:lnTo>
                    <a:pt x="2" y="1"/>
                  </a:lnTo>
                  <a:lnTo>
                    <a:pt x="0" y="4"/>
                  </a:lnTo>
                  <a:lnTo>
                    <a:pt x="0" y="47"/>
                  </a:lnTo>
                  <a:lnTo>
                    <a:pt x="1" y="47"/>
                  </a:lnTo>
                  <a:lnTo>
                    <a:pt x="1" y="46"/>
                  </a:lnTo>
                  <a:lnTo>
                    <a:pt x="3" y="46"/>
                  </a:lnTo>
                  <a:lnTo>
                    <a:pt x="4" y="46"/>
                  </a:lnTo>
                  <a:lnTo>
                    <a:pt x="7" y="44"/>
                  </a:lnTo>
                  <a:lnTo>
                    <a:pt x="9" y="44"/>
                  </a:lnTo>
                  <a:lnTo>
                    <a:pt x="11" y="43"/>
                  </a:lnTo>
                  <a:lnTo>
                    <a:pt x="14" y="41"/>
                  </a:lnTo>
                  <a:lnTo>
                    <a:pt x="14" y="1"/>
                  </a:lnTo>
                  <a:close/>
                </a:path>
              </a:pathLst>
            </a:custGeom>
            <a:solidFill>
              <a:srgbClr val="D1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78" name="Freeform 34">
              <a:extLst>
                <a:ext uri="{FF2B5EF4-FFF2-40B4-BE49-F238E27FC236}">
                  <a16:creationId xmlns:a16="http://schemas.microsoft.com/office/drawing/2014/main" id="{5E2592F2-FB02-4C21-E0F5-14A7E91E1E26}"/>
                </a:ext>
              </a:extLst>
            </p:cNvPr>
            <p:cNvSpPr>
              <a:spLocks/>
            </p:cNvSpPr>
            <p:nvPr/>
          </p:nvSpPr>
          <p:spPr bwMode="auto">
            <a:xfrm>
              <a:off x="1139" y="1631"/>
              <a:ext cx="9" cy="27"/>
            </a:xfrm>
            <a:custGeom>
              <a:avLst/>
              <a:gdLst>
                <a:gd name="T0" fmla="*/ 9 w 9"/>
                <a:gd name="T1" fmla="*/ 1 h 27"/>
                <a:gd name="T2" fmla="*/ 9 w 9"/>
                <a:gd name="T3" fmla="*/ 1 h 27"/>
                <a:gd name="T4" fmla="*/ 8 w 9"/>
                <a:gd name="T5" fmla="*/ 1 h 27"/>
                <a:gd name="T6" fmla="*/ 7 w 9"/>
                <a:gd name="T7" fmla="*/ 1 h 27"/>
                <a:gd name="T8" fmla="*/ 6 w 9"/>
                <a:gd name="T9" fmla="*/ 0 h 27"/>
                <a:gd name="T10" fmla="*/ 5 w 9"/>
                <a:gd name="T11" fmla="*/ 0 h 27"/>
                <a:gd name="T12" fmla="*/ 3 w 9"/>
                <a:gd name="T13" fmla="*/ 0 h 27"/>
                <a:gd name="T14" fmla="*/ 1 w 9"/>
                <a:gd name="T15" fmla="*/ 1 h 27"/>
                <a:gd name="T16" fmla="*/ 0 w 9"/>
                <a:gd name="T17" fmla="*/ 3 h 27"/>
                <a:gd name="T18" fmla="*/ 0 w 9"/>
                <a:gd name="T19" fmla="*/ 27 h 27"/>
                <a:gd name="T20" fmla="*/ 0 w 9"/>
                <a:gd name="T21" fmla="*/ 27 h 27"/>
                <a:gd name="T22" fmla="*/ 1 w 9"/>
                <a:gd name="T23" fmla="*/ 27 h 27"/>
                <a:gd name="T24" fmla="*/ 2 w 9"/>
                <a:gd name="T25" fmla="*/ 27 h 27"/>
                <a:gd name="T26" fmla="*/ 3 w 9"/>
                <a:gd name="T27" fmla="*/ 27 h 27"/>
                <a:gd name="T28" fmla="*/ 5 w 9"/>
                <a:gd name="T29" fmla="*/ 26 h 27"/>
                <a:gd name="T30" fmla="*/ 6 w 9"/>
                <a:gd name="T31" fmla="*/ 26 h 27"/>
                <a:gd name="T32" fmla="*/ 8 w 9"/>
                <a:gd name="T33" fmla="*/ 25 h 27"/>
                <a:gd name="T34" fmla="*/ 9 w 9"/>
                <a:gd name="T35" fmla="*/ 24 h 27"/>
                <a:gd name="T36" fmla="*/ 9 w 9"/>
                <a:gd name="T3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27">
                  <a:moveTo>
                    <a:pt x="9" y="1"/>
                  </a:moveTo>
                  <a:lnTo>
                    <a:pt x="9" y="1"/>
                  </a:lnTo>
                  <a:lnTo>
                    <a:pt x="8" y="1"/>
                  </a:lnTo>
                  <a:lnTo>
                    <a:pt x="7" y="1"/>
                  </a:lnTo>
                  <a:lnTo>
                    <a:pt x="6" y="0"/>
                  </a:lnTo>
                  <a:lnTo>
                    <a:pt x="5" y="0"/>
                  </a:lnTo>
                  <a:lnTo>
                    <a:pt x="3" y="0"/>
                  </a:lnTo>
                  <a:lnTo>
                    <a:pt x="1" y="1"/>
                  </a:lnTo>
                  <a:lnTo>
                    <a:pt x="0" y="3"/>
                  </a:lnTo>
                  <a:lnTo>
                    <a:pt x="0" y="27"/>
                  </a:lnTo>
                  <a:lnTo>
                    <a:pt x="0" y="27"/>
                  </a:lnTo>
                  <a:lnTo>
                    <a:pt x="1" y="27"/>
                  </a:lnTo>
                  <a:lnTo>
                    <a:pt x="2" y="27"/>
                  </a:lnTo>
                  <a:lnTo>
                    <a:pt x="3" y="27"/>
                  </a:lnTo>
                  <a:lnTo>
                    <a:pt x="5" y="26"/>
                  </a:lnTo>
                  <a:lnTo>
                    <a:pt x="6" y="26"/>
                  </a:lnTo>
                  <a:lnTo>
                    <a:pt x="8" y="25"/>
                  </a:lnTo>
                  <a:lnTo>
                    <a:pt x="9" y="24"/>
                  </a:lnTo>
                  <a:lnTo>
                    <a:pt x="9" y="1"/>
                  </a:lnTo>
                  <a:close/>
                </a:path>
              </a:pathLst>
            </a:custGeom>
            <a:solidFill>
              <a:srgbClr val="E5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79" name="Freeform 35">
              <a:extLst>
                <a:ext uri="{FF2B5EF4-FFF2-40B4-BE49-F238E27FC236}">
                  <a16:creationId xmlns:a16="http://schemas.microsoft.com/office/drawing/2014/main" id="{26978954-2328-3EB6-C2C2-4B18F894BA0E}"/>
                </a:ext>
              </a:extLst>
            </p:cNvPr>
            <p:cNvSpPr>
              <a:spLocks/>
            </p:cNvSpPr>
            <p:nvPr/>
          </p:nvSpPr>
          <p:spPr bwMode="auto">
            <a:xfrm>
              <a:off x="1250" y="1708"/>
              <a:ext cx="14" cy="13"/>
            </a:xfrm>
            <a:custGeom>
              <a:avLst/>
              <a:gdLst>
                <a:gd name="T0" fmla="*/ 7 w 14"/>
                <a:gd name="T1" fmla="*/ 13 h 13"/>
                <a:gd name="T2" fmla="*/ 8 w 14"/>
                <a:gd name="T3" fmla="*/ 13 h 13"/>
                <a:gd name="T4" fmla="*/ 9 w 14"/>
                <a:gd name="T5" fmla="*/ 13 h 13"/>
                <a:gd name="T6" fmla="*/ 10 w 14"/>
                <a:gd name="T7" fmla="*/ 12 h 13"/>
                <a:gd name="T8" fmla="*/ 11 w 14"/>
                <a:gd name="T9" fmla="*/ 11 h 13"/>
                <a:gd name="T10" fmla="*/ 13 w 14"/>
                <a:gd name="T11" fmla="*/ 11 h 13"/>
                <a:gd name="T12" fmla="*/ 13 w 14"/>
                <a:gd name="T13" fmla="*/ 10 h 13"/>
                <a:gd name="T14" fmla="*/ 14 w 14"/>
                <a:gd name="T15" fmla="*/ 7 h 13"/>
                <a:gd name="T16" fmla="*/ 14 w 14"/>
                <a:gd name="T17" fmla="*/ 6 h 13"/>
                <a:gd name="T18" fmla="*/ 14 w 14"/>
                <a:gd name="T19" fmla="*/ 5 h 13"/>
                <a:gd name="T20" fmla="*/ 13 w 14"/>
                <a:gd name="T21" fmla="*/ 4 h 13"/>
                <a:gd name="T22" fmla="*/ 13 w 14"/>
                <a:gd name="T23" fmla="*/ 3 h 13"/>
                <a:gd name="T24" fmla="*/ 11 w 14"/>
                <a:gd name="T25" fmla="*/ 2 h 13"/>
                <a:gd name="T26" fmla="*/ 10 w 14"/>
                <a:gd name="T27" fmla="*/ 0 h 13"/>
                <a:gd name="T28" fmla="*/ 9 w 14"/>
                <a:gd name="T29" fmla="*/ 0 h 13"/>
                <a:gd name="T30" fmla="*/ 8 w 14"/>
                <a:gd name="T31" fmla="*/ 0 h 13"/>
                <a:gd name="T32" fmla="*/ 7 w 14"/>
                <a:gd name="T33" fmla="*/ 0 h 13"/>
                <a:gd name="T34" fmla="*/ 6 w 14"/>
                <a:gd name="T35" fmla="*/ 0 h 13"/>
                <a:gd name="T36" fmla="*/ 4 w 14"/>
                <a:gd name="T37" fmla="*/ 0 h 13"/>
                <a:gd name="T38" fmla="*/ 3 w 14"/>
                <a:gd name="T39" fmla="*/ 0 h 13"/>
                <a:gd name="T40" fmla="*/ 2 w 14"/>
                <a:gd name="T41" fmla="*/ 2 h 13"/>
                <a:gd name="T42" fmla="*/ 1 w 14"/>
                <a:gd name="T43" fmla="*/ 3 h 13"/>
                <a:gd name="T44" fmla="*/ 1 w 14"/>
                <a:gd name="T45" fmla="*/ 4 h 13"/>
                <a:gd name="T46" fmla="*/ 0 w 14"/>
                <a:gd name="T47" fmla="*/ 5 h 13"/>
                <a:gd name="T48" fmla="*/ 0 w 14"/>
                <a:gd name="T49" fmla="*/ 6 h 13"/>
                <a:gd name="T50" fmla="*/ 0 w 14"/>
                <a:gd name="T51" fmla="*/ 7 h 13"/>
                <a:gd name="T52" fmla="*/ 1 w 14"/>
                <a:gd name="T53" fmla="*/ 10 h 13"/>
                <a:gd name="T54" fmla="*/ 1 w 14"/>
                <a:gd name="T55" fmla="*/ 11 h 13"/>
                <a:gd name="T56" fmla="*/ 2 w 14"/>
                <a:gd name="T57" fmla="*/ 11 h 13"/>
                <a:gd name="T58" fmla="*/ 3 w 14"/>
                <a:gd name="T59" fmla="*/ 12 h 13"/>
                <a:gd name="T60" fmla="*/ 4 w 14"/>
                <a:gd name="T61" fmla="*/ 13 h 13"/>
                <a:gd name="T62" fmla="*/ 6 w 14"/>
                <a:gd name="T63" fmla="*/ 13 h 13"/>
                <a:gd name="T64" fmla="*/ 7 w 14"/>
                <a:gd name="T6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3">
                  <a:moveTo>
                    <a:pt x="7" y="13"/>
                  </a:moveTo>
                  <a:lnTo>
                    <a:pt x="8" y="13"/>
                  </a:lnTo>
                  <a:lnTo>
                    <a:pt x="9" y="13"/>
                  </a:lnTo>
                  <a:lnTo>
                    <a:pt x="10" y="12"/>
                  </a:lnTo>
                  <a:lnTo>
                    <a:pt x="11" y="11"/>
                  </a:lnTo>
                  <a:lnTo>
                    <a:pt x="13" y="11"/>
                  </a:lnTo>
                  <a:lnTo>
                    <a:pt x="13" y="10"/>
                  </a:lnTo>
                  <a:lnTo>
                    <a:pt x="14" y="7"/>
                  </a:lnTo>
                  <a:lnTo>
                    <a:pt x="14" y="6"/>
                  </a:lnTo>
                  <a:lnTo>
                    <a:pt x="14" y="5"/>
                  </a:lnTo>
                  <a:lnTo>
                    <a:pt x="13" y="4"/>
                  </a:lnTo>
                  <a:lnTo>
                    <a:pt x="13" y="3"/>
                  </a:lnTo>
                  <a:lnTo>
                    <a:pt x="11" y="2"/>
                  </a:lnTo>
                  <a:lnTo>
                    <a:pt x="10" y="0"/>
                  </a:lnTo>
                  <a:lnTo>
                    <a:pt x="9" y="0"/>
                  </a:lnTo>
                  <a:lnTo>
                    <a:pt x="8" y="0"/>
                  </a:lnTo>
                  <a:lnTo>
                    <a:pt x="7" y="0"/>
                  </a:lnTo>
                  <a:lnTo>
                    <a:pt x="6" y="0"/>
                  </a:lnTo>
                  <a:lnTo>
                    <a:pt x="4" y="0"/>
                  </a:lnTo>
                  <a:lnTo>
                    <a:pt x="3" y="0"/>
                  </a:lnTo>
                  <a:lnTo>
                    <a:pt x="2" y="2"/>
                  </a:lnTo>
                  <a:lnTo>
                    <a:pt x="1" y="3"/>
                  </a:lnTo>
                  <a:lnTo>
                    <a:pt x="1" y="4"/>
                  </a:lnTo>
                  <a:lnTo>
                    <a:pt x="0" y="5"/>
                  </a:lnTo>
                  <a:lnTo>
                    <a:pt x="0" y="6"/>
                  </a:lnTo>
                  <a:lnTo>
                    <a:pt x="0" y="7"/>
                  </a:lnTo>
                  <a:lnTo>
                    <a:pt x="1" y="10"/>
                  </a:lnTo>
                  <a:lnTo>
                    <a:pt x="1" y="11"/>
                  </a:lnTo>
                  <a:lnTo>
                    <a:pt x="2" y="11"/>
                  </a:lnTo>
                  <a:lnTo>
                    <a:pt x="3" y="12"/>
                  </a:lnTo>
                  <a:lnTo>
                    <a:pt x="4" y="13"/>
                  </a:lnTo>
                  <a:lnTo>
                    <a:pt x="6" y="13"/>
                  </a:lnTo>
                  <a:lnTo>
                    <a:pt x="7"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80" name="Freeform 36">
              <a:extLst>
                <a:ext uri="{FF2B5EF4-FFF2-40B4-BE49-F238E27FC236}">
                  <a16:creationId xmlns:a16="http://schemas.microsoft.com/office/drawing/2014/main" id="{DD5B4EB4-1BCC-633E-46D0-5063899E5C99}"/>
                </a:ext>
              </a:extLst>
            </p:cNvPr>
            <p:cNvSpPr>
              <a:spLocks/>
            </p:cNvSpPr>
            <p:nvPr/>
          </p:nvSpPr>
          <p:spPr bwMode="auto">
            <a:xfrm>
              <a:off x="1209" y="1708"/>
              <a:ext cx="7" cy="7"/>
            </a:xfrm>
            <a:custGeom>
              <a:avLst/>
              <a:gdLst>
                <a:gd name="T0" fmla="*/ 3 w 7"/>
                <a:gd name="T1" fmla="*/ 7 h 7"/>
                <a:gd name="T2" fmla="*/ 5 w 7"/>
                <a:gd name="T3" fmla="*/ 6 h 7"/>
                <a:gd name="T4" fmla="*/ 6 w 7"/>
                <a:gd name="T5" fmla="*/ 6 h 7"/>
                <a:gd name="T6" fmla="*/ 6 w 7"/>
                <a:gd name="T7" fmla="*/ 5 h 7"/>
                <a:gd name="T8" fmla="*/ 7 w 7"/>
                <a:gd name="T9" fmla="*/ 4 h 7"/>
                <a:gd name="T10" fmla="*/ 6 w 7"/>
                <a:gd name="T11" fmla="*/ 2 h 7"/>
                <a:gd name="T12" fmla="*/ 6 w 7"/>
                <a:gd name="T13" fmla="*/ 2 h 7"/>
                <a:gd name="T14" fmla="*/ 5 w 7"/>
                <a:gd name="T15" fmla="*/ 0 h 7"/>
                <a:gd name="T16" fmla="*/ 3 w 7"/>
                <a:gd name="T17" fmla="*/ 0 h 7"/>
                <a:gd name="T18" fmla="*/ 2 w 7"/>
                <a:gd name="T19" fmla="*/ 0 h 7"/>
                <a:gd name="T20" fmla="*/ 1 w 7"/>
                <a:gd name="T21" fmla="*/ 2 h 7"/>
                <a:gd name="T22" fmla="*/ 0 w 7"/>
                <a:gd name="T23" fmla="*/ 2 h 7"/>
                <a:gd name="T24" fmla="*/ 0 w 7"/>
                <a:gd name="T25" fmla="*/ 4 h 7"/>
                <a:gd name="T26" fmla="*/ 0 w 7"/>
                <a:gd name="T27" fmla="*/ 5 h 7"/>
                <a:gd name="T28" fmla="*/ 1 w 7"/>
                <a:gd name="T29" fmla="*/ 6 h 7"/>
                <a:gd name="T30" fmla="*/ 2 w 7"/>
                <a:gd name="T31" fmla="*/ 6 h 7"/>
                <a:gd name="T32" fmla="*/ 3 w 7"/>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7">
                  <a:moveTo>
                    <a:pt x="3" y="7"/>
                  </a:moveTo>
                  <a:lnTo>
                    <a:pt x="5" y="6"/>
                  </a:lnTo>
                  <a:lnTo>
                    <a:pt x="6" y="6"/>
                  </a:lnTo>
                  <a:lnTo>
                    <a:pt x="6" y="5"/>
                  </a:lnTo>
                  <a:lnTo>
                    <a:pt x="7" y="4"/>
                  </a:lnTo>
                  <a:lnTo>
                    <a:pt x="6" y="2"/>
                  </a:lnTo>
                  <a:lnTo>
                    <a:pt x="6" y="2"/>
                  </a:lnTo>
                  <a:lnTo>
                    <a:pt x="5" y="0"/>
                  </a:lnTo>
                  <a:lnTo>
                    <a:pt x="3" y="0"/>
                  </a:lnTo>
                  <a:lnTo>
                    <a:pt x="2" y="0"/>
                  </a:lnTo>
                  <a:lnTo>
                    <a:pt x="1" y="2"/>
                  </a:lnTo>
                  <a:lnTo>
                    <a:pt x="0" y="2"/>
                  </a:lnTo>
                  <a:lnTo>
                    <a:pt x="0" y="4"/>
                  </a:lnTo>
                  <a:lnTo>
                    <a:pt x="0" y="5"/>
                  </a:lnTo>
                  <a:lnTo>
                    <a:pt x="1" y="6"/>
                  </a:lnTo>
                  <a:lnTo>
                    <a:pt x="2" y="6"/>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81" name="Freeform 37">
              <a:extLst>
                <a:ext uri="{FF2B5EF4-FFF2-40B4-BE49-F238E27FC236}">
                  <a16:creationId xmlns:a16="http://schemas.microsoft.com/office/drawing/2014/main" id="{CC12F76E-2569-CA71-E704-10D4ADDB1F15}"/>
                </a:ext>
              </a:extLst>
            </p:cNvPr>
            <p:cNvSpPr>
              <a:spLocks/>
            </p:cNvSpPr>
            <p:nvPr/>
          </p:nvSpPr>
          <p:spPr bwMode="auto">
            <a:xfrm>
              <a:off x="1221" y="1708"/>
              <a:ext cx="5" cy="7"/>
            </a:xfrm>
            <a:custGeom>
              <a:avLst/>
              <a:gdLst>
                <a:gd name="T0" fmla="*/ 3 w 5"/>
                <a:gd name="T1" fmla="*/ 7 h 7"/>
                <a:gd name="T2" fmla="*/ 4 w 5"/>
                <a:gd name="T3" fmla="*/ 7 h 7"/>
                <a:gd name="T4" fmla="*/ 5 w 5"/>
                <a:gd name="T5" fmla="*/ 6 h 7"/>
                <a:gd name="T6" fmla="*/ 5 w 5"/>
                <a:gd name="T7" fmla="*/ 5 h 7"/>
                <a:gd name="T8" fmla="*/ 5 w 5"/>
                <a:gd name="T9" fmla="*/ 4 h 7"/>
                <a:gd name="T10" fmla="*/ 5 w 5"/>
                <a:gd name="T11" fmla="*/ 3 h 7"/>
                <a:gd name="T12" fmla="*/ 5 w 5"/>
                <a:gd name="T13" fmla="*/ 2 h 7"/>
                <a:gd name="T14" fmla="*/ 4 w 5"/>
                <a:gd name="T15" fmla="*/ 0 h 7"/>
                <a:gd name="T16" fmla="*/ 3 w 5"/>
                <a:gd name="T17" fmla="*/ 0 h 7"/>
                <a:gd name="T18" fmla="*/ 2 w 5"/>
                <a:gd name="T19" fmla="*/ 0 h 7"/>
                <a:gd name="T20" fmla="*/ 1 w 5"/>
                <a:gd name="T21" fmla="*/ 2 h 7"/>
                <a:gd name="T22" fmla="*/ 0 w 5"/>
                <a:gd name="T23" fmla="*/ 3 h 7"/>
                <a:gd name="T24" fmla="*/ 0 w 5"/>
                <a:gd name="T25" fmla="*/ 4 h 7"/>
                <a:gd name="T26" fmla="*/ 0 w 5"/>
                <a:gd name="T27" fmla="*/ 5 h 7"/>
                <a:gd name="T28" fmla="*/ 1 w 5"/>
                <a:gd name="T29" fmla="*/ 6 h 7"/>
                <a:gd name="T30" fmla="*/ 2 w 5"/>
                <a:gd name="T31" fmla="*/ 7 h 7"/>
                <a:gd name="T32" fmla="*/ 3 w 5"/>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 h="7">
                  <a:moveTo>
                    <a:pt x="3" y="7"/>
                  </a:moveTo>
                  <a:lnTo>
                    <a:pt x="4" y="7"/>
                  </a:lnTo>
                  <a:lnTo>
                    <a:pt x="5" y="6"/>
                  </a:lnTo>
                  <a:lnTo>
                    <a:pt x="5" y="5"/>
                  </a:lnTo>
                  <a:lnTo>
                    <a:pt x="5" y="4"/>
                  </a:lnTo>
                  <a:lnTo>
                    <a:pt x="5" y="3"/>
                  </a:lnTo>
                  <a:lnTo>
                    <a:pt x="5" y="2"/>
                  </a:lnTo>
                  <a:lnTo>
                    <a:pt x="4" y="0"/>
                  </a:lnTo>
                  <a:lnTo>
                    <a:pt x="3" y="0"/>
                  </a:lnTo>
                  <a:lnTo>
                    <a:pt x="2" y="0"/>
                  </a:lnTo>
                  <a:lnTo>
                    <a:pt x="1" y="2"/>
                  </a:lnTo>
                  <a:lnTo>
                    <a:pt x="0" y="3"/>
                  </a:lnTo>
                  <a:lnTo>
                    <a:pt x="0" y="4"/>
                  </a:lnTo>
                  <a:lnTo>
                    <a:pt x="0" y="5"/>
                  </a:lnTo>
                  <a:lnTo>
                    <a:pt x="1" y="6"/>
                  </a:lnTo>
                  <a:lnTo>
                    <a:pt x="2" y="7"/>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82" name="Freeform 38">
              <a:extLst>
                <a:ext uri="{FF2B5EF4-FFF2-40B4-BE49-F238E27FC236}">
                  <a16:creationId xmlns:a16="http://schemas.microsoft.com/office/drawing/2014/main" id="{8BDBE5CA-264D-C0BF-0E57-5D44F1468F06}"/>
                </a:ext>
              </a:extLst>
            </p:cNvPr>
            <p:cNvSpPr>
              <a:spLocks/>
            </p:cNvSpPr>
            <p:nvPr/>
          </p:nvSpPr>
          <p:spPr bwMode="auto">
            <a:xfrm>
              <a:off x="1175" y="1616"/>
              <a:ext cx="19" cy="92"/>
            </a:xfrm>
            <a:custGeom>
              <a:avLst/>
              <a:gdLst>
                <a:gd name="T0" fmla="*/ 6 w 19"/>
                <a:gd name="T1" fmla="*/ 1 h 92"/>
                <a:gd name="T2" fmla="*/ 6 w 19"/>
                <a:gd name="T3" fmla="*/ 4 h 92"/>
                <a:gd name="T4" fmla="*/ 4 w 19"/>
                <a:gd name="T5" fmla="*/ 8 h 92"/>
                <a:gd name="T6" fmla="*/ 2 w 19"/>
                <a:gd name="T7" fmla="*/ 16 h 92"/>
                <a:gd name="T8" fmla="*/ 1 w 19"/>
                <a:gd name="T9" fmla="*/ 28 h 92"/>
                <a:gd name="T10" fmla="*/ 0 w 19"/>
                <a:gd name="T11" fmla="*/ 41 h 92"/>
                <a:gd name="T12" fmla="*/ 0 w 19"/>
                <a:gd name="T13" fmla="*/ 56 h 92"/>
                <a:gd name="T14" fmla="*/ 1 w 19"/>
                <a:gd name="T15" fmla="*/ 74 h 92"/>
                <a:gd name="T16" fmla="*/ 5 w 19"/>
                <a:gd name="T17" fmla="*/ 92 h 92"/>
                <a:gd name="T18" fmla="*/ 19 w 19"/>
                <a:gd name="T19" fmla="*/ 91 h 92"/>
                <a:gd name="T20" fmla="*/ 18 w 19"/>
                <a:gd name="T21" fmla="*/ 89 h 92"/>
                <a:gd name="T22" fmla="*/ 16 w 19"/>
                <a:gd name="T23" fmla="*/ 81 h 92"/>
                <a:gd name="T24" fmla="*/ 15 w 19"/>
                <a:gd name="T25" fmla="*/ 70 h 92"/>
                <a:gd name="T26" fmla="*/ 14 w 19"/>
                <a:gd name="T27" fmla="*/ 56 h 92"/>
                <a:gd name="T28" fmla="*/ 13 w 19"/>
                <a:gd name="T29" fmla="*/ 42 h 92"/>
                <a:gd name="T30" fmla="*/ 13 w 19"/>
                <a:gd name="T31" fmla="*/ 27 h 92"/>
                <a:gd name="T32" fmla="*/ 15 w 19"/>
                <a:gd name="T33" fmla="*/ 13 h 92"/>
                <a:gd name="T34" fmla="*/ 19 w 19"/>
                <a:gd name="T35" fmla="*/ 1 h 92"/>
                <a:gd name="T36" fmla="*/ 19 w 19"/>
                <a:gd name="T37" fmla="*/ 0 h 92"/>
                <a:gd name="T38" fmla="*/ 19 w 19"/>
                <a:gd name="T39" fmla="*/ 0 h 92"/>
                <a:gd name="T40" fmla="*/ 19 w 19"/>
                <a:gd name="T41" fmla="*/ 0 h 92"/>
                <a:gd name="T42" fmla="*/ 18 w 19"/>
                <a:gd name="T43" fmla="*/ 0 h 92"/>
                <a:gd name="T44" fmla="*/ 16 w 19"/>
                <a:gd name="T45" fmla="*/ 0 h 92"/>
                <a:gd name="T46" fmla="*/ 14 w 19"/>
                <a:gd name="T47" fmla="*/ 0 h 92"/>
                <a:gd name="T48" fmla="*/ 11 w 19"/>
                <a:gd name="T49" fmla="*/ 0 h 92"/>
                <a:gd name="T50" fmla="*/ 6 w 19"/>
                <a:gd name="T51" fmla="*/ 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92">
                  <a:moveTo>
                    <a:pt x="6" y="1"/>
                  </a:moveTo>
                  <a:lnTo>
                    <a:pt x="6" y="4"/>
                  </a:lnTo>
                  <a:lnTo>
                    <a:pt x="4" y="8"/>
                  </a:lnTo>
                  <a:lnTo>
                    <a:pt x="2" y="16"/>
                  </a:lnTo>
                  <a:lnTo>
                    <a:pt x="1" y="28"/>
                  </a:lnTo>
                  <a:lnTo>
                    <a:pt x="0" y="41"/>
                  </a:lnTo>
                  <a:lnTo>
                    <a:pt x="0" y="56"/>
                  </a:lnTo>
                  <a:lnTo>
                    <a:pt x="1" y="74"/>
                  </a:lnTo>
                  <a:lnTo>
                    <a:pt x="5" y="92"/>
                  </a:lnTo>
                  <a:lnTo>
                    <a:pt x="19" y="91"/>
                  </a:lnTo>
                  <a:lnTo>
                    <a:pt x="18" y="89"/>
                  </a:lnTo>
                  <a:lnTo>
                    <a:pt x="16" y="81"/>
                  </a:lnTo>
                  <a:lnTo>
                    <a:pt x="15" y="70"/>
                  </a:lnTo>
                  <a:lnTo>
                    <a:pt x="14" y="56"/>
                  </a:lnTo>
                  <a:lnTo>
                    <a:pt x="13" y="42"/>
                  </a:lnTo>
                  <a:lnTo>
                    <a:pt x="13" y="27"/>
                  </a:lnTo>
                  <a:lnTo>
                    <a:pt x="15" y="13"/>
                  </a:lnTo>
                  <a:lnTo>
                    <a:pt x="19" y="1"/>
                  </a:lnTo>
                  <a:lnTo>
                    <a:pt x="19" y="0"/>
                  </a:lnTo>
                  <a:lnTo>
                    <a:pt x="19" y="0"/>
                  </a:lnTo>
                  <a:lnTo>
                    <a:pt x="19" y="0"/>
                  </a:lnTo>
                  <a:lnTo>
                    <a:pt x="18" y="0"/>
                  </a:lnTo>
                  <a:lnTo>
                    <a:pt x="16" y="0"/>
                  </a:lnTo>
                  <a:lnTo>
                    <a:pt x="14" y="0"/>
                  </a:lnTo>
                  <a:lnTo>
                    <a:pt x="11" y="0"/>
                  </a:lnTo>
                  <a:lnTo>
                    <a:pt x="6" y="1"/>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83" name="Freeform 39">
              <a:extLst>
                <a:ext uri="{FF2B5EF4-FFF2-40B4-BE49-F238E27FC236}">
                  <a16:creationId xmlns:a16="http://schemas.microsoft.com/office/drawing/2014/main" id="{53618D08-26CB-8534-CC3D-ECA98242400F}"/>
                </a:ext>
              </a:extLst>
            </p:cNvPr>
            <p:cNvSpPr>
              <a:spLocks/>
            </p:cNvSpPr>
            <p:nvPr/>
          </p:nvSpPr>
          <p:spPr bwMode="auto">
            <a:xfrm>
              <a:off x="1273" y="1604"/>
              <a:ext cx="27" cy="103"/>
            </a:xfrm>
            <a:custGeom>
              <a:avLst/>
              <a:gdLst>
                <a:gd name="T0" fmla="*/ 27 w 27"/>
                <a:gd name="T1" fmla="*/ 0 h 103"/>
                <a:gd name="T2" fmla="*/ 26 w 27"/>
                <a:gd name="T3" fmla="*/ 2 h 103"/>
                <a:gd name="T4" fmla="*/ 25 w 27"/>
                <a:gd name="T5" fmla="*/ 4 h 103"/>
                <a:gd name="T6" fmla="*/ 22 w 27"/>
                <a:gd name="T7" fmla="*/ 10 h 103"/>
                <a:gd name="T8" fmla="*/ 20 w 27"/>
                <a:gd name="T9" fmla="*/ 18 h 103"/>
                <a:gd name="T10" fmla="*/ 18 w 27"/>
                <a:gd name="T11" fmla="*/ 32 h 103"/>
                <a:gd name="T12" fmla="*/ 16 w 27"/>
                <a:gd name="T13" fmla="*/ 49 h 103"/>
                <a:gd name="T14" fmla="*/ 18 w 27"/>
                <a:gd name="T15" fmla="*/ 73 h 103"/>
                <a:gd name="T16" fmla="*/ 20 w 27"/>
                <a:gd name="T17" fmla="*/ 103 h 103"/>
                <a:gd name="T18" fmla="*/ 5 w 27"/>
                <a:gd name="T19" fmla="*/ 103 h 103"/>
                <a:gd name="T20" fmla="*/ 5 w 27"/>
                <a:gd name="T21" fmla="*/ 101 h 103"/>
                <a:gd name="T22" fmla="*/ 4 w 27"/>
                <a:gd name="T23" fmla="*/ 92 h 103"/>
                <a:gd name="T24" fmla="*/ 2 w 27"/>
                <a:gd name="T25" fmla="*/ 80 h 103"/>
                <a:gd name="T26" fmla="*/ 1 w 27"/>
                <a:gd name="T27" fmla="*/ 65 h 103"/>
                <a:gd name="T28" fmla="*/ 0 w 27"/>
                <a:gd name="T29" fmla="*/ 47 h 103"/>
                <a:gd name="T30" fmla="*/ 1 w 27"/>
                <a:gd name="T31" fmla="*/ 31 h 103"/>
                <a:gd name="T32" fmla="*/ 4 w 27"/>
                <a:gd name="T33" fmla="*/ 14 h 103"/>
                <a:gd name="T34" fmla="*/ 9 w 27"/>
                <a:gd name="T35" fmla="*/ 0 h 103"/>
                <a:gd name="T36" fmla="*/ 27 w 27"/>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103">
                  <a:moveTo>
                    <a:pt x="27" y="0"/>
                  </a:moveTo>
                  <a:lnTo>
                    <a:pt x="26" y="2"/>
                  </a:lnTo>
                  <a:lnTo>
                    <a:pt x="25" y="4"/>
                  </a:lnTo>
                  <a:lnTo>
                    <a:pt x="22" y="10"/>
                  </a:lnTo>
                  <a:lnTo>
                    <a:pt x="20" y="18"/>
                  </a:lnTo>
                  <a:lnTo>
                    <a:pt x="18" y="32"/>
                  </a:lnTo>
                  <a:lnTo>
                    <a:pt x="16" y="49"/>
                  </a:lnTo>
                  <a:lnTo>
                    <a:pt x="18" y="73"/>
                  </a:lnTo>
                  <a:lnTo>
                    <a:pt x="20" y="103"/>
                  </a:lnTo>
                  <a:lnTo>
                    <a:pt x="5" y="103"/>
                  </a:lnTo>
                  <a:lnTo>
                    <a:pt x="5" y="101"/>
                  </a:lnTo>
                  <a:lnTo>
                    <a:pt x="4" y="92"/>
                  </a:lnTo>
                  <a:lnTo>
                    <a:pt x="2" y="80"/>
                  </a:lnTo>
                  <a:lnTo>
                    <a:pt x="1" y="65"/>
                  </a:lnTo>
                  <a:lnTo>
                    <a:pt x="0" y="47"/>
                  </a:lnTo>
                  <a:lnTo>
                    <a:pt x="1" y="31"/>
                  </a:lnTo>
                  <a:lnTo>
                    <a:pt x="4" y="14"/>
                  </a:lnTo>
                  <a:lnTo>
                    <a:pt x="9" y="0"/>
                  </a:lnTo>
                  <a:lnTo>
                    <a:pt x="27" y="0"/>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84" name="Freeform 40">
              <a:extLst>
                <a:ext uri="{FF2B5EF4-FFF2-40B4-BE49-F238E27FC236}">
                  <a16:creationId xmlns:a16="http://schemas.microsoft.com/office/drawing/2014/main" id="{4EBC6A52-90AD-F3B1-39B4-D3F65DE744CA}"/>
                </a:ext>
              </a:extLst>
            </p:cNvPr>
            <p:cNvSpPr>
              <a:spLocks/>
            </p:cNvSpPr>
            <p:nvPr/>
          </p:nvSpPr>
          <p:spPr bwMode="auto">
            <a:xfrm>
              <a:off x="1175" y="1621"/>
              <a:ext cx="18" cy="80"/>
            </a:xfrm>
            <a:custGeom>
              <a:avLst/>
              <a:gdLst>
                <a:gd name="T0" fmla="*/ 6 w 18"/>
                <a:gd name="T1" fmla="*/ 2 h 80"/>
                <a:gd name="T2" fmla="*/ 6 w 18"/>
                <a:gd name="T3" fmla="*/ 3 h 80"/>
                <a:gd name="T4" fmla="*/ 5 w 18"/>
                <a:gd name="T5" fmla="*/ 8 h 80"/>
                <a:gd name="T6" fmla="*/ 2 w 18"/>
                <a:gd name="T7" fmla="*/ 15 h 80"/>
                <a:gd name="T8" fmla="*/ 1 w 18"/>
                <a:gd name="T9" fmla="*/ 24 h 80"/>
                <a:gd name="T10" fmla="*/ 0 w 18"/>
                <a:gd name="T11" fmla="*/ 36 h 80"/>
                <a:gd name="T12" fmla="*/ 1 w 18"/>
                <a:gd name="T13" fmla="*/ 50 h 80"/>
                <a:gd name="T14" fmla="*/ 2 w 18"/>
                <a:gd name="T15" fmla="*/ 65 h 80"/>
                <a:gd name="T16" fmla="*/ 5 w 18"/>
                <a:gd name="T17" fmla="*/ 80 h 80"/>
                <a:gd name="T18" fmla="*/ 16 w 18"/>
                <a:gd name="T19" fmla="*/ 80 h 80"/>
                <a:gd name="T20" fmla="*/ 16 w 18"/>
                <a:gd name="T21" fmla="*/ 78 h 80"/>
                <a:gd name="T22" fmla="*/ 15 w 18"/>
                <a:gd name="T23" fmla="*/ 71 h 80"/>
                <a:gd name="T24" fmla="*/ 14 w 18"/>
                <a:gd name="T25" fmla="*/ 62 h 80"/>
                <a:gd name="T26" fmla="*/ 13 w 18"/>
                <a:gd name="T27" fmla="*/ 50 h 80"/>
                <a:gd name="T28" fmla="*/ 12 w 18"/>
                <a:gd name="T29" fmla="*/ 37 h 80"/>
                <a:gd name="T30" fmla="*/ 12 w 18"/>
                <a:gd name="T31" fmla="*/ 24 h 80"/>
                <a:gd name="T32" fmla="*/ 14 w 18"/>
                <a:gd name="T33" fmla="*/ 11 h 80"/>
                <a:gd name="T34" fmla="*/ 18 w 18"/>
                <a:gd name="T35" fmla="*/ 1 h 80"/>
                <a:gd name="T36" fmla="*/ 18 w 18"/>
                <a:gd name="T37" fmla="*/ 1 h 80"/>
                <a:gd name="T38" fmla="*/ 18 w 18"/>
                <a:gd name="T39" fmla="*/ 1 h 80"/>
                <a:gd name="T40" fmla="*/ 18 w 18"/>
                <a:gd name="T41" fmla="*/ 1 h 80"/>
                <a:gd name="T42" fmla="*/ 16 w 18"/>
                <a:gd name="T43" fmla="*/ 0 h 80"/>
                <a:gd name="T44" fmla="*/ 15 w 18"/>
                <a:gd name="T45" fmla="*/ 0 h 80"/>
                <a:gd name="T46" fmla="*/ 13 w 18"/>
                <a:gd name="T47" fmla="*/ 0 h 80"/>
                <a:gd name="T48" fmla="*/ 9 w 18"/>
                <a:gd name="T49" fmla="*/ 1 h 80"/>
                <a:gd name="T50" fmla="*/ 6 w 18"/>
                <a:gd name="T51" fmla="*/ 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 h="80">
                  <a:moveTo>
                    <a:pt x="6" y="2"/>
                  </a:moveTo>
                  <a:lnTo>
                    <a:pt x="6" y="3"/>
                  </a:lnTo>
                  <a:lnTo>
                    <a:pt x="5" y="8"/>
                  </a:lnTo>
                  <a:lnTo>
                    <a:pt x="2" y="15"/>
                  </a:lnTo>
                  <a:lnTo>
                    <a:pt x="1" y="24"/>
                  </a:lnTo>
                  <a:lnTo>
                    <a:pt x="0" y="36"/>
                  </a:lnTo>
                  <a:lnTo>
                    <a:pt x="1" y="50"/>
                  </a:lnTo>
                  <a:lnTo>
                    <a:pt x="2" y="65"/>
                  </a:lnTo>
                  <a:lnTo>
                    <a:pt x="5" y="80"/>
                  </a:lnTo>
                  <a:lnTo>
                    <a:pt x="16" y="80"/>
                  </a:lnTo>
                  <a:lnTo>
                    <a:pt x="16" y="78"/>
                  </a:lnTo>
                  <a:lnTo>
                    <a:pt x="15" y="71"/>
                  </a:lnTo>
                  <a:lnTo>
                    <a:pt x="14" y="62"/>
                  </a:lnTo>
                  <a:lnTo>
                    <a:pt x="13" y="50"/>
                  </a:lnTo>
                  <a:lnTo>
                    <a:pt x="12" y="37"/>
                  </a:lnTo>
                  <a:lnTo>
                    <a:pt x="12" y="24"/>
                  </a:lnTo>
                  <a:lnTo>
                    <a:pt x="14" y="11"/>
                  </a:lnTo>
                  <a:lnTo>
                    <a:pt x="18" y="1"/>
                  </a:lnTo>
                  <a:lnTo>
                    <a:pt x="18" y="1"/>
                  </a:lnTo>
                  <a:lnTo>
                    <a:pt x="18" y="1"/>
                  </a:lnTo>
                  <a:lnTo>
                    <a:pt x="18" y="1"/>
                  </a:lnTo>
                  <a:lnTo>
                    <a:pt x="16" y="0"/>
                  </a:lnTo>
                  <a:lnTo>
                    <a:pt x="15" y="0"/>
                  </a:lnTo>
                  <a:lnTo>
                    <a:pt x="13" y="0"/>
                  </a:lnTo>
                  <a:lnTo>
                    <a:pt x="9" y="1"/>
                  </a:lnTo>
                  <a:lnTo>
                    <a:pt x="6" y="2"/>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85" name="Freeform 41">
              <a:extLst>
                <a:ext uri="{FF2B5EF4-FFF2-40B4-BE49-F238E27FC236}">
                  <a16:creationId xmlns:a16="http://schemas.microsoft.com/office/drawing/2014/main" id="{E9B4BA36-F07C-C6BD-B683-7234A7008F8A}"/>
                </a:ext>
              </a:extLst>
            </p:cNvPr>
            <p:cNvSpPr>
              <a:spLocks/>
            </p:cNvSpPr>
            <p:nvPr/>
          </p:nvSpPr>
          <p:spPr bwMode="auto">
            <a:xfrm>
              <a:off x="1176" y="1627"/>
              <a:ext cx="14" cy="69"/>
            </a:xfrm>
            <a:custGeom>
              <a:avLst/>
              <a:gdLst>
                <a:gd name="T0" fmla="*/ 5 w 14"/>
                <a:gd name="T1" fmla="*/ 1 h 69"/>
                <a:gd name="T2" fmla="*/ 5 w 14"/>
                <a:gd name="T3" fmla="*/ 2 h 69"/>
                <a:gd name="T4" fmla="*/ 4 w 14"/>
                <a:gd name="T5" fmla="*/ 7 h 69"/>
                <a:gd name="T6" fmla="*/ 3 w 14"/>
                <a:gd name="T7" fmla="*/ 12 h 69"/>
                <a:gd name="T8" fmla="*/ 1 w 14"/>
                <a:gd name="T9" fmla="*/ 21 h 69"/>
                <a:gd name="T10" fmla="*/ 0 w 14"/>
                <a:gd name="T11" fmla="*/ 30 h 69"/>
                <a:gd name="T12" fmla="*/ 0 w 14"/>
                <a:gd name="T13" fmla="*/ 42 h 69"/>
                <a:gd name="T14" fmla="*/ 1 w 14"/>
                <a:gd name="T15" fmla="*/ 54 h 69"/>
                <a:gd name="T16" fmla="*/ 4 w 14"/>
                <a:gd name="T17" fmla="*/ 69 h 69"/>
                <a:gd name="T18" fmla="*/ 14 w 14"/>
                <a:gd name="T19" fmla="*/ 67 h 69"/>
                <a:gd name="T20" fmla="*/ 13 w 14"/>
                <a:gd name="T21" fmla="*/ 66 h 69"/>
                <a:gd name="T22" fmla="*/ 13 w 14"/>
                <a:gd name="T23" fmla="*/ 60 h 69"/>
                <a:gd name="T24" fmla="*/ 12 w 14"/>
                <a:gd name="T25" fmla="*/ 52 h 69"/>
                <a:gd name="T26" fmla="*/ 11 w 14"/>
                <a:gd name="T27" fmla="*/ 42 h 69"/>
                <a:gd name="T28" fmla="*/ 10 w 14"/>
                <a:gd name="T29" fmla="*/ 31 h 69"/>
                <a:gd name="T30" fmla="*/ 10 w 14"/>
                <a:gd name="T31" fmla="*/ 19 h 69"/>
                <a:gd name="T32" fmla="*/ 12 w 14"/>
                <a:gd name="T33" fmla="*/ 9 h 69"/>
                <a:gd name="T34" fmla="*/ 14 w 14"/>
                <a:gd name="T35" fmla="*/ 1 h 69"/>
                <a:gd name="T36" fmla="*/ 14 w 14"/>
                <a:gd name="T37" fmla="*/ 1 h 69"/>
                <a:gd name="T38" fmla="*/ 14 w 14"/>
                <a:gd name="T39" fmla="*/ 0 h 69"/>
                <a:gd name="T40" fmla="*/ 14 w 14"/>
                <a:gd name="T41" fmla="*/ 0 h 69"/>
                <a:gd name="T42" fmla="*/ 14 w 14"/>
                <a:gd name="T43" fmla="*/ 0 h 69"/>
                <a:gd name="T44" fmla="*/ 13 w 14"/>
                <a:gd name="T45" fmla="*/ 0 h 69"/>
                <a:gd name="T46" fmla="*/ 11 w 14"/>
                <a:gd name="T47" fmla="*/ 0 h 69"/>
                <a:gd name="T48" fmla="*/ 8 w 14"/>
                <a:gd name="T49" fmla="*/ 0 h 69"/>
                <a:gd name="T50" fmla="*/ 5 w 14"/>
                <a:gd name="T51" fmla="*/ 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 h="69">
                  <a:moveTo>
                    <a:pt x="5" y="1"/>
                  </a:moveTo>
                  <a:lnTo>
                    <a:pt x="5" y="2"/>
                  </a:lnTo>
                  <a:lnTo>
                    <a:pt x="4" y="7"/>
                  </a:lnTo>
                  <a:lnTo>
                    <a:pt x="3" y="12"/>
                  </a:lnTo>
                  <a:lnTo>
                    <a:pt x="1" y="21"/>
                  </a:lnTo>
                  <a:lnTo>
                    <a:pt x="0" y="30"/>
                  </a:lnTo>
                  <a:lnTo>
                    <a:pt x="0" y="42"/>
                  </a:lnTo>
                  <a:lnTo>
                    <a:pt x="1" y="54"/>
                  </a:lnTo>
                  <a:lnTo>
                    <a:pt x="4" y="69"/>
                  </a:lnTo>
                  <a:lnTo>
                    <a:pt x="14" y="67"/>
                  </a:lnTo>
                  <a:lnTo>
                    <a:pt x="13" y="66"/>
                  </a:lnTo>
                  <a:lnTo>
                    <a:pt x="13" y="60"/>
                  </a:lnTo>
                  <a:lnTo>
                    <a:pt x="12" y="52"/>
                  </a:lnTo>
                  <a:lnTo>
                    <a:pt x="11" y="42"/>
                  </a:lnTo>
                  <a:lnTo>
                    <a:pt x="10" y="31"/>
                  </a:lnTo>
                  <a:lnTo>
                    <a:pt x="10" y="19"/>
                  </a:lnTo>
                  <a:lnTo>
                    <a:pt x="12" y="9"/>
                  </a:lnTo>
                  <a:lnTo>
                    <a:pt x="14" y="1"/>
                  </a:lnTo>
                  <a:lnTo>
                    <a:pt x="14" y="1"/>
                  </a:lnTo>
                  <a:lnTo>
                    <a:pt x="14" y="0"/>
                  </a:lnTo>
                  <a:lnTo>
                    <a:pt x="14" y="0"/>
                  </a:lnTo>
                  <a:lnTo>
                    <a:pt x="14" y="0"/>
                  </a:lnTo>
                  <a:lnTo>
                    <a:pt x="13" y="0"/>
                  </a:lnTo>
                  <a:lnTo>
                    <a:pt x="11" y="0"/>
                  </a:lnTo>
                  <a:lnTo>
                    <a:pt x="8" y="0"/>
                  </a:lnTo>
                  <a:lnTo>
                    <a:pt x="5" y="1"/>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86" name="Freeform 42">
              <a:extLst>
                <a:ext uri="{FF2B5EF4-FFF2-40B4-BE49-F238E27FC236}">
                  <a16:creationId xmlns:a16="http://schemas.microsoft.com/office/drawing/2014/main" id="{7717EE46-3E0B-2975-CC98-E258C8B67BEB}"/>
                </a:ext>
              </a:extLst>
            </p:cNvPr>
            <p:cNvSpPr>
              <a:spLocks/>
            </p:cNvSpPr>
            <p:nvPr/>
          </p:nvSpPr>
          <p:spPr bwMode="auto">
            <a:xfrm>
              <a:off x="1177" y="1632"/>
              <a:ext cx="12" cy="56"/>
            </a:xfrm>
            <a:custGeom>
              <a:avLst/>
              <a:gdLst>
                <a:gd name="T0" fmla="*/ 4 w 12"/>
                <a:gd name="T1" fmla="*/ 2 h 56"/>
                <a:gd name="T2" fmla="*/ 3 w 12"/>
                <a:gd name="T3" fmla="*/ 2 h 56"/>
                <a:gd name="T4" fmla="*/ 3 w 12"/>
                <a:gd name="T5" fmla="*/ 5 h 56"/>
                <a:gd name="T6" fmla="*/ 2 w 12"/>
                <a:gd name="T7" fmla="*/ 11 h 56"/>
                <a:gd name="T8" fmla="*/ 0 w 12"/>
                <a:gd name="T9" fmla="*/ 17 h 56"/>
                <a:gd name="T10" fmla="*/ 0 w 12"/>
                <a:gd name="T11" fmla="*/ 25 h 56"/>
                <a:gd name="T12" fmla="*/ 0 w 12"/>
                <a:gd name="T13" fmla="*/ 35 h 56"/>
                <a:gd name="T14" fmla="*/ 2 w 12"/>
                <a:gd name="T15" fmla="*/ 46 h 56"/>
                <a:gd name="T16" fmla="*/ 3 w 12"/>
                <a:gd name="T17" fmla="*/ 56 h 56"/>
                <a:gd name="T18" fmla="*/ 11 w 12"/>
                <a:gd name="T19" fmla="*/ 56 h 56"/>
                <a:gd name="T20" fmla="*/ 11 w 12"/>
                <a:gd name="T21" fmla="*/ 55 h 56"/>
                <a:gd name="T22" fmla="*/ 10 w 12"/>
                <a:gd name="T23" fmla="*/ 51 h 56"/>
                <a:gd name="T24" fmla="*/ 10 w 12"/>
                <a:gd name="T25" fmla="*/ 44 h 56"/>
                <a:gd name="T26" fmla="*/ 9 w 12"/>
                <a:gd name="T27" fmla="*/ 35 h 56"/>
                <a:gd name="T28" fmla="*/ 7 w 12"/>
                <a:gd name="T29" fmla="*/ 26 h 56"/>
                <a:gd name="T30" fmla="*/ 9 w 12"/>
                <a:gd name="T31" fmla="*/ 17 h 56"/>
                <a:gd name="T32" fmla="*/ 10 w 12"/>
                <a:gd name="T33" fmla="*/ 7 h 56"/>
                <a:gd name="T34" fmla="*/ 12 w 12"/>
                <a:gd name="T35" fmla="*/ 0 h 56"/>
                <a:gd name="T36" fmla="*/ 12 w 12"/>
                <a:gd name="T37" fmla="*/ 0 h 56"/>
                <a:gd name="T38" fmla="*/ 12 w 12"/>
                <a:gd name="T39" fmla="*/ 0 h 56"/>
                <a:gd name="T40" fmla="*/ 12 w 12"/>
                <a:gd name="T41" fmla="*/ 0 h 56"/>
                <a:gd name="T42" fmla="*/ 11 w 12"/>
                <a:gd name="T43" fmla="*/ 0 h 56"/>
                <a:gd name="T44" fmla="*/ 10 w 12"/>
                <a:gd name="T45" fmla="*/ 0 h 56"/>
                <a:gd name="T46" fmla="*/ 9 w 12"/>
                <a:gd name="T47" fmla="*/ 0 h 56"/>
                <a:gd name="T48" fmla="*/ 6 w 12"/>
                <a:gd name="T49" fmla="*/ 0 h 56"/>
                <a:gd name="T50" fmla="*/ 4 w 12"/>
                <a:gd name="T51"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56">
                  <a:moveTo>
                    <a:pt x="4" y="2"/>
                  </a:moveTo>
                  <a:lnTo>
                    <a:pt x="3" y="2"/>
                  </a:lnTo>
                  <a:lnTo>
                    <a:pt x="3" y="5"/>
                  </a:lnTo>
                  <a:lnTo>
                    <a:pt x="2" y="11"/>
                  </a:lnTo>
                  <a:lnTo>
                    <a:pt x="0" y="17"/>
                  </a:lnTo>
                  <a:lnTo>
                    <a:pt x="0" y="25"/>
                  </a:lnTo>
                  <a:lnTo>
                    <a:pt x="0" y="35"/>
                  </a:lnTo>
                  <a:lnTo>
                    <a:pt x="2" y="46"/>
                  </a:lnTo>
                  <a:lnTo>
                    <a:pt x="3" y="56"/>
                  </a:lnTo>
                  <a:lnTo>
                    <a:pt x="11" y="56"/>
                  </a:lnTo>
                  <a:lnTo>
                    <a:pt x="11" y="55"/>
                  </a:lnTo>
                  <a:lnTo>
                    <a:pt x="10" y="51"/>
                  </a:lnTo>
                  <a:lnTo>
                    <a:pt x="10" y="44"/>
                  </a:lnTo>
                  <a:lnTo>
                    <a:pt x="9" y="35"/>
                  </a:lnTo>
                  <a:lnTo>
                    <a:pt x="7" y="26"/>
                  </a:lnTo>
                  <a:lnTo>
                    <a:pt x="9" y="17"/>
                  </a:lnTo>
                  <a:lnTo>
                    <a:pt x="10" y="7"/>
                  </a:lnTo>
                  <a:lnTo>
                    <a:pt x="12" y="0"/>
                  </a:lnTo>
                  <a:lnTo>
                    <a:pt x="12" y="0"/>
                  </a:lnTo>
                  <a:lnTo>
                    <a:pt x="12" y="0"/>
                  </a:lnTo>
                  <a:lnTo>
                    <a:pt x="12" y="0"/>
                  </a:lnTo>
                  <a:lnTo>
                    <a:pt x="11" y="0"/>
                  </a:lnTo>
                  <a:lnTo>
                    <a:pt x="10" y="0"/>
                  </a:lnTo>
                  <a:lnTo>
                    <a:pt x="9" y="0"/>
                  </a:lnTo>
                  <a:lnTo>
                    <a:pt x="6" y="0"/>
                  </a:lnTo>
                  <a:lnTo>
                    <a:pt x="4" y="2"/>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87" name="Freeform 43">
              <a:extLst>
                <a:ext uri="{FF2B5EF4-FFF2-40B4-BE49-F238E27FC236}">
                  <a16:creationId xmlns:a16="http://schemas.microsoft.com/office/drawing/2014/main" id="{42652CB7-3995-3FB3-C3B6-13A5F72C936B}"/>
                </a:ext>
              </a:extLst>
            </p:cNvPr>
            <p:cNvSpPr>
              <a:spLocks/>
            </p:cNvSpPr>
            <p:nvPr/>
          </p:nvSpPr>
          <p:spPr bwMode="auto">
            <a:xfrm>
              <a:off x="1177" y="1637"/>
              <a:ext cx="10" cy="46"/>
            </a:xfrm>
            <a:custGeom>
              <a:avLst/>
              <a:gdLst>
                <a:gd name="T0" fmla="*/ 4 w 10"/>
                <a:gd name="T1" fmla="*/ 1 h 46"/>
                <a:gd name="T2" fmla="*/ 3 w 10"/>
                <a:gd name="T3" fmla="*/ 2 h 46"/>
                <a:gd name="T4" fmla="*/ 3 w 10"/>
                <a:gd name="T5" fmla="*/ 5 h 46"/>
                <a:gd name="T6" fmla="*/ 2 w 10"/>
                <a:gd name="T7" fmla="*/ 8 h 46"/>
                <a:gd name="T8" fmla="*/ 2 w 10"/>
                <a:gd name="T9" fmla="*/ 14 h 46"/>
                <a:gd name="T10" fmla="*/ 0 w 10"/>
                <a:gd name="T11" fmla="*/ 21 h 46"/>
                <a:gd name="T12" fmla="*/ 0 w 10"/>
                <a:gd name="T13" fmla="*/ 28 h 46"/>
                <a:gd name="T14" fmla="*/ 2 w 10"/>
                <a:gd name="T15" fmla="*/ 36 h 46"/>
                <a:gd name="T16" fmla="*/ 3 w 10"/>
                <a:gd name="T17" fmla="*/ 46 h 46"/>
                <a:gd name="T18" fmla="*/ 10 w 10"/>
                <a:gd name="T19" fmla="*/ 46 h 46"/>
                <a:gd name="T20" fmla="*/ 10 w 10"/>
                <a:gd name="T21" fmla="*/ 43 h 46"/>
                <a:gd name="T22" fmla="*/ 9 w 10"/>
                <a:gd name="T23" fmla="*/ 40 h 46"/>
                <a:gd name="T24" fmla="*/ 7 w 10"/>
                <a:gd name="T25" fmla="*/ 35 h 46"/>
                <a:gd name="T26" fmla="*/ 7 w 10"/>
                <a:gd name="T27" fmla="*/ 28 h 46"/>
                <a:gd name="T28" fmla="*/ 6 w 10"/>
                <a:gd name="T29" fmla="*/ 21 h 46"/>
                <a:gd name="T30" fmla="*/ 7 w 10"/>
                <a:gd name="T31" fmla="*/ 14 h 46"/>
                <a:gd name="T32" fmla="*/ 7 w 10"/>
                <a:gd name="T33" fmla="*/ 7 h 46"/>
                <a:gd name="T34" fmla="*/ 10 w 10"/>
                <a:gd name="T35" fmla="*/ 1 h 46"/>
                <a:gd name="T36" fmla="*/ 10 w 10"/>
                <a:gd name="T37" fmla="*/ 1 h 46"/>
                <a:gd name="T38" fmla="*/ 10 w 10"/>
                <a:gd name="T39" fmla="*/ 1 h 46"/>
                <a:gd name="T40" fmla="*/ 10 w 10"/>
                <a:gd name="T41" fmla="*/ 0 h 46"/>
                <a:gd name="T42" fmla="*/ 10 w 10"/>
                <a:gd name="T43" fmla="*/ 0 h 46"/>
                <a:gd name="T44" fmla="*/ 9 w 10"/>
                <a:gd name="T45" fmla="*/ 0 h 46"/>
                <a:gd name="T46" fmla="*/ 7 w 10"/>
                <a:gd name="T47" fmla="*/ 0 h 46"/>
                <a:gd name="T48" fmla="*/ 6 w 10"/>
                <a:gd name="T49" fmla="*/ 1 h 46"/>
                <a:gd name="T50" fmla="*/ 4 w 10"/>
                <a:gd name="T51"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46">
                  <a:moveTo>
                    <a:pt x="4" y="1"/>
                  </a:moveTo>
                  <a:lnTo>
                    <a:pt x="3" y="2"/>
                  </a:lnTo>
                  <a:lnTo>
                    <a:pt x="3" y="5"/>
                  </a:lnTo>
                  <a:lnTo>
                    <a:pt x="2" y="8"/>
                  </a:lnTo>
                  <a:lnTo>
                    <a:pt x="2" y="14"/>
                  </a:lnTo>
                  <a:lnTo>
                    <a:pt x="0" y="21"/>
                  </a:lnTo>
                  <a:lnTo>
                    <a:pt x="0" y="28"/>
                  </a:lnTo>
                  <a:lnTo>
                    <a:pt x="2" y="36"/>
                  </a:lnTo>
                  <a:lnTo>
                    <a:pt x="3" y="46"/>
                  </a:lnTo>
                  <a:lnTo>
                    <a:pt x="10" y="46"/>
                  </a:lnTo>
                  <a:lnTo>
                    <a:pt x="10" y="43"/>
                  </a:lnTo>
                  <a:lnTo>
                    <a:pt x="9" y="40"/>
                  </a:lnTo>
                  <a:lnTo>
                    <a:pt x="7" y="35"/>
                  </a:lnTo>
                  <a:lnTo>
                    <a:pt x="7" y="28"/>
                  </a:lnTo>
                  <a:lnTo>
                    <a:pt x="6" y="21"/>
                  </a:lnTo>
                  <a:lnTo>
                    <a:pt x="7" y="14"/>
                  </a:lnTo>
                  <a:lnTo>
                    <a:pt x="7" y="7"/>
                  </a:lnTo>
                  <a:lnTo>
                    <a:pt x="10" y="1"/>
                  </a:lnTo>
                  <a:lnTo>
                    <a:pt x="10" y="1"/>
                  </a:lnTo>
                  <a:lnTo>
                    <a:pt x="10" y="1"/>
                  </a:lnTo>
                  <a:lnTo>
                    <a:pt x="10" y="0"/>
                  </a:lnTo>
                  <a:lnTo>
                    <a:pt x="10" y="0"/>
                  </a:lnTo>
                  <a:lnTo>
                    <a:pt x="9" y="0"/>
                  </a:lnTo>
                  <a:lnTo>
                    <a:pt x="7" y="0"/>
                  </a:lnTo>
                  <a:lnTo>
                    <a:pt x="6" y="1"/>
                  </a:lnTo>
                  <a:lnTo>
                    <a:pt x="4"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88" name="Freeform 44">
              <a:extLst>
                <a:ext uri="{FF2B5EF4-FFF2-40B4-BE49-F238E27FC236}">
                  <a16:creationId xmlns:a16="http://schemas.microsoft.com/office/drawing/2014/main" id="{5CA54066-E73E-0315-DC16-97E64F7DBBF1}"/>
                </a:ext>
              </a:extLst>
            </p:cNvPr>
            <p:cNvSpPr>
              <a:spLocks/>
            </p:cNvSpPr>
            <p:nvPr/>
          </p:nvSpPr>
          <p:spPr bwMode="auto">
            <a:xfrm>
              <a:off x="1179" y="1643"/>
              <a:ext cx="7" cy="33"/>
            </a:xfrm>
            <a:custGeom>
              <a:avLst/>
              <a:gdLst>
                <a:gd name="T0" fmla="*/ 2 w 7"/>
                <a:gd name="T1" fmla="*/ 1 h 33"/>
                <a:gd name="T2" fmla="*/ 1 w 7"/>
                <a:gd name="T3" fmla="*/ 1 h 33"/>
                <a:gd name="T4" fmla="*/ 1 w 7"/>
                <a:gd name="T5" fmla="*/ 3 h 33"/>
                <a:gd name="T6" fmla="*/ 0 w 7"/>
                <a:gd name="T7" fmla="*/ 6 h 33"/>
                <a:gd name="T8" fmla="*/ 0 w 7"/>
                <a:gd name="T9" fmla="*/ 10 h 33"/>
                <a:gd name="T10" fmla="*/ 0 w 7"/>
                <a:gd name="T11" fmla="*/ 15 h 33"/>
                <a:gd name="T12" fmla="*/ 0 w 7"/>
                <a:gd name="T13" fmla="*/ 20 h 33"/>
                <a:gd name="T14" fmla="*/ 0 w 7"/>
                <a:gd name="T15" fmla="*/ 27 h 33"/>
                <a:gd name="T16" fmla="*/ 1 w 7"/>
                <a:gd name="T17" fmla="*/ 33 h 33"/>
                <a:gd name="T18" fmla="*/ 5 w 7"/>
                <a:gd name="T19" fmla="*/ 33 h 33"/>
                <a:gd name="T20" fmla="*/ 5 w 7"/>
                <a:gd name="T21" fmla="*/ 31 h 33"/>
                <a:gd name="T22" fmla="*/ 5 w 7"/>
                <a:gd name="T23" fmla="*/ 29 h 33"/>
                <a:gd name="T24" fmla="*/ 4 w 7"/>
                <a:gd name="T25" fmla="*/ 26 h 33"/>
                <a:gd name="T26" fmla="*/ 4 w 7"/>
                <a:gd name="T27" fmla="*/ 20 h 33"/>
                <a:gd name="T28" fmla="*/ 4 w 7"/>
                <a:gd name="T29" fmla="*/ 15 h 33"/>
                <a:gd name="T30" fmla="*/ 4 w 7"/>
                <a:gd name="T31" fmla="*/ 9 h 33"/>
                <a:gd name="T32" fmla="*/ 4 w 7"/>
                <a:gd name="T33" fmla="*/ 5 h 33"/>
                <a:gd name="T34" fmla="*/ 7 w 7"/>
                <a:gd name="T35" fmla="*/ 0 h 33"/>
                <a:gd name="T36" fmla="*/ 7 w 7"/>
                <a:gd name="T37" fmla="*/ 0 h 33"/>
                <a:gd name="T38" fmla="*/ 7 w 7"/>
                <a:gd name="T39" fmla="*/ 0 h 33"/>
                <a:gd name="T40" fmla="*/ 5 w 7"/>
                <a:gd name="T41" fmla="*/ 0 h 33"/>
                <a:gd name="T42" fmla="*/ 5 w 7"/>
                <a:gd name="T43" fmla="*/ 0 h 33"/>
                <a:gd name="T44" fmla="*/ 5 w 7"/>
                <a:gd name="T45" fmla="*/ 0 h 33"/>
                <a:gd name="T46" fmla="*/ 4 w 7"/>
                <a:gd name="T47" fmla="*/ 0 h 33"/>
                <a:gd name="T48" fmla="*/ 3 w 7"/>
                <a:gd name="T49" fmla="*/ 0 h 33"/>
                <a:gd name="T50" fmla="*/ 2 w 7"/>
                <a:gd name="T51"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 h="33">
                  <a:moveTo>
                    <a:pt x="2" y="1"/>
                  </a:moveTo>
                  <a:lnTo>
                    <a:pt x="1" y="1"/>
                  </a:lnTo>
                  <a:lnTo>
                    <a:pt x="1" y="3"/>
                  </a:lnTo>
                  <a:lnTo>
                    <a:pt x="0" y="6"/>
                  </a:lnTo>
                  <a:lnTo>
                    <a:pt x="0" y="10"/>
                  </a:lnTo>
                  <a:lnTo>
                    <a:pt x="0" y="15"/>
                  </a:lnTo>
                  <a:lnTo>
                    <a:pt x="0" y="20"/>
                  </a:lnTo>
                  <a:lnTo>
                    <a:pt x="0" y="27"/>
                  </a:lnTo>
                  <a:lnTo>
                    <a:pt x="1" y="33"/>
                  </a:lnTo>
                  <a:lnTo>
                    <a:pt x="5" y="33"/>
                  </a:lnTo>
                  <a:lnTo>
                    <a:pt x="5" y="31"/>
                  </a:lnTo>
                  <a:lnTo>
                    <a:pt x="5" y="29"/>
                  </a:lnTo>
                  <a:lnTo>
                    <a:pt x="4" y="26"/>
                  </a:lnTo>
                  <a:lnTo>
                    <a:pt x="4" y="20"/>
                  </a:lnTo>
                  <a:lnTo>
                    <a:pt x="4" y="15"/>
                  </a:lnTo>
                  <a:lnTo>
                    <a:pt x="4" y="9"/>
                  </a:lnTo>
                  <a:lnTo>
                    <a:pt x="4" y="5"/>
                  </a:lnTo>
                  <a:lnTo>
                    <a:pt x="7" y="0"/>
                  </a:lnTo>
                  <a:lnTo>
                    <a:pt x="7" y="0"/>
                  </a:lnTo>
                  <a:lnTo>
                    <a:pt x="7" y="0"/>
                  </a:lnTo>
                  <a:lnTo>
                    <a:pt x="5" y="0"/>
                  </a:lnTo>
                  <a:lnTo>
                    <a:pt x="5" y="0"/>
                  </a:lnTo>
                  <a:lnTo>
                    <a:pt x="5" y="0"/>
                  </a:lnTo>
                  <a:lnTo>
                    <a:pt x="4" y="0"/>
                  </a:lnTo>
                  <a:lnTo>
                    <a:pt x="3" y="0"/>
                  </a:lnTo>
                  <a:lnTo>
                    <a:pt x="2" y="1"/>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89" name="Freeform 45">
              <a:extLst>
                <a:ext uri="{FF2B5EF4-FFF2-40B4-BE49-F238E27FC236}">
                  <a16:creationId xmlns:a16="http://schemas.microsoft.com/office/drawing/2014/main" id="{7866BB9D-F69D-5AAB-6F71-1EFDC4DF1674}"/>
                </a:ext>
              </a:extLst>
            </p:cNvPr>
            <p:cNvSpPr>
              <a:spLocks/>
            </p:cNvSpPr>
            <p:nvPr/>
          </p:nvSpPr>
          <p:spPr bwMode="auto">
            <a:xfrm>
              <a:off x="1274" y="1610"/>
              <a:ext cx="24" cy="90"/>
            </a:xfrm>
            <a:custGeom>
              <a:avLst/>
              <a:gdLst>
                <a:gd name="T0" fmla="*/ 24 w 24"/>
                <a:gd name="T1" fmla="*/ 1 h 90"/>
                <a:gd name="T2" fmla="*/ 22 w 24"/>
                <a:gd name="T3" fmla="*/ 1 h 90"/>
                <a:gd name="T4" fmla="*/ 21 w 24"/>
                <a:gd name="T5" fmla="*/ 4 h 90"/>
                <a:gd name="T6" fmla="*/ 19 w 24"/>
                <a:gd name="T7" fmla="*/ 8 h 90"/>
                <a:gd name="T8" fmla="*/ 17 w 24"/>
                <a:gd name="T9" fmla="*/ 17 h 90"/>
                <a:gd name="T10" fmla="*/ 15 w 24"/>
                <a:gd name="T11" fmla="*/ 28 h 90"/>
                <a:gd name="T12" fmla="*/ 14 w 24"/>
                <a:gd name="T13" fmla="*/ 43 h 90"/>
                <a:gd name="T14" fmla="*/ 15 w 24"/>
                <a:gd name="T15" fmla="*/ 64 h 90"/>
                <a:gd name="T16" fmla="*/ 18 w 24"/>
                <a:gd name="T17" fmla="*/ 90 h 90"/>
                <a:gd name="T18" fmla="*/ 5 w 24"/>
                <a:gd name="T19" fmla="*/ 90 h 90"/>
                <a:gd name="T20" fmla="*/ 4 w 24"/>
                <a:gd name="T21" fmla="*/ 88 h 90"/>
                <a:gd name="T22" fmla="*/ 3 w 24"/>
                <a:gd name="T23" fmla="*/ 81 h 90"/>
                <a:gd name="T24" fmla="*/ 1 w 24"/>
                <a:gd name="T25" fmla="*/ 69 h 90"/>
                <a:gd name="T26" fmla="*/ 0 w 24"/>
                <a:gd name="T27" fmla="*/ 56 h 90"/>
                <a:gd name="T28" fmla="*/ 0 w 24"/>
                <a:gd name="T29" fmla="*/ 41 h 90"/>
                <a:gd name="T30" fmla="*/ 1 w 24"/>
                <a:gd name="T31" fmla="*/ 27 h 90"/>
                <a:gd name="T32" fmla="*/ 4 w 24"/>
                <a:gd name="T33" fmla="*/ 13 h 90"/>
                <a:gd name="T34" fmla="*/ 7 w 24"/>
                <a:gd name="T35" fmla="*/ 0 h 90"/>
                <a:gd name="T36" fmla="*/ 24 w 24"/>
                <a:gd name="T37" fmla="*/ 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90">
                  <a:moveTo>
                    <a:pt x="24" y="1"/>
                  </a:moveTo>
                  <a:lnTo>
                    <a:pt x="22" y="1"/>
                  </a:lnTo>
                  <a:lnTo>
                    <a:pt x="21" y="4"/>
                  </a:lnTo>
                  <a:lnTo>
                    <a:pt x="19" y="8"/>
                  </a:lnTo>
                  <a:lnTo>
                    <a:pt x="17" y="17"/>
                  </a:lnTo>
                  <a:lnTo>
                    <a:pt x="15" y="28"/>
                  </a:lnTo>
                  <a:lnTo>
                    <a:pt x="14" y="43"/>
                  </a:lnTo>
                  <a:lnTo>
                    <a:pt x="15" y="64"/>
                  </a:lnTo>
                  <a:lnTo>
                    <a:pt x="18" y="90"/>
                  </a:lnTo>
                  <a:lnTo>
                    <a:pt x="5" y="90"/>
                  </a:lnTo>
                  <a:lnTo>
                    <a:pt x="4" y="88"/>
                  </a:lnTo>
                  <a:lnTo>
                    <a:pt x="3" y="81"/>
                  </a:lnTo>
                  <a:lnTo>
                    <a:pt x="1" y="69"/>
                  </a:lnTo>
                  <a:lnTo>
                    <a:pt x="0" y="56"/>
                  </a:lnTo>
                  <a:lnTo>
                    <a:pt x="0" y="41"/>
                  </a:lnTo>
                  <a:lnTo>
                    <a:pt x="1" y="27"/>
                  </a:lnTo>
                  <a:lnTo>
                    <a:pt x="4" y="13"/>
                  </a:lnTo>
                  <a:lnTo>
                    <a:pt x="7" y="0"/>
                  </a:lnTo>
                  <a:lnTo>
                    <a:pt x="24" y="1"/>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90" name="Freeform 46">
              <a:extLst>
                <a:ext uri="{FF2B5EF4-FFF2-40B4-BE49-F238E27FC236}">
                  <a16:creationId xmlns:a16="http://schemas.microsoft.com/office/drawing/2014/main" id="{1D9449B2-A4F7-D4A2-EBC3-D284CCE2AA9A}"/>
                </a:ext>
              </a:extLst>
            </p:cNvPr>
            <p:cNvSpPr>
              <a:spLocks/>
            </p:cNvSpPr>
            <p:nvPr/>
          </p:nvSpPr>
          <p:spPr bwMode="auto">
            <a:xfrm>
              <a:off x="1275" y="1617"/>
              <a:ext cx="19" cy="76"/>
            </a:xfrm>
            <a:custGeom>
              <a:avLst/>
              <a:gdLst>
                <a:gd name="T0" fmla="*/ 19 w 19"/>
                <a:gd name="T1" fmla="*/ 0 h 76"/>
                <a:gd name="T2" fmla="*/ 19 w 19"/>
                <a:gd name="T3" fmla="*/ 0 h 76"/>
                <a:gd name="T4" fmla="*/ 18 w 19"/>
                <a:gd name="T5" fmla="*/ 3 h 76"/>
                <a:gd name="T6" fmla="*/ 17 w 19"/>
                <a:gd name="T7" fmla="*/ 7 h 76"/>
                <a:gd name="T8" fmla="*/ 14 w 19"/>
                <a:gd name="T9" fmla="*/ 13 h 76"/>
                <a:gd name="T10" fmla="*/ 13 w 19"/>
                <a:gd name="T11" fmla="*/ 22 h 76"/>
                <a:gd name="T12" fmla="*/ 12 w 19"/>
                <a:gd name="T13" fmla="*/ 36 h 76"/>
                <a:gd name="T14" fmla="*/ 13 w 19"/>
                <a:gd name="T15" fmla="*/ 54 h 76"/>
                <a:gd name="T16" fmla="*/ 14 w 19"/>
                <a:gd name="T17" fmla="*/ 76 h 76"/>
                <a:gd name="T18" fmla="*/ 4 w 19"/>
                <a:gd name="T19" fmla="*/ 76 h 76"/>
                <a:gd name="T20" fmla="*/ 4 w 19"/>
                <a:gd name="T21" fmla="*/ 74 h 76"/>
                <a:gd name="T22" fmla="*/ 3 w 19"/>
                <a:gd name="T23" fmla="*/ 68 h 76"/>
                <a:gd name="T24" fmla="*/ 2 w 19"/>
                <a:gd name="T25" fmla="*/ 59 h 76"/>
                <a:gd name="T26" fmla="*/ 0 w 19"/>
                <a:gd name="T27" fmla="*/ 47 h 76"/>
                <a:gd name="T28" fmla="*/ 0 w 19"/>
                <a:gd name="T29" fmla="*/ 35 h 76"/>
                <a:gd name="T30" fmla="*/ 0 w 19"/>
                <a:gd name="T31" fmla="*/ 22 h 76"/>
                <a:gd name="T32" fmla="*/ 3 w 19"/>
                <a:gd name="T33" fmla="*/ 10 h 76"/>
                <a:gd name="T34" fmla="*/ 6 w 19"/>
                <a:gd name="T35" fmla="*/ 0 h 76"/>
                <a:gd name="T36" fmla="*/ 19 w 19"/>
                <a:gd name="T3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76">
                  <a:moveTo>
                    <a:pt x="19" y="0"/>
                  </a:moveTo>
                  <a:lnTo>
                    <a:pt x="19" y="0"/>
                  </a:lnTo>
                  <a:lnTo>
                    <a:pt x="18" y="3"/>
                  </a:lnTo>
                  <a:lnTo>
                    <a:pt x="17" y="7"/>
                  </a:lnTo>
                  <a:lnTo>
                    <a:pt x="14" y="13"/>
                  </a:lnTo>
                  <a:lnTo>
                    <a:pt x="13" y="22"/>
                  </a:lnTo>
                  <a:lnTo>
                    <a:pt x="12" y="36"/>
                  </a:lnTo>
                  <a:lnTo>
                    <a:pt x="13" y="54"/>
                  </a:lnTo>
                  <a:lnTo>
                    <a:pt x="14" y="76"/>
                  </a:lnTo>
                  <a:lnTo>
                    <a:pt x="4" y="76"/>
                  </a:lnTo>
                  <a:lnTo>
                    <a:pt x="4" y="74"/>
                  </a:lnTo>
                  <a:lnTo>
                    <a:pt x="3" y="68"/>
                  </a:lnTo>
                  <a:lnTo>
                    <a:pt x="2" y="59"/>
                  </a:lnTo>
                  <a:lnTo>
                    <a:pt x="0" y="47"/>
                  </a:lnTo>
                  <a:lnTo>
                    <a:pt x="0" y="35"/>
                  </a:lnTo>
                  <a:lnTo>
                    <a:pt x="0" y="22"/>
                  </a:lnTo>
                  <a:lnTo>
                    <a:pt x="3" y="10"/>
                  </a:lnTo>
                  <a:lnTo>
                    <a:pt x="6" y="0"/>
                  </a:lnTo>
                  <a:lnTo>
                    <a:pt x="19" y="0"/>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91" name="Freeform 47">
              <a:extLst>
                <a:ext uri="{FF2B5EF4-FFF2-40B4-BE49-F238E27FC236}">
                  <a16:creationId xmlns:a16="http://schemas.microsoft.com/office/drawing/2014/main" id="{D239E1A3-DA45-CAA3-5845-1A2FA0905BFF}"/>
                </a:ext>
              </a:extLst>
            </p:cNvPr>
            <p:cNvSpPr>
              <a:spLocks/>
            </p:cNvSpPr>
            <p:nvPr/>
          </p:nvSpPr>
          <p:spPr bwMode="auto">
            <a:xfrm>
              <a:off x="1277" y="1623"/>
              <a:ext cx="15" cy="63"/>
            </a:xfrm>
            <a:custGeom>
              <a:avLst/>
              <a:gdLst>
                <a:gd name="T0" fmla="*/ 15 w 15"/>
                <a:gd name="T1" fmla="*/ 0 h 63"/>
                <a:gd name="T2" fmla="*/ 15 w 15"/>
                <a:gd name="T3" fmla="*/ 1 h 63"/>
                <a:gd name="T4" fmla="*/ 14 w 15"/>
                <a:gd name="T5" fmla="*/ 2 h 63"/>
                <a:gd name="T6" fmla="*/ 12 w 15"/>
                <a:gd name="T7" fmla="*/ 6 h 63"/>
                <a:gd name="T8" fmla="*/ 11 w 15"/>
                <a:gd name="T9" fmla="*/ 12 h 63"/>
                <a:gd name="T10" fmla="*/ 10 w 15"/>
                <a:gd name="T11" fmla="*/ 19 h 63"/>
                <a:gd name="T12" fmla="*/ 9 w 15"/>
                <a:gd name="T13" fmla="*/ 30 h 63"/>
                <a:gd name="T14" fmla="*/ 10 w 15"/>
                <a:gd name="T15" fmla="*/ 44 h 63"/>
                <a:gd name="T16" fmla="*/ 11 w 15"/>
                <a:gd name="T17" fmla="*/ 63 h 63"/>
                <a:gd name="T18" fmla="*/ 2 w 15"/>
                <a:gd name="T19" fmla="*/ 63 h 63"/>
                <a:gd name="T20" fmla="*/ 2 w 15"/>
                <a:gd name="T21" fmla="*/ 62 h 63"/>
                <a:gd name="T22" fmla="*/ 1 w 15"/>
                <a:gd name="T23" fmla="*/ 56 h 63"/>
                <a:gd name="T24" fmla="*/ 0 w 15"/>
                <a:gd name="T25" fmla="*/ 49 h 63"/>
                <a:gd name="T26" fmla="*/ 0 w 15"/>
                <a:gd name="T27" fmla="*/ 40 h 63"/>
                <a:gd name="T28" fmla="*/ 0 w 15"/>
                <a:gd name="T29" fmla="*/ 29 h 63"/>
                <a:gd name="T30" fmla="*/ 0 w 15"/>
                <a:gd name="T31" fmla="*/ 19 h 63"/>
                <a:gd name="T32" fmla="*/ 1 w 15"/>
                <a:gd name="T33" fmla="*/ 8 h 63"/>
                <a:gd name="T34" fmla="*/ 4 w 15"/>
                <a:gd name="T35" fmla="*/ 0 h 63"/>
                <a:gd name="T36" fmla="*/ 15 w 15"/>
                <a:gd name="T3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3">
                  <a:moveTo>
                    <a:pt x="15" y="0"/>
                  </a:moveTo>
                  <a:lnTo>
                    <a:pt x="15" y="1"/>
                  </a:lnTo>
                  <a:lnTo>
                    <a:pt x="14" y="2"/>
                  </a:lnTo>
                  <a:lnTo>
                    <a:pt x="12" y="6"/>
                  </a:lnTo>
                  <a:lnTo>
                    <a:pt x="11" y="12"/>
                  </a:lnTo>
                  <a:lnTo>
                    <a:pt x="10" y="19"/>
                  </a:lnTo>
                  <a:lnTo>
                    <a:pt x="9" y="30"/>
                  </a:lnTo>
                  <a:lnTo>
                    <a:pt x="10" y="44"/>
                  </a:lnTo>
                  <a:lnTo>
                    <a:pt x="11" y="63"/>
                  </a:lnTo>
                  <a:lnTo>
                    <a:pt x="2" y="63"/>
                  </a:lnTo>
                  <a:lnTo>
                    <a:pt x="2" y="62"/>
                  </a:lnTo>
                  <a:lnTo>
                    <a:pt x="1" y="56"/>
                  </a:lnTo>
                  <a:lnTo>
                    <a:pt x="0" y="49"/>
                  </a:lnTo>
                  <a:lnTo>
                    <a:pt x="0" y="40"/>
                  </a:lnTo>
                  <a:lnTo>
                    <a:pt x="0" y="29"/>
                  </a:lnTo>
                  <a:lnTo>
                    <a:pt x="0" y="19"/>
                  </a:lnTo>
                  <a:lnTo>
                    <a:pt x="1" y="8"/>
                  </a:lnTo>
                  <a:lnTo>
                    <a:pt x="4" y="0"/>
                  </a:lnTo>
                  <a:lnTo>
                    <a:pt x="15" y="0"/>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92" name="Freeform 48">
              <a:extLst>
                <a:ext uri="{FF2B5EF4-FFF2-40B4-BE49-F238E27FC236}">
                  <a16:creationId xmlns:a16="http://schemas.microsoft.com/office/drawing/2014/main" id="{5FEEE4A7-BBFE-1AAA-DB96-E278D137C82D}"/>
                </a:ext>
              </a:extLst>
            </p:cNvPr>
            <p:cNvSpPr>
              <a:spLocks/>
            </p:cNvSpPr>
            <p:nvPr/>
          </p:nvSpPr>
          <p:spPr bwMode="auto">
            <a:xfrm>
              <a:off x="1277" y="1629"/>
              <a:ext cx="12" cy="50"/>
            </a:xfrm>
            <a:custGeom>
              <a:avLst/>
              <a:gdLst>
                <a:gd name="T0" fmla="*/ 12 w 12"/>
                <a:gd name="T1" fmla="*/ 1 h 50"/>
                <a:gd name="T2" fmla="*/ 12 w 12"/>
                <a:gd name="T3" fmla="*/ 1 h 50"/>
                <a:gd name="T4" fmla="*/ 11 w 12"/>
                <a:gd name="T5" fmla="*/ 2 h 50"/>
                <a:gd name="T6" fmla="*/ 10 w 12"/>
                <a:gd name="T7" fmla="*/ 5 h 50"/>
                <a:gd name="T8" fmla="*/ 9 w 12"/>
                <a:gd name="T9" fmla="*/ 9 h 50"/>
                <a:gd name="T10" fmla="*/ 9 w 12"/>
                <a:gd name="T11" fmla="*/ 15 h 50"/>
                <a:gd name="T12" fmla="*/ 8 w 12"/>
                <a:gd name="T13" fmla="*/ 24 h 50"/>
                <a:gd name="T14" fmla="*/ 8 w 12"/>
                <a:gd name="T15" fmla="*/ 36 h 50"/>
                <a:gd name="T16" fmla="*/ 9 w 12"/>
                <a:gd name="T17" fmla="*/ 50 h 50"/>
                <a:gd name="T18" fmla="*/ 2 w 12"/>
                <a:gd name="T19" fmla="*/ 50 h 50"/>
                <a:gd name="T20" fmla="*/ 2 w 12"/>
                <a:gd name="T21" fmla="*/ 49 h 50"/>
                <a:gd name="T22" fmla="*/ 2 w 12"/>
                <a:gd name="T23" fmla="*/ 45 h 50"/>
                <a:gd name="T24" fmla="*/ 1 w 12"/>
                <a:gd name="T25" fmla="*/ 38 h 50"/>
                <a:gd name="T26" fmla="*/ 1 w 12"/>
                <a:gd name="T27" fmla="*/ 31 h 50"/>
                <a:gd name="T28" fmla="*/ 0 w 12"/>
                <a:gd name="T29" fmla="*/ 23 h 50"/>
                <a:gd name="T30" fmla="*/ 1 w 12"/>
                <a:gd name="T31" fmla="*/ 15 h 50"/>
                <a:gd name="T32" fmla="*/ 2 w 12"/>
                <a:gd name="T33" fmla="*/ 7 h 50"/>
                <a:gd name="T34" fmla="*/ 4 w 12"/>
                <a:gd name="T35" fmla="*/ 0 h 50"/>
                <a:gd name="T36" fmla="*/ 12 w 12"/>
                <a:gd name="T37" fmla="*/ 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50">
                  <a:moveTo>
                    <a:pt x="12" y="1"/>
                  </a:moveTo>
                  <a:lnTo>
                    <a:pt x="12" y="1"/>
                  </a:lnTo>
                  <a:lnTo>
                    <a:pt x="11" y="2"/>
                  </a:lnTo>
                  <a:lnTo>
                    <a:pt x="10" y="5"/>
                  </a:lnTo>
                  <a:lnTo>
                    <a:pt x="9" y="9"/>
                  </a:lnTo>
                  <a:lnTo>
                    <a:pt x="9" y="15"/>
                  </a:lnTo>
                  <a:lnTo>
                    <a:pt x="8" y="24"/>
                  </a:lnTo>
                  <a:lnTo>
                    <a:pt x="8" y="36"/>
                  </a:lnTo>
                  <a:lnTo>
                    <a:pt x="9" y="50"/>
                  </a:lnTo>
                  <a:lnTo>
                    <a:pt x="2" y="50"/>
                  </a:lnTo>
                  <a:lnTo>
                    <a:pt x="2" y="49"/>
                  </a:lnTo>
                  <a:lnTo>
                    <a:pt x="2" y="45"/>
                  </a:lnTo>
                  <a:lnTo>
                    <a:pt x="1" y="38"/>
                  </a:lnTo>
                  <a:lnTo>
                    <a:pt x="1" y="31"/>
                  </a:lnTo>
                  <a:lnTo>
                    <a:pt x="0" y="23"/>
                  </a:lnTo>
                  <a:lnTo>
                    <a:pt x="1" y="15"/>
                  </a:lnTo>
                  <a:lnTo>
                    <a:pt x="2" y="7"/>
                  </a:lnTo>
                  <a:lnTo>
                    <a:pt x="4" y="0"/>
                  </a:lnTo>
                  <a:lnTo>
                    <a:pt x="12"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93" name="Freeform 49">
              <a:extLst>
                <a:ext uri="{FF2B5EF4-FFF2-40B4-BE49-F238E27FC236}">
                  <a16:creationId xmlns:a16="http://schemas.microsoft.com/office/drawing/2014/main" id="{327F50DD-CFFD-848B-455A-52B5DA16BE6A}"/>
                </a:ext>
              </a:extLst>
            </p:cNvPr>
            <p:cNvSpPr>
              <a:spLocks/>
            </p:cNvSpPr>
            <p:nvPr/>
          </p:nvSpPr>
          <p:spPr bwMode="auto">
            <a:xfrm>
              <a:off x="1278" y="1636"/>
              <a:ext cx="9" cy="36"/>
            </a:xfrm>
            <a:custGeom>
              <a:avLst/>
              <a:gdLst>
                <a:gd name="T0" fmla="*/ 9 w 9"/>
                <a:gd name="T1" fmla="*/ 0 h 36"/>
                <a:gd name="T2" fmla="*/ 9 w 9"/>
                <a:gd name="T3" fmla="*/ 0 h 36"/>
                <a:gd name="T4" fmla="*/ 8 w 9"/>
                <a:gd name="T5" fmla="*/ 1 h 36"/>
                <a:gd name="T6" fmla="*/ 8 w 9"/>
                <a:gd name="T7" fmla="*/ 3 h 36"/>
                <a:gd name="T8" fmla="*/ 7 w 9"/>
                <a:gd name="T9" fmla="*/ 6 h 36"/>
                <a:gd name="T10" fmla="*/ 6 w 9"/>
                <a:gd name="T11" fmla="*/ 10 h 36"/>
                <a:gd name="T12" fmla="*/ 6 w 9"/>
                <a:gd name="T13" fmla="*/ 17 h 36"/>
                <a:gd name="T14" fmla="*/ 6 w 9"/>
                <a:gd name="T15" fmla="*/ 26 h 36"/>
                <a:gd name="T16" fmla="*/ 7 w 9"/>
                <a:gd name="T17" fmla="*/ 36 h 36"/>
                <a:gd name="T18" fmla="*/ 2 w 9"/>
                <a:gd name="T19" fmla="*/ 36 h 36"/>
                <a:gd name="T20" fmla="*/ 1 w 9"/>
                <a:gd name="T21" fmla="*/ 36 h 36"/>
                <a:gd name="T22" fmla="*/ 1 w 9"/>
                <a:gd name="T23" fmla="*/ 33 h 36"/>
                <a:gd name="T24" fmla="*/ 1 w 9"/>
                <a:gd name="T25" fmla="*/ 28 h 36"/>
                <a:gd name="T26" fmla="*/ 0 w 9"/>
                <a:gd name="T27" fmla="*/ 22 h 36"/>
                <a:gd name="T28" fmla="*/ 0 w 9"/>
                <a:gd name="T29" fmla="*/ 16 h 36"/>
                <a:gd name="T30" fmla="*/ 0 w 9"/>
                <a:gd name="T31" fmla="*/ 10 h 36"/>
                <a:gd name="T32" fmla="*/ 1 w 9"/>
                <a:gd name="T33" fmla="*/ 5 h 36"/>
                <a:gd name="T34" fmla="*/ 3 w 9"/>
                <a:gd name="T35" fmla="*/ 0 h 36"/>
                <a:gd name="T36" fmla="*/ 9 w 9"/>
                <a:gd name="T3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36">
                  <a:moveTo>
                    <a:pt x="9" y="0"/>
                  </a:moveTo>
                  <a:lnTo>
                    <a:pt x="9" y="0"/>
                  </a:lnTo>
                  <a:lnTo>
                    <a:pt x="8" y="1"/>
                  </a:lnTo>
                  <a:lnTo>
                    <a:pt x="8" y="3"/>
                  </a:lnTo>
                  <a:lnTo>
                    <a:pt x="7" y="6"/>
                  </a:lnTo>
                  <a:lnTo>
                    <a:pt x="6" y="10"/>
                  </a:lnTo>
                  <a:lnTo>
                    <a:pt x="6" y="17"/>
                  </a:lnTo>
                  <a:lnTo>
                    <a:pt x="6" y="26"/>
                  </a:lnTo>
                  <a:lnTo>
                    <a:pt x="7" y="36"/>
                  </a:lnTo>
                  <a:lnTo>
                    <a:pt x="2" y="36"/>
                  </a:lnTo>
                  <a:lnTo>
                    <a:pt x="1" y="36"/>
                  </a:lnTo>
                  <a:lnTo>
                    <a:pt x="1" y="33"/>
                  </a:lnTo>
                  <a:lnTo>
                    <a:pt x="1" y="28"/>
                  </a:lnTo>
                  <a:lnTo>
                    <a:pt x="0" y="22"/>
                  </a:lnTo>
                  <a:lnTo>
                    <a:pt x="0" y="16"/>
                  </a:lnTo>
                  <a:lnTo>
                    <a:pt x="0" y="10"/>
                  </a:lnTo>
                  <a:lnTo>
                    <a:pt x="1" y="5"/>
                  </a:lnTo>
                  <a:lnTo>
                    <a:pt x="3" y="0"/>
                  </a:lnTo>
                  <a:lnTo>
                    <a:pt x="9" y="0"/>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94" name="Rectangle 50">
              <a:extLst>
                <a:ext uri="{FF2B5EF4-FFF2-40B4-BE49-F238E27FC236}">
                  <a16:creationId xmlns:a16="http://schemas.microsoft.com/office/drawing/2014/main" id="{5F0336C8-6ABD-D4E1-7896-70176064911F}"/>
                </a:ext>
              </a:extLst>
            </p:cNvPr>
            <p:cNvSpPr>
              <a:spLocks noChangeArrowheads="1"/>
            </p:cNvSpPr>
            <p:nvPr/>
          </p:nvSpPr>
          <p:spPr bwMode="auto">
            <a:xfrm>
              <a:off x="1155" y="1627"/>
              <a:ext cx="4" cy="1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4195" name="Freeform 51">
              <a:extLst>
                <a:ext uri="{FF2B5EF4-FFF2-40B4-BE49-F238E27FC236}">
                  <a16:creationId xmlns:a16="http://schemas.microsoft.com/office/drawing/2014/main" id="{9C7A9637-2070-3343-079B-B4BE2DA10412}"/>
                </a:ext>
              </a:extLst>
            </p:cNvPr>
            <p:cNvSpPr>
              <a:spLocks/>
            </p:cNvSpPr>
            <p:nvPr/>
          </p:nvSpPr>
          <p:spPr bwMode="auto">
            <a:xfrm>
              <a:off x="1197" y="1624"/>
              <a:ext cx="46" cy="55"/>
            </a:xfrm>
            <a:custGeom>
              <a:avLst/>
              <a:gdLst>
                <a:gd name="T0" fmla="*/ 4 w 46"/>
                <a:gd name="T1" fmla="*/ 6 h 55"/>
                <a:gd name="T2" fmla="*/ 4 w 46"/>
                <a:gd name="T3" fmla="*/ 7 h 55"/>
                <a:gd name="T4" fmla="*/ 3 w 46"/>
                <a:gd name="T5" fmla="*/ 10 h 55"/>
                <a:gd name="T6" fmla="*/ 1 w 46"/>
                <a:gd name="T7" fmla="*/ 14 h 55"/>
                <a:gd name="T8" fmla="*/ 0 w 46"/>
                <a:gd name="T9" fmla="*/ 20 h 55"/>
                <a:gd name="T10" fmla="*/ 0 w 46"/>
                <a:gd name="T11" fmla="*/ 28 h 55"/>
                <a:gd name="T12" fmla="*/ 0 w 46"/>
                <a:gd name="T13" fmla="*/ 36 h 55"/>
                <a:gd name="T14" fmla="*/ 0 w 46"/>
                <a:gd name="T15" fmla="*/ 46 h 55"/>
                <a:gd name="T16" fmla="*/ 3 w 46"/>
                <a:gd name="T17" fmla="*/ 55 h 55"/>
                <a:gd name="T18" fmla="*/ 3 w 46"/>
                <a:gd name="T19" fmla="*/ 54 h 55"/>
                <a:gd name="T20" fmla="*/ 3 w 46"/>
                <a:gd name="T21" fmla="*/ 53 h 55"/>
                <a:gd name="T22" fmla="*/ 3 w 46"/>
                <a:gd name="T23" fmla="*/ 52 h 55"/>
                <a:gd name="T24" fmla="*/ 3 w 46"/>
                <a:gd name="T25" fmla="*/ 49 h 55"/>
                <a:gd name="T26" fmla="*/ 3 w 46"/>
                <a:gd name="T27" fmla="*/ 46 h 55"/>
                <a:gd name="T28" fmla="*/ 4 w 46"/>
                <a:gd name="T29" fmla="*/ 42 h 55"/>
                <a:gd name="T30" fmla="*/ 4 w 46"/>
                <a:gd name="T31" fmla="*/ 39 h 55"/>
                <a:gd name="T32" fmla="*/ 5 w 46"/>
                <a:gd name="T33" fmla="*/ 35 h 55"/>
                <a:gd name="T34" fmla="*/ 6 w 46"/>
                <a:gd name="T35" fmla="*/ 32 h 55"/>
                <a:gd name="T36" fmla="*/ 7 w 46"/>
                <a:gd name="T37" fmla="*/ 28 h 55"/>
                <a:gd name="T38" fmla="*/ 8 w 46"/>
                <a:gd name="T39" fmla="*/ 25 h 55"/>
                <a:gd name="T40" fmla="*/ 11 w 46"/>
                <a:gd name="T41" fmla="*/ 21 h 55"/>
                <a:gd name="T42" fmla="*/ 14 w 46"/>
                <a:gd name="T43" fmla="*/ 19 h 55"/>
                <a:gd name="T44" fmla="*/ 17 w 46"/>
                <a:gd name="T45" fmla="*/ 17 h 55"/>
                <a:gd name="T46" fmla="*/ 21 w 46"/>
                <a:gd name="T47" fmla="*/ 14 h 55"/>
                <a:gd name="T48" fmla="*/ 26 w 46"/>
                <a:gd name="T49" fmla="*/ 14 h 55"/>
                <a:gd name="T50" fmla="*/ 26 w 46"/>
                <a:gd name="T51" fmla="*/ 13 h 55"/>
                <a:gd name="T52" fmla="*/ 26 w 46"/>
                <a:gd name="T53" fmla="*/ 13 h 55"/>
                <a:gd name="T54" fmla="*/ 28 w 46"/>
                <a:gd name="T55" fmla="*/ 12 h 55"/>
                <a:gd name="T56" fmla="*/ 29 w 46"/>
                <a:gd name="T57" fmla="*/ 11 h 55"/>
                <a:gd name="T58" fmla="*/ 33 w 46"/>
                <a:gd name="T59" fmla="*/ 10 h 55"/>
                <a:gd name="T60" fmla="*/ 36 w 46"/>
                <a:gd name="T61" fmla="*/ 7 h 55"/>
                <a:gd name="T62" fmla="*/ 41 w 46"/>
                <a:gd name="T63" fmla="*/ 5 h 55"/>
                <a:gd name="T64" fmla="*/ 46 w 46"/>
                <a:gd name="T65" fmla="*/ 3 h 55"/>
                <a:gd name="T66" fmla="*/ 46 w 46"/>
                <a:gd name="T67" fmla="*/ 3 h 55"/>
                <a:gd name="T68" fmla="*/ 45 w 46"/>
                <a:gd name="T69" fmla="*/ 3 h 55"/>
                <a:gd name="T70" fmla="*/ 43 w 46"/>
                <a:gd name="T71" fmla="*/ 3 h 55"/>
                <a:gd name="T72" fmla="*/ 42 w 46"/>
                <a:gd name="T73" fmla="*/ 1 h 55"/>
                <a:gd name="T74" fmla="*/ 40 w 46"/>
                <a:gd name="T75" fmla="*/ 1 h 55"/>
                <a:gd name="T76" fmla="*/ 38 w 46"/>
                <a:gd name="T77" fmla="*/ 1 h 55"/>
                <a:gd name="T78" fmla="*/ 35 w 46"/>
                <a:gd name="T79" fmla="*/ 1 h 55"/>
                <a:gd name="T80" fmla="*/ 32 w 46"/>
                <a:gd name="T81" fmla="*/ 0 h 55"/>
                <a:gd name="T82" fmla="*/ 28 w 46"/>
                <a:gd name="T83" fmla="*/ 0 h 55"/>
                <a:gd name="T84" fmla="*/ 26 w 46"/>
                <a:gd name="T85" fmla="*/ 0 h 55"/>
                <a:gd name="T86" fmla="*/ 22 w 46"/>
                <a:gd name="T87" fmla="*/ 1 h 55"/>
                <a:gd name="T88" fmla="*/ 19 w 46"/>
                <a:gd name="T89" fmla="*/ 1 h 55"/>
                <a:gd name="T90" fmla="*/ 14 w 46"/>
                <a:gd name="T91" fmla="*/ 1 h 55"/>
                <a:gd name="T92" fmla="*/ 11 w 46"/>
                <a:gd name="T93" fmla="*/ 3 h 55"/>
                <a:gd name="T94" fmla="*/ 7 w 46"/>
                <a:gd name="T95" fmla="*/ 4 h 55"/>
                <a:gd name="T96" fmla="*/ 4 w 46"/>
                <a:gd name="T97" fmla="*/ 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 h="55">
                  <a:moveTo>
                    <a:pt x="4" y="6"/>
                  </a:moveTo>
                  <a:lnTo>
                    <a:pt x="4" y="7"/>
                  </a:lnTo>
                  <a:lnTo>
                    <a:pt x="3" y="10"/>
                  </a:lnTo>
                  <a:lnTo>
                    <a:pt x="1" y="14"/>
                  </a:lnTo>
                  <a:lnTo>
                    <a:pt x="0" y="20"/>
                  </a:lnTo>
                  <a:lnTo>
                    <a:pt x="0" y="28"/>
                  </a:lnTo>
                  <a:lnTo>
                    <a:pt x="0" y="36"/>
                  </a:lnTo>
                  <a:lnTo>
                    <a:pt x="0" y="46"/>
                  </a:lnTo>
                  <a:lnTo>
                    <a:pt x="3" y="55"/>
                  </a:lnTo>
                  <a:lnTo>
                    <a:pt x="3" y="54"/>
                  </a:lnTo>
                  <a:lnTo>
                    <a:pt x="3" y="53"/>
                  </a:lnTo>
                  <a:lnTo>
                    <a:pt x="3" y="52"/>
                  </a:lnTo>
                  <a:lnTo>
                    <a:pt x="3" y="49"/>
                  </a:lnTo>
                  <a:lnTo>
                    <a:pt x="3" y="46"/>
                  </a:lnTo>
                  <a:lnTo>
                    <a:pt x="4" y="42"/>
                  </a:lnTo>
                  <a:lnTo>
                    <a:pt x="4" y="39"/>
                  </a:lnTo>
                  <a:lnTo>
                    <a:pt x="5" y="35"/>
                  </a:lnTo>
                  <a:lnTo>
                    <a:pt x="6" y="32"/>
                  </a:lnTo>
                  <a:lnTo>
                    <a:pt x="7" y="28"/>
                  </a:lnTo>
                  <a:lnTo>
                    <a:pt x="8" y="25"/>
                  </a:lnTo>
                  <a:lnTo>
                    <a:pt x="11" y="21"/>
                  </a:lnTo>
                  <a:lnTo>
                    <a:pt x="14" y="19"/>
                  </a:lnTo>
                  <a:lnTo>
                    <a:pt x="17" y="17"/>
                  </a:lnTo>
                  <a:lnTo>
                    <a:pt x="21" y="14"/>
                  </a:lnTo>
                  <a:lnTo>
                    <a:pt x="26" y="14"/>
                  </a:lnTo>
                  <a:lnTo>
                    <a:pt x="26" y="13"/>
                  </a:lnTo>
                  <a:lnTo>
                    <a:pt x="26" y="13"/>
                  </a:lnTo>
                  <a:lnTo>
                    <a:pt x="28" y="12"/>
                  </a:lnTo>
                  <a:lnTo>
                    <a:pt x="29" y="11"/>
                  </a:lnTo>
                  <a:lnTo>
                    <a:pt x="33" y="10"/>
                  </a:lnTo>
                  <a:lnTo>
                    <a:pt x="36" y="7"/>
                  </a:lnTo>
                  <a:lnTo>
                    <a:pt x="41" y="5"/>
                  </a:lnTo>
                  <a:lnTo>
                    <a:pt x="46" y="3"/>
                  </a:lnTo>
                  <a:lnTo>
                    <a:pt x="46" y="3"/>
                  </a:lnTo>
                  <a:lnTo>
                    <a:pt x="45" y="3"/>
                  </a:lnTo>
                  <a:lnTo>
                    <a:pt x="43" y="3"/>
                  </a:lnTo>
                  <a:lnTo>
                    <a:pt x="42" y="1"/>
                  </a:lnTo>
                  <a:lnTo>
                    <a:pt x="40" y="1"/>
                  </a:lnTo>
                  <a:lnTo>
                    <a:pt x="38" y="1"/>
                  </a:lnTo>
                  <a:lnTo>
                    <a:pt x="35" y="1"/>
                  </a:lnTo>
                  <a:lnTo>
                    <a:pt x="32" y="0"/>
                  </a:lnTo>
                  <a:lnTo>
                    <a:pt x="28" y="0"/>
                  </a:lnTo>
                  <a:lnTo>
                    <a:pt x="26" y="0"/>
                  </a:lnTo>
                  <a:lnTo>
                    <a:pt x="22" y="1"/>
                  </a:lnTo>
                  <a:lnTo>
                    <a:pt x="19" y="1"/>
                  </a:lnTo>
                  <a:lnTo>
                    <a:pt x="14" y="1"/>
                  </a:lnTo>
                  <a:lnTo>
                    <a:pt x="11" y="3"/>
                  </a:lnTo>
                  <a:lnTo>
                    <a:pt x="7" y="4"/>
                  </a:lnTo>
                  <a:lnTo>
                    <a:pt x="4" y="6"/>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96" name="Freeform 52">
              <a:extLst>
                <a:ext uri="{FF2B5EF4-FFF2-40B4-BE49-F238E27FC236}">
                  <a16:creationId xmlns:a16="http://schemas.microsoft.com/office/drawing/2014/main" id="{6C397F37-5BB2-82B0-ED2B-90E53D49A7DB}"/>
                </a:ext>
              </a:extLst>
            </p:cNvPr>
            <p:cNvSpPr>
              <a:spLocks/>
            </p:cNvSpPr>
            <p:nvPr/>
          </p:nvSpPr>
          <p:spPr bwMode="auto">
            <a:xfrm>
              <a:off x="1133" y="1665"/>
              <a:ext cx="37" cy="9"/>
            </a:xfrm>
            <a:custGeom>
              <a:avLst/>
              <a:gdLst>
                <a:gd name="T0" fmla="*/ 0 w 37"/>
                <a:gd name="T1" fmla="*/ 6 h 9"/>
                <a:gd name="T2" fmla="*/ 0 w 37"/>
                <a:gd name="T3" fmla="*/ 6 h 9"/>
                <a:gd name="T4" fmla="*/ 0 w 37"/>
                <a:gd name="T5" fmla="*/ 6 h 9"/>
                <a:gd name="T6" fmla="*/ 1 w 37"/>
                <a:gd name="T7" fmla="*/ 5 h 9"/>
                <a:gd name="T8" fmla="*/ 1 w 37"/>
                <a:gd name="T9" fmla="*/ 5 h 9"/>
                <a:gd name="T10" fmla="*/ 2 w 37"/>
                <a:gd name="T11" fmla="*/ 4 h 9"/>
                <a:gd name="T12" fmla="*/ 4 w 37"/>
                <a:gd name="T13" fmla="*/ 2 h 9"/>
                <a:gd name="T14" fmla="*/ 5 w 37"/>
                <a:gd name="T15" fmla="*/ 2 h 9"/>
                <a:gd name="T16" fmla="*/ 7 w 37"/>
                <a:gd name="T17" fmla="*/ 1 h 9"/>
                <a:gd name="T18" fmla="*/ 9 w 37"/>
                <a:gd name="T19" fmla="*/ 0 h 9"/>
                <a:gd name="T20" fmla="*/ 12 w 37"/>
                <a:gd name="T21" fmla="*/ 0 h 9"/>
                <a:gd name="T22" fmla="*/ 15 w 37"/>
                <a:gd name="T23" fmla="*/ 0 h 9"/>
                <a:gd name="T24" fmla="*/ 19 w 37"/>
                <a:gd name="T25" fmla="*/ 0 h 9"/>
                <a:gd name="T26" fmla="*/ 22 w 37"/>
                <a:gd name="T27" fmla="*/ 0 h 9"/>
                <a:gd name="T28" fmla="*/ 27 w 37"/>
                <a:gd name="T29" fmla="*/ 1 h 9"/>
                <a:gd name="T30" fmla="*/ 32 w 37"/>
                <a:gd name="T31" fmla="*/ 1 h 9"/>
                <a:gd name="T32" fmla="*/ 37 w 37"/>
                <a:gd name="T33" fmla="*/ 4 h 9"/>
                <a:gd name="T34" fmla="*/ 37 w 37"/>
                <a:gd name="T35" fmla="*/ 6 h 9"/>
                <a:gd name="T36" fmla="*/ 36 w 37"/>
                <a:gd name="T37" fmla="*/ 6 h 9"/>
                <a:gd name="T38" fmla="*/ 36 w 37"/>
                <a:gd name="T39" fmla="*/ 5 h 9"/>
                <a:gd name="T40" fmla="*/ 34 w 37"/>
                <a:gd name="T41" fmla="*/ 5 h 9"/>
                <a:gd name="T42" fmla="*/ 33 w 37"/>
                <a:gd name="T43" fmla="*/ 5 h 9"/>
                <a:gd name="T44" fmla="*/ 30 w 37"/>
                <a:gd name="T45" fmla="*/ 4 h 9"/>
                <a:gd name="T46" fmla="*/ 28 w 37"/>
                <a:gd name="T47" fmla="*/ 4 h 9"/>
                <a:gd name="T48" fmla="*/ 25 w 37"/>
                <a:gd name="T49" fmla="*/ 2 h 9"/>
                <a:gd name="T50" fmla="*/ 22 w 37"/>
                <a:gd name="T51" fmla="*/ 2 h 9"/>
                <a:gd name="T52" fmla="*/ 19 w 37"/>
                <a:gd name="T53" fmla="*/ 2 h 9"/>
                <a:gd name="T54" fmla="*/ 15 w 37"/>
                <a:gd name="T55" fmla="*/ 2 h 9"/>
                <a:gd name="T56" fmla="*/ 13 w 37"/>
                <a:gd name="T57" fmla="*/ 2 h 9"/>
                <a:gd name="T58" fmla="*/ 9 w 37"/>
                <a:gd name="T59" fmla="*/ 4 h 9"/>
                <a:gd name="T60" fmla="*/ 7 w 37"/>
                <a:gd name="T61" fmla="*/ 5 h 9"/>
                <a:gd name="T62" fmla="*/ 5 w 37"/>
                <a:gd name="T63" fmla="*/ 6 h 9"/>
                <a:gd name="T64" fmla="*/ 2 w 37"/>
                <a:gd name="T65" fmla="*/ 7 h 9"/>
                <a:gd name="T66" fmla="*/ 0 w 37"/>
                <a:gd name="T67" fmla="*/ 9 h 9"/>
                <a:gd name="T68" fmla="*/ 0 w 37"/>
                <a:gd name="T6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9">
                  <a:moveTo>
                    <a:pt x="0" y="6"/>
                  </a:moveTo>
                  <a:lnTo>
                    <a:pt x="0" y="6"/>
                  </a:lnTo>
                  <a:lnTo>
                    <a:pt x="0" y="6"/>
                  </a:lnTo>
                  <a:lnTo>
                    <a:pt x="1" y="5"/>
                  </a:lnTo>
                  <a:lnTo>
                    <a:pt x="1" y="5"/>
                  </a:lnTo>
                  <a:lnTo>
                    <a:pt x="2" y="4"/>
                  </a:lnTo>
                  <a:lnTo>
                    <a:pt x="4" y="2"/>
                  </a:lnTo>
                  <a:lnTo>
                    <a:pt x="5" y="2"/>
                  </a:lnTo>
                  <a:lnTo>
                    <a:pt x="7" y="1"/>
                  </a:lnTo>
                  <a:lnTo>
                    <a:pt x="9" y="0"/>
                  </a:lnTo>
                  <a:lnTo>
                    <a:pt x="12" y="0"/>
                  </a:lnTo>
                  <a:lnTo>
                    <a:pt x="15" y="0"/>
                  </a:lnTo>
                  <a:lnTo>
                    <a:pt x="19" y="0"/>
                  </a:lnTo>
                  <a:lnTo>
                    <a:pt x="22" y="0"/>
                  </a:lnTo>
                  <a:lnTo>
                    <a:pt x="27" y="1"/>
                  </a:lnTo>
                  <a:lnTo>
                    <a:pt x="32" y="1"/>
                  </a:lnTo>
                  <a:lnTo>
                    <a:pt x="37" y="4"/>
                  </a:lnTo>
                  <a:lnTo>
                    <a:pt x="37" y="6"/>
                  </a:lnTo>
                  <a:lnTo>
                    <a:pt x="36" y="6"/>
                  </a:lnTo>
                  <a:lnTo>
                    <a:pt x="36" y="5"/>
                  </a:lnTo>
                  <a:lnTo>
                    <a:pt x="34" y="5"/>
                  </a:lnTo>
                  <a:lnTo>
                    <a:pt x="33" y="5"/>
                  </a:lnTo>
                  <a:lnTo>
                    <a:pt x="30" y="4"/>
                  </a:lnTo>
                  <a:lnTo>
                    <a:pt x="28" y="4"/>
                  </a:lnTo>
                  <a:lnTo>
                    <a:pt x="25" y="2"/>
                  </a:lnTo>
                  <a:lnTo>
                    <a:pt x="22" y="2"/>
                  </a:lnTo>
                  <a:lnTo>
                    <a:pt x="19" y="2"/>
                  </a:lnTo>
                  <a:lnTo>
                    <a:pt x="15" y="2"/>
                  </a:lnTo>
                  <a:lnTo>
                    <a:pt x="13" y="2"/>
                  </a:lnTo>
                  <a:lnTo>
                    <a:pt x="9" y="4"/>
                  </a:lnTo>
                  <a:lnTo>
                    <a:pt x="7" y="5"/>
                  </a:lnTo>
                  <a:lnTo>
                    <a:pt x="5" y="6"/>
                  </a:lnTo>
                  <a:lnTo>
                    <a:pt x="2" y="7"/>
                  </a:lnTo>
                  <a:lnTo>
                    <a:pt x="0" y="9"/>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97" name="Freeform 53">
              <a:extLst>
                <a:ext uri="{FF2B5EF4-FFF2-40B4-BE49-F238E27FC236}">
                  <a16:creationId xmlns:a16="http://schemas.microsoft.com/office/drawing/2014/main" id="{E2CC1E0E-2475-E5E7-1E3E-ECB54CF346B1}"/>
                </a:ext>
              </a:extLst>
            </p:cNvPr>
            <p:cNvSpPr>
              <a:spLocks/>
            </p:cNvSpPr>
            <p:nvPr/>
          </p:nvSpPr>
          <p:spPr bwMode="auto">
            <a:xfrm>
              <a:off x="1133" y="1641"/>
              <a:ext cx="37" cy="10"/>
            </a:xfrm>
            <a:custGeom>
              <a:avLst/>
              <a:gdLst>
                <a:gd name="T0" fmla="*/ 0 w 37"/>
                <a:gd name="T1" fmla="*/ 5 h 10"/>
                <a:gd name="T2" fmla="*/ 0 w 37"/>
                <a:gd name="T3" fmla="*/ 5 h 10"/>
                <a:gd name="T4" fmla="*/ 0 w 37"/>
                <a:gd name="T5" fmla="*/ 5 h 10"/>
                <a:gd name="T6" fmla="*/ 1 w 37"/>
                <a:gd name="T7" fmla="*/ 5 h 10"/>
                <a:gd name="T8" fmla="*/ 1 w 37"/>
                <a:gd name="T9" fmla="*/ 4 h 10"/>
                <a:gd name="T10" fmla="*/ 2 w 37"/>
                <a:gd name="T11" fmla="*/ 3 h 10"/>
                <a:gd name="T12" fmla="*/ 4 w 37"/>
                <a:gd name="T13" fmla="*/ 3 h 10"/>
                <a:gd name="T14" fmla="*/ 5 w 37"/>
                <a:gd name="T15" fmla="*/ 2 h 10"/>
                <a:gd name="T16" fmla="*/ 7 w 37"/>
                <a:gd name="T17" fmla="*/ 1 h 10"/>
                <a:gd name="T18" fmla="*/ 9 w 37"/>
                <a:gd name="T19" fmla="*/ 1 h 10"/>
                <a:gd name="T20" fmla="*/ 12 w 37"/>
                <a:gd name="T21" fmla="*/ 0 h 10"/>
                <a:gd name="T22" fmla="*/ 15 w 37"/>
                <a:gd name="T23" fmla="*/ 0 h 10"/>
                <a:gd name="T24" fmla="*/ 19 w 37"/>
                <a:gd name="T25" fmla="*/ 0 h 10"/>
                <a:gd name="T26" fmla="*/ 22 w 37"/>
                <a:gd name="T27" fmla="*/ 0 h 10"/>
                <a:gd name="T28" fmla="*/ 27 w 37"/>
                <a:gd name="T29" fmla="*/ 1 h 10"/>
                <a:gd name="T30" fmla="*/ 32 w 37"/>
                <a:gd name="T31" fmla="*/ 2 h 10"/>
                <a:gd name="T32" fmla="*/ 37 w 37"/>
                <a:gd name="T33" fmla="*/ 3 h 10"/>
                <a:gd name="T34" fmla="*/ 37 w 37"/>
                <a:gd name="T35" fmla="*/ 5 h 10"/>
                <a:gd name="T36" fmla="*/ 36 w 37"/>
                <a:gd name="T37" fmla="*/ 5 h 10"/>
                <a:gd name="T38" fmla="*/ 36 w 37"/>
                <a:gd name="T39" fmla="*/ 4 h 10"/>
                <a:gd name="T40" fmla="*/ 34 w 37"/>
                <a:gd name="T41" fmla="*/ 4 h 10"/>
                <a:gd name="T42" fmla="*/ 33 w 37"/>
                <a:gd name="T43" fmla="*/ 4 h 10"/>
                <a:gd name="T44" fmla="*/ 30 w 37"/>
                <a:gd name="T45" fmla="*/ 3 h 10"/>
                <a:gd name="T46" fmla="*/ 28 w 37"/>
                <a:gd name="T47" fmla="*/ 3 h 10"/>
                <a:gd name="T48" fmla="*/ 25 w 37"/>
                <a:gd name="T49" fmla="*/ 3 h 10"/>
                <a:gd name="T50" fmla="*/ 22 w 37"/>
                <a:gd name="T51" fmla="*/ 2 h 10"/>
                <a:gd name="T52" fmla="*/ 19 w 37"/>
                <a:gd name="T53" fmla="*/ 2 h 10"/>
                <a:gd name="T54" fmla="*/ 15 w 37"/>
                <a:gd name="T55" fmla="*/ 2 h 10"/>
                <a:gd name="T56" fmla="*/ 13 w 37"/>
                <a:gd name="T57" fmla="*/ 2 h 10"/>
                <a:gd name="T58" fmla="*/ 9 w 37"/>
                <a:gd name="T59" fmla="*/ 3 h 10"/>
                <a:gd name="T60" fmla="*/ 7 w 37"/>
                <a:gd name="T61" fmla="*/ 4 h 10"/>
                <a:gd name="T62" fmla="*/ 5 w 37"/>
                <a:gd name="T63" fmla="*/ 5 h 10"/>
                <a:gd name="T64" fmla="*/ 2 w 37"/>
                <a:gd name="T65" fmla="*/ 8 h 10"/>
                <a:gd name="T66" fmla="*/ 0 w 37"/>
                <a:gd name="T67" fmla="*/ 10 h 10"/>
                <a:gd name="T68" fmla="*/ 0 w 37"/>
                <a:gd name="T69"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0">
                  <a:moveTo>
                    <a:pt x="0" y="5"/>
                  </a:moveTo>
                  <a:lnTo>
                    <a:pt x="0" y="5"/>
                  </a:lnTo>
                  <a:lnTo>
                    <a:pt x="0" y="5"/>
                  </a:lnTo>
                  <a:lnTo>
                    <a:pt x="1" y="5"/>
                  </a:lnTo>
                  <a:lnTo>
                    <a:pt x="1" y="4"/>
                  </a:lnTo>
                  <a:lnTo>
                    <a:pt x="2" y="3"/>
                  </a:lnTo>
                  <a:lnTo>
                    <a:pt x="4" y="3"/>
                  </a:lnTo>
                  <a:lnTo>
                    <a:pt x="5" y="2"/>
                  </a:lnTo>
                  <a:lnTo>
                    <a:pt x="7" y="1"/>
                  </a:lnTo>
                  <a:lnTo>
                    <a:pt x="9" y="1"/>
                  </a:lnTo>
                  <a:lnTo>
                    <a:pt x="12" y="0"/>
                  </a:lnTo>
                  <a:lnTo>
                    <a:pt x="15" y="0"/>
                  </a:lnTo>
                  <a:lnTo>
                    <a:pt x="19" y="0"/>
                  </a:lnTo>
                  <a:lnTo>
                    <a:pt x="22" y="0"/>
                  </a:lnTo>
                  <a:lnTo>
                    <a:pt x="27" y="1"/>
                  </a:lnTo>
                  <a:lnTo>
                    <a:pt x="32" y="2"/>
                  </a:lnTo>
                  <a:lnTo>
                    <a:pt x="37" y="3"/>
                  </a:lnTo>
                  <a:lnTo>
                    <a:pt x="37" y="5"/>
                  </a:lnTo>
                  <a:lnTo>
                    <a:pt x="36" y="5"/>
                  </a:lnTo>
                  <a:lnTo>
                    <a:pt x="36" y="4"/>
                  </a:lnTo>
                  <a:lnTo>
                    <a:pt x="34" y="4"/>
                  </a:lnTo>
                  <a:lnTo>
                    <a:pt x="33" y="4"/>
                  </a:lnTo>
                  <a:lnTo>
                    <a:pt x="30" y="3"/>
                  </a:lnTo>
                  <a:lnTo>
                    <a:pt x="28" y="3"/>
                  </a:lnTo>
                  <a:lnTo>
                    <a:pt x="25" y="3"/>
                  </a:lnTo>
                  <a:lnTo>
                    <a:pt x="22" y="2"/>
                  </a:lnTo>
                  <a:lnTo>
                    <a:pt x="19" y="2"/>
                  </a:lnTo>
                  <a:lnTo>
                    <a:pt x="15" y="2"/>
                  </a:lnTo>
                  <a:lnTo>
                    <a:pt x="13" y="2"/>
                  </a:lnTo>
                  <a:lnTo>
                    <a:pt x="9" y="3"/>
                  </a:lnTo>
                  <a:lnTo>
                    <a:pt x="7" y="4"/>
                  </a:lnTo>
                  <a:lnTo>
                    <a:pt x="5" y="5"/>
                  </a:lnTo>
                  <a:lnTo>
                    <a:pt x="2" y="8"/>
                  </a:lnTo>
                  <a:lnTo>
                    <a:pt x="0" y="10"/>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98" name="Freeform 54">
              <a:extLst>
                <a:ext uri="{FF2B5EF4-FFF2-40B4-BE49-F238E27FC236}">
                  <a16:creationId xmlns:a16="http://schemas.microsoft.com/office/drawing/2014/main" id="{723E98BE-59DF-9487-7629-74F9B6B9090B}"/>
                </a:ext>
              </a:extLst>
            </p:cNvPr>
            <p:cNvSpPr>
              <a:spLocks/>
            </p:cNvSpPr>
            <p:nvPr/>
          </p:nvSpPr>
          <p:spPr bwMode="auto">
            <a:xfrm>
              <a:off x="1168" y="1629"/>
              <a:ext cx="61" cy="112"/>
            </a:xfrm>
            <a:custGeom>
              <a:avLst/>
              <a:gdLst>
                <a:gd name="T0" fmla="*/ 0 w 61"/>
                <a:gd name="T1" fmla="*/ 0 h 112"/>
                <a:gd name="T2" fmla="*/ 0 w 61"/>
                <a:gd name="T3" fmla="*/ 109 h 112"/>
                <a:gd name="T4" fmla="*/ 19 w 61"/>
                <a:gd name="T5" fmla="*/ 112 h 112"/>
                <a:gd name="T6" fmla="*/ 18 w 61"/>
                <a:gd name="T7" fmla="*/ 98 h 112"/>
                <a:gd name="T8" fmla="*/ 61 w 61"/>
                <a:gd name="T9" fmla="*/ 104 h 112"/>
                <a:gd name="T10" fmla="*/ 61 w 61"/>
                <a:gd name="T11" fmla="*/ 98 h 112"/>
                <a:gd name="T12" fmla="*/ 30 w 61"/>
                <a:gd name="T13" fmla="*/ 95 h 112"/>
                <a:gd name="T14" fmla="*/ 29 w 61"/>
                <a:gd name="T15" fmla="*/ 82 h 112"/>
                <a:gd name="T16" fmla="*/ 9 w 61"/>
                <a:gd name="T17" fmla="*/ 82 h 112"/>
                <a:gd name="T18" fmla="*/ 8 w 61"/>
                <a:gd name="T19" fmla="*/ 81 h 112"/>
                <a:gd name="T20" fmla="*/ 7 w 61"/>
                <a:gd name="T21" fmla="*/ 76 h 112"/>
                <a:gd name="T22" fmla="*/ 6 w 61"/>
                <a:gd name="T23" fmla="*/ 69 h 112"/>
                <a:gd name="T24" fmla="*/ 4 w 61"/>
                <a:gd name="T25" fmla="*/ 58 h 112"/>
                <a:gd name="T26" fmla="*/ 2 w 61"/>
                <a:gd name="T27" fmla="*/ 47 h 112"/>
                <a:gd name="T28" fmla="*/ 1 w 61"/>
                <a:gd name="T29" fmla="*/ 34 h 112"/>
                <a:gd name="T30" fmla="*/ 2 w 61"/>
                <a:gd name="T31" fmla="*/ 19 h 112"/>
                <a:gd name="T32" fmla="*/ 6 w 61"/>
                <a:gd name="T33" fmla="*/ 3 h 112"/>
                <a:gd name="T34" fmla="*/ 0 w 61"/>
                <a:gd name="T3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112">
                  <a:moveTo>
                    <a:pt x="0" y="0"/>
                  </a:moveTo>
                  <a:lnTo>
                    <a:pt x="0" y="109"/>
                  </a:lnTo>
                  <a:lnTo>
                    <a:pt x="19" y="112"/>
                  </a:lnTo>
                  <a:lnTo>
                    <a:pt x="18" y="98"/>
                  </a:lnTo>
                  <a:lnTo>
                    <a:pt x="61" y="104"/>
                  </a:lnTo>
                  <a:lnTo>
                    <a:pt x="61" y="98"/>
                  </a:lnTo>
                  <a:lnTo>
                    <a:pt x="30" y="95"/>
                  </a:lnTo>
                  <a:lnTo>
                    <a:pt x="29" y="82"/>
                  </a:lnTo>
                  <a:lnTo>
                    <a:pt x="9" y="82"/>
                  </a:lnTo>
                  <a:lnTo>
                    <a:pt x="8" y="81"/>
                  </a:lnTo>
                  <a:lnTo>
                    <a:pt x="7" y="76"/>
                  </a:lnTo>
                  <a:lnTo>
                    <a:pt x="6" y="69"/>
                  </a:lnTo>
                  <a:lnTo>
                    <a:pt x="4" y="58"/>
                  </a:lnTo>
                  <a:lnTo>
                    <a:pt x="2" y="47"/>
                  </a:lnTo>
                  <a:lnTo>
                    <a:pt x="1" y="34"/>
                  </a:lnTo>
                  <a:lnTo>
                    <a:pt x="2" y="19"/>
                  </a:lnTo>
                  <a:lnTo>
                    <a:pt x="6" y="3"/>
                  </a:lnTo>
                  <a:lnTo>
                    <a:pt x="0" y="0"/>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199" name="Freeform 55">
              <a:extLst>
                <a:ext uri="{FF2B5EF4-FFF2-40B4-BE49-F238E27FC236}">
                  <a16:creationId xmlns:a16="http://schemas.microsoft.com/office/drawing/2014/main" id="{0B37EE84-45B2-7FF2-335E-AC498A8A03F9}"/>
                </a:ext>
              </a:extLst>
            </p:cNvPr>
            <p:cNvSpPr>
              <a:spLocks/>
            </p:cNvSpPr>
            <p:nvPr/>
          </p:nvSpPr>
          <p:spPr bwMode="auto">
            <a:xfrm>
              <a:off x="1198" y="1603"/>
              <a:ext cx="79" cy="15"/>
            </a:xfrm>
            <a:custGeom>
              <a:avLst/>
              <a:gdLst>
                <a:gd name="T0" fmla="*/ 0 w 79"/>
                <a:gd name="T1" fmla="*/ 15 h 15"/>
                <a:gd name="T2" fmla="*/ 0 w 79"/>
                <a:gd name="T3" fmla="*/ 15 h 15"/>
                <a:gd name="T4" fmla="*/ 3 w 79"/>
                <a:gd name="T5" fmla="*/ 14 h 15"/>
                <a:gd name="T6" fmla="*/ 4 w 79"/>
                <a:gd name="T7" fmla="*/ 14 h 15"/>
                <a:gd name="T8" fmla="*/ 7 w 79"/>
                <a:gd name="T9" fmla="*/ 13 h 15"/>
                <a:gd name="T10" fmla="*/ 11 w 79"/>
                <a:gd name="T11" fmla="*/ 12 h 15"/>
                <a:gd name="T12" fmla="*/ 14 w 79"/>
                <a:gd name="T13" fmla="*/ 11 h 15"/>
                <a:gd name="T14" fmla="*/ 19 w 79"/>
                <a:gd name="T15" fmla="*/ 10 h 15"/>
                <a:gd name="T16" fmla="*/ 24 w 79"/>
                <a:gd name="T17" fmla="*/ 8 h 15"/>
                <a:gd name="T18" fmla="*/ 30 w 79"/>
                <a:gd name="T19" fmla="*/ 8 h 15"/>
                <a:gd name="T20" fmla="*/ 35 w 79"/>
                <a:gd name="T21" fmla="*/ 7 h 15"/>
                <a:gd name="T22" fmla="*/ 42 w 79"/>
                <a:gd name="T23" fmla="*/ 7 h 15"/>
                <a:gd name="T24" fmla="*/ 48 w 79"/>
                <a:gd name="T25" fmla="*/ 6 h 15"/>
                <a:gd name="T26" fmla="*/ 55 w 79"/>
                <a:gd name="T27" fmla="*/ 7 h 15"/>
                <a:gd name="T28" fmla="*/ 62 w 79"/>
                <a:gd name="T29" fmla="*/ 7 h 15"/>
                <a:gd name="T30" fmla="*/ 69 w 79"/>
                <a:gd name="T31" fmla="*/ 8 h 15"/>
                <a:gd name="T32" fmla="*/ 76 w 79"/>
                <a:gd name="T33" fmla="*/ 10 h 15"/>
                <a:gd name="T34" fmla="*/ 79 w 79"/>
                <a:gd name="T35" fmla="*/ 0 h 15"/>
                <a:gd name="T36" fmla="*/ 79 w 79"/>
                <a:gd name="T37" fmla="*/ 0 h 15"/>
                <a:gd name="T38" fmla="*/ 76 w 79"/>
                <a:gd name="T39" fmla="*/ 0 h 15"/>
                <a:gd name="T40" fmla="*/ 74 w 79"/>
                <a:gd name="T41" fmla="*/ 0 h 15"/>
                <a:gd name="T42" fmla="*/ 70 w 79"/>
                <a:gd name="T43" fmla="*/ 0 h 15"/>
                <a:gd name="T44" fmla="*/ 66 w 79"/>
                <a:gd name="T45" fmla="*/ 0 h 15"/>
                <a:gd name="T46" fmla="*/ 61 w 79"/>
                <a:gd name="T47" fmla="*/ 0 h 15"/>
                <a:gd name="T48" fmla="*/ 56 w 79"/>
                <a:gd name="T49" fmla="*/ 0 h 15"/>
                <a:gd name="T50" fmla="*/ 51 w 79"/>
                <a:gd name="T51" fmla="*/ 1 h 15"/>
                <a:gd name="T52" fmla="*/ 44 w 79"/>
                <a:gd name="T53" fmla="*/ 1 h 15"/>
                <a:gd name="T54" fmla="*/ 38 w 79"/>
                <a:gd name="T55" fmla="*/ 1 h 15"/>
                <a:gd name="T56" fmla="*/ 31 w 79"/>
                <a:gd name="T57" fmla="*/ 3 h 15"/>
                <a:gd name="T58" fmla="*/ 25 w 79"/>
                <a:gd name="T59" fmla="*/ 4 h 15"/>
                <a:gd name="T60" fmla="*/ 18 w 79"/>
                <a:gd name="T61" fmla="*/ 5 h 15"/>
                <a:gd name="T62" fmla="*/ 12 w 79"/>
                <a:gd name="T63" fmla="*/ 6 h 15"/>
                <a:gd name="T64" fmla="*/ 6 w 79"/>
                <a:gd name="T65" fmla="*/ 7 h 15"/>
                <a:gd name="T66" fmla="*/ 0 w 79"/>
                <a:gd name="T67" fmla="*/ 8 h 15"/>
                <a:gd name="T68" fmla="*/ 0 w 79"/>
                <a:gd name="T6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 h="15">
                  <a:moveTo>
                    <a:pt x="0" y="15"/>
                  </a:moveTo>
                  <a:lnTo>
                    <a:pt x="0" y="15"/>
                  </a:lnTo>
                  <a:lnTo>
                    <a:pt x="3" y="14"/>
                  </a:lnTo>
                  <a:lnTo>
                    <a:pt x="4" y="14"/>
                  </a:lnTo>
                  <a:lnTo>
                    <a:pt x="7" y="13"/>
                  </a:lnTo>
                  <a:lnTo>
                    <a:pt x="11" y="12"/>
                  </a:lnTo>
                  <a:lnTo>
                    <a:pt x="14" y="11"/>
                  </a:lnTo>
                  <a:lnTo>
                    <a:pt x="19" y="10"/>
                  </a:lnTo>
                  <a:lnTo>
                    <a:pt x="24" y="8"/>
                  </a:lnTo>
                  <a:lnTo>
                    <a:pt x="30" y="8"/>
                  </a:lnTo>
                  <a:lnTo>
                    <a:pt x="35" y="7"/>
                  </a:lnTo>
                  <a:lnTo>
                    <a:pt x="42" y="7"/>
                  </a:lnTo>
                  <a:lnTo>
                    <a:pt x="48" y="6"/>
                  </a:lnTo>
                  <a:lnTo>
                    <a:pt x="55" y="7"/>
                  </a:lnTo>
                  <a:lnTo>
                    <a:pt x="62" y="7"/>
                  </a:lnTo>
                  <a:lnTo>
                    <a:pt x="69" y="8"/>
                  </a:lnTo>
                  <a:lnTo>
                    <a:pt x="76" y="10"/>
                  </a:lnTo>
                  <a:lnTo>
                    <a:pt x="79" y="0"/>
                  </a:lnTo>
                  <a:lnTo>
                    <a:pt x="79" y="0"/>
                  </a:lnTo>
                  <a:lnTo>
                    <a:pt x="76" y="0"/>
                  </a:lnTo>
                  <a:lnTo>
                    <a:pt x="74" y="0"/>
                  </a:lnTo>
                  <a:lnTo>
                    <a:pt x="70" y="0"/>
                  </a:lnTo>
                  <a:lnTo>
                    <a:pt x="66" y="0"/>
                  </a:lnTo>
                  <a:lnTo>
                    <a:pt x="61" y="0"/>
                  </a:lnTo>
                  <a:lnTo>
                    <a:pt x="56" y="0"/>
                  </a:lnTo>
                  <a:lnTo>
                    <a:pt x="51" y="1"/>
                  </a:lnTo>
                  <a:lnTo>
                    <a:pt x="44" y="1"/>
                  </a:lnTo>
                  <a:lnTo>
                    <a:pt x="38" y="1"/>
                  </a:lnTo>
                  <a:lnTo>
                    <a:pt x="31" y="3"/>
                  </a:lnTo>
                  <a:lnTo>
                    <a:pt x="25" y="4"/>
                  </a:lnTo>
                  <a:lnTo>
                    <a:pt x="18" y="5"/>
                  </a:lnTo>
                  <a:lnTo>
                    <a:pt x="12" y="6"/>
                  </a:lnTo>
                  <a:lnTo>
                    <a:pt x="6" y="7"/>
                  </a:lnTo>
                  <a:lnTo>
                    <a:pt x="0" y="8"/>
                  </a:lnTo>
                  <a:lnTo>
                    <a:pt x="0" y="15"/>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200" name="Freeform 56">
              <a:extLst>
                <a:ext uri="{FF2B5EF4-FFF2-40B4-BE49-F238E27FC236}">
                  <a16:creationId xmlns:a16="http://schemas.microsoft.com/office/drawing/2014/main" id="{1C3A6C91-E1A8-140D-5BDB-A72D234F5FC6}"/>
                </a:ext>
              </a:extLst>
            </p:cNvPr>
            <p:cNvSpPr>
              <a:spLocks/>
            </p:cNvSpPr>
            <p:nvPr/>
          </p:nvSpPr>
          <p:spPr bwMode="auto">
            <a:xfrm>
              <a:off x="1153" y="1743"/>
              <a:ext cx="132" cy="45"/>
            </a:xfrm>
            <a:custGeom>
              <a:avLst/>
              <a:gdLst>
                <a:gd name="T0" fmla="*/ 55 w 132"/>
                <a:gd name="T1" fmla="*/ 44 h 45"/>
                <a:gd name="T2" fmla="*/ 56 w 132"/>
                <a:gd name="T3" fmla="*/ 44 h 45"/>
                <a:gd name="T4" fmla="*/ 56 w 132"/>
                <a:gd name="T5" fmla="*/ 42 h 45"/>
                <a:gd name="T6" fmla="*/ 57 w 132"/>
                <a:gd name="T7" fmla="*/ 42 h 45"/>
                <a:gd name="T8" fmla="*/ 59 w 132"/>
                <a:gd name="T9" fmla="*/ 41 h 45"/>
                <a:gd name="T10" fmla="*/ 61 w 132"/>
                <a:gd name="T11" fmla="*/ 41 h 45"/>
                <a:gd name="T12" fmla="*/ 63 w 132"/>
                <a:gd name="T13" fmla="*/ 40 h 45"/>
                <a:gd name="T14" fmla="*/ 65 w 132"/>
                <a:gd name="T15" fmla="*/ 39 h 45"/>
                <a:gd name="T16" fmla="*/ 68 w 132"/>
                <a:gd name="T17" fmla="*/ 38 h 45"/>
                <a:gd name="T18" fmla="*/ 71 w 132"/>
                <a:gd name="T19" fmla="*/ 37 h 45"/>
                <a:gd name="T20" fmla="*/ 73 w 132"/>
                <a:gd name="T21" fmla="*/ 34 h 45"/>
                <a:gd name="T22" fmla="*/ 76 w 132"/>
                <a:gd name="T23" fmla="*/ 33 h 45"/>
                <a:gd name="T24" fmla="*/ 78 w 132"/>
                <a:gd name="T25" fmla="*/ 32 h 45"/>
                <a:gd name="T26" fmla="*/ 80 w 132"/>
                <a:gd name="T27" fmla="*/ 30 h 45"/>
                <a:gd name="T28" fmla="*/ 82 w 132"/>
                <a:gd name="T29" fmla="*/ 28 h 45"/>
                <a:gd name="T30" fmla="*/ 84 w 132"/>
                <a:gd name="T31" fmla="*/ 26 h 45"/>
                <a:gd name="T32" fmla="*/ 85 w 132"/>
                <a:gd name="T33" fmla="*/ 24 h 45"/>
                <a:gd name="T34" fmla="*/ 0 w 132"/>
                <a:gd name="T35" fmla="*/ 3 h 45"/>
                <a:gd name="T36" fmla="*/ 6 w 132"/>
                <a:gd name="T37" fmla="*/ 0 h 45"/>
                <a:gd name="T38" fmla="*/ 132 w 132"/>
                <a:gd name="T39" fmla="*/ 32 h 45"/>
                <a:gd name="T40" fmla="*/ 126 w 132"/>
                <a:gd name="T41" fmla="*/ 34 h 45"/>
                <a:gd name="T42" fmla="*/ 90 w 132"/>
                <a:gd name="T43" fmla="*/ 25 h 45"/>
                <a:gd name="T44" fmla="*/ 90 w 132"/>
                <a:gd name="T45" fmla="*/ 25 h 45"/>
                <a:gd name="T46" fmla="*/ 90 w 132"/>
                <a:gd name="T47" fmla="*/ 26 h 45"/>
                <a:gd name="T48" fmla="*/ 89 w 132"/>
                <a:gd name="T49" fmla="*/ 26 h 45"/>
                <a:gd name="T50" fmla="*/ 89 w 132"/>
                <a:gd name="T51" fmla="*/ 27 h 45"/>
                <a:gd name="T52" fmla="*/ 87 w 132"/>
                <a:gd name="T53" fmla="*/ 28 h 45"/>
                <a:gd name="T54" fmla="*/ 86 w 132"/>
                <a:gd name="T55" fmla="*/ 30 h 45"/>
                <a:gd name="T56" fmla="*/ 85 w 132"/>
                <a:gd name="T57" fmla="*/ 31 h 45"/>
                <a:gd name="T58" fmla="*/ 83 w 132"/>
                <a:gd name="T59" fmla="*/ 32 h 45"/>
                <a:gd name="T60" fmla="*/ 80 w 132"/>
                <a:gd name="T61" fmla="*/ 33 h 45"/>
                <a:gd name="T62" fmla="*/ 78 w 132"/>
                <a:gd name="T63" fmla="*/ 35 h 45"/>
                <a:gd name="T64" fmla="*/ 76 w 132"/>
                <a:gd name="T65" fmla="*/ 37 h 45"/>
                <a:gd name="T66" fmla="*/ 72 w 132"/>
                <a:gd name="T67" fmla="*/ 38 h 45"/>
                <a:gd name="T68" fmla="*/ 70 w 132"/>
                <a:gd name="T69" fmla="*/ 40 h 45"/>
                <a:gd name="T70" fmla="*/ 65 w 132"/>
                <a:gd name="T71" fmla="*/ 41 h 45"/>
                <a:gd name="T72" fmla="*/ 62 w 132"/>
                <a:gd name="T73" fmla="*/ 44 h 45"/>
                <a:gd name="T74" fmla="*/ 57 w 132"/>
                <a:gd name="T75" fmla="*/ 45 h 45"/>
                <a:gd name="T76" fmla="*/ 55 w 132"/>
                <a:gd name="T7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2" h="45">
                  <a:moveTo>
                    <a:pt x="55" y="44"/>
                  </a:moveTo>
                  <a:lnTo>
                    <a:pt x="56" y="44"/>
                  </a:lnTo>
                  <a:lnTo>
                    <a:pt x="56" y="42"/>
                  </a:lnTo>
                  <a:lnTo>
                    <a:pt x="57" y="42"/>
                  </a:lnTo>
                  <a:lnTo>
                    <a:pt x="59" y="41"/>
                  </a:lnTo>
                  <a:lnTo>
                    <a:pt x="61" y="41"/>
                  </a:lnTo>
                  <a:lnTo>
                    <a:pt x="63" y="40"/>
                  </a:lnTo>
                  <a:lnTo>
                    <a:pt x="65" y="39"/>
                  </a:lnTo>
                  <a:lnTo>
                    <a:pt x="68" y="38"/>
                  </a:lnTo>
                  <a:lnTo>
                    <a:pt x="71" y="37"/>
                  </a:lnTo>
                  <a:lnTo>
                    <a:pt x="73" y="34"/>
                  </a:lnTo>
                  <a:lnTo>
                    <a:pt x="76" y="33"/>
                  </a:lnTo>
                  <a:lnTo>
                    <a:pt x="78" y="32"/>
                  </a:lnTo>
                  <a:lnTo>
                    <a:pt x="80" y="30"/>
                  </a:lnTo>
                  <a:lnTo>
                    <a:pt x="82" y="28"/>
                  </a:lnTo>
                  <a:lnTo>
                    <a:pt x="84" y="26"/>
                  </a:lnTo>
                  <a:lnTo>
                    <a:pt x="85" y="24"/>
                  </a:lnTo>
                  <a:lnTo>
                    <a:pt x="0" y="3"/>
                  </a:lnTo>
                  <a:lnTo>
                    <a:pt x="6" y="0"/>
                  </a:lnTo>
                  <a:lnTo>
                    <a:pt x="132" y="32"/>
                  </a:lnTo>
                  <a:lnTo>
                    <a:pt x="126" y="34"/>
                  </a:lnTo>
                  <a:lnTo>
                    <a:pt x="90" y="25"/>
                  </a:lnTo>
                  <a:lnTo>
                    <a:pt x="90" y="25"/>
                  </a:lnTo>
                  <a:lnTo>
                    <a:pt x="90" y="26"/>
                  </a:lnTo>
                  <a:lnTo>
                    <a:pt x="89" y="26"/>
                  </a:lnTo>
                  <a:lnTo>
                    <a:pt x="89" y="27"/>
                  </a:lnTo>
                  <a:lnTo>
                    <a:pt x="87" y="28"/>
                  </a:lnTo>
                  <a:lnTo>
                    <a:pt x="86" y="30"/>
                  </a:lnTo>
                  <a:lnTo>
                    <a:pt x="85" y="31"/>
                  </a:lnTo>
                  <a:lnTo>
                    <a:pt x="83" y="32"/>
                  </a:lnTo>
                  <a:lnTo>
                    <a:pt x="80" y="33"/>
                  </a:lnTo>
                  <a:lnTo>
                    <a:pt x="78" y="35"/>
                  </a:lnTo>
                  <a:lnTo>
                    <a:pt x="76" y="37"/>
                  </a:lnTo>
                  <a:lnTo>
                    <a:pt x="72" y="38"/>
                  </a:lnTo>
                  <a:lnTo>
                    <a:pt x="70" y="40"/>
                  </a:lnTo>
                  <a:lnTo>
                    <a:pt x="65" y="41"/>
                  </a:lnTo>
                  <a:lnTo>
                    <a:pt x="62" y="44"/>
                  </a:lnTo>
                  <a:lnTo>
                    <a:pt x="57" y="45"/>
                  </a:lnTo>
                  <a:lnTo>
                    <a:pt x="55"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201" name="Freeform 57">
              <a:extLst>
                <a:ext uri="{FF2B5EF4-FFF2-40B4-BE49-F238E27FC236}">
                  <a16:creationId xmlns:a16="http://schemas.microsoft.com/office/drawing/2014/main" id="{22547A7B-FF95-50F6-21C3-BAAF234DCDFD}"/>
                </a:ext>
              </a:extLst>
            </p:cNvPr>
            <p:cNvSpPr>
              <a:spLocks/>
            </p:cNvSpPr>
            <p:nvPr/>
          </p:nvSpPr>
          <p:spPr bwMode="auto">
            <a:xfrm>
              <a:off x="1125" y="1755"/>
              <a:ext cx="135" cy="40"/>
            </a:xfrm>
            <a:custGeom>
              <a:avLst/>
              <a:gdLst>
                <a:gd name="T0" fmla="*/ 0 w 135"/>
                <a:gd name="T1" fmla="*/ 0 h 40"/>
                <a:gd name="T2" fmla="*/ 132 w 135"/>
                <a:gd name="T3" fmla="*/ 40 h 40"/>
                <a:gd name="T4" fmla="*/ 135 w 135"/>
                <a:gd name="T5" fmla="*/ 40 h 40"/>
                <a:gd name="T6" fmla="*/ 5 w 135"/>
                <a:gd name="T7" fmla="*/ 0 h 40"/>
                <a:gd name="T8" fmla="*/ 0 w 135"/>
                <a:gd name="T9" fmla="*/ 0 h 40"/>
              </a:gdLst>
              <a:ahLst/>
              <a:cxnLst>
                <a:cxn ang="0">
                  <a:pos x="T0" y="T1"/>
                </a:cxn>
                <a:cxn ang="0">
                  <a:pos x="T2" y="T3"/>
                </a:cxn>
                <a:cxn ang="0">
                  <a:pos x="T4" y="T5"/>
                </a:cxn>
                <a:cxn ang="0">
                  <a:pos x="T6" y="T7"/>
                </a:cxn>
                <a:cxn ang="0">
                  <a:pos x="T8" y="T9"/>
                </a:cxn>
              </a:cxnLst>
              <a:rect l="0" t="0" r="r" b="b"/>
              <a:pathLst>
                <a:path w="135" h="40">
                  <a:moveTo>
                    <a:pt x="0" y="0"/>
                  </a:moveTo>
                  <a:lnTo>
                    <a:pt x="132" y="40"/>
                  </a:lnTo>
                  <a:lnTo>
                    <a:pt x="135" y="40"/>
                  </a:lnTo>
                  <a:lnTo>
                    <a:pt x="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202" name="Freeform 58">
              <a:extLst>
                <a:ext uri="{FF2B5EF4-FFF2-40B4-BE49-F238E27FC236}">
                  <a16:creationId xmlns:a16="http://schemas.microsoft.com/office/drawing/2014/main" id="{D64025ED-094D-901A-492C-2CD2B28BD0F9}"/>
                </a:ext>
              </a:extLst>
            </p:cNvPr>
            <p:cNvSpPr>
              <a:spLocks/>
            </p:cNvSpPr>
            <p:nvPr/>
          </p:nvSpPr>
          <p:spPr bwMode="auto">
            <a:xfrm>
              <a:off x="1148" y="1750"/>
              <a:ext cx="132" cy="35"/>
            </a:xfrm>
            <a:custGeom>
              <a:avLst/>
              <a:gdLst>
                <a:gd name="T0" fmla="*/ 0 w 132"/>
                <a:gd name="T1" fmla="*/ 0 h 35"/>
                <a:gd name="T2" fmla="*/ 130 w 132"/>
                <a:gd name="T3" fmla="*/ 35 h 35"/>
                <a:gd name="T4" fmla="*/ 132 w 132"/>
                <a:gd name="T5" fmla="*/ 35 h 35"/>
                <a:gd name="T6" fmla="*/ 4 w 132"/>
                <a:gd name="T7" fmla="*/ 0 h 35"/>
                <a:gd name="T8" fmla="*/ 0 w 132"/>
                <a:gd name="T9" fmla="*/ 0 h 35"/>
              </a:gdLst>
              <a:ahLst/>
              <a:cxnLst>
                <a:cxn ang="0">
                  <a:pos x="T0" y="T1"/>
                </a:cxn>
                <a:cxn ang="0">
                  <a:pos x="T2" y="T3"/>
                </a:cxn>
                <a:cxn ang="0">
                  <a:pos x="T4" y="T5"/>
                </a:cxn>
                <a:cxn ang="0">
                  <a:pos x="T6" y="T7"/>
                </a:cxn>
                <a:cxn ang="0">
                  <a:pos x="T8" y="T9"/>
                </a:cxn>
              </a:cxnLst>
              <a:rect l="0" t="0" r="r" b="b"/>
              <a:pathLst>
                <a:path w="132" h="35">
                  <a:moveTo>
                    <a:pt x="0" y="0"/>
                  </a:moveTo>
                  <a:lnTo>
                    <a:pt x="130" y="35"/>
                  </a:lnTo>
                  <a:lnTo>
                    <a:pt x="132" y="35"/>
                  </a:lnTo>
                  <a:lnTo>
                    <a:pt x="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203" name="Freeform 59">
              <a:extLst>
                <a:ext uri="{FF2B5EF4-FFF2-40B4-BE49-F238E27FC236}">
                  <a16:creationId xmlns:a16="http://schemas.microsoft.com/office/drawing/2014/main" id="{CBC954D5-537C-9E34-8C32-509E3D43A24A}"/>
                </a:ext>
              </a:extLst>
            </p:cNvPr>
            <p:cNvSpPr>
              <a:spLocks/>
            </p:cNvSpPr>
            <p:nvPr/>
          </p:nvSpPr>
          <p:spPr bwMode="auto">
            <a:xfrm>
              <a:off x="1138" y="1752"/>
              <a:ext cx="133" cy="38"/>
            </a:xfrm>
            <a:custGeom>
              <a:avLst/>
              <a:gdLst>
                <a:gd name="T0" fmla="*/ 0 w 133"/>
                <a:gd name="T1" fmla="*/ 0 h 38"/>
                <a:gd name="T2" fmla="*/ 130 w 133"/>
                <a:gd name="T3" fmla="*/ 38 h 38"/>
                <a:gd name="T4" fmla="*/ 133 w 133"/>
                <a:gd name="T5" fmla="*/ 38 h 38"/>
                <a:gd name="T6" fmla="*/ 3 w 133"/>
                <a:gd name="T7" fmla="*/ 0 h 38"/>
                <a:gd name="T8" fmla="*/ 0 w 133"/>
                <a:gd name="T9" fmla="*/ 0 h 38"/>
              </a:gdLst>
              <a:ahLst/>
              <a:cxnLst>
                <a:cxn ang="0">
                  <a:pos x="T0" y="T1"/>
                </a:cxn>
                <a:cxn ang="0">
                  <a:pos x="T2" y="T3"/>
                </a:cxn>
                <a:cxn ang="0">
                  <a:pos x="T4" y="T5"/>
                </a:cxn>
                <a:cxn ang="0">
                  <a:pos x="T6" y="T7"/>
                </a:cxn>
                <a:cxn ang="0">
                  <a:pos x="T8" y="T9"/>
                </a:cxn>
              </a:cxnLst>
              <a:rect l="0" t="0" r="r" b="b"/>
              <a:pathLst>
                <a:path w="133" h="38">
                  <a:moveTo>
                    <a:pt x="0" y="0"/>
                  </a:moveTo>
                  <a:lnTo>
                    <a:pt x="130" y="38"/>
                  </a:lnTo>
                  <a:lnTo>
                    <a:pt x="133" y="38"/>
                  </a:lnTo>
                  <a:lnTo>
                    <a:pt x="3"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204" name="Freeform 60">
              <a:extLst>
                <a:ext uri="{FF2B5EF4-FFF2-40B4-BE49-F238E27FC236}">
                  <a16:creationId xmlns:a16="http://schemas.microsoft.com/office/drawing/2014/main" id="{82C11F34-DE1E-7890-35C5-C99CEB39C9D8}"/>
                </a:ext>
              </a:extLst>
            </p:cNvPr>
            <p:cNvSpPr>
              <a:spLocks/>
            </p:cNvSpPr>
            <p:nvPr/>
          </p:nvSpPr>
          <p:spPr bwMode="auto">
            <a:xfrm>
              <a:off x="1623" y="1435"/>
              <a:ext cx="326" cy="65"/>
            </a:xfrm>
            <a:custGeom>
              <a:avLst/>
              <a:gdLst>
                <a:gd name="T0" fmla="*/ 146 w 326"/>
                <a:gd name="T1" fmla="*/ 0 h 65"/>
                <a:gd name="T2" fmla="*/ 115 w 326"/>
                <a:gd name="T3" fmla="*/ 1 h 65"/>
                <a:gd name="T4" fmla="*/ 85 w 326"/>
                <a:gd name="T5" fmla="*/ 3 h 65"/>
                <a:gd name="T6" fmla="*/ 60 w 326"/>
                <a:gd name="T7" fmla="*/ 7 h 65"/>
                <a:gd name="T8" fmla="*/ 38 w 326"/>
                <a:gd name="T9" fmla="*/ 12 h 65"/>
                <a:gd name="T10" fmla="*/ 28 w 326"/>
                <a:gd name="T11" fmla="*/ 14 h 65"/>
                <a:gd name="T12" fmla="*/ 20 w 326"/>
                <a:gd name="T13" fmla="*/ 17 h 65"/>
                <a:gd name="T14" fmla="*/ 13 w 326"/>
                <a:gd name="T15" fmla="*/ 20 h 65"/>
                <a:gd name="T16" fmla="*/ 7 w 326"/>
                <a:gd name="T17" fmla="*/ 23 h 65"/>
                <a:gd name="T18" fmla="*/ 4 w 326"/>
                <a:gd name="T19" fmla="*/ 26 h 65"/>
                <a:gd name="T20" fmla="*/ 0 w 326"/>
                <a:gd name="T21" fmla="*/ 29 h 65"/>
                <a:gd name="T22" fmla="*/ 0 w 326"/>
                <a:gd name="T23" fmla="*/ 33 h 65"/>
                <a:gd name="T24" fmla="*/ 0 w 326"/>
                <a:gd name="T25" fmla="*/ 36 h 65"/>
                <a:gd name="T26" fmla="*/ 4 w 326"/>
                <a:gd name="T27" fmla="*/ 40 h 65"/>
                <a:gd name="T28" fmla="*/ 7 w 326"/>
                <a:gd name="T29" fmla="*/ 43 h 65"/>
                <a:gd name="T30" fmla="*/ 13 w 326"/>
                <a:gd name="T31" fmla="*/ 46 h 65"/>
                <a:gd name="T32" fmla="*/ 20 w 326"/>
                <a:gd name="T33" fmla="*/ 49 h 65"/>
                <a:gd name="T34" fmla="*/ 28 w 326"/>
                <a:gd name="T35" fmla="*/ 51 h 65"/>
                <a:gd name="T36" fmla="*/ 38 w 326"/>
                <a:gd name="T37" fmla="*/ 54 h 65"/>
                <a:gd name="T38" fmla="*/ 60 w 326"/>
                <a:gd name="T39" fmla="*/ 58 h 65"/>
                <a:gd name="T40" fmla="*/ 85 w 326"/>
                <a:gd name="T41" fmla="*/ 62 h 65"/>
                <a:gd name="T42" fmla="*/ 115 w 326"/>
                <a:gd name="T43" fmla="*/ 64 h 65"/>
                <a:gd name="T44" fmla="*/ 146 w 326"/>
                <a:gd name="T45" fmla="*/ 65 h 65"/>
                <a:gd name="T46" fmla="*/ 180 w 326"/>
                <a:gd name="T47" fmla="*/ 65 h 65"/>
                <a:gd name="T48" fmla="*/ 211 w 326"/>
                <a:gd name="T49" fmla="*/ 64 h 65"/>
                <a:gd name="T50" fmla="*/ 241 w 326"/>
                <a:gd name="T51" fmla="*/ 62 h 65"/>
                <a:gd name="T52" fmla="*/ 266 w 326"/>
                <a:gd name="T53" fmla="*/ 58 h 65"/>
                <a:gd name="T54" fmla="*/ 288 w 326"/>
                <a:gd name="T55" fmla="*/ 54 h 65"/>
                <a:gd name="T56" fmla="*/ 298 w 326"/>
                <a:gd name="T57" fmla="*/ 51 h 65"/>
                <a:gd name="T58" fmla="*/ 306 w 326"/>
                <a:gd name="T59" fmla="*/ 49 h 65"/>
                <a:gd name="T60" fmla="*/ 313 w 326"/>
                <a:gd name="T61" fmla="*/ 46 h 65"/>
                <a:gd name="T62" fmla="*/ 319 w 326"/>
                <a:gd name="T63" fmla="*/ 43 h 65"/>
                <a:gd name="T64" fmla="*/ 322 w 326"/>
                <a:gd name="T65" fmla="*/ 40 h 65"/>
                <a:gd name="T66" fmla="*/ 325 w 326"/>
                <a:gd name="T67" fmla="*/ 36 h 65"/>
                <a:gd name="T68" fmla="*/ 326 w 326"/>
                <a:gd name="T69" fmla="*/ 33 h 65"/>
                <a:gd name="T70" fmla="*/ 325 w 326"/>
                <a:gd name="T71" fmla="*/ 29 h 65"/>
                <a:gd name="T72" fmla="*/ 322 w 326"/>
                <a:gd name="T73" fmla="*/ 26 h 65"/>
                <a:gd name="T74" fmla="*/ 319 w 326"/>
                <a:gd name="T75" fmla="*/ 23 h 65"/>
                <a:gd name="T76" fmla="*/ 313 w 326"/>
                <a:gd name="T77" fmla="*/ 20 h 65"/>
                <a:gd name="T78" fmla="*/ 306 w 326"/>
                <a:gd name="T79" fmla="*/ 17 h 65"/>
                <a:gd name="T80" fmla="*/ 298 w 326"/>
                <a:gd name="T81" fmla="*/ 14 h 65"/>
                <a:gd name="T82" fmla="*/ 288 w 326"/>
                <a:gd name="T83" fmla="*/ 12 h 65"/>
                <a:gd name="T84" fmla="*/ 266 w 326"/>
                <a:gd name="T85" fmla="*/ 7 h 65"/>
                <a:gd name="T86" fmla="*/ 241 w 326"/>
                <a:gd name="T87" fmla="*/ 3 h 65"/>
                <a:gd name="T88" fmla="*/ 211 w 326"/>
                <a:gd name="T89" fmla="*/ 1 h 65"/>
                <a:gd name="T90" fmla="*/ 180 w 326"/>
                <a:gd name="T9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6" h="65">
                  <a:moveTo>
                    <a:pt x="162" y="0"/>
                  </a:moveTo>
                  <a:lnTo>
                    <a:pt x="146" y="0"/>
                  </a:lnTo>
                  <a:lnTo>
                    <a:pt x="130" y="0"/>
                  </a:lnTo>
                  <a:lnTo>
                    <a:pt x="115" y="1"/>
                  </a:lnTo>
                  <a:lnTo>
                    <a:pt x="99" y="2"/>
                  </a:lnTo>
                  <a:lnTo>
                    <a:pt x="85" y="3"/>
                  </a:lnTo>
                  <a:lnTo>
                    <a:pt x="71" y="6"/>
                  </a:lnTo>
                  <a:lnTo>
                    <a:pt x="60" y="7"/>
                  </a:lnTo>
                  <a:lnTo>
                    <a:pt x="48" y="9"/>
                  </a:lnTo>
                  <a:lnTo>
                    <a:pt x="38" y="12"/>
                  </a:lnTo>
                  <a:lnTo>
                    <a:pt x="32" y="13"/>
                  </a:lnTo>
                  <a:lnTo>
                    <a:pt x="28" y="14"/>
                  </a:lnTo>
                  <a:lnTo>
                    <a:pt x="24" y="15"/>
                  </a:lnTo>
                  <a:lnTo>
                    <a:pt x="20" y="17"/>
                  </a:lnTo>
                  <a:lnTo>
                    <a:pt x="15" y="19"/>
                  </a:lnTo>
                  <a:lnTo>
                    <a:pt x="13" y="20"/>
                  </a:lnTo>
                  <a:lnTo>
                    <a:pt x="10" y="21"/>
                  </a:lnTo>
                  <a:lnTo>
                    <a:pt x="7" y="23"/>
                  </a:lnTo>
                  <a:lnTo>
                    <a:pt x="5" y="24"/>
                  </a:lnTo>
                  <a:lnTo>
                    <a:pt x="4" y="26"/>
                  </a:lnTo>
                  <a:lnTo>
                    <a:pt x="1" y="28"/>
                  </a:lnTo>
                  <a:lnTo>
                    <a:pt x="0" y="29"/>
                  </a:lnTo>
                  <a:lnTo>
                    <a:pt x="0" y="31"/>
                  </a:lnTo>
                  <a:lnTo>
                    <a:pt x="0" y="33"/>
                  </a:lnTo>
                  <a:lnTo>
                    <a:pt x="0" y="35"/>
                  </a:lnTo>
                  <a:lnTo>
                    <a:pt x="0" y="36"/>
                  </a:lnTo>
                  <a:lnTo>
                    <a:pt x="1" y="37"/>
                  </a:lnTo>
                  <a:lnTo>
                    <a:pt x="4" y="40"/>
                  </a:lnTo>
                  <a:lnTo>
                    <a:pt x="5" y="41"/>
                  </a:lnTo>
                  <a:lnTo>
                    <a:pt x="7" y="43"/>
                  </a:lnTo>
                  <a:lnTo>
                    <a:pt x="10" y="44"/>
                  </a:lnTo>
                  <a:lnTo>
                    <a:pt x="13" y="46"/>
                  </a:lnTo>
                  <a:lnTo>
                    <a:pt x="15" y="47"/>
                  </a:lnTo>
                  <a:lnTo>
                    <a:pt x="20" y="49"/>
                  </a:lnTo>
                  <a:lnTo>
                    <a:pt x="24" y="50"/>
                  </a:lnTo>
                  <a:lnTo>
                    <a:pt x="28" y="51"/>
                  </a:lnTo>
                  <a:lnTo>
                    <a:pt x="32" y="53"/>
                  </a:lnTo>
                  <a:lnTo>
                    <a:pt x="38" y="54"/>
                  </a:lnTo>
                  <a:lnTo>
                    <a:pt x="48" y="56"/>
                  </a:lnTo>
                  <a:lnTo>
                    <a:pt x="60" y="58"/>
                  </a:lnTo>
                  <a:lnTo>
                    <a:pt x="71" y="61"/>
                  </a:lnTo>
                  <a:lnTo>
                    <a:pt x="85" y="62"/>
                  </a:lnTo>
                  <a:lnTo>
                    <a:pt x="99" y="63"/>
                  </a:lnTo>
                  <a:lnTo>
                    <a:pt x="115" y="64"/>
                  </a:lnTo>
                  <a:lnTo>
                    <a:pt x="130" y="65"/>
                  </a:lnTo>
                  <a:lnTo>
                    <a:pt x="146" y="65"/>
                  </a:lnTo>
                  <a:lnTo>
                    <a:pt x="162" y="65"/>
                  </a:lnTo>
                  <a:lnTo>
                    <a:pt x="180" y="65"/>
                  </a:lnTo>
                  <a:lnTo>
                    <a:pt x="195" y="65"/>
                  </a:lnTo>
                  <a:lnTo>
                    <a:pt x="211" y="64"/>
                  </a:lnTo>
                  <a:lnTo>
                    <a:pt x="227" y="63"/>
                  </a:lnTo>
                  <a:lnTo>
                    <a:pt x="241" y="62"/>
                  </a:lnTo>
                  <a:lnTo>
                    <a:pt x="253" y="61"/>
                  </a:lnTo>
                  <a:lnTo>
                    <a:pt x="266" y="58"/>
                  </a:lnTo>
                  <a:lnTo>
                    <a:pt x="278" y="56"/>
                  </a:lnTo>
                  <a:lnTo>
                    <a:pt x="288" y="54"/>
                  </a:lnTo>
                  <a:lnTo>
                    <a:pt x="293" y="53"/>
                  </a:lnTo>
                  <a:lnTo>
                    <a:pt x="298" y="51"/>
                  </a:lnTo>
                  <a:lnTo>
                    <a:pt x="302" y="50"/>
                  </a:lnTo>
                  <a:lnTo>
                    <a:pt x="306" y="49"/>
                  </a:lnTo>
                  <a:lnTo>
                    <a:pt x="309" y="47"/>
                  </a:lnTo>
                  <a:lnTo>
                    <a:pt x="313" y="46"/>
                  </a:lnTo>
                  <a:lnTo>
                    <a:pt x="315" y="44"/>
                  </a:lnTo>
                  <a:lnTo>
                    <a:pt x="319" y="43"/>
                  </a:lnTo>
                  <a:lnTo>
                    <a:pt x="321" y="41"/>
                  </a:lnTo>
                  <a:lnTo>
                    <a:pt x="322" y="40"/>
                  </a:lnTo>
                  <a:lnTo>
                    <a:pt x="324" y="37"/>
                  </a:lnTo>
                  <a:lnTo>
                    <a:pt x="325" y="36"/>
                  </a:lnTo>
                  <a:lnTo>
                    <a:pt x="326" y="35"/>
                  </a:lnTo>
                  <a:lnTo>
                    <a:pt x="326" y="33"/>
                  </a:lnTo>
                  <a:lnTo>
                    <a:pt x="326" y="31"/>
                  </a:lnTo>
                  <a:lnTo>
                    <a:pt x="325" y="29"/>
                  </a:lnTo>
                  <a:lnTo>
                    <a:pt x="324" y="28"/>
                  </a:lnTo>
                  <a:lnTo>
                    <a:pt x="322" y="26"/>
                  </a:lnTo>
                  <a:lnTo>
                    <a:pt x="321" y="24"/>
                  </a:lnTo>
                  <a:lnTo>
                    <a:pt x="319" y="23"/>
                  </a:lnTo>
                  <a:lnTo>
                    <a:pt x="315" y="21"/>
                  </a:lnTo>
                  <a:lnTo>
                    <a:pt x="313" y="20"/>
                  </a:lnTo>
                  <a:lnTo>
                    <a:pt x="309" y="19"/>
                  </a:lnTo>
                  <a:lnTo>
                    <a:pt x="306" y="17"/>
                  </a:lnTo>
                  <a:lnTo>
                    <a:pt x="302" y="15"/>
                  </a:lnTo>
                  <a:lnTo>
                    <a:pt x="298" y="14"/>
                  </a:lnTo>
                  <a:lnTo>
                    <a:pt x="293" y="13"/>
                  </a:lnTo>
                  <a:lnTo>
                    <a:pt x="288" y="12"/>
                  </a:lnTo>
                  <a:lnTo>
                    <a:pt x="278" y="9"/>
                  </a:lnTo>
                  <a:lnTo>
                    <a:pt x="266" y="7"/>
                  </a:lnTo>
                  <a:lnTo>
                    <a:pt x="253" y="6"/>
                  </a:lnTo>
                  <a:lnTo>
                    <a:pt x="241" y="3"/>
                  </a:lnTo>
                  <a:lnTo>
                    <a:pt x="227" y="2"/>
                  </a:lnTo>
                  <a:lnTo>
                    <a:pt x="211" y="1"/>
                  </a:lnTo>
                  <a:lnTo>
                    <a:pt x="195" y="0"/>
                  </a:lnTo>
                  <a:lnTo>
                    <a:pt x="180" y="0"/>
                  </a:lnTo>
                  <a:lnTo>
                    <a:pt x="162" y="0"/>
                  </a:lnTo>
                  <a:close/>
                </a:path>
              </a:pathLst>
            </a:custGeom>
            <a:solidFill>
              <a:srgbClr val="CC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205" name="Freeform 61">
              <a:extLst>
                <a:ext uri="{FF2B5EF4-FFF2-40B4-BE49-F238E27FC236}">
                  <a16:creationId xmlns:a16="http://schemas.microsoft.com/office/drawing/2014/main" id="{CAAF878C-1458-A781-8501-3B98B97C7F10}"/>
                </a:ext>
              </a:extLst>
            </p:cNvPr>
            <p:cNvSpPr>
              <a:spLocks/>
            </p:cNvSpPr>
            <p:nvPr/>
          </p:nvSpPr>
          <p:spPr bwMode="auto">
            <a:xfrm>
              <a:off x="1623" y="1435"/>
              <a:ext cx="326" cy="65"/>
            </a:xfrm>
            <a:custGeom>
              <a:avLst/>
              <a:gdLst>
                <a:gd name="T0" fmla="*/ 146 w 326"/>
                <a:gd name="T1" fmla="*/ 0 h 65"/>
                <a:gd name="T2" fmla="*/ 115 w 326"/>
                <a:gd name="T3" fmla="*/ 1 h 65"/>
                <a:gd name="T4" fmla="*/ 85 w 326"/>
                <a:gd name="T5" fmla="*/ 3 h 65"/>
                <a:gd name="T6" fmla="*/ 60 w 326"/>
                <a:gd name="T7" fmla="*/ 7 h 65"/>
                <a:gd name="T8" fmla="*/ 38 w 326"/>
                <a:gd name="T9" fmla="*/ 12 h 65"/>
                <a:gd name="T10" fmla="*/ 28 w 326"/>
                <a:gd name="T11" fmla="*/ 14 h 65"/>
                <a:gd name="T12" fmla="*/ 20 w 326"/>
                <a:gd name="T13" fmla="*/ 17 h 65"/>
                <a:gd name="T14" fmla="*/ 13 w 326"/>
                <a:gd name="T15" fmla="*/ 20 h 65"/>
                <a:gd name="T16" fmla="*/ 7 w 326"/>
                <a:gd name="T17" fmla="*/ 23 h 65"/>
                <a:gd name="T18" fmla="*/ 4 w 326"/>
                <a:gd name="T19" fmla="*/ 26 h 65"/>
                <a:gd name="T20" fmla="*/ 0 w 326"/>
                <a:gd name="T21" fmla="*/ 29 h 65"/>
                <a:gd name="T22" fmla="*/ 0 w 326"/>
                <a:gd name="T23" fmla="*/ 33 h 65"/>
                <a:gd name="T24" fmla="*/ 0 w 326"/>
                <a:gd name="T25" fmla="*/ 36 h 65"/>
                <a:gd name="T26" fmla="*/ 4 w 326"/>
                <a:gd name="T27" fmla="*/ 40 h 65"/>
                <a:gd name="T28" fmla="*/ 7 w 326"/>
                <a:gd name="T29" fmla="*/ 43 h 65"/>
                <a:gd name="T30" fmla="*/ 13 w 326"/>
                <a:gd name="T31" fmla="*/ 46 h 65"/>
                <a:gd name="T32" fmla="*/ 20 w 326"/>
                <a:gd name="T33" fmla="*/ 49 h 65"/>
                <a:gd name="T34" fmla="*/ 28 w 326"/>
                <a:gd name="T35" fmla="*/ 51 h 65"/>
                <a:gd name="T36" fmla="*/ 38 w 326"/>
                <a:gd name="T37" fmla="*/ 54 h 65"/>
                <a:gd name="T38" fmla="*/ 60 w 326"/>
                <a:gd name="T39" fmla="*/ 58 h 65"/>
                <a:gd name="T40" fmla="*/ 85 w 326"/>
                <a:gd name="T41" fmla="*/ 62 h 65"/>
                <a:gd name="T42" fmla="*/ 115 w 326"/>
                <a:gd name="T43" fmla="*/ 64 h 65"/>
                <a:gd name="T44" fmla="*/ 146 w 326"/>
                <a:gd name="T45" fmla="*/ 65 h 65"/>
                <a:gd name="T46" fmla="*/ 180 w 326"/>
                <a:gd name="T47" fmla="*/ 65 h 65"/>
                <a:gd name="T48" fmla="*/ 211 w 326"/>
                <a:gd name="T49" fmla="*/ 64 h 65"/>
                <a:gd name="T50" fmla="*/ 241 w 326"/>
                <a:gd name="T51" fmla="*/ 62 h 65"/>
                <a:gd name="T52" fmla="*/ 266 w 326"/>
                <a:gd name="T53" fmla="*/ 58 h 65"/>
                <a:gd name="T54" fmla="*/ 288 w 326"/>
                <a:gd name="T55" fmla="*/ 54 h 65"/>
                <a:gd name="T56" fmla="*/ 298 w 326"/>
                <a:gd name="T57" fmla="*/ 51 h 65"/>
                <a:gd name="T58" fmla="*/ 306 w 326"/>
                <a:gd name="T59" fmla="*/ 49 h 65"/>
                <a:gd name="T60" fmla="*/ 313 w 326"/>
                <a:gd name="T61" fmla="*/ 46 h 65"/>
                <a:gd name="T62" fmla="*/ 319 w 326"/>
                <a:gd name="T63" fmla="*/ 43 h 65"/>
                <a:gd name="T64" fmla="*/ 322 w 326"/>
                <a:gd name="T65" fmla="*/ 40 h 65"/>
                <a:gd name="T66" fmla="*/ 325 w 326"/>
                <a:gd name="T67" fmla="*/ 36 h 65"/>
                <a:gd name="T68" fmla="*/ 326 w 326"/>
                <a:gd name="T69" fmla="*/ 33 h 65"/>
                <a:gd name="T70" fmla="*/ 325 w 326"/>
                <a:gd name="T71" fmla="*/ 29 h 65"/>
                <a:gd name="T72" fmla="*/ 322 w 326"/>
                <a:gd name="T73" fmla="*/ 26 h 65"/>
                <a:gd name="T74" fmla="*/ 319 w 326"/>
                <a:gd name="T75" fmla="*/ 23 h 65"/>
                <a:gd name="T76" fmla="*/ 313 w 326"/>
                <a:gd name="T77" fmla="*/ 20 h 65"/>
                <a:gd name="T78" fmla="*/ 306 w 326"/>
                <a:gd name="T79" fmla="*/ 17 h 65"/>
                <a:gd name="T80" fmla="*/ 298 w 326"/>
                <a:gd name="T81" fmla="*/ 14 h 65"/>
                <a:gd name="T82" fmla="*/ 288 w 326"/>
                <a:gd name="T83" fmla="*/ 12 h 65"/>
                <a:gd name="T84" fmla="*/ 266 w 326"/>
                <a:gd name="T85" fmla="*/ 7 h 65"/>
                <a:gd name="T86" fmla="*/ 241 w 326"/>
                <a:gd name="T87" fmla="*/ 3 h 65"/>
                <a:gd name="T88" fmla="*/ 211 w 326"/>
                <a:gd name="T89" fmla="*/ 1 h 65"/>
                <a:gd name="T90" fmla="*/ 180 w 326"/>
                <a:gd name="T9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6" h="65">
                  <a:moveTo>
                    <a:pt x="162" y="0"/>
                  </a:moveTo>
                  <a:lnTo>
                    <a:pt x="146" y="0"/>
                  </a:lnTo>
                  <a:lnTo>
                    <a:pt x="130" y="0"/>
                  </a:lnTo>
                  <a:lnTo>
                    <a:pt x="115" y="1"/>
                  </a:lnTo>
                  <a:lnTo>
                    <a:pt x="99" y="2"/>
                  </a:lnTo>
                  <a:lnTo>
                    <a:pt x="85" y="3"/>
                  </a:lnTo>
                  <a:lnTo>
                    <a:pt x="71" y="6"/>
                  </a:lnTo>
                  <a:lnTo>
                    <a:pt x="60" y="7"/>
                  </a:lnTo>
                  <a:lnTo>
                    <a:pt x="48" y="9"/>
                  </a:lnTo>
                  <a:lnTo>
                    <a:pt x="38" y="12"/>
                  </a:lnTo>
                  <a:lnTo>
                    <a:pt x="32" y="13"/>
                  </a:lnTo>
                  <a:lnTo>
                    <a:pt x="28" y="14"/>
                  </a:lnTo>
                  <a:lnTo>
                    <a:pt x="24" y="15"/>
                  </a:lnTo>
                  <a:lnTo>
                    <a:pt x="20" y="17"/>
                  </a:lnTo>
                  <a:lnTo>
                    <a:pt x="15" y="19"/>
                  </a:lnTo>
                  <a:lnTo>
                    <a:pt x="13" y="20"/>
                  </a:lnTo>
                  <a:lnTo>
                    <a:pt x="10" y="21"/>
                  </a:lnTo>
                  <a:lnTo>
                    <a:pt x="7" y="23"/>
                  </a:lnTo>
                  <a:lnTo>
                    <a:pt x="5" y="24"/>
                  </a:lnTo>
                  <a:lnTo>
                    <a:pt x="4" y="26"/>
                  </a:lnTo>
                  <a:lnTo>
                    <a:pt x="1" y="28"/>
                  </a:lnTo>
                  <a:lnTo>
                    <a:pt x="0" y="29"/>
                  </a:lnTo>
                  <a:lnTo>
                    <a:pt x="0" y="31"/>
                  </a:lnTo>
                  <a:lnTo>
                    <a:pt x="0" y="33"/>
                  </a:lnTo>
                  <a:lnTo>
                    <a:pt x="0" y="35"/>
                  </a:lnTo>
                  <a:lnTo>
                    <a:pt x="0" y="36"/>
                  </a:lnTo>
                  <a:lnTo>
                    <a:pt x="1" y="37"/>
                  </a:lnTo>
                  <a:lnTo>
                    <a:pt x="4" y="40"/>
                  </a:lnTo>
                  <a:lnTo>
                    <a:pt x="5" y="41"/>
                  </a:lnTo>
                  <a:lnTo>
                    <a:pt x="7" y="43"/>
                  </a:lnTo>
                  <a:lnTo>
                    <a:pt x="10" y="44"/>
                  </a:lnTo>
                  <a:lnTo>
                    <a:pt x="13" y="46"/>
                  </a:lnTo>
                  <a:lnTo>
                    <a:pt x="15" y="47"/>
                  </a:lnTo>
                  <a:lnTo>
                    <a:pt x="20" y="49"/>
                  </a:lnTo>
                  <a:lnTo>
                    <a:pt x="24" y="50"/>
                  </a:lnTo>
                  <a:lnTo>
                    <a:pt x="28" y="51"/>
                  </a:lnTo>
                  <a:lnTo>
                    <a:pt x="32" y="53"/>
                  </a:lnTo>
                  <a:lnTo>
                    <a:pt x="38" y="54"/>
                  </a:lnTo>
                  <a:lnTo>
                    <a:pt x="48" y="56"/>
                  </a:lnTo>
                  <a:lnTo>
                    <a:pt x="60" y="58"/>
                  </a:lnTo>
                  <a:lnTo>
                    <a:pt x="71" y="61"/>
                  </a:lnTo>
                  <a:lnTo>
                    <a:pt x="85" y="62"/>
                  </a:lnTo>
                  <a:lnTo>
                    <a:pt x="99" y="63"/>
                  </a:lnTo>
                  <a:lnTo>
                    <a:pt x="115" y="64"/>
                  </a:lnTo>
                  <a:lnTo>
                    <a:pt x="130" y="65"/>
                  </a:lnTo>
                  <a:lnTo>
                    <a:pt x="146" y="65"/>
                  </a:lnTo>
                  <a:lnTo>
                    <a:pt x="162" y="65"/>
                  </a:lnTo>
                  <a:lnTo>
                    <a:pt x="180" y="65"/>
                  </a:lnTo>
                  <a:lnTo>
                    <a:pt x="195" y="65"/>
                  </a:lnTo>
                  <a:lnTo>
                    <a:pt x="211" y="64"/>
                  </a:lnTo>
                  <a:lnTo>
                    <a:pt x="227" y="63"/>
                  </a:lnTo>
                  <a:lnTo>
                    <a:pt x="241" y="62"/>
                  </a:lnTo>
                  <a:lnTo>
                    <a:pt x="253" y="61"/>
                  </a:lnTo>
                  <a:lnTo>
                    <a:pt x="266" y="58"/>
                  </a:lnTo>
                  <a:lnTo>
                    <a:pt x="278" y="56"/>
                  </a:lnTo>
                  <a:lnTo>
                    <a:pt x="288" y="54"/>
                  </a:lnTo>
                  <a:lnTo>
                    <a:pt x="293" y="53"/>
                  </a:lnTo>
                  <a:lnTo>
                    <a:pt x="298" y="51"/>
                  </a:lnTo>
                  <a:lnTo>
                    <a:pt x="302" y="50"/>
                  </a:lnTo>
                  <a:lnTo>
                    <a:pt x="306" y="49"/>
                  </a:lnTo>
                  <a:lnTo>
                    <a:pt x="309" y="47"/>
                  </a:lnTo>
                  <a:lnTo>
                    <a:pt x="313" y="46"/>
                  </a:lnTo>
                  <a:lnTo>
                    <a:pt x="315" y="44"/>
                  </a:lnTo>
                  <a:lnTo>
                    <a:pt x="319" y="43"/>
                  </a:lnTo>
                  <a:lnTo>
                    <a:pt x="321" y="41"/>
                  </a:lnTo>
                  <a:lnTo>
                    <a:pt x="322" y="40"/>
                  </a:lnTo>
                  <a:lnTo>
                    <a:pt x="324" y="37"/>
                  </a:lnTo>
                  <a:lnTo>
                    <a:pt x="325" y="36"/>
                  </a:lnTo>
                  <a:lnTo>
                    <a:pt x="326" y="35"/>
                  </a:lnTo>
                  <a:lnTo>
                    <a:pt x="326" y="33"/>
                  </a:lnTo>
                  <a:lnTo>
                    <a:pt x="326" y="31"/>
                  </a:lnTo>
                  <a:lnTo>
                    <a:pt x="325" y="29"/>
                  </a:lnTo>
                  <a:lnTo>
                    <a:pt x="324" y="28"/>
                  </a:lnTo>
                  <a:lnTo>
                    <a:pt x="322" y="26"/>
                  </a:lnTo>
                  <a:lnTo>
                    <a:pt x="321" y="24"/>
                  </a:lnTo>
                  <a:lnTo>
                    <a:pt x="319" y="23"/>
                  </a:lnTo>
                  <a:lnTo>
                    <a:pt x="315" y="21"/>
                  </a:lnTo>
                  <a:lnTo>
                    <a:pt x="313" y="20"/>
                  </a:lnTo>
                  <a:lnTo>
                    <a:pt x="309" y="19"/>
                  </a:lnTo>
                  <a:lnTo>
                    <a:pt x="306" y="17"/>
                  </a:lnTo>
                  <a:lnTo>
                    <a:pt x="302" y="15"/>
                  </a:lnTo>
                  <a:lnTo>
                    <a:pt x="298" y="14"/>
                  </a:lnTo>
                  <a:lnTo>
                    <a:pt x="293" y="13"/>
                  </a:lnTo>
                  <a:lnTo>
                    <a:pt x="288" y="12"/>
                  </a:lnTo>
                  <a:lnTo>
                    <a:pt x="278" y="9"/>
                  </a:lnTo>
                  <a:lnTo>
                    <a:pt x="266" y="7"/>
                  </a:lnTo>
                  <a:lnTo>
                    <a:pt x="253" y="6"/>
                  </a:lnTo>
                  <a:lnTo>
                    <a:pt x="241" y="3"/>
                  </a:lnTo>
                  <a:lnTo>
                    <a:pt x="227" y="2"/>
                  </a:lnTo>
                  <a:lnTo>
                    <a:pt x="211" y="1"/>
                  </a:lnTo>
                  <a:lnTo>
                    <a:pt x="195" y="0"/>
                  </a:lnTo>
                  <a:lnTo>
                    <a:pt x="180" y="0"/>
                  </a:lnTo>
                  <a:lnTo>
                    <a:pt x="162" y="0"/>
                  </a:lnTo>
                </a:path>
              </a:pathLst>
            </a:custGeom>
            <a:noFill/>
            <a:ln w="142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134206" name="Line 62">
              <a:extLst>
                <a:ext uri="{FF2B5EF4-FFF2-40B4-BE49-F238E27FC236}">
                  <a16:creationId xmlns:a16="http://schemas.microsoft.com/office/drawing/2014/main" id="{0F5C8E54-A37D-16FD-4B84-8B2E71732F77}"/>
                </a:ext>
              </a:extLst>
            </p:cNvPr>
            <p:cNvSpPr>
              <a:spLocks noChangeShapeType="1"/>
            </p:cNvSpPr>
            <p:nvPr/>
          </p:nvSpPr>
          <p:spPr bwMode="auto">
            <a:xfrm>
              <a:off x="1623" y="1429"/>
              <a:ext cx="1" cy="41"/>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207" name="Line 63">
              <a:extLst>
                <a:ext uri="{FF2B5EF4-FFF2-40B4-BE49-F238E27FC236}">
                  <a16:creationId xmlns:a16="http://schemas.microsoft.com/office/drawing/2014/main" id="{852C8BC9-79A0-DF24-2E66-214403B9439B}"/>
                </a:ext>
              </a:extLst>
            </p:cNvPr>
            <p:cNvSpPr>
              <a:spLocks noChangeShapeType="1"/>
            </p:cNvSpPr>
            <p:nvPr/>
          </p:nvSpPr>
          <p:spPr bwMode="auto">
            <a:xfrm>
              <a:off x="1949" y="1429"/>
              <a:ext cx="1" cy="41"/>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208" name="Rectangle 64">
              <a:extLst>
                <a:ext uri="{FF2B5EF4-FFF2-40B4-BE49-F238E27FC236}">
                  <a16:creationId xmlns:a16="http://schemas.microsoft.com/office/drawing/2014/main" id="{4D441D60-B009-F294-1A6E-72897009B274}"/>
                </a:ext>
              </a:extLst>
            </p:cNvPr>
            <p:cNvSpPr>
              <a:spLocks noChangeArrowheads="1"/>
            </p:cNvSpPr>
            <p:nvPr/>
          </p:nvSpPr>
          <p:spPr bwMode="auto">
            <a:xfrm>
              <a:off x="1623" y="1429"/>
              <a:ext cx="322" cy="40"/>
            </a:xfrm>
            <a:prstGeom prst="rect">
              <a:avLst/>
            </a:prstGeom>
            <a:solidFill>
              <a:srgbClr val="CC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4209" name="Rectangle 65">
              <a:extLst>
                <a:ext uri="{FF2B5EF4-FFF2-40B4-BE49-F238E27FC236}">
                  <a16:creationId xmlns:a16="http://schemas.microsoft.com/office/drawing/2014/main" id="{F9AFCA48-8934-8034-BAF4-E94452EDACEF}"/>
                </a:ext>
              </a:extLst>
            </p:cNvPr>
            <p:cNvSpPr>
              <a:spLocks noChangeArrowheads="1"/>
            </p:cNvSpPr>
            <p:nvPr/>
          </p:nvSpPr>
          <p:spPr bwMode="auto">
            <a:xfrm>
              <a:off x="1809" y="1446"/>
              <a:ext cx="22" cy="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JO" sz="1300">
                  <a:solidFill>
                    <a:srgbClr val="000000"/>
                  </a:solidFill>
                </a:rPr>
                <a:t> </a:t>
              </a:r>
              <a:endParaRPr lang="en-US" altLang="en-JO"/>
            </a:p>
          </p:txBody>
        </p:sp>
        <p:sp>
          <p:nvSpPr>
            <p:cNvPr id="134210" name="Freeform 66">
              <a:extLst>
                <a:ext uri="{FF2B5EF4-FFF2-40B4-BE49-F238E27FC236}">
                  <a16:creationId xmlns:a16="http://schemas.microsoft.com/office/drawing/2014/main" id="{D20A65C3-7868-718D-DD29-3AD2A4C3A099}"/>
                </a:ext>
              </a:extLst>
            </p:cNvPr>
            <p:cNvSpPr>
              <a:spLocks/>
            </p:cNvSpPr>
            <p:nvPr/>
          </p:nvSpPr>
          <p:spPr bwMode="auto">
            <a:xfrm>
              <a:off x="1620" y="1381"/>
              <a:ext cx="325" cy="77"/>
            </a:xfrm>
            <a:custGeom>
              <a:avLst/>
              <a:gdLst>
                <a:gd name="T0" fmla="*/ 147 w 325"/>
                <a:gd name="T1" fmla="*/ 0 h 77"/>
                <a:gd name="T2" fmla="*/ 114 w 325"/>
                <a:gd name="T3" fmla="*/ 1 h 77"/>
                <a:gd name="T4" fmla="*/ 85 w 325"/>
                <a:gd name="T5" fmla="*/ 5 h 77"/>
                <a:gd name="T6" fmla="*/ 59 w 325"/>
                <a:gd name="T7" fmla="*/ 10 h 77"/>
                <a:gd name="T8" fmla="*/ 37 w 325"/>
                <a:gd name="T9" fmla="*/ 14 h 77"/>
                <a:gd name="T10" fmla="*/ 28 w 325"/>
                <a:gd name="T11" fmla="*/ 18 h 77"/>
                <a:gd name="T12" fmla="*/ 20 w 325"/>
                <a:gd name="T13" fmla="*/ 20 h 77"/>
                <a:gd name="T14" fmla="*/ 13 w 325"/>
                <a:gd name="T15" fmla="*/ 24 h 77"/>
                <a:gd name="T16" fmla="*/ 8 w 325"/>
                <a:gd name="T17" fmla="*/ 27 h 77"/>
                <a:gd name="T18" fmla="*/ 3 w 325"/>
                <a:gd name="T19" fmla="*/ 31 h 77"/>
                <a:gd name="T20" fmla="*/ 1 w 325"/>
                <a:gd name="T21" fmla="*/ 35 h 77"/>
                <a:gd name="T22" fmla="*/ 0 w 325"/>
                <a:gd name="T23" fmla="*/ 39 h 77"/>
                <a:gd name="T24" fmla="*/ 1 w 325"/>
                <a:gd name="T25" fmla="*/ 42 h 77"/>
                <a:gd name="T26" fmla="*/ 3 w 325"/>
                <a:gd name="T27" fmla="*/ 47 h 77"/>
                <a:gd name="T28" fmla="*/ 8 w 325"/>
                <a:gd name="T29" fmla="*/ 50 h 77"/>
                <a:gd name="T30" fmla="*/ 13 w 325"/>
                <a:gd name="T31" fmla="*/ 54 h 77"/>
                <a:gd name="T32" fmla="*/ 20 w 325"/>
                <a:gd name="T33" fmla="*/ 57 h 77"/>
                <a:gd name="T34" fmla="*/ 28 w 325"/>
                <a:gd name="T35" fmla="*/ 61 h 77"/>
                <a:gd name="T36" fmla="*/ 37 w 325"/>
                <a:gd name="T37" fmla="*/ 63 h 77"/>
                <a:gd name="T38" fmla="*/ 59 w 325"/>
                <a:gd name="T39" fmla="*/ 69 h 77"/>
                <a:gd name="T40" fmla="*/ 85 w 325"/>
                <a:gd name="T41" fmla="*/ 73 h 77"/>
                <a:gd name="T42" fmla="*/ 114 w 325"/>
                <a:gd name="T43" fmla="*/ 76 h 77"/>
                <a:gd name="T44" fmla="*/ 146 w 325"/>
                <a:gd name="T45" fmla="*/ 77 h 77"/>
                <a:gd name="T46" fmla="*/ 179 w 325"/>
                <a:gd name="T47" fmla="*/ 77 h 77"/>
                <a:gd name="T48" fmla="*/ 211 w 325"/>
                <a:gd name="T49" fmla="*/ 76 h 77"/>
                <a:gd name="T50" fmla="*/ 240 w 325"/>
                <a:gd name="T51" fmla="*/ 73 h 77"/>
                <a:gd name="T52" fmla="*/ 267 w 325"/>
                <a:gd name="T53" fmla="*/ 69 h 77"/>
                <a:gd name="T54" fmla="*/ 289 w 325"/>
                <a:gd name="T55" fmla="*/ 63 h 77"/>
                <a:gd name="T56" fmla="*/ 298 w 325"/>
                <a:gd name="T57" fmla="*/ 61 h 77"/>
                <a:gd name="T58" fmla="*/ 307 w 325"/>
                <a:gd name="T59" fmla="*/ 57 h 77"/>
                <a:gd name="T60" fmla="*/ 312 w 325"/>
                <a:gd name="T61" fmla="*/ 54 h 77"/>
                <a:gd name="T62" fmla="*/ 318 w 325"/>
                <a:gd name="T63" fmla="*/ 50 h 77"/>
                <a:gd name="T64" fmla="*/ 323 w 325"/>
                <a:gd name="T65" fmla="*/ 47 h 77"/>
                <a:gd name="T66" fmla="*/ 325 w 325"/>
                <a:gd name="T67" fmla="*/ 42 h 77"/>
                <a:gd name="T68" fmla="*/ 325 w 325"/>
                <a:gd name="T69" fmla="*/ 39 h 77"/>
                <a:gd name="T70" fmla="*/ 325 w 325"/>
                <a:gd name="T71" fmla="*/ 35 h 77"/>
                <a:gd name="T72" fmla="*/ 323 w 325"/>
                <a:gd name="T73" fmla="*/ 31 h 77"/>
                <a:gd name="T74" fmla="*/ 318 w 325"/>
                <a:gd name="T75" fmla="*/ 27 h 77"/>
                <a:gd name="T76" fmla="*/ 312 w 325"/>
                <a:gd name="T77" fmla="*/ 24 h 77"/>
                <a:gd name="T78" fmla="*/ 307 w 325"/>
                <a:gd name="T79" fmla="*/ 20 h 77"/>
                <a:gd name="T80" fmla="*/ 298 w 325"/>
                <a:gd name="T81" fmla="*/ 18 h 77"/>
                <a:gd name="T82" fmla="*/ 289 w 325"/>
                <a:gd name="T83" fmla="*/ 14 h 77"/>
                <a:gd name="T84" fmla="*/ 267 w 325"/>
                <a:gd name="T85" fmla="*/ 10 h 77"/>
                <a:gd name="T86" fmla="*/ 240 w 325"/>
                <a:gd name="T87" fmla="*/ 5 h 77"/>
                <a:gd name="T88" fmla="*/ 211 w 325"/>
                <a:gd name="T89" fmla="*/ 1 h 77"/>
                <a:gd name="T90" fmla="*/ 179 w 325"/>
                <a:gd name="T9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5" h="77">
                  <a:moveTo>
                    <a:pt x="163" y="0"/>
                  </a:moveTo>
                  <a:lnTo>
                    <a:pt x="147" y="0"/>
                  </a:lnTo>
                  <a:lnTo>
                    <a:pt x="130" y="1"/>
                  </a:lnTo>
                  <a:lnTo>
                    <a:pt x="114" y="1"/>
                  </a:lnTo>
                  <a:lnTo>
                    <a:pt x="99" y="4"/>
                  </a:lnTo>
                  <a:lnTo>
                    <a:pt x="85" y="5"/>
                  </a:lnTo>
                  <a:lnTo>
                    <a:pt x="72" y="7"/>
                  </a:lnTo>
                  <a:lnTo>
                    <a:pt x="59" y="10"/>
                  </a:lnTo>
                  <a:lnTo>
                    <a:pt x="48" y="12"/>
                  </a:lnTo>
                  <a:lnTo>
                    <a:pt x="37" y="14"/>
                  </a:lnTo>
                  <a:lnTo>
                    <a:pt x="32" y="15"/>
                  </a:lnTo>
                  <a:lnTo>
                    <a:pt x="28" y="18"/>
                  </a:lnTo>
                  <a:lnTo>
                    <a:pt x="23" y="19"/>
                  </a:lnTo>
                  <a:lnTo>
                    <a:pt x="20" y="20"/>
                  </a:lnTo>
                  <a:lnTo>
                    <a:pt x="16" y="22"/>
                  </a:lnTo>
                  <a:lnTo>
                    <a:pt x="13" y="24"/>
                  </a:lnTo>
                  <a:lnTo>
                    <a:pt x="10" y="26"/>
                  </a:lnTo>
                  <a:lnTo>
                    <a:pt x="8" y="27"/>
                  </a:lnTo>
                  <a:lnTo>
                    <a:pt x="6" y="29"/>
                  </a:lnTo>
                  <a:lnTo>
                    <a:pt x="3" y="31"/>
                  </a:lnTo>
                  <a:lnTo>
                    <a:pt x="2" y="33"/>
                  </a:lnTo>
                  <a:lnTo>
                    <a:pt x="1" y="35"/>
                  </a:lnTo>
                  <a:lnTo>
                    <a:pt x="0" y="36"/>
                  </a:lnTo>
                  <a:lnTo>
                    <a:pt x="0" y="39"/>
                  </a:lnTo>
                  <a:lnTo>
                    <a:pt x="0" y="41"/>
                  </a:lnTo>
                  <a:lnTo>
                    <a:pt x="1" y="42"/>
                  </a:lnTo>
                  <a:lnTo>
                    <a:pt x="2" y="45"/>
                  </a:lnTo>
                  <a:lnTo>
                    <a:pt x="3" y="47"/>
                  </a:lnTo>
                  <a:lnTo>
                    <a:pt x="6" y="48"/>
                  </a:lnTo>
                  <a:lnTo>
                    <a:pt x="8" y="50"/>
                  </a:lnTo>
                  <a:lnTo>
                    <a:pt x="10" y="52"/>
                  </a:lnTo>
                  <a:lnTo>
                    <a:pt x="13" y="54"/>
                  </a:lnTo>
                  <a:lnTo>
                    <a:pt x="16" y="55"/>
                  </a:lnTo>
                  <a:lnTo>
                    <a:pt x="20" y="57"/>
                  </a:lnTo>
                  <a:lnTo>
                    <a:pt x="23" y="59"/>
                  </a:lnTo>
                  <a:lnTo>
                    <a:pt x="28" y="61"/>
                  </a:lnTo>
                  <a:lnTo>
                    <a:pt x="32" y="62"/>
                  </a:lnTo>
                  <a:lnTo>
                    <a:pt x="37" y="63"/>
                  </a:lnTo>
                  <a:lnTo>
                    <a:pt x="48" y="67"/>
                  </a:lnTo>
                  <a:lnTo>
                    <a:pt x="59" y="69"/>
                  </a:lnTo>
                  <a:lnTo>
                    <a:pt x="72" y="71"/>
                  </a:lnTo>
                  <a:lnTo>
                    <a:pt x="85" y="73"/>
                  </a:lnTo>
                  <a:lnTo>
                    <a:pt x="99" y="75"/>
                  </a:lnTo>
                  <a:lnTo>
                    <a:pt x="114" y="76"/>
                  </a:lnTo>
                  <a:lnTo>
                    <a:pt x="130" y="77"/>
                  </a:lnTo>
                  <a:lnTo>
                    <a:pt x="146" y="77"/>
                  </a:lnTo>
                  <a:lnTo>
                    <a:pt x="163" y="77"/>
                  </a:lnTo>
                  <a:lnTo>
                    <a:pt x="179" y="77"/>
                  </a:lnTo>
                  <a:lnTo>
                    <a:pt x="196" y="77"/>
                  </a:lnTo>
                  <a:lnTo>
                    <a:pt x="211" y="76"/>
                  </a:lnTo>
                  <a:lnTo>
                    <a:pt x="226" y="75"/>
                  </a:lnTo>
                  <a:lnTo>
                    <a:pt x="240" y="73"/>
                  </a:lnTo>
                  <a:lnTo>
                    <a:pt x="254" y="71"/>
                  </a:lnTo>
                  <a:lnTo>
                    <a:pt x="267" y="69"/>
                  </a:lnTo>
                  <a:lnTo>
                    <a:pt x="279" y="67"/>
                  </a:lnTo>
                  <a:lnTo>
                    <a:pt x="289" y="63"/>
                  </a:lnTo>
                  <a:lnTo>
                    <a:pt x="294" y="62"/>
                  </a:lnTo>
                  <a:lnTo>
                    <a:pt x="298" y="61"/>
                  </a:lnTo>
                  <a:lnTo>
                    <a:pt x="302" y="59"/>
                  </a:lnTo>
                  <a:lnTo>
                    <a:pt x="307" y="57"/>
                  </a:lnTo>
                  <a:lnTo>
                    <a:pt x="310" y="55"/>
                  </a:lnTo>
                  <a:lnTo>
                    <a:pt x="312" y="54"/>
                  </a:lnTo>
                  <a:lnTo>
                    <a:pt x="316" y="52"/>
                  </a:lnTo>
                  <a:lnTo>
                    <a:pt x="318" y="50"/>
                  </a:lnTo>
                  <a:lnTo>
                    <a:pt x="321" y="48"/>
                  </a:lnTo>
                  <a:lnTo>
                    <a:pt x="323" y="47"/>
                  </a:lnTo>
                  <a:lnTo>
                    <a:pt x="324" y="45"/>
                  </a:lnTo>
                  <a:lnTo>
                    <a:pt x="325" y="42"/>
                  </a:lnTo>
                  <a:lnTo>
                    <a:pt x="325" y="41"/>
                  </a:lnTo>
                  <a:lnTo>
                    <a:pt x="325" y="39"/>
                  </a:lnTo>
                  <a:lnTo>
                    <a:pt x="325" y="36"/>
                  </a:lnTo>
                  <a:lnTo>
                    <a:pt x="325" y="35"/>
                  </a:lnTo>
                  <a:lnTo>
                    <a:pt x="324" y="33"/>
                  </a:lnTo>
                  <a:lnTo>
                    <a:pt x="323" y="31"/>
                  </a:lnTo>
                  <a:lnTo>
                    <a:pt x="321" y="29"/>
                  </a:lnTo>
                  <a:lnTo>
                    <a:pt x="318" y="27"/>
                  </a:lnTo>
                  <a:lnTo>
                    <a:pt x="316" y="26"/>
                  </a:lnTo>
                  <a:lnTo>
                    <a:pt x="312" y="24"/>
                  </a:lnTo>
                  <a:lnTo>
                    <a:pt x="310" y="22"/>
                  </a:lnTo>
                  <a:lnTo>
                    <a:pt x="307" y="20"/>
                  </a:lnTo>
                  <a:lnTo>
                    <a:pt x="302" y="19"/>
                  </a:lnTo>
                  <a:lnTo>
                    <a:pt x="298" y="18"/>
                  </a:lnTo>
                  <a:lnTo>
                    <a:pt x="294" y="15"/>
                  </a:lnTo>
                  <a:lnTo>
                    <a:pt x="289" y="14"/>
                  </a:lnTo>
                  <a:lnTo>
                    <a:pt x="279" y="12"/>
                  </a:lnTo>
                  <a:lnTo>
                    <a:pt x="267" y="10"/>
                  </a:lnTo>
                  <a:lnTo>
                    <a:pt x="254" y="7"/>
                  </a:lnTo>
                  <a:lnTo>
                    <a:pt x="240" y="5"/>
                  </a:lnTo>
                  <a:lnTo>
                    <a:pt x="226" y="4"/>
                  </a:lnTo>
                  <a:lnTo>
                    <a:pt x="211" y="1"/>
                  </a:lnTo>
                  <a:lnTo>
                    <a:pt x="196" y="1"/>
                  </a:lnTo>
                  <a:lnTo>
                    <a:pt x="179" y="0"/>
                  </a:lnTo>
                  <a:lnTo>
                    <a:pt x="163" y="0"/>
                  </a:lnTo>
                  <a:close/>
                </a:path>
              </a:pathLst>
            </a:custGeom>
            <a:solidFill>
              <a:srgbClr val="CC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211" name="Freeform 67">
              <a:extLst>
                <a:ext uri="{FF2B5EF4-FFF2-40B4-BE49-F238E27FC236}">
                  <a16:creationId xmlns:a16="http://schemas.microsoft.com/office/drawing/2014/main" id="{BBF150C8-2C35-0B49-CDA6-D0310E198843}"/>
                </a:ext>
              </a:extLst>
            </p:cNvPr>
            <p:cNvSpPr>
              <a:spLocks/>
            </p:cNvSpPr>
            <p:nvPr/>
          </p:nvSpPr>
          <p:spPr bwMode="auto">
            <a:xfrm>
              <a:off x="1620" y="1381"/>
              <a:ext cx="325" cy="77"/>
            </a:xfrm>
            <a:custGeom>
              <a:avLst/>
              <a:gdLst>
                <a:gd name="T0" fmla="*/ 147 w 325"/>
                <a:gd name="T1" fmla="*/ 0 h 77"/>
                <a:gd name="T2" fmla="*/ 114 w 325"/>
                <a:gd name="T3" fmla="*/ 1 h 77"/>
                <a:gd name="T4" fmla="*/ 85 w 325"/>
                <a:gd name="T5" fmla="*/ 5 h 77"/>
                <a:gd name="T6" fmla="*/ 59 w 325"/>
                <a:gd name="T7" fmla="*/ 10 h 77"/>
                <a:gd name="T8" fmla="*/ 37 w 325"/>
                <a:gd name="T9" fmla="*/ 14 h 77"/>
                <a:gd name="T10" fmla="*/ 28 w 325"/>
                <a:gd name="T11" fmla="*/ 18 h 77"/>
                <a:gd name="T12" fmla="*/ 20 w 325"/>
                <a:gd name="T13" fmla="*/ 20 h 77"/>
                <a:gd name="T14" fmla="*/ 13 w 325"/>
                <a:gd name="T15" fmla="*/ 24 h 77"/>
                <a:gd name="T16" fmla="*/ 8 w 325"/>
                <a:gd name="T17" fmla="*/ 27 h 77"/>
                <a:gd name="T18" fmla="*/ 3 w 325"/>
                <a:gd name="T19" fmla="*/ 31 h 77"/>
                <a:gd name="T20" fmla="*/ 1 w 325"/>
                <a:gd name="T21" fmla="*/ 35 h 77"/>
                <a:gd name="T22" fmla="*/ 0 w 325"/>
                <a:gd name="T23" fmla="*/ 39 h 77"/>
                <a:gd name="T24" fmla="*/ 1 w 325"/>
                <a:gd name="T25" fmla="*/ 42 h 77"/>
                <a:gd name="T26" fmla="*/ 3 w 325"/>
                <a:gd name="T27" fmla="*/ 47 h 77"/>
                <a:gd name="T28" fmla="*/ 8 w 325"/>
                <a:gd name="T29" fmla="*/ 50 h 77"/>
                <a:gd name="T30" fmla="*/ 13 w 325"/>
                <a:gd name="T31" fmla="*/ 54 h 77"/>
                <a:gd name="T32" fmla="*/ 20 w 325"/>
                <a:gd name="T33" fmla="*/ 57 h 77"/>
                <a:gd name="T34" fmla="*/ 28 w 325"/>
                <a:gd name="T35" fmla="*/ 61 h 77"/>
                <a:gd name="T36" fmla="*/ 37 w 325"/>
                <a:gd name="T37" fmla="*/ 63 h 77"/>
                <a:gd name="T38" fmla="*/ 59 w 325"/>
                <a:gd name="T39" fmla="*/ 69 h 77"/>
                <a:gd name="T40" fmla="*/ 85 w 325"/>
                <a:gd name="T41" fmla="*/ 73 h 77"/>
                <a:gd name="T42" fmla="*/ 114 w 325"/>
                <a:gd name="T43" fmla="*/ 76 h 77"/>
                <a:gd name="T44" fmla="*/ 146 w 325"/>
                <a:gd name="T45" fmla="*/ 77 h 77"/>
                <a:gd name="T46" fmla="*/ 179 w 325"/>
                <a:gd name="T47" fmla="*/ 77 h 77"/>
                <a:gd name="T48" fmla="*/ 211 w 325"/>
                <a:gd name="T49" fmla="*/ 76 h 77"/>
                <a:gd name="T50" fmla="*/ 240 w 325"/>
                <a:gd name="T51" fmla="*/ 73 h 77"/>
                <a:gd name="T52" fmla="*/ 267 w 325"/>
                <a:gd name="T53" fmla="*/ 69 h 77"/>
                <a:gd name="T54" fmla="*/ 289 w 325"/>
                <a:gd name="T55" fmla="*/ 63 h 77"/>
                <a:gd name="T56" fmla="*/ 298 w 325"/>
                <a:gd name="T57" fmla="*/ 61 h 77"/>
                <a:gd name="T58" fmla="*/ 307 w 325"/>
                <a:gd name="T59" fmla="*/ 57 h 77"/>
                <a:gd name="T60" fmla="*/ 312 w 325"/>
                <a:gd name="T61" fmla="*/ 54 h 77"/>
                <a:gd name="T62" fmla="*/ 318 w 325"/>
                <a:gd name="T63" fmla="*/ 50 h 77"/>
                <a:gd name="T64" fmla="*/ 323 w 325"/>
                <a:gd name="T65" fmla="*/ 47 h 77"/>
                <a:gd name="T66" fmla="*/ 325 w 325"/>
                <a:gd name="T67" fmla="*/ 42 h 77"/>
                <a:gd name="T68" fmla="*/ 325 w 325"/>
                <a:gd name="T69" fmla="*/ 39 h 77"/>
                <a:gd name="T70" fmla="*/ 325 w 325"/>
                <a:gd name="T71" fmla="*/ 35 h 77"/>
                <a:gd name="T72" fmla="*/ 323 w 325"/>
                <a:gd name="T73" fmla="*/ 31 h 77"/>
                <a:gd name="T74" fmla="*/ 318 w 325"/>
                <a:gd name="T75" fmla="*/ 27 h 77"/>
                <a:gd name="T76" fmla="*/ 312 w 325"/>
                <a:gd name="T77" fmla="*/ 24 h 77"/>
                <a:gd name="T78" fmla="*/ 307 w 325"/>
                <a:gd name="T79" fmla="*/ 20 h 77"/>
                <a:gd name="T80" fmla="*/ 298 w 325"/>
                <a:gd name="T81" fmla="*/ 18 h 77"/>
                <a:gd name="T82" fmla="*/ 289 w 325"/>
                <a:gd name="T83" fmla="*/ 14 h 77"/>
                <a:gd name="T84" fmla="*/ 267 w 325"/>
                <a:gd name="T85" fmla="*/ 10 h 77"/>
                <a:gd name="T86" fmla="*/ 240 w 325"/>
                <a:gd name="T87" fmla="*/ 5 h 77"/>
                <a:gd name="T88" fmla="*/ 211 w 325"/>
                <a:gd name="T89" fmla="*/ 1 h 77"/>
                <a:gd name="T90" fmla="*/ 179 w 325"/>
                <a:gd name="T9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5" h="77">
                  <a:moveTo>
                    <a:pt x="163" y="0"/>
                  </a:moveTo>
                  <a:lnTo>
                    <a:pt x="147" y="0"/>
                  </a:lnTo>
                  <a:lnTo>
                    <a:pt x="130" y="1"/>
                  </a:lnTo>
                  <a:lnTo>
                    <a:pt x="114" y="1"/>
                  </a:lnTo>
                  <a:lnTo>
                    <a:pt x="99" y="4"/>
                  </a:lnTo>
                  <a:lnTo>
                    <a:pt x="85" y="5"/>
                  </a:lnTo>
                  <a:lnTo>
                    <a:pt x="72" y="7"/>
                  </a:lnTo>
                  <a:lnTo>
                    <a:pt x="59" y="10"/>
                  </a:lnTo>
                  <a:lnTo>
                    <a:pt x="48" y="12"/>
                  </a:lnTo>
                  <a:lnTo>
                    <a:pt x="37" y="14"/>
                  </a:lnTo>
                  <a:lnTo>
                    <a:pt x="32" y="15"/>
                  </a:lnTo>
                  <a:lnTo>
                    <a:pt x="28" y="18"/>
                  </a:lnTo>
                  <a:lnTo>
                    <a:pt x="23" y="19"/>
                  </a:lnTo>
                  <a:lnTo>
                    <a:pt x="20" y="20"/>
                  </a:lnTo>
                  <a:lnTo>
                    <a:pt x="16" y="22"/>
                  </a:lnTo>
                  <a:lnTo>
                    <a:pt x="13" y="24"/>
                  </a:lnTo>
                  <a:lnTo>
                    <a:pt x="10" y="26"/>
                  </a:lnTo>
                  <a:lnTo>
                    <a:pt x="8" y="27"/>
                  </a:lnTo>
                  <a:lnTo>
                    <a:pt x="6" y="29"/>
                  </a:lnTo>
                  <a:lnTo>
                    <a:pt x="3" y="31"/>
                  </a:lnTo>
                  <a:lnTo>
                    <a:pt x="2" y="33"/>
                  </a:lnTo>
                  <a:lnTo>
                    <a:pt x="1" y="35"/>
                  </a:lnTo>
                  <a:lnTo>
                    <a:pt x="0" y="36"/>
                  </a:lnTo>
                  <a:lnTo>
                    <a:pt x="0" y="39"/>
                  </a:lnTo>
                  <a:lnTo>
                    <a:pt x="0" y="41"/>
                  </a:lnTo>
                  <a:lnTo>
                    <a:pt x="1" y="42"/>
                  </a:lnTo>
                  <a:lnTo>
                    <a:pt x="2" y="45"/>
                  </a:lnTo>
                  <a:lnTo>
                    <a:pt x="3" y="47"/>
                  </a:lnTo>
                  <a:lnTo>
                    <a:pt x="6" y="48"/>
                  </a:lnTo>
                  <a:lnTo>
                    <a:pt x="8" y="50"/>
                  </a:lnTo>
                  <a:lnTo>
                    <a:pt x="10" y="52"/>
                  </a:lnTo>
                  <a:lnTo>
                    <a:pt x="13" y="54"/>
                  </a:lnTo>
                  <a:lnTo>
                    <a:pt x="16" y="55"/>
                  </a:lnTo>
                  <a:lnTo>
                    <a:pt x="20" y="57"/>
                  </a:lnTo>
                  <a:lnTo>
                    <a:pt x="23" y="59"/>
                  </a:lnTo>
                  <a:lnTo>
                    <a:pt x="28" y="61"/>
                  </a:lnTo>
                  <a:lnTo>
                    <a:pt x="32" y="62"/>
                  </a:lnTo>
                  <a:lnTo>
                    <a:pt x="37" y="63"/>
                  </a:lnTo>
                  <a:lnTo>
                    <a:pt x="48" y="67"/>
                  </a:lnTo>
                  <a:lnTo>
                    <a:pt x="59" y="69"/>
                  </a:lnTo>
                  <a:lnTo>
                    <a:pt x="72" y="71"/>
                  </a:lnTo>
                  <a:lnTo>
                    <a:pt x="85" y="73"/>
                  </a:lnTo>
                  <a:lnTo>
                    <a:pt x="99" y="75"/>
                  </a:lnTo>
                  <a:lnTo>
                    <a:pt x="114" y="76"/>
                  </a:lnTo>
                  <a:lnTo>
                    <a:pt x="130" y="77"/>
                  </a:lnTo>
                  <a:lnTo>
                    <a:pt x="146" y="77"/>
                  </a:lnTo>
                  <a:lnTo>
                    <a:pt x="163" y="77"/>
                  </a:lnTo>
                  <a:lnTo>
                    <a:pt x="179" y="77"/>
                  </a:lnTo>
                  <a:lnTo>
                    <a:pt x="196" y="77"/>
                  </a:lnTo>
                  <a:lnTo>
                    <a:pt x="211" y="76"/>
                  </a:lnTo>
                  <a:lnTo>
                    <a:pt x="226" y="75"/>
                  </a:lnTo>
                  <a:lnTo>
                    <a:pt x="240" y="73"/>
                  </a:lnTo>
                  <a:lnTo>
                    <a:pt x="254" y="71"/>
                  </a:lnTo>
                  <a:lnTo>
                    <a:pt x="267" y="69"/>
                  </a:lnTo>
                  <a:lnTo>
                    <a:pt x="279" y="67"/>
                  </a:lnTo>
                  <a:lnTo>
                    <a:pt x="289" y="63"/>
                  </a:lnTo>
                  <a:lnTo>
                    <a:pt x="294" y="62"/>
                  </a:lnTo>
                  <a:lnTo>
                    <a:pt x="298" y="61"/>
                  </a:lnTo>
                  <a:lnTo>
                    <a:pt x="302" y="59"/>
                  </a:lnTo>
                  <a:lnTo>
                    <a:pt x="307" y="57"/>
                  </a:lnTo>
                  <a:lnTo>
                    <a:pt x="310" y="55"/>
                  </a:lnTo>
                  <a:lnTo>
                    <a:pt x="312" y="54"/>
                  </a:lnTo>
                  <a:lnTo>
                    <a:pt x="316" y="52"/>
                  </a:lnTo>
                  <a:lnTo>
                    <a:pt x="318" y="50"/>
                  </a:lnTo>
                  <a:lnTo>
                    <a:pt x="321" y="48"/>
                  </a:lnTo>
                  <a:lnTo>
                    <a:pt x="323" y="47"/>
                  </a:lnTo>
                  <a:lnTo>
                    <a:pt x="324" y="45"/>
                  </a:lnTo>
                  <a:lnTo>
                    <a:pt x="325" y="42"/>
                  </a:lnTo>
                  <a:lnTo>
                    <a:pt x="325" y="41"/>
                  </a:lnTo>
                  <a:lnTo>
                    <a:pt x="325" y="39"/>
                  </a:lnTo>
                  <a:lnTo>
                    <a:pt x="325" y="36"/>
                  </a:lnTo>
                  <a:lnTo>
                    <a:pt x="325" y="35"/>
                  </a:lnTo>
                  <a:lnTo>
                    <a:pt x="324" y="33"/>
                  </a:lnTo>
                  <a:lnTo>
                    <a:pt x="323" y="31"/>
                  </a:lnTo>
                  <a:lnTo>
                    <a:pt x="321" y="29"/>
                  </a:lnTo>
                  <a:lnTo>
                    <a:pt x="318" y="27"/>
                  </a:lnTo>
                  <a:lnTo>
                    <a:pt x="316" y="26"/>
                  </a:lnTo>
                  <a:lnTo>
                    <a:pt x="312" y="24"/>
                  </a:lnTo>
                  <a:lnTo>
                    <a:pt x="310" y="22"/>
                  </a:lnTo>
                  <a:lnTo>
                    <a:pt x="307" y="20"/>
                  </a:lnTo>
                  <a:lnTo>
                    <a:pt x="302" y="19"/>
                  </a:lnTo>
                  <a:lnTo>
                    <a:pt x="298" y="18"/>
                  </a:lnTo>
                  <a:lnTo>
                    <a:pt x="294" y="15"/>
                  </a:lnTo>
                  <a:lnTo>
                    <a:pt x="289" y="14"/>
                  </a:lnTo>
                  <a:lnTo>
                    <a:pt x="279" y="12"/>
                  </a:lnTo>
                  <a:lnTo>
                    <a:pt x="267" y="10"/>
                  </a:lnTo>
                  <a:lnTo>
                    <a:pt x="254" y="7"/>
                  </a:lnTo>
                  <a:lnTo>
                    <a:pt x="240" y="5"/>
                  </a:lnTo>
                  <a:lnTo>
                    <a:pt x="226" y="4"/>
                  </a:lnTo>
                  <a:lnTo>
                    <a:pt x="211" y="1"/>
                  </a:lnTo>
                  <a:lnTo>
                    <a:pt x="196" y="1"/>
                  </a:lnTo>
                  <a:lnTo>
                    <a:pt x="179" y="0"/>
                  </a:lnTo>
                  <a:lnTo>
                    <a:pt x="163" y="0"/>
                  </a:lnTo>
                </a:path>
              </a:pathLst>
            </a:custGeom>
            <a:noFill/>
            <a:ln w="142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134212" name="Line 68">
              <a:extLst>
                <a:ext uri="{FF2B5EF4-FFF2-40B4-BE49-F238E27FC236}">
                  <a16:creationId xmlns:a16="http://schemas.microsoft.com/office/drawing/2014/main" id="{04C6A362-FA7C-F203-FB1A-E61820B7DA93}"/>
                </a:ext>
              </a:extLst>
            </p:cNvPr>
            <p:cNvSpPr>
              <a:spLocks noChangeShapeType="1"/>
            </p:cNvSpPr>
            <p:nvPr/>
          </p:nvSpPr>
          <p:spPr bwMode="auto">
            <a:xfrm>
              <a:off x="1698" y="1399"/>
              <a:ext cx="58" cy="1"/>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213" name="Line 69">
              <a:extLst>
                <a:ext uri="{FF2B5EF4-FFF2-40B4-BE49-F238E27FC236}">
                  <a16:creationId xmlns:a16="http://schemas.microsoft.com/office/drawing/2014/main" id="{94E6EBDF-8360-56EF-3CAA-74B11FE0A23A}"/>
                </a:ext>
              </a:extLst>
            </p:cNvPr>
            <p:cNvSpPr>
              <a:spLocks noChangeShapeType="1"/>
            </p:cNvSpPr>
            <p:nvPr/>
          </p:nvSpPr>
          <p:spPr bwMode="auto">
            <a:xfrm>
              <a:off x="1809" y="1443"/>
              <a:ext cx="51" cy="1"/>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214" name="Line 70">
              <a:extLst>
                <a:ext uri="{FF2B5EF4-FFF2-40B4-BE49-F238E27FC236}">
                  <a16:creationId xmlns:a16="http://schemas.microsoft.com/office/drawing/2014/main" id="{08F90D77-F19F-F7ED-2A62-48C50533DF2B}"/>
                </a:ext>
              </a:extLst>
            </p:cNvPr>
            <p:cNvSpPr>
              <a:spLocks noChangeShapeType="1"/>
            </p:cNvSpPr>
            <p:nvPr/>
          </p:nvSpPr>
          <p:spPr bwMode="auto">
            <a:xfrm>
              <a:off x="1752" y="1399"/>
              <a:ext cx="59" cy="44"/>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215" name="Line 71">
              <a:extLst>
                <a:ext uri="{FF2B5EF4-FFF2-40B4-BE49-F238E27FC236}">
                  <a16:creationId xmlns:a16="http://schemas.microsoft.com/office/drawing/2014/main" id="{593B775E-F0E6-159D-820F-4F97319F02A5}"/>
                </a:ext>
              </a:extLst>
            </p:cNvPr>
            <p:cNvSpPr>
              <a:spLocks noChangeShapeType="1"/>
            </p:cNvSpPr>
            <p:nvPr/>
          </p:nvSpPr>
          <p:spPr bwMode="auto">
            <a:xfrm>
              <a:off x="1698" y="1442"/>
              <a:ext cx="58" cy="1"/>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216" name="Line 72">
              <a:extLst>
                <a:ext uri="{FF2B5EF4-FFF2-40B4-BE49-F238E27FC236}">
                  <a16:creationId xmlns:a16="http://schemas.microsoft.com/office/drawing/2014/main" id="{51081F39-71BE-2C46-DE5A-4F42EDD0287A}"/>
                </a:ext>
              </a:extLst>
            </p:cNvPr>
            <p:cNvSpPr>
              <a:spLocks noChangeShapeType="1"/>
            </p:cNvSpPr>
            <p:nvPr/>
          </p:nvSpPr>
          <p:spPr bwMode="auto">
            <a:xfrm>
              <a:off x="1809" y="1398"/>
              <a:ext cx="51" cy="1"/>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217" name="Line 73">
              <a:extLst>
                <a:ext uri="{FF2B5EF4-FFF2-40B4-BE49-F238E27FC236}">
                  <a16:creationId xmlns:a16="http://schemas.microsoft.com/office/drawing/2014/main" id="{E065ACE7-68C8-0BE1-A2E9-B755D3C02FDE}"/>
                </a:ext>
              </a:extLst>
            </p:cNvPr>
            <p:cNvSpPr>
              <a:spLocks noChangeShapeType="1"/>
            </p:cNvSpPr>
            <p:nvPr/>
          </p:nvSpPr>
          <p:spPr bwMode="auto">
            <a:xfrm flipV="1">
              <a:off x="1752" y="1398"/>
              <a:ext cx="59" cy="44"/>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328" name="Freeform 184">
              <a:extLst>
                <a:ext uri="{FF2B5EF4-FFF2-40B4-BE49-F238E27FC236}">
                  <a16:creationId xmlns:a16="http://schemas.microsoft.com/office/drawing/2014/main" id="{B066E5E3-4DAD-7D78-942E-6DE59431426B}"/>
                </a:ext>
              </a:extLst>
            </p:cNvPr>
            <p:cNvSpPr>
              <a:spLocks/>
            </p:cNvSpPr>
            <p:nvPr/>
          </p:nvSpPr>
          <p:spPr bwMode="auto">
            <a:xfrm>
              <a:off x="2332" y="1541"/>
              <a:ext cx="403" cy="77"/>
            </a:xfrm>
            <a:custGeom>
              <a:avLst/>
              <a:gdLst>
                <a:gd name="T0" fmla="*/ 181 w 403"/>
                <a:gd name="T1" fmla="*/ 0 h 77"/>
                <a:gd name="T2" fmla="*/ 142 w 403"/>
                <a:gd name="T3" fmla="*/ 1 h 77"/>
                <a:gd name="T4" fmla="*/ 106 w 403"/>
                <a:gd name="T5" fmla="*/ 5 h 77"/>
                <a:gd name="T6" fmla="*/ 81 w 403"/>
                <a:gd name="T7" fmla="*/ 7 h 77"/>
                <a:gd name="T8" fmla="*/ 66 w 403"/>
                <a:gd name="T9" fmla="*/ 10 h 77"/>
                <a:gd name="T10" fmla="*/ 52 w 403"/>
                <a:gd name="T11" fmla="*/ 13 h 77"/>
                <a:gd name="T12" fmla="*/ 40 w 403"/>
                <a:gd name="T13" fmla="*/ 15 h 77"/>
                <a:gd name="T14" fmla="*/ 29 w 403"/>
                <a:gd name="T15" fmla="*/ 19 h 77"/>
                <a:gd name="T16" fmla="*/ 19 w 403"/>
                <a:gd name="T17" fmla="*/ 22 h 77"/>
                <a:gd name="T18" fmla="*/ 12 w 403"/>
                <a:gd name="T19" fmla="*/ 26 h 77"/>
                <a:gd name="T20" fmla="*/ 7 w 403"/>
                <a:gd name="T21" fmla="*/ 29 h 77"/>
                <a:gd name="T22" fmla="*/ 2 w 403"/>
                <a:gd name="T23" fmla="*/ 33 h 77"/>
                <a:gd name="T24" fmla="*/ 0 w 403"/>
                <a:gd name="T25" fmla="*/ 36 h 77"/>
                <a:gd name="T26" fmla="*/ 0 w 403"/>
                <a:gd name="T27" fmla="*/ 41 h 77"/>
                <a:gd name="T28" fmla="*/ 2 w 403"/>
                <a:gd name="T29" fmla="*/ 45 h 77"/>
                <a:gd name="T30" fmla="*/ 7 w 403"/>
                <a:gd name="T31" fmla="*/ 48 h 77"/>
                <a:gd name="T32" fmla="*/ 12 w 403"/>
                <a:gd name="T33" fmla="*/ 52 h 77"/>
                <a:gd name="T34" fmla="*/ 19 w 403"/>
                <a:gd name="T35" fmla="*/ 55 h 77"/>
                <a:gd name="T36" fmla="*/ 29 w 403"/>
                <a:gd name="T37" fmla="*/ 59 h 77"/>
                <a:gd name="T38" fmla="*/ 40 w 403"/>
                <a:gd name="T39" fmla="*/ 62 h 77"/>
                <a:gd name="T40" fmla="*/ 52 w 403"/>
                <a:gd name="T41" fmla="*/ 65 h 77"/>
                <a:gd name="T42" fmla="*/ 66 w 403"/>
                <a:gd name="T43" fmla="*/ 68 h 77"/>
                <a:gd name="T44" fmla="*/ 81 w 403"/>
                <a:gd name="T45" fmla="*/ 70 h 77"/>
                <a:gd name="T46" fmla="*/ 106 w 403"/>
                <a:gd name="T47" fmla="*/ 73 h 77"/>
                <a:gd name="T48" fmla="*/ 142 w 403"/>
                <a:gd name="T49" fmla="*/ 76 h 77"/>
                <a:gd name="T50" fmla="*/ 181 w 403"/>
                <a:gd name="T51" fmla="*/ 77 h 77"/>
                <a:gd name="T52" fmla="*/ 223 w 403"/>
                <a:gd name="T53" fmla="*/ 77 h 77"/>
                <a:gd name="T54" fmla="*/ 261 w 403"/>
                <a:gd name="T55" fmla="*/ 76 h 77"/>
                <a:gd name="T56" fmla="*/ 297 w 403"/>
                <a:gd name="T57" fmla="*/ 73 h 77"/>
                <a:gd name="T58" fmla="*/ 322 w 403"/>
                <a:gd name="T59" fmla="*/ 70 h 77"/>
                <a:gd name="T60" fmla="*/ 337 w 403"/>
                <a:gd name="T61" fmla="*/ 68 h 77"/>
                <a:gd name="T62" fmla="*/ 351 w 403"/>
                <a:gd name="T63" fmla="*/ 65 h 77"/>
                <a:gd name="T64" fmla="*/ 363 w 403"/>
                <a:gd name="T65" fmla="*/ 62 h 77"/>
                <a:gd name="T66" fmla="*/ 374 w 403"/>
                <a:gd name="T67" fmla="*/ 59 h 77"/>
                <a:gd name="T68" fmla="*/ 384 w 403"/>
                <a:gd name="T69" fmla="*/ 55 h 77"/>
                <a:gd name="T70" fmla="*/ 391 w 403"/>
                <a:gd name="T71" fmla="*/ 52 h 77"/>
                <a:gd name="T72" fmla="*/ 396 w 403"/>
                <a:gd name="T73" fmla="*/ 48 h 77"/>
                <a:gd name="T74" fmla="*/ 401 w 403"/>
                <a:gd name="T75" fmla="*/ 45 h 77"/>
                <a:gd name="T76" fmla="*/ 402 w 403"/>
                <a:gd name="T77" fmla="*/ 41 h 77"/>
                <a:gd name="T78" fmla="*/ 402 w 403"/>
                <a:gd name="T79" fmla="*/ 36 h 77"/>
                <a:gd name="T80" fmla="*/ 401 w 403"/>
                <a:gd name="T81" fmla="*/ 33 h 77"/>
                <a:gd name="T82" fmla="*/ 396 w 403"/>
                <a:gd name="T83" fmla="*/ 29 h 77"/>
                <a:gd name="T84" fmla="*/ 391 w 403"/>
                <a:gd name="T85" fmla="*/ 26 h 77"/>
                <a:gd name="T86" fmla="*/ 384 w 403"/>
                <a:gd name="T87" fmla="*/ 22 h 77"/>
                <a:gd name="T88" fmla="*/ 374 w 403"/>
                <a:gd name="T89" fmla="*/ 19 h 77"/>
                <a:gd name="T90" fmla="*/ 363 w 403"/>
                <a:gd name="T91" fmla="*/ 15 h 77"/>
                <a:gd name="T92" fmla="*/ 351 w 403"/>
                <a:gd name="T93" fmla="*/ 13 h 77"/>
                <a:gd name="T94" fmla="*/ 337 w 403"/>
                <a:gd name="T95" fmla="*/ 10 h 77"/>
                <a:gd name="T96" fmla="*/ 322 w 403"/>
                <a:gd name="T97" fmla="*/ 7 h 77"/>
                <a:gd name="T98" fmla="*/ 297 w 403"/>
                <a:gd name="T99" fmla="*/ 5 h 77"/>
                <a:gd name="T100" fmla="*/ 261 w 403"/>
                <a:gd name="T101" fmla="*/ 1 h 77"/>
                <a:gd name="T102" fmla="*/ 223 w 403"/>
                <a:gd name="T103"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3" h="77">
                  <a:moveTo>
                    <a:pt x="202" y="0"/>
                  </a:moveTo>
                  <a:lnTo>
                    <a:pt x="181" y="0"/>
                  </a:lnTo>
                  <a:lnTo>
                    <a:pt x="161" y="0"/>
                  </a:lnTo>
                  <a:lnTo>
                    <a:pt x="142" y="1"/>
                  </a:lnTo>
                  <a:lnTo>
                    <a:pt x="123" y="3"/>
                  </a:lnTo>
                  <a:lnTo>
                    <a:pt x="106" y="5"/>
                  </a:lnTo>
                  <a:lnTo>
                    <a:pt x="88" y="6"/>
                  </a:lnTo>
                  <a:lnTo>
                    <a:pt x="81" y="7"/>
                  </a:lnTo>
                  <a:lnTo>
                    <a:pt x="73" y="8"/>
                  </a:lnTo>
                  <a:lnTo>
                    <a:pt x="66" y="10"/>
                  </a:lnTo>
                  <a:lnTo>
                    <a:pt x="59" y="11"/>
                  </a:lnTo>
                  <a:lnTo>
                    <a:pt x="52" y="13"/>
                  </a:lnTo>
                  <a:lnTo>
                    <a:pt x="46" y="14"/>
                  </a:lnTo>
                  <a:lnTo>
                    <a:pt x="40" y="15"/>
                  </a:lnTo>
                  <a:lnTo>
                    <a:pt x="35" y="17"/>
                  </a:lnTo>
                  <a:lnTo>
                    <a:pt x="29" y="19"/>
                  </a:lnTo>
                  <a:lnTo>
                    <a:pt x="24" y="20"/>
                  </a:lnTo>
                  <a:lnTo>
                    <a:pt x="19" y="22"/>
                  </a:lnTo>
                  <a:lnTo>
                    <a:pt x="16" y="24"/>
                  </a:lnTo>
                  <a:lnTo>
                    <a:pt x="12" y="26"/>
                  </a:lnTo>
                  <a:lnTo>
                    <a:pt x="9" y="27"/>
                  </a:lnTo>
                  <a:lnTo>
                    <a:pt x="7" y="29"/>
                  </a:lnTo>
                  <a:lnTo>
                    <a:pt x="4" y="31"/>
                  </a:lnTo>
                  <a:lnTo>
                    <a:pt x="2" y="33"/>
                  </a:lnTo>
                  <a:lnTo>
                    <a:pt x="1" y="35"/>
                  </a:lnTo>
                  <a:lnTo>
                    <a:pt x="0" y="36"/>
                  </a:lnTo>
                  <a:lnTo>
                    <a:pt x="0" y="39"/>
                  </a:lnTo>
                  <a:lnTo>
                    <a:pt x="0" y="41"/>
                  </a:lnTo>
                  <a:lnTo>
                    <a:pt x="1" y="42"/>
                  </a:lnTo>
                  <a:lnTo>
                    <a:pt x="2" y="45"/>
                  </a:lnTo>
                  <a:lnTo>
                    <a:pt x="4" y="47"/>
                  </a:lnTo>
                  <a:lnTo>
                    <a:pt x="7" y="48"/>
                  </a:lnTo>
                  <a:lnTo>
                    <a:pt x="9" y="51"/>
                  </a:lnTo>
                  <a:lnTo>
                    <a:pt x="12" y="52"/>
                  </a:lnTo>
                  <a:lnTo>
                    <a:pt x="16" y="54"/>
                  </a:lnTo>
                  <a:lnTo>
                    <a:pt x="19" y="55"/>
                  </a:lnTo>
                  <a:lnTo>
                    <a:pt x="24" y="58"/>
                  </a:lnTo>
                  <a:lnTo>
                    <a:pt x="29" y="59"/>
                  </a:lnTo>
                  <a:lnTo>
                    <a:pt x="35" y="61"/>
                  </a:lnTo>
                  <a:lnTo>
                    <a:pt x="40" y="62"/>
                  </a:lnTo>
                  <a:lnTo>
                    <a:pt x="46" y="63"/>
                  </a:lnTo>
                  <a:lnTo>
                    <a:pt x="52" y="65"/>
                  </a:lnTo>
                  <a:lnTo>
                    <a:pt x="59" y="67"/>
                  </a:lnTo>
                  <a:lnTo>
                    <a:pt x="66" y="68"/>
                  </a:lnTo>
                  <a:lnTo>
                    <a:pt x="73" y="69"/>
                  </a:lnTo>
                  <a:lnTo>
                    <a:pt x="81" y="70"/>
                  </a:lnTo>
                  <a:lnTo>
                    <a:pt x="88" y="72"/>
                  </a:lnTo>
                  <a:lnTo>
                    <a:pt x="106" y="73"/>
                  </a:lnTo>
                  <a:lnTo>
                    <a:pt x="123" y="75"/>
                  </a:lnTo>
                  <a:lnTo>
                    <a:pt x="142" y="76"/>
                  </a:lnTo>
                  <a:lnTo>
                    <a:pt x="161" y="77"/>
                  </a:lnTo>
                  <a:lnTo>
                    <a:pt x="181" y="77"/>
                  </a:lnTo>
                  <a:lnTo>
                    <a:pt x="202" y="77"/>
                  </a:lnTo>
                  <a:lnTo>
                    <a:pt x="223" y="77"/>
                  </a:lnTo>
                  <a:lnTo>
                    <a:pt x="242" y="77"/>
                  </a:lnTo>
                  <a:lnTo>
                    <a:pt x="261" y="76"/>
                  </a:lnTo>
                  <a:lnTo>
                    <a:pt x="280" y="75"/>
                  </a:lnTo>
                  <a:lnTo>
                    <a:pt x="297" y="73"/>
                  </a:lnTo>
                  <a:lnTo>
                    <a:pt x="315" y="72"/>
                  </a:lnTo>
                  <a:lnTo>
                    <a:pt x="322" y="70"/>
                  </a:lnTo>
                  <a:lnTo>
                    <a:pt x="330" y="69"/>
                  </a:lnTo>
                  <a:lnTo>
                    <a:pt x="337" y="68"/>
                  </a:lnTo>
                  <a:lnTo>
                    <a:pt x="344" y="67"/>
                  </a:lnTo>
                  <a:lnTo>
                    <a:pt x="351" y="65"/>
                  </a:lnTo>
                  <a:lnTo>
                    <a:pt x="357" y="63"/>
                  </a:lnTo>
                  <a:lnTo>
                    <a:pt x="363" y="62"/>
                  </a:lnTo>
                  <a:lnTo>
                    <a:pt x="368" y="61"/>
                  </a:lnTo>
                  <a:lnTo>
                    <a:pt x="374" y="59"/>
                  </a:lnTo>
                  <a:lnTo>
                    <a:pt x="379" y="58"/>
                  </a:lnTo>
                  <a:lnTo>
                    <a:pt x="384" y="55"/>
                  </a:lnTo>
                  <a:lnTo>
                    <a:pt x="387" y="54"/>
                  </a:lnTo>
                  <a:lnTo>
                    <a:pt x="391" y="52"/>
                  </a:lnTo>
                  <a:lnTo>
                    <a:pt x="394" y="51"/>
                  </a:lnTo>
                  <a:lnTo>
                    <a:pt x="396" y="48"/>
                  </a:lnTo>
                  <a:lnTo>
                    <a:pt x="399" y="47"/>
                  </a:lnTo>
                  <a:lnTo>
                    <a:pt x="401" y="45"/>
                  </a:lnTo>
                  <a:lnTo>
                    <a:pt x="402" y="42"/>
                  </a:lnTo>
                  <a:lnTo>
                    <a:pt x="402" y="41"/>
                  </a:lnTo>
                  <a:lnTo>
                    <a:pt x="403" y="39"/>
                  </a:lnTo>
                  <a:lnTo>
                    <a:pt x="402" y="36"/>
                  </a:lnTo>
                  <a:lnTo>
                    <a:pt x="402" y="35"/>
                  </a:lnTo>
                  <a:lnTo>
                    <a:pt x="401" y="33"/>
                  </a:lnTo>
                  <a:lnTo>
                    <a:pt x="399" y="31"/>
                  </a:lnTo>
                  <a:lnTo>
                    <a:pt x="396" y="29"/>
                  </a:lnTo>
                  <a:lnTo>
                    <a:pt x="394" y="27"/>
                  </a:lnTo>
                  <a:lnTo>
                    <a:pt x="391" y="26"/>
                  </a:lnTo>
                  <a:lnTo>
                    <a:pt x="387" y="24"/>
                  </a:lnTo>
                  <a:lnTo>
                    <a:pt x="384" y="22"/>
                  </a:lnTo>
                  <a:lnTo>
                    <a:pt x="379" y="20"/>
                  </a:lnTo>
                  <a:lnTo>
                    <a:pt x="374" y="19"/>
                  </a:lnTo>
                  <a:lnTo>
                    <a:pt x="368" y="17"/>
                  </a:lnTo>
                  <a:lnTo>
                    <a:pt x="363" y="15"/>
                  </a:lnTo>
                  <a:lnTo>
                    <a:pt x="357" y="14"/>
                  </a:lnTo>
                  <a:lnTo>
                    <a:pt x="351" y="13"/>
                  </a:lnTo>
                  <a:lnTo>
                    <a:pt x="344" y="11"/>
                  </a:lnTo>
                  <a:lnTo>
                    <a:pt x="337" y="10"/>
                  </a:lnTo>
                  <a:lnTo>
                    <a:pt x="330" y="8"/>
                  </a:lnTo>
                  <a:lnTo>
                    <a:pt x="322" y="7"/>
                  </a:lnTo>
                  <a:lnTo>
                    <a:pt x="315" y="6"/>
                  </a:lnTo>
                  <a:lnTo>
                    <a:pt x="297" y="5"/>
                  </a:lnTo>
                  <a:lnTo>
                    <a:pt x="280" y="3"/>
                  </a:lnTo>
                  <a:lnTo>
                    <a:pt x="261" y="1"/>
                  </a:lnTo>
                  <a:lnTo>
                    <a:pt x="242" y="0"/>
                  </a:lnTo>
                  <a:lnTo>
                    <a:pt x="223" y="0"/>
                  </a:lnTo>
                  <a:lnTo>
                    <a:pt x="202" y="0"/>
                  </a:lnTo>
                  <a:close/>
                </a:path>
              </a:pathLst>
            </a:custGeom>
            <a:solidFill>
              <a:srgbClr val="CC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29" name="Freeform 185">
              <a:extLst>
                <a:ext uri="{FF2B5EF4-FFF2-40B4-BE49-F238E27FC236}">
                  <a16:creationId xmlns:a16="http://schemas.microsoft.com/office/drawing/2014/main" id="{C9A2CD6E-CCD5-4E41-AF8A-6F8C102165AE}"/>
                </a:ext>
              </a:extLst>
            </p:cNvPr>
            <p:cNvSpPr>
              <a:spLocks/>
            </p:cNvSpPr>
            <p:nvPr/>
          </p:nvSpPr>
          <p:spPr bwMode="auto">
            <a:xfrm>
              <a:off x="2332" y="1541"/>
              <a:ext cx="403" cy="77"/>
            </a:xfrm>
            <a:custGeom>
              <a:avLst/>
              <a:gdLst>
                <a:gd name="T0" fmla="*/ 181 w 403"/>
                <a:gd name="T1" fmla="*/ 0 h 77"/>
                <a:gd name="T2" fmla="*/ 142 w 403"/>
                <a:gd name="T3" fmla="*/ 1 h 77"/>
                <a:gd name="T4" fmla="*/ 106 w 403"/>
                <a:gd name="T5" fmla="*/ 5 h 77"/>
                <a:gd name="T6" fmla="*/ 81 w 403"/>
                <a:gd name="T7" fmla="*/ 7 h 77"/>
                <a:gd name="T8" fmla="*/ 66 w 403"/>
                <a:gd name="T9" fmla="*/ 10 h 77"/>
                <a:gd name="T10" fmla="*/ 52 w 403"/>
                <a:gd name="T11" fmla="*/ 13 h 77"/>
                <a:gd name="T12" fmla="*/ 40 w 403"/>
                <a:gd name="T13" fmla="*/ 15 h 77"/>
                <a:gd name="T14" fmla="*/ 29 w 403"/>
                <a:gd name="T15" fmla="*/ 19 h 77"/>
                <a:gd name="T16" fmla="*/ 19 w 403"/>
                <a:gd name="T17" fmla="*/ 22 h 77"/>
                <a:gd name="T18" fmla="*/ 12 w 403"/>
                <a:gd name="T19" fmla="*/ 26 h 77"/>
                <a:gd name="T20" fmla="*/ 7 w 403"/>
                <a:gd name="T21" fmla="*/ 29 h 77"/>
                <a:gd name="T22" fmla="*/ 2 w 403"/>
                <a:gd name="T23" fmla="*/ 33 h 77"/>
                <a:gd name="T24" fmla="*/ 0 w 403"/>
                <a:gd name="T25" fmla="*/ 36 h 77"/>
                <a:gd name="T26" fmla="*/ 0 w 403"/>
                <a:gd name="T27" fmla="*/ 41 h 77"/>
                <a:gd name="T28" fmla="*/ 2 w 403"/>
                <a:gd name="T29" fmla="*/ 45 h 77"/>
                <a:gd name="T30" fmla="*/ 7 w 403"/>
                <a:gd name="T31" fmla="*/ 48 h 77"/>
                <a:gd name="T32" fmla="*/ 12 w 403"/>
                <a:gd name="T33" fmla="*/ 52 h 77"/>
                <a:gd name="T34" fmla="*/ 19 w 403"/>
                <a:gd name="T35" fmla="*/ 55 h 77"/>
                <a:gd name="T36" fmla="*/ 29 w 403"/>
                <a:gd name="T37" fmla="*/ 59 h 77"/>
                <a:gd name="T38" fmla="*/ 40 w 403"/>
                <a:gd name="T39" fmla="*/ 62 h 77"/>
                <a:gd name="T40" fmla="*/ 52 w 403"/>
                <a:gd name="T41" fmla="*/ 65 h 77"/>
                <a:gd name="T42" fmla="*/ 66 w 403"/>
                <a:gd name="T43" fmla="*/ 68 h 77"/>
                <a:gd name="T44" fmla="*/ 81 w 403"/>
                <a:gd name="T45" fmla="*/ 70 h 77"/>
                <a:gd name="T46" fmla="*/ 106 w 403"/>
                <a:gd name="T47" fmla="*/ 73 h 77"/>
                <a:gd name="T48" fmla="*/ 142 w 403"/>
                <a:gd name="T49" fmla="*/ 76 h 77"/>
                <a:gd name="T50" fmla="*/ 181 w 403"/>
                <a:gd name="T51" fmla="*/ 77 h 77"/>
                <a:gd name="T52" fmla="*/ 223 w 403"/>
                <a:gd name="T53" fmla="*/ 77 h 77"/>
                <a:gd name="T54" fmla="*/ 261 w 403"/>
                <a:gd name="T55" fmla="*/ 76 h 77"/>
                <a:gd name="T56" fmla="*/ 297 w 403"/>
                <a:gd name="T57" fmla="*/ 73 h 77"/>
                <a:gd name="T58" fmla="*/ 322 w 403"/>
                <a:gd name="T59" fmla="*/ 70 h 77"/>
                <a:gd name="T60" fmla="*/ 337 w 403"/>
                <a:gd name="T61" fmla="*/ 68 h 77"/>
                <a:gd name="T62" fmla="*/ 351 w 403"/>
                <a:gd name="T63" fmla="*/ 65 h 77"/>
                <a:gd name="T64" fmla="*/ 363 w 403"/>
                <a:gd name="T65" fmla="*/ 62 h 77"/>
                <a:gd name="T66" fmla="*/ 374 w 403"/>
                <a:gd name="T67" fmla="*/ 59 h 77"/>
                <a:gd name="T68" fmla="*/ 384 w 403"/>
                <a:gd name="T69" fmla="*/ 55 h 77"/>
                <a:gd name="T70" fmla="*/ 391 w 403"/>
                <a:gd name="T71" fmla="*/ 52 h 77"/>
                <a:gd name="T72" fmla="*/ 396 w 403"/>
                <a:gd name="T73" fmla="*/ 48 h 77"/>
                <a:gd name="T74" fmla="*/ 401 w 403"/>
                <a:gd name="T75" fmla="*/ 45 h 77"/>
                <a:gd name="T76" fmla="*/ 402 w 403"/>
                <a:gd name="T77" fmla="*/ 41 h 77"/>
                <a:gd name="T78" fmla="*/ 402 w 403"/>
                <a:gd name="T79" fmla="*/ 36 h 77"/>
                <a:gd name="T80" fmla="*/ 401 w 403"/>
                <a:gd name="T81" fmla="*/ 33 h 77"/>
                <a:gd name="T82" fmla="*/ 396 w 403"/>
                <a:gd name="T83" fmla="*/ 29 h 77"/>
                <a:gd name="T84" fmla="*/ 391 w 403"/>
                <a:gd name="T85" fmla="*/ 26 h 77"/>
                <a:gd name="T86" fmla="*/ 384 w 403"/>
                <a:gd name="T87" fmla="*/ 22 h 77"/>
                <a:gd name="T88" fmla="*/ 374 w 403"/>
                <a:gd name="T89" fmla="*/ 19 h 77"/>
                <a:gd name="T90" fmla="*/ 363 w 403"/>
                <a:gd name="T91" fmla="*/ 15 h 77"/>
                <a:gd name="T92" fmla="*/ 351 w 403"/>
                <a:gd name="T93" fmla="*/ 13 h 77"/>
                <a:gd name="T94" fmla="*/ 337 w 403"/>
                <a:gd name="T95" fmla="*/ 10 h 77"/>
                <a:gd name="T96" fmla="*/ 322 w 403"/>
                <a:gd name="T97" fmla="*/ 7 h 77"/>
                <a:gd name="T98" fmla="*/ 297 w 403"/>
                <a:gd name="T99" fmla="*/ 5 h 77"/>
                <a:gd name="T100" fmla="*/ 261 w 403"/>
                <a:gd name="T101" fmla="*/ 1 h 77"/>
                <a:gd name="T102" fmla="*/ 223 w 403"/>
                <a:gd name="T103"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3" h="77">
                  <a:moveTo>
                    <a:pt x="202" y="0"/>
                  </a:moveTo>
                  <a:lnTo>
                    <a:pt x="181" y="0"/>
                  </a:lnTo>
                  <a:lnTo>
                    <a:pt x="161" y="0"/>
                  </a:lnTo>
                  <a:lnTo>
                    <a:pt x="142" y="1"/>
                  </a:lnTo>
                  <a:lnTo>
                    <a:pt x="123" y="3"/>
                  </a:lnTo>
                  <a:lnTo>
                    <a:pt x="106" y="5"/>
                  </a:lnTo>
                  <a:lnTo>
                    <a:pt x="88" y="6"/>
                  </a:lnTo>
                  <a:lnTo>
                    <a:pt x="81" y="7"/>
                  </a:lnTo>
                  <a:lnTo>
                    <a:pt x="73" y="8"/>
                  </a:lnTo>
                  <a:lnTo>
                    <a:pt x="66" y="10"/>
                  </a:lnTo>
                  <a:lnTo>
                    <a:pt x="59" y="11"/>
                  </a:lnTo>
                  <a:lnTo>
                    <a:pt x="52" y="13"/>
                  </a:lnTo>
                  <a:lnTo>
                    <a:pt x="46" y="14"/>
                  </a:lnTo>
                  <a:lnTo>
                    <a:pt x="40" y="15"/>
                  </a:lnTo>
                  <a:lnTo>
                    <a:pt x="35" y="17"/>
                  </a:lnTo>
                  <a:lnTo>
                    <a:pt x="29" y="19"/>
                  </a:lnTo>
                  <a:lnTo>
                    <a:pt x="24" y="20"/>
                  </a:lnTo>
                  <a:lnTo>
                    <a:pt x="19" y="22"/>
                  </a:lnTo>
                  <a:lnTo>
                    <a:pt x="16" y="24"/>
                  </a:lnTo>
                  <a:lnTo>
                    <a:pt x="12" y="26"/>
                  </a:lnTo>
                  <a:lnTo>
                    <a:pt x="9" y="27"/>
                  </a:lnTo>
                  <a:lnTo>
                    <a:pt x="7" y="29"/>
                  </a:lnTo>
                  <a:lnTo>
                    <a:pt x="4" y="31"/>
                  </a:lnTo>
                  <a:lnTo>
                    <a:pt x="2" y="33"/>
                  </a:lnTo>
                  <a:lnTo>
                    <a:pt x="1" y="35"/>
                  </a:lnTo>
                  <a:lnTo>
                    <a:pt x="0" y="36"/>
                  </a:lnTo>
                  <a:lnTo>
                    <a:pt x="0" y="39"/>
                  </a:lnTo>
                  <a:lnTo>
                    <a:pt x="0" y="41"/>
                  </a:lnTo>
                  <a:lnTo>
                    <a:pt x="1" y="42"/>
                  </a:lnTo>
                  <a:lnTo>
                    <a:pt x="2" y="45"/>
                  </a:lnTo>
                  <a:lnTo>
                    <a:pt x="4" y="47"/>
                  </a:lnTo>
                  <a:lnTo>
                    <a:pt x="7" y="48"/>
                  </a:lnTo>
                  <a:lnTo>
                    <a:pt x="9" y="51"/>
                  </a:lnTo>
                  <a:lnTo>
                    <a:pt x="12" y="52"/>
                  </a:lnTo>
                  <a:lnTo>
                    <a:pt x="16" y="54"/>
                  </a:lnTo>
                  <a:lnTo>
                    <a:pt x="19" y="55"/>
                  </a:lnTo>
                  <a:lnTo>
                    <a:pt x="24" y="58"/>
                  </a:lnTo>
                  <a:lnTo>
                    <a:pt x="29" y="59"/>
                  </a:lnTo>
                  <a:lnTo>
                    <a:pt x="35" y="61"/>
                  </a:lnTo>
                  <a:lnTo>
                    <a:pt x="40" y="62"/>
                  </a:lnTo>
                  <a:lnTo>
                    <a:pt x="46" y="63"/>
                  </a:lnTo>
                  <a:lnTo>
                    <a:pt x="52" y="65"/>
                  </a:lnTo>
                  <a:lnTo>
                    <a:pt x="59" y="67"/>
                  </a:lnTo>
                  <a:lnTo>
                    <a:pt x="66" y="68"/>
                  </a:lnTo>
                  <a:lnTo>
                    <a:pt x="73" y="69"/>
                  </a:lnTo>
                  <a:lnTo>
                    <a:pt x="81" y="70"/>
                  </a:lnTo>
                  <a:lnTo>
                    <a:pt x="88" y="72"/>
                  </a:lnTo>
                  <a:lnTo>
                    <a:pt x="106" y="73"/>
                  </a:lnTo>
                  <a:lnTo>
                    <a:pt x="123" y="75"/>
                  </a:lnTo>
                  <a:lnTo>
                    <a:pt x="142" y="76"/>
                  </a:lnTo>
                  <a:lnTo>
                    <a:pt x="161" y="77"/>
                  </a:lnTo>
                  <a:lnTo>
                    <a:pt x="181" y="77"/>
                  </a:lnTo>
                  <a:lnTo>
                    <a:pt x="202" y="77"/>
                  </a:lnTo>
                  <a:lnTo>
                    <a:pt x="223" y="77"/>
                  </a:lnTo>
                  <a:lnTo>
                    <a:pt x="242" y="77"/>
                  </a:lnTo>
                  <a:lnTo>
                    <a:pt x="261" y="76"/>
                  </a:lnTo>
                  <a:lnTo>
                    <a:pt x="280" y="75"/>
                  </a:lnTo>
                  <a:lnTo>
                    <a:pt x="297" y="73"/>
                  </a:lnTo>
                  <a:lnTo>
                    <a:pt x="315" y="72"/>
                  </a:lnTo>
                  <a:lnTo>
                    <a:pt x="322" y="70"/>
                  </a:lnTo>
                  <a:lnTo>
                    <a:pt x="330" y="69"/>
                  </a:lnTo>
                  <a:lnTo>
                    <a:pt x="337" y="68"/>
                  </a:lnTo>
                  <a:lnTo>
                    <a:pt x="344" y="67"/>
                  </a:lnTo>
                  <a:lnTo>
                    <a:pt x="351" y="65"/>
                  </a:lnTo>
                  <a:lnTo>
                    <a:pt x="357" y="63"/>
                  </a:lnTo>
                  <a:lnTo>
                    <a:pt x="363" y="62"/>
                  </a:lnTo>
                  <a:lnTo>
                    <a:pt x="368" y="61"/>
                  </a:lnTo>
                  <a:lnTo>
                    <a:pt x="374" y="59"/>
                  </a:lnTo>
                  <a:lnTo>
                    <a:pt x="379" y="58"/>
                  </a:lnTo>
                  <a:lnTo>
                    <a:pt x="384" y="55"/>
                  </a:lnTo>
                  <a:lnTo>
                    <a:pt x="387" y="54"/>
                  </a:lnTo>
                  <a:lnTo>
                    <a:pt x="391" y="52"/>
                  </a:lnTo>
                  <a:lnTo>
                    <a:pt x="394" y="51"/>
                  </a:lnTo>
                  <a:lnTo>
                    <a:pt x="396" y="48"/>
                  </a:lnTo>
                  <a:lnTo>
                    <a:pt x="399" y="47"/>
                  </a:lnTo>
                  <a:lnTo>
                    <a:pt x="401" y="45"/>
                  </a:lnTo>
                  <a:lnTo>
                    <a:pt x="402" y="42"/>
                  </a:lnTo>
                  <a:lnTo>
                    <a:pt x="402" y="41"/>
                  </a:lnTo>
                  <a:lnTo>
                    <a:pt x="403" y="39"/>
                  </a:lnTo>
                  <a:lnTo>
                    <a:pt x="402" y="36"/>
                  </a:lnTo>
                  <a:lnTo>
                    <a:pt x="402" y="35"/>
                  </a:lnTo>
                  <a:lnTo>
                    <a:pt x="401" y="33"/>
                  </a:lnTo>
                  <a:lnTo>
                    <a:pt x="399" y="31"/>
                  </a:lnTo>
                  <a:lnTo>
                    <a:pt x="396" y="29"/>
                  </a:lnTo>
                  <a:lnTo>
                    <a:pt x="394" y="27"/>
                  </a:lnTo>
                  <a:lnTo>
                    <a:pt x="391" y="26"/>
                  </a:lnTo>
                  <a:lnTo>
                    <a:pt x="387" y="24"/>
                  </a:lnTo>
                  <a:lnTo>
                    <a:pt x="384" y="22"/>
                  </a:lnTo>
                  <a:lnTo>
                    <a:pt x="379" y="20"/>
                  </a:lnTo>
                  <a:lnTo>
                    <a:pt x="374" y="19"/>
                  </a:lnTo>
                  <a:lnTo>
                    <a:pt x="368" y="17"/>
                  </a:lnTo>
                  <a:lnTo>
                    <a:pt x="363" y="15"/>
                  </a:lnTo>
                  <a:lnTo>
                    <a:pt x="357" y="14"/>
                  </a:lnTo>
                  <a:lnTo>
                    <a:pt x="351" y="13"/>
                  </a:lnTo>
                  <a:lnTo>
                    <a:pt x="344" y="11"/>
                  </a:lnTo>
                  <a:lnTo>
                    <a:pt x="337" y="10"/>
                  </a:lnTo>
                  <a:lnTo>
                    <a:pt x="330" y="8"/>
                  </a:lnTo>
                  <a:lnTo>
                    <a:pt x="322" y="7"/>
                  </a:lnTo>
                  <a:lnTo>
                    <a:pt x="315" y="6"/>
                  </a:lnTo>
                  <a:lnTo>
                    <a:pt x="297" y="5"/>
                  </a:lnTo>
                  <a:lnTo>
                    <a:pt x="280" y="3"/>
                  </a:lnTo>
                  <a:lnTo>
                    <a:pt x="261" y="1"/>
                  </a:lnTo>
                  <a:lnTo>
                    <a:pt x="242" y="0"/>
                  </a:lnTo>
                  <a:lnTo>
                    <a:pt x="223" y="0"/>
                  </a:lnTo>
                  <a:lnTo>
                    <a:pt x="202" y="0"/>
                  </a:lnTo>
                </a:path>
              </a:pathLst>
            </a:custGeom>
            <a:noFill/>
            <a:ln w="142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134330" name="Line 186">
              <a:extLst>
                <a:ext uri="{FF2B5EF4-FFF2-40B4-BE49-F238E27FC236}">
                  <a16:creationId xmlns:a16="http://schemas.microsoft.com/office/drawing/2014/main" id="{10DD23CD-7712-3808-7B8A-B800DED06860}"/>
                </a:ext>
              </a:extLst>
            </p:cNvPr>
            <p:cNvSpPr>
              <a:spLocks noChangeShapeType="1"/>
            </p:cNvSpPr>
            <p:nvPr/>
          </p:nvSpPr>
          <p:spPr bwMode="auto">
            <a:xfrm>
              <a:off x="2332" y="1534"/>
              <a:ext cx="1" cy="4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331" name="Line 187">
              <a:extLst>
                <a:ext uri="{FF2B5EF4-FFF2-40B4-BE49-F238E27FC236}">
                  <a16:creationId xmlns:a16="http://schemas.microsoft.com/office/drawing/2014/main" id="{8F0BEC31-33F6-45B1-52D9-B669F0C3740A}"/>
                </a:ext>
              </a:extLst>
            </p:cNvPr>
            <p:cNvSpPr>
              <a:spLocks noChangeShapeType="1"/>
            </p:cNvSpPr>
            <p:nvPr/>
          </p:nvSpPr>
          <p:spPr bwMode="auto">
            <a:xfrm>
              <a:off x="2735" y="1534"/>
              <a:ext cx="1" cy="4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332" name="Rectangle 188">
              <a:extLst>
                <a:ext uri="{FF2B5EF4-FFF2-40B4-BE49-F238E27FC236}">
                  <a16:creationId xmlns:a16="http://schemas.microsoft.com/office/drawing/2014/main" id="{0F8141D0-7E07-C571-37FA-AD3A7B567C1E}"/>
                </a:ext>
              </a:extLst>
            </p:cNvPr>
            <p:cNvSpPr>
              <a:spLocks noChangeArrowheads="1"/>
            </p:cNvSpPr>
            <p:nvPr/>
          </p:nvSpPr>
          <p:spPr bwMode="auto">
            <a:xfrm>
              <a:off x="2332" y="1534"/>
              <a:ext cx="400" cy="48"/>
            </a:xfrm>
            <a:prstGeom prst="rect">
              <a:avLst/>
            </a:prstGeom>
            <a:solidFill>
              <a:srgbClr val="CC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4333" name="Rectangle 189">
              <a:extLst>
                <a:ext uri="{FF2B5EF4-FFF2-40B4-BE49-F238E27FC236}">
                  <a16:creationId xmlns:a16="http://schemas.microsoft.com/office/drawing/2014/main" id="{12E78536-8B5E-A8F9-14D8-4025DE6D3DCC}"/>
                </a:ext>
              </a:extLst>
            </p:cNvPr>
            <p:cNvSpPr>
              <a:spLocks noChangeArrowheads="1"/>
            </p:cNvSpPr>
            <p:nvPr/>
          </p:nvSpPr>
          <p:spPr bwMode="auto">
            <a:xfrm>
              <a:off x="2556" y="1552"/>
              <a:ext cx="22" cy="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JO" sz="1300">
                  <a:solidFill>
                    <a:srgbClr val="000000"/>
                  </a:solidFill>
                </a:rPr>
                <a:t> </a:t>
              </a:r>
              <a:endParaRPr lang="en-US" altLang="en-JO"/>
            </a:p>
          </p:txBody>
        </p:sp>
        <p:sp>
          <p:nvSpPr>
            <p:cNvPr id="134334" name="Freeform 190">
              <a:extLst>
                <a:ext uri="{FF2B5EF4-FFF2-40B4-BE49-F238E27FC236}">
                  <a16:creationId xmlns:a16="http://schemas.microsoft.com/office/drawing/2014/main" id="{8E800DF2-3BAB-EA17-902F-70266DBDD4CB}"/>
                </a:ext>
              </a:extLst>
            </p:cNvPr>
            <p:cNvSpPr>
              <a:spLocks/>
            </p:cNvSpPr>
            <p:nvPr/>
          </p:nvSpPr>
          <p:spPr bwMode="auto">
            <a:xfrm>
              <a:off x="2328" y="1478"/>
              <a:ext cx="404" cy="91"/>
            </a:xfrm>
            <a:custGeom>
              <a:avLst/>
              <a:gdLst>
                <a:gd name="T0" fmla="*/ 181 w 404"/>
                <a:gd name="T1" fmla="*/ 0 h 91"/>
                <a:gd name="T2" fmla="*/ 143 w 404"/>
                <a:gd name="T3" fmla="*/ 3 h 91"/>
                <a:gd name="T4" fmla="*/ 106 w 404"/>
                <a:gd name="T5" fmla="*/ 6 h 91"/>
                <a:gd name="T6" fmla="*/ 82 w 404"/>
                <a:gd name="T7" fmla="*/ 10 h 91"/>
                <a:gd name="T8" fmla="*/ 67 w 404"/>
                <a:gd name="T9" fmla="*/ 12 h 91"/>
                <a:gd name="T10" fmla="*/ 53 w 404"/>
                <a:gd name="T11" fmla="*/ 15 h 91"/>
                <a:gd name="T12" fmla="*/ 41 w 404"/>
                <a:gd name="T13" fmla="*/ 19 h 91"/>
                <a:gd name="T14" fmla="*/ 29 w 404"/>
                <a:gd name="T15" fmla="*/ 22 h 91"/>
                <a:gd name="T16" fmla="*/ 20 w 404"/>
                <a:gd name="T17" fmla="*/ 26 h 91"/>
                <a:gd name="T18" fmla="*/ 13 w 404"/>
                <a:gd name="T19" fmla="*/ 29 h 91"/>
                <a:gd name="T20" fmla="*/ 7 w 404"/>
                <a:gd name="T21" fmla="*/ 34 h 91"/>
                <a:gd name="T22" fmla="*/ 2 w 404"/>
                <a:gd name="T23" fmla="*/ 39 h 91"/>
                <a:gd name="T24" fmla="*/ 0 w 404"/>
                <a:gd name="T25" fmla="*/ 43 h 91"/>
                <a:gd name="T26" fmla="*/ 0 w 404"/>
                <a:gd name="T27" fmla="*/ 48 h 91"/>
                <a:gd name="T28" fmla="*/ 2 w 404"/>
                <a:gd name="T29" fmla="*/ 53 h 91"/>
                <a:gd name="T30" fmla="*/ 7 w 404"/>
                <a:gd name="T31" fmla="*/ 57 h 91"/>
                <a:gd name="T32" fmla="*/ 13 w 404"/>
                <a:gd name="T33" fmla="*/ 61 h 91"/>
                <a:gd name="T34" fmla="*/ 20 w 404"/>
                <a:gd name="T35" fmla="*/ 66 h 91"/>
                <a:gd name="T36" fmla="*/ 29 w 404"/>
                <a:gd name="T37" fmla="*/ 69 h 91"/>
                <a:gd name="T38" fmla="*/ 41 w 404"/>
                <a:gd name="T39" fmla="*/ 73 h 91"/>
                <a:gd name="T40" fmla="*/ 53 w 404"/>
                <a:gd name="T41" fmla="*/ 76 h 91"/>
                <a:gd name="T42" fmla="*/ 67 w 404"/>
                <a:gd name="T43" fmla="*/ 80 h 91"/>
                <a:gd name="T44" fmla="*/ 82 w 404"/>
                <a:gd name="T45" fmla="*/ 82 h 91"/>
                <a:gd name="T46" fmla="*/ 106 w 404"/>
                <a:gd name="T47" fmla="*/ 85 h 91"/>
                <a:gd name="T48" fmla="*/ 143 w 404"/>
                <a:gd name="T49" fmla="*/ 89 h 91"/>
                <a:gd name="T50" fmla="*/ 181 w 404"/>
                <a:gd name="T51" fmla="*/ 91 h 91"/>
                <a:gd name="T52" fmla="*/ 223 w 404"/>
                <a:gd name="T53" fmla="*/ 91 h 91"/>
                <a:gd name="T54" fmla="*/ 262 w 404"/>
                <a:gd name="T55" fmla="*/ 89 h 91"/>
                <a:gd name="T56" fmla="*/ 298 w 404"/>
                <a:gd name="T57" fmla="*/ 85 h 91"/>
                <a:gd name="T58" fmla="*/ 322 w 404"/>
                <a:gd name="T59" fmla="*/ 82 h 91"/>
                <a:gd name="T60" fmla="*/ 337 w 404"/>
                <a:gd name="T61" fmla="*/ 80 h 91"/>
                <a:gd name="T62" fmla="*/ 351 w 404"/>
                <a:gd name="T63" fmla="*/ 76 h 91"/>
                <a:gd name="T64" fmla="*/ 363 w 404"/>
                <a:gd name="T65" fmla="*/ 73 h 91"/>
                <a:gd name="T66" fmla="*/ 375 w 404"/>
                <a:gd name="T67" fmla="*/ 69 h 91"/>
                <a:gd name="T68" fmla="*/ 384 w 404"/>
                <a:gd name="T69" fmla="*/ 66 h 91"/>
                <a:gd name="T70" fmla="*/ 391 w 404"/>
                <a:gd name="T71" fmla="*/ 61 h 91"/>
                <a:gd name="T72" fmla="*/ 397 w 404"/>
                <a:gd name="T73" fmla="*/ 57 h 91"/>
                <a:gd name="T74" fmla="*/ 402 w 404"/>
                <a:gd name="T75" fmla="*/ 53 h 91"/>
                <a:gd name="T76" fmla="*/ 404 w 404"/>
                <a:gd name="T77" fmla="*/ 48 h 91"/>
                <a:gd name="T78" fmla="*/ 404 w 404"/>
                <a:gd name="T79" fmla="*/ 43 h 91"/>
                <a:gd name="T80" fmla="*/ 402 w 404"/>
                <a:gd name="T81" fmla="*/ 39 h 91"/>
                <a:gd name="T82" fmla="*/ 397 w 404"/>
                <a:gd name="T83" fmla="*/ 34 h 91"/>
                <a:gd name="T84" fmla="*/ 391 w 404"/>
                <a:gd name="T85" fmla="*/ 29 h 91"/>
                <a:gd name="T86" fmla="*/ 384 w 404"/>
                <a:gd name="T87" fmla="*/ 26 h 91"/>
                <a:gd name="T88" fmla="*/ 375 w 404"/>
                <a:gd name="T89" fmla="*/ 22 h 91"/>
                <a:gd name="T90" fmla="*/ 363 w 404"/>
                <a:gd name="T91" fmla="*/ 19 h 91"/>
                <a:gd name="T92" fmla="*/ 351 w 404"/>
                <a:gd name="T93" fmla="*/ 15 h 91"/>
                <a:gd name="T94" fmla="*/ 337 w 404"/>
                <a:gd name="T95" fmla="*/ 12 h 91"/>
                <a:gd name="T96" fmla="*/ 322 w 404"/>
                <a:gd name="T97" fmla="*/ 10 h 91"/>
                <a:gd name="T98" fmla="*/ 298 w 404"/>
                <a:gd name="T99" fmla="*/ 6 h 91"/>
                <a:gd name="T100" fmla="*/ 262 w 404"/>
                <a:gd name="T101" fmla="*/ 3 h 91"/>
                <a:gd name="T102" fmla="*/ 223 w 404"/>
                <a:gd name="T103"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4" h="91">
                  <a:moveTo>
                    <a:pt x="202" y="0"/>
                  </a:moveTo>
                  <a:lnTo>
                    <a:pt x="181" y="0"/>
                  </a:lnTo>
                  <a:lnTo>
                    <a:pt x="161" y="1"/>
                  </a:lnTo>
                  <a:lnTo>
                    <a:pt x="143" y="3"/>
                  </a:lnTo>
                  <a:lnTo>
                    <a:pt x="124" y="4"/>
                  </a:lnTo>
                  <a:lnTo>
                    <a:pt x="106" y="6"/>
                  </a:lnTo>
                  <a:lnTo>
                    <a:pt x="89" y="8"/>
                  </a:lnTo>
                  <a:lnTo>
                    <a:pt x="82" y="10"/>
                  </a:lnTo>
                  <a:lnTo>
                    <a:pt x="74" y="11"/>
                  </a:lnTo>
                  <a:lnTo>
                    <a:pt x="67" y="12"/>
                  </a:lnTo>
                  <a:lnTo>
                    <a:pt x="60" y="13"/>
                  </a:lnTo>
                  <a:lnTo>
                    <a:pt x="53" y="15"/>
                  </a:lnTo>
                  <a:lnTo>
                    <a:pt x="47" y="17"/>
                  </a:lnTo>
                  <a:lnTo>
                    <a:pt x="41" y="19"/>
                  </a:lnTo>
                  <a:lnTo>
                    <a:pt x="35" y="20"/>
                  </a:lnTo>
                  <a:lnTo>
                    <a:pt x="29" y="22"/>
                  </a:lnTo>
                  <a:lnTo>
                    <a:pt x="25" y="24"/>
                  </a:lnTo>
                  <a:lnTo>
                    <a:pt x="20" y="26"/>
                  </a:lnTo>
                  <a:lnTo>
                    <a:pt x="16" y="28"/>
                  </a:lnTo>
                  <a:lnTo>
                    <a:pt x="13" y="29"/>
                  </a:lnTo>
                  <a:lnTo>
                    <a:pt x="9" y="32"/>
                  </a:lnTo>
                  <a:lnTo>
                    <a:pt x="7" y="34"/>
                  </a:lnTo>
                  <a:lnTo>
                    <a:pt x="5" y="36"/>
                  </a:lnTo>
                  <a:lnTo>
                    <a:pt x="2" y="39"/>
                  </a:lnTo>
                  <a:lnTo>
                    <a:pt x="1" y="41"/>
                  </a:lnTo>
                  <a:lnTo>
                    <a:pt x="0" y="43"/>
                  </a:lnTo>
                  <a:lnTo>
                    <a:pt x="0" y="46"/>
                  </a:lnTo>
                  <a:lnTo>
                    <a:pt x="0" y="48"/>
                  </a:lnTo>
                  <a:lnTo>
                    <a:pt x="1" y="50"/>
                  </a:lnTo>
                  <a:lnTo>
                    <a:pt x="2" y="53"/>
                  </a:lnTo>
                  <a:lnTo>
                    <a:pt x="5" y="55"/>
                  </a:lnTo>
                  <a:lnTo>
                    <a:pt x="7" y="57"/>
                  </a:lnTo>
                  <a:lnTo>
                    <a:pt x="9" y="59"/>
                  </a:lnTo>
                  <a:lnTo>
                    <a:pt x="13" y="61"/>
                  </a:lnTo>
                  <a:lnTo>
                    <a:pt x="16" y="63"/>
                  </a:lnTo>
                  <a:lnTo>
                    <a:pt x="20" y="66"/>
                  </a:lnTo>
                  <a:lnTo>
                    <a:pt x="25" y="67"/>
                  </a:lnTo>
                  <a:lnTo>
                    <a:pt x="29" y="69"/>
                  </a:lnTo>
                  <a:lnTo>
                    <a:pt x="35" y="71"/>
                  </a:lnTo>
                  <a:lnTo>
                    <a:pt x="41" y="73"/>
                  </a:lnTo>
                  <a:lnTo>
                    <a:pt x="47" y="75"/>
                  </a:lnTo>
                  <a:lnTo>
                    <a:pt x="53" y="76"/>
                  </a:lnTo>
                  <a:lnTo>
                    <a:pt x="60" y="77"/>
                  </a:lnTo>
                  <a:lnTo>
                    <a:pt x="67" y="80"/>
                  </a:lnTo>
                  <a:lnTo>
                    <a:pt x="74" y="81"/>
                  </a:lnTo>
                  <a:lnTo>
                    <a:pt x="82" y="82"/>
                  </a:lnTo>
                  <a:lnTo>
                    <a:pt x="89" y="83"/>
                  </a:lnTo>
                  <a:lnTo>
                    <a:pt x="106" y="85"/>
                  </a:lnTo>
                  <a:lnTo>
                    <a:pt x="124" y="88"/>
                  </a:lnTo>
                  <a:lnTo>
                    <a:pt x="143" y="89"/>
                  </a:lnTo>
                  <a:lnTo>
                    <a:pt x="161" y="90"/>
                  </a:lnTo>
                  <a:lnTo>
                    <a:pt x="181" y="91"/>
                  </a:lnTo>
                  <a:lnTo>
                    <a:pt x="202" y="91"/>
                  </a:lnTo>
                  <a:lnTo>
                    <a:pt x="223" y="91"/>
                  </a:lnTo>
                  <a:lnTo>
                    <a:pt x="243" y="90"/>
                  </a:lnTo>
                  <a:lnTo>
                    <a:pt x="262" y="89"/>
                  </a:lnTo>
                  <a:lnTo>
                    <a:pt x="280" y="88"/>
                  </a:lnTo>
                  <a:lnTo>
                    <a:pt x="298" y="85"/>
                  </a:lnTo>
                  <a:lnTo>
                    <a:pt x="315" y="83"/>
                  </a:lnTo>
                  <a:lnTo>
                    <a:pt x="322" y="82"/>
                  </a:lnTo>
                  <a:lnTo>
                    <a:pt x="330" y="81"/>
                  </a:lnTo>
                  <a:lnTo>
                    <a:pt x="337" y="80"/>
                  </a:lnTo>
                  <a:lnTo>
                    <a:pt x="344" y="77"/>
                  </a:lnTo>
                  <a:lnTo>
                    <a:pt x="351" y="76"/>
                  </a:lnTo>
                  <a:lnTo>
                    <a:pt x="357" y="75"/>
                  </a:lnTo>
                  <a:lnTo>
                    <a:pt x="363" y="73"/>
                  </a:lnTo>
                  <a:lnTo>
                    <a:pt x="369" y="71"/>
                  </a:lnTo>
                  <a:lnTo>
                    <a:pt x="375" y="69"/>
                  </a:lnTo>
                  <a:lnTo>
                    <a:pt x="379" y="67"/>
                  </a:lnTo>
                  <a:lnTo>
                    <a:pt x="384" y="66"/>
                  </a:lnTo>
                  <a:lnTo>
                    <a:pt x="388" y="63"/>
                  </a:lnTo>
                  <a:lnTo>
                    <a:pt x="391" y="61"/>
                  </a:lnTo>
                  <a:lnTo>
                    <a:pt x="395" y="59"/>
                  </a:lnTo>
                  <a:lnTo>
                    <a:pt x="397" y="57"/>
                  </a:lnTo>
                  <a:lnTo>
                    <a:pt x="399" y="55"/>
                  </a:lnTo>
                  <a:lnTo>
                    <a:pt x="402" y="53"/>
                  </a:lnTo>
                  <a:lnTo>
                    <a:pt x="403" y="50"/>
                  </a:lnTo>
                  <a:lnTo>
                    <a:pt x="404" y="48"/>
                  </a:lnTo>
                  <a:lnTo>
                    <a:pt x="404" y="46"/>
                  </a:lnTo>
                  <a:lnTo>
                    <a:pt x="404" y="43"/>
                  </a:lnTo>
                  <a:lnTo>
                    <a:pt x="403" y="41"/>
                  </a:lnTo>
                  <a:lnTo>
                    <a:pt x="402" y="39"/>
                  </a:lnTo>
                  <a:lnTo>
                    <a:pt x="399" y="36"/>
                  </a:lnTo>
                  <a:lnTo>
                    <a:pt x="397" y="34"/>
                  </a:lnTo>
                  <a:lnTo>
                    <a:pt x="395" y="32"/>
                  </a:lnTo>
                  <a:lnTo>
                    <a:pt x="391" y="29"/>
                  </a:lnTo>
                  <a:lnTo>
                    <a:pt x="388" y="28"/>
                  </a:lnTo>
                  <a:lnTo>
                    <a:pt x="384" y="26"/>
                  </a:lnTo>
                  <a:lnTo>
                    <a:pt x="379" y="24"/>
                  </a:lnTo>
                  <a:lnTo>
                    <a:pt x="375" y="22"/>
                  </a:lnTo>
                  <a:lnTo>
                    <a:pt x="369" y="20"/>
                  </a:lnTo>
                  <a:lnTo>
                    <a:pt x="363" y="19"/>
                  </a:lnTo>
                  <a:lnTo>
                    <a:pt x="357" y="17"/>
                  </a:lnTo>
                  <a:lnTo>
                    <a:pt x="351" y="15"/>
                  </a:lnTo>
                  <a:lnTo>
                    <a:pt x="344" y="13"/>
                  </a:lnTo>
                  <a:lnTo>
                    <a:pt x="337" y="12"/>
                  </a:lnTo>
                  <a:lnTo>
                    <a:pt x="330" y="11"/>
                  </a:lnTo>
                  <a:lnTo>
                    <a:pt x="322" y="10"/>
                  </a:lnTo>
                  <a:lnTo>
                    <a:pt x="315" y="8"/>
                  </a:lnTo>
                  <a:lnTo>
                    <a:pt x="298" y="6"/>
                  </a:lnTo>
                  <a:lnTo>
                    <a:pt x="280" y="4"/>
                  </a:lnTo>
                  <a:lnTo>
                    <a:pt x="262" y="3"/>
                  </a:lnTo>
                  <a:lnTo>
                    <a:pt x="243" y="1"/>
                  </a:lnTo>
                  <a:lnTo>
                    <a:pt x="223" y="0"/>
                  </a:lnTo>
                  <a:lnTo>
                    <a:pt x="202" y="0"/>
                  </a:lnTo>
                  <a:close/>
                </a:path>
              </a:pathLst>
            </a:custGeom>
            <a:solidFill>
              <a:srgbClr val="CC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35" name="Freeform 191">
              <a:extLst>
                <a:ext uri="{FF2B5EF4-FFF2-40B4-BE49-F238E27FC236}">
                  <a16:creationId xmlns:a16="http://schemas.microsoft.com/office/drawing/2014/main" id="{E6C9AADC-8E84-3288-73C9-49D3459F6A52}"/>
                </a:ext>
              </a:extLst>
            </p:cNvPr>
            <p:cNvSpPr>
              <a:spLocks/>
            </p:cNvSpPr>
            <p:nvPr/>
          </p:nvSpPr>
          <p:spPr bwMode="auto">
            <a:xfrm>
              <a:off x="2328" y="1478"/>
              <a:ext cx="404" cy="91"/>
            </a:xfrm>
            <a:custGeom>
              <a:avLst/>
              <a:gdLst>
                <a:gd name="T0" fmla="*/ 181 w 404"/>
                <a:gd name="T1" fmla="*/ 0 h 91"/>
                <a:gd name="T2" fmla="*/ 143 w 404"/>
                <a:gd name="T3" fmla="*/ 3 h 91"/>
                <a:gd name="T4" fmla="*/ 106 w 404"/>
                <a:gd name="T5" fmla="*/ 6 h 91"/>
                <a:gd name="T6" fmla="*/ 82 w 404"/>
                <a:gd name="T7" fmla="*/ 10 h 91"/>
                <a:gd name="T8" fmla="*/ 67 w 404"/>
                <a:gd name="T9" fmla="*/ 12 h 91"/>
                <a:gd name="T10" fmla="*/ 53 w 404"/>
                <a:gd name="T11" fmla="*/ 15 h 91"/>
                <a:gd name="T12" fmla="*/ 41 w 404"/>
                <a:gd name="T13" fmla="*/ 19 h 91"/>
                <a:gd name="T14" fmla="*/ 29 w 404"/>
                <a:gd name="T15" fmla="*/ 22 h 91"/>
                <a:gd name="T16" fmla="*/ 20 w 404"/>
                <a:gd name="T17" fmla="*/ 26 h 91"/>
                <a:gd name="T18" fmla="*/ 13 w 404"/>
                <a:gd name="T19" fmla="*/ 29 h 91"/>
                <a:gd name="T20" fmla="*/ 7 w 404"/>
                <a:gd name="T21" fmla="*/ 34 h 91"/>
                <a:gd name="T22" fmla="*/ 2 w 404"/>
                <a:gd name="T23" fmla="*/ 39 h 91"/>
                <a:gd name="T24" fmla="*/ 0 w 404"/>
                <a:gd name="T25" fmla="*/ 43 h 91"/>
                <a:gd name="T26" fmla="*/ 0 w 404"/>
                <a:gd name="T27" fmla="*/ 48 h 91"/>
                <a:gd name="T28" fmla="*/ 2 w 404"/>
                <a:gd name="T29" fmla="*/ 53 h 91"/>
                <a:gd name="T30" fmla="*/ 7 w 404"/>
                <a:gd name="T31" fmla="*/ 57 h 91"/>
                <a:gd name="T32" fmla="*/ 13 w 404"/>
                <a:gd name="T33" fmla="*/ 61 h 91"/>
                <a:gd name="T34" fmla="*/ 20 w 404"/>
                <a:gd name="T35" fmla="*/ 66 h 91"/>
                <a:gd name="T36" fmla="*/ 29 w 404"/>
                <a:gd name="T37" fmla="*/ 69 h 91"/>
                <a:gd name="T38" fmla="*/ 41 w 404"/>
                <a:gd name="T39" fmla="*/ 73 h 91"/>
                <a:gd name="T40" fmla="*/ 53 w 404"/>
                <a:gd name="T41" fmla="*/ 76 h 91"/>
                <a:gd name="T42" fmla="*/ 67 w 404"/>
                <a:gd name="T43" fmla="*/ 80 h 91"/>
                <a:gd name="T44" fmla="*/ 82 w 404"/>
                <a:gd name="T45" fmla="*/ 82 h 91"/>
                <a:gd name="T46" fmla="*/ 106 w 404"/>
                <a:gd name="T47" fmla="*/ 85 h 91"/>
                <a:gd name="T48" fmla="*/ 143 w 404"/>
                <a:gd name="T49" fmla="*/ 89 h 91"/>
                <a:gd name="T50" fmla="*/ 181 w 404"/>
                <a:gd name="T51" fmla="*/ 91 h 91"/>
                <a:gd name="T52" fmla="*/ 223 w 404"/>
                <a:gd name="T53" fmla="*/ 91 h 91"/>
                <a:gd name="T54" fmla="*/ 262 w 404"/>
                <a:gd name="T55" fmla="*/ 89 h 91"/>
                <a:gd name="T56" fmla="*/ 298 w 404"/>
                <a:gd name="T57" fmla="*/ 85 h 91"/>
                <a:gd name="T58" fmla="*/ 322 w 404"/>
                <a:gd name="T59" fmla="*/ 82 h 91"/>
                <a:gd name="T60" fmla="*/ 337 w 404"/>
                <a:gd name="T61" fmla="*/ 80 h 91"/>
                <a:gd name="T62" fmla="*/ 351 w 404"/>
                <a:gd name="T63" fmla="*/ 76 h 91"/>
                <a:gd name="T64" fmla="*/ 363 w 404"/>
                <a:gd name="T65" fmla="*/ 73 h 91"/>
                <a:gd name="T66" fmla="*/ 375 w 404"/>
                <a:gd name="T67" fmla="*/ 69 h 91"/>
                <a:gd name="T68" fmla="*/ 384 w 404"/>
                <a:gd name="T69" fmla="*/ 66 h 91"/>
                <a:gd name="T70" fmla="*/ 391 w 404"/>
                <a:gd name="T71" fmla="*/ 61 h 91"/>
                <a:gd name="T72" fmla="*/ 397 w 404"/>
                <a:gd name="T73" fmla="*/ 57 h 91"/>
                <a:gd name="T74" fmla="*/ 402 w 404"/>
                <a:gd name="T75" fmla="*/ 53 h 91"/>
                <a:gd name="T76" fmla="*/ 404 w 404"/>
                <a:gd name="T77" fmla="*/ 48 h 91"/>
                <a:gd name="T78" fmla="*/ 404 w 404"/>
                <a:gd name="T79" fmla="*/ 43 h 91"/>
                <a:gd name="T80" fmla="*/ 402 w 404"/>
                <a:gd name="T81" fmla="*/ 39 h 91"/>
                <a:gd name="T82" fmla="*/ 397 w 404"/>
                <a:gd name="T83" fmla="*/ 34 h 91"/>
                <a:gd name="T84" fmla="*/ 391 w 404"/>
                <a:gd name="T85" fmla="*/ 29 h 91"/>
                <a:gd name="T86" fmla="*/ 384 w 404"/>
                <a:gd name="T87" fmla="*/ 26 h 91"/>
                <a:gd name="T88" fmla="*/ 375 w 404"/>
                <a:gd name="T89" fmla="*/ 22 h 91"/>
                <a:gd name="T90" fmla="*/ 363 w 404"/>
                <a:gd name="T91" fmla="*/ 19 h 91"/>
                <a:gd name="T92" fmla="*/ 351 w 404"/>
                <a:gd name="T93" fmla="*/ 15 h 91"/>
                <a:gd name="T94" fmla="*/ 337 w 404"/>
                <a:gd name="T95" fmla="*/ 12 h 91"/>
                <a:gd name="T96" fmla="*/ 322 w 404"/>
                <a:gd name="T97" fmla="*/ 10 h 91"/>
                <a:gd name="T98" fmla="*/ 298 w 404"/>
                <a:gd name="T99" fmla="*/ 6 h 91"/>
                <a:gd name="T100" fmla="*/ 262 w 404"/>
                <a:gd name="T101" fmla="*/ 3 h 91"/>
                <a:gd name="T102" fmla="*/ 223 w 404"/>
                <a:gd name="T103"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4" h="91">
                  <a:moveTo>
                    <a:pt x="202" y="0"/>
                  </a:moveTo>
                  <a:lnTo>
                    <a:pt x="181" y="0"/>
                  </a:lnTo>
                  <a:lnTo>
                    <a:pt x="161" y="1"/>
                  </a:lnTo>
                  <a:lnTo>
                    <a:pt x="143" y="3"/>
                  </a:lnTo>
                  <a:lnTo>
                    <a:pt x="124" y="4"/>
                  </a:lnTo>
                  <a:lnTo>
                    <a:pt x="106" y="6"/>
                  </a:lnTo>
                  <a:lnTo>
                    <a:pt x="89" y="8"/>
                  </a:lnTo>
                  <a:lnTo>
                    <a:pt x="82" y="10"/>
                  </a:lnTo>
                  <a:lnTo>
                    <a:pt x="74" y="11"/>
                  </a:lnTo>
                  <a:lnTo>
                    <a:pt x="67" y="12"/>
                  </a:lnTo>
                  <a:lnTo>
                    <a:pt x="60" y="13"/>
                  </a:lnTo>
                  <a:lnTo>
                    <a:pt x="53" y="15"/>
                  </a:lnTo>
                  <a:lnTo>
                    <a:pt x="47" y="17"/>
                  </a:lnTo>
                  <a:lnTo>
                    <a:pt x="41" y="19"/>
                  </a:lnTo>
                  <a:lnTo>
                    <a:pt x="35" y="20"/>
                  </a:lnTo>
                  <a:lnTo>
                    <a:pt x="29" y="22"/>
                  </a:lnTo>
                  <a:lnTo>
                    <a:pt x="25" y="24"/>
                  </a:lnTo>
                  <a:lnTo>
                    <a:pt x="20" y="26"/>
                  </a:lnTo>
                  <a:lnTo>
                    <a:pt x="16" y="28"/>
                  </a:lnTo>
                  <a:lnTo>
                    <a:pt x="13" y="29"/>
                  </a:lnTo>
                  <a:lnTo>
                    <a:pt x="9" y="32"/>
                  </a:lnTo>
                  <a:lnTo>
                    <a:pt x="7" y="34"/>
                  </a:lnTo>
                  <a:lnTo>
                    <a:pt x="5" y="36"/>
                  </a:lnTo>
                  <a:lnTo>
                    <a:pt x="2" y="39"/>
                  </a:lnTo>
                  <a:lnTo>
                    <a:pt x="1" y="41"/>
                  </a:lnTo>
                  <a:lnTo>
                    <a:pt x="0" y="43"/>
                  </a:lnTo>
                  <a:lnTo>
                    <a:pt x="0" y="46"/>
                  </a:lnTo>
                  <a:lnTo>
                    <a:pt x="0" y="48"/>
                  </a:lnTo>
                  <a:lnTo>
                    <a:pt x="1" y="50"/>
                  </a:lnTo>
                  <a:lnTo>
                    <a:pt x="2" y="53"/>
                  </a:lnTo>
                  <a:lnTo>
                    <a:pt x="5" y="55"/>
                  </a:lnTo>
                  <a:lnTo>
                    <a:pt x="7" y="57"/>
                  </a:lnTo>
                  <a:lnTo>
                    <a:pt x="9" y="59"/>
                  </a:lnTo>
                  <a:lnTo>
                    <a:pt x="13" y="61"/>
                  </a:lnTo>
                  <a:lnTo>
                    <a:pt x="16" y="63"/>
                  </a:lnTo>
                  <a:lnTo>
                    <a:pt x="20" y="66"/>
                  </a:lnTo>
                  <a:lnTo>
                    <a:pt x="25" y="67"/>
                  </a:lnTo>
                  <a:lnTo>
                    <a:pt x="29" y="69"/>
                  </a:lnTo>
                  <a:lnTo>
                    <a:pt x="35" y="71"/>
                  </a:lnTo>
                  <a:lnTo>
                    <a:pt x="41" y="73"/>
                  </a:lnTo>
                  <a:lnTo>
                    <a:pt x="47" y="75"/>
                  </a:lnTo>
                  <a:lnTo>
                    <a:pt x="53" y="76"/>
                  </a:lnTo>
                  <a:lnTo>
                    <a:pt x="60" y="77"/>
                  </a:lnTo>
                  <a:lnTo>
                    <a:pt x="67" y="80"/>
                  </a:lnTo>
                  <a:lnTo>
                    <a:pt x="74" y="81"/>
                  </a:lnTo>
                  <a:lnTo>
                    <a:pt x="82" y="82"/>
                  </a:lnTo>
                  <a:lnTo>
                    <a:pt x="89" y="83"/>
                  </a:lnTo>
                  <a:lnTo>
                    <a:pt x="106" y="85"/>
                  </a:lnTo>
                  <a:lnTo>
                    <a:pt x="124" y="88"/>
                  </a:lnTo>
                  <a:lnTo>
                    <a:pt x="143" y="89"/>
                  </a:lnTo>
                  <a:lnTo>
                    <a:pt x="161" y="90"/>
                  </a:lnTo>
                  <a:lnTo>
                    <a:pt x="181" y="91"/>
                  </a:lnTo>
                  <a:lnTo>
                    <a:pt x="202" y="91"/>
                  </a:lnTo>
                  <a:lnTo>
                    <a:pt x="223" y="91"/>
                  </a:lnTo>
                  <a:lnTo>
                    <a:pt x="243" y="90"/>
                  </a:lnTo>
                  <a:lnTo>
                    <a:pt x="262" y="89"/>
                  </a:lnTo>
                  <a:lnTo>
                    <a:pt x="280" y="88"/>
                  </a:lnTo>
                  <a:lnTo>
                    <a:pt x="298" y="85"/>
                  </a:lnTo>
                  <a:lnTo>
                    <a:pt x="315" y="83"/>
                  </a:lnTo>
                  <a:lnTo>
                    <a:pt x="322" y="82"/>
                  </a:lnTo>
                  <a:lnTo>
                    <a:pt x="330" y="81"/>
                  </a:lnTo>
                  <a:lnTo>
                    <a:pt x="337" y="80"/>
                  </a:lnTo>
                  <a:lnTo>
                    <a:pt x="344" y="77"/>
                  </a:lnTo>
                  <a:lnTo>
                    <a:pt x="351" y="76"/>
                  </a:lnTo>
                  <a:lnTo>
                    <a:pt x="357" y="75"/>
                  </a:lnTo>
                  <a:lnTo>
                    <a:pt x="363" y="73"/>
                  </a:lnTo>
                  <a:lnTo>
                    <a:pt x="369" y="71"/>
                  </a:lnTo>
                  <a:lnTo>
                    <a:pt x="375" y="69"/>
                  </a:lnTo>
                  <a:lnTo>
                    <a:pt x="379" y="67"/>
                  </a:lnTo>
                  <a:lnTo>
                    <a:pt x="384" y="66"/>
                  </a:lnTo>
                  <a:lnTo>
                    <a:pt x="388" y="63"/>
                  </a:lnTo>
                  <a:lnTo>
                    <a:pt x="391" y="61"/>
                  </a:lnTo>
                  <a:lnTo>
                    <a:pt x="395" y="59"/>
                  </a:lnTo>
                  <a:lnTo>
                    <a:pt x="397" y="57"/>
                  </a:lnTo>
                  <a:lnTo>
                    <a:pt x="399" y="55"/>
                  </a:lnTo>
                  <a:lnTo>
                    <a:pt x="402" y="53"/>
                  </a:lnTo>
                  <a:lnTo>
                    <a:pt x="403" y="50"/>
                  </a:lnTo>
                  <a:lnTo>
                    <a:pt x="404" y="48"/>
                  </a:lnTo>
                  <a:lnTo>
                    <a:pt x="404" y="46"/>
                  </a:lnTo>
                  <a:lnTo>
                    <a:pt x="404" y="43"/>
                  </a:lnTo>
                  <a:lnTo>
                    <a:pt x="403" y="41"/>
                  </a:lnTo>
                  <a:lnTo>
                    <a:pt x="402" y="39"/>
                  </a:lnTo>
                  <a:lnTo>
                    <a:pt x="399" y="36"/>
                  </a:lnTo>
                  <a:lnTo>
                    <a:pt x="397" y="34"/>
                  </a:lnTo>
                  <a:lnTo>
                    <a:pt x="395" y="32"/>
                  </a:lnTo>
                  <a:lnTo>
                    <a:pt x="391" y="29"/>
                  </a:lnTo>
                  <a:lnTo>
                    <a:pt x="388" y="28"/>
                  </a:lnTo>
                  <a:lnTo>
                    <a:pt x="384" y="26"/>
                  </a:lnTo>
                  <a:lnTo>
                    <a:pt x="379" y="24"/>
                  </a:lnTo>
                  <a:lnTo>
                    <a:pt x="375" y="22"/>
                  </a:lnTo>
                  <a:lnTo>
                    <a:pt x="369" y="20"/>
                  </a:lnTo>
                  <a:lnTo>
                    <a:pt x="363" y="19"/>
                  </a:lnTo>
                  <a:lnTo>
                    <a:pt x="357" y="17"/>
                  </a:lnTo>
                  <a:lnTo>
                    <a:pt x="351" y="15"/>
                  </a:lnTo>
                  <a:lnTo>
                    <a:pt x="344" y="13"/>
                  </a:lnTo>
                  <a:lnTo>
                    <a:pt x="337" y="12"/>
                  </a:lnTo>
                  <a:lnTo>
                    <a:pt x="330" y="11"/>
                  </a:lnTo>
                  <a:lnTo>
                    <a:pt x="322" y="10"/>
                  </a:lnTo>
                  <a:lnTo>
                    <a:pt x="315" y="8"/>
                  </a:lnTo>
                  <a:lnTo>
                    <a:pt x="298" y="6"/>
                  </a:lnTo>
                  <a:lnTo>
                    <a:pt x="280" y="4"/>
                  </a:lnTo>
                  <a:lnTo>
                    <a:pt x="262" y="3"/>
                  </a:lnTo>
                  <a:lnTo>
                    <a:pt x="243" y="1"/>
                  </a:lnTo>
                  <a:lnTo>
                    <a:pt x="223" y="0"/>
                  </a:lnTo>
                  <a:lnTo>
                    <a:pt x="202" y="0"/>
                  </a:lnTo>
                </a:path>
              </a:pathLst>
            </a:custGeom>
            <a:noFill/>
            <a:ln w="142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134336" name="Line 192">
              <a:extLst>
                <a:ext uri="{FF2B5EF4-FFF2-40B4-BE49-F238E27FC236}">
                  <a16:creationId xmlns:a16="http://schemas.microsoft.com/office/drawing/2014/main" id="{CEF4B82F-0323-534D-C363-944399AD0C41}"/>
                </a:ext>
              </a:extLst>
            </p:cNvPr>
            <p:cNvSpPr>
              <a:spLocks noChangeShapeType="1"/>
            </p:cNvSpPr>
            <p:nvPr/>
          </p:nvSpPr>
          <p:spPr bwMode="auto">
            <a:xfrm flipV="1">
              <a:off x="2426" y="1498"/>
              <a:ext cx="71" cy="1"/>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337" name="Line 193">
              <a:extLst>
                <a:ext uri="{FF2B5EF4-FFF2-40B4-BE49-F238E27FC236}">
                  <a16:creationId xmlns:a16="http://schemas.microsoft.com/office/drawing/2014/main" id="{3D39D229-014A-8245-9EEC-649F27BBAF3C}"/>
                </a:ext>
              </a:extLst>
            </p:cNvPr>
            <p:cNvSpPr>
              <a:spLocks noChangeShapeType="1"/>
            </p:cNvSpPr>
            <p:nvPr/>
          </p:nvSpPr>
          <p:spPr bwMode="auto">
            <a:xfrm>
              <a:off x="2563" y="1551"/>
              <a:ext cx="63" cy="1"/>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338" name="Line 194">
              <a:extLst>
                <a:ext uri="{FF2B5EF4-FFF2-40B4-BE49-F238E27FC236}">
                  <a16:creationId xmlns:a16="http://schemas.microsoft.com/office/drawing/2014/main" id="{E1C20B40-1B29-7461-D572-956253EF473F}"/>
                </a:ext>
              </a:extLst>
            </p:cNvPr>
            <p:cNvSpPr>
              <a:spLocks noChangeShapeType="1"/>
            </p:cNvSpPr>
            <p:nvPr/>
          </p:nvSpPr>
          <p:spPr bwMode="auto">
            <a:xfrm>
              <a:off x="2492" y="1499"/>
              <a:ext cx="74" cy="52"/>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339" name="Line 195">
              <a:extLst>
                <a:ext uri="{FF2B5EF4-FFF2-40B4-BE49-F238E27FC236}">
                  <a16:creationId xmlns:a16="http://schemas.microsoft.com/office/drawing/2014/main" id="{9003D13F-A136-CBA4-149D-00B9A7CFD421}"/>
                </a:ext>
              </a:extLst>
            </p:cNvPr>
            <p:cNvSpPr>
              <a:spLocks noChangeShapeType="1"/>
            </p:cNvSpPr>
            <p:nvPr/>
          </p:nvSpPr>
          <p:spPr bwMode="auto">
            <a:xfrm>
              <a:off x="2426" y="1549"/>
              <a:ext cx="71" cy="2"/>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340" name="Line 196">
              <a:extLst>
                <a:ext uri="{FF2B5EF4-FFF2-40B4-BE49-F238E27FC236}">
                  <a16:creationId xmlns:a16="http://schemas.microsoft.com/office/drawing/2014/main" id="{235302D0-C928-17A2-38D8-56FB6D3CD9D0}"/>
                </a:ext>
              </a:extLst>
            </p:cNvPr>
            <p:cNvSpPr>
              <a:spLocks noChangeShapeType="1"/>
            </p:cNvSpPr>
            <p:nvPr/>
          </p:nvSpPr>
          <p:spPr bwMode="auto">
            <a:xfrm>
              <a:off x="2563" y="1498"/>
              <a:ext cx="63" cy="1"/>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341" name="Line 197">
              <a:extLst>
                <a:ext uri="{FF2B5EF4-FFF2-40B4-BE49-F238E27FC236}">
                  <a16:creationId xmlns:a16="http://schemas.microsoft.com/office/drawing/2014/main" id="{A0BA3E28-399A-AAE0-FBF3-8862311BD74F}"/>
                </a:ext>
              </a:extLst>
            </p:cNvPr>
            <p:cNvSpPr>
              <a:spLocks noChangeShapeType="1"/>
            </p:cNvSpPr>
            <p:nvPr/>
          </p:nvSpPr>
          <p:spPr bwMode="auto">
            <a:xfrm flipV="1">
              <a:off x="2492" y="1498"/>
              <a:ext cx="74" cy="51"/>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342" name="Line 198">
              <a:extLst>
                <a:ext uri="{FF2B5EF4-FFF2-40B4-BE49-F238E27FC236}">
                  <a16:creationId xmlns:a16="http://schemas.microsoft.com/office/drawing/2014/main" id="{B7B38FDA-3B86-8BD4-7C6B-3C149A248D65}"/>
                </a:ext>
              </a:extLst>
            </p:cNvPr>
            <p:cNvSpPr>
              <a:spLocks noChangeShapeType="1"/>
            </p:cNvSpPr>
            <p:nvPr/>
          </p:nvSpPr>
          <p:spPr bwMode="auto">
            <a:xfrm>
              <a:off x="1504" y="1144"/>
              <a:ext cx="1" cy="54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343" name="Line 199">
              <a:extLst>
                <a:ext uri="{FF2B5EF4-FFF2-40B4-BE49-F238E27FC236}">
                  <a16:creationId xmlns:a16="http://schemas.microsoft.com/office/drawing/2014/main" id="{0EE71FBB-D5F1-DACE-A55C-2063E3FEDF8C}"/>
                </a:ext>
              </a:extLst>
            </p:cNvPr>
            <p:cNvSpPr>
              <a:spLocks noChangeShapeType="1"/>
            </p:cNvSpPr>
            <p:nvPr/>
          </p:nvSpPr>
          <p:spPr bwMode="auto">
            <a:xfrm>
              <a:off x="1359" y="1144"/>
              <a:ext cx="145"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344" name="Line 200">
              <a:extLst>
                <a:ext uri="{FF2B5EF4-FFF2-40B4-BE49-F238E27FC236}">
                  <a16:creationId xmlns:a16="http://schemas.microsoft.com/office/drawing/2014/main" id="{0CAF71FA-AEA8-BF1E-D781-CB4EEBBA9DF5}"/>
                </a:ext>
              </a:extLst>
            </p:cNvPr>
            <p:cNvSpPr>
              <a:spLocks noChangeShapeType="1"/>
            </p:cNvSpPr>
            <p:nvPr/>
          </p:nvSpPr>
          <p:spPr bwMode="auto">
            <a:xfrm>
              <a:off x="1359" y="1465"/>
              <a:ext cx="145"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345" name="Line 201">
              <a:extLst>
                <a:ext uri="{FF2B5EF4-FFF2-40B4-BE49-F238E27FC236}">
                  <a16:creationId xmlns:a16="http://schemas.microsoft.com/office/drawing/2014/main" id="{2EEEE153-2AF9-0462-0EFD-B08C5CF292D9}"/>
                </a:ext>
              </a:extLst>
            </p:cNvPr>
            <p:cNvSpPr>
              <a:spLocks noChangeShapeType="1"/>
            </p:cNvSpPr>
            <p:nvPr/>
          </p:nvSpPr>
          <p:spPr bwMode="auto">
            <a:xfrm>
              <a:off x="1359" y="1688"/>
              <a:ext cx="145"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346" name="Line 202">
              <a:extLst>
                <a:ext uri="{FF2B5EF4-FFF2-40B4-BE49-F238E27FC236}">
                  <a16:creationId xmlns:a16="http://schemas.microsoft.com/office/drawing/2014/main" id="{CF496CFB-5EE8-48B5-649A-DF04E2114B1A}"/>
                </a:ext>
              </a:extLst>
            </p:cNvPr>
            <p:cNvSpPr>
              <a:spLocks noChangeShapeType="1"/>
            </p:cNvSpPr>
            <p:nvPr/>
          </p:nvSpPr>
          <p:spPr bwMode="auto">
            <a:xfrm>
              <a:off x="1504" y="1431"/>
              <a:ext cx="116"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347" name="Line 203">
              <a:extLst>
                <a:ext uri="{FF2B5EF4-FFF2-40B4-BE49-F238E27FC236}">
                  <a16:creationId xmlns:a16="http://schemas.microsoft.com/office/drawing/2014/main" id="{161B8441-DD7D-EEEB-474B-38FE38DAA936}"/>
                </a:ext>
              </a:extLst>
            </p:cNvPr>
            <p:cNvSpPr>
              <a:spLocks noChangeShapeType="1"/>
            </p:cNvSpPr>
            <p:nvPr/>
          </p:nvSpPr>
          <p:spPr bwMode="auto">
            <a:xfrm>
              <a:off x="1949" y="1443"/>
              <a:ext cx="115"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348" name="Line 204">
              <a:extLst>
                <a:ext uri="{FF2B5EF4-FFF2-40B4-BE49-F238E27FC236}">
                  <a16:creationId xmlns:a16="http://schemas.microsoft.com/office/drawing/2014/main" id="{601F67F5-7FE6-959A-3B65-C45EE2E944C9}"/>
                </a:ext>
              </a:extLst>
            </p:cNvPr>
            <p:cNvSpPr>
              <a:spLocks noChangeShapeType="1"/>
            </p:cNvSpPr>
            <p:nvPr/>
          </p:nvSpPr>
          <p:spPr bwMode="auto">
            <a:xfrm>
              <a:off x="2066" y="1201"/>
              <a:ext cx="1" cy="49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349" name="Line 205">
              <a:extLst>
                <a:ext uri="{FF2B5EF4-FFF2-40B4-BE49-F238E27FC236}">
                  <a16:creationId xmlns:a16="http://schemas.microsoft.com/office/drawing/2014/main" id="{ED2D13AB-16B6-B613-3709-688076C5EA31}"/>
                </a:ext>
              </a:extLst>
            </p:cNvPr>
            <p:cNvSpPr>
              <a:spLocks noChangeShapeType="1"/>
            </p:cNvSpPr>
            <p:nvPr/>
          </p:nvSpPr>
          <p:spPr bwMode="auto">
            <a:xfrm>
              <a:off x="1920" y="1201"/>
              <a:ext cx="144"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350" name="Line 206">
              <a:extLst>
                <a:ext uri="{FF2B5EF4-FFF2-40B4-BE49-F238E27FC236}">
                  <a16:creationId xmlns:a16="http://schemas.microsoft.com/office/drawing/2014/main" id="{F1E384A7-DF54-FEEF-EACA-8D16F5099FBE}"/>
                </a:ext>
              </a:extLst>
            </p:cNvPr>
            <p:cNvSpPr>
              <a:spLocks noChangeShapeType="1"/>
            </p:cNvSpPr>
            <p:nvPr/>
          </p:nvSpPr>
          <p:spPr bwMode="auto">
            <a:xfrm>
              <a:off x="1920" y="1691"/>
              <a:ext cx="144"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351" name="Freeform 207">
              <a:extLst>
                <a:ext uri="{FF2B5EF4-FFF2-40B4-BE49-F238E27FC236}">
                  <a16:creationId xmlns:a16="http://schemas.microsoft.com/office/drawing/2014/main" id="{114787EB-37E5-B22C-E694-1DCE11E44706}"/>
                </a:ext>
              </a:extLst>
            </p:cNvPr>
            <p:cNvSpPr>
              <a:spLocks/>
            </p:cNvSpPr>
            <p:nvPr/>
          </p:nvSpPr>
          <p:spPr bwMode="auto">
            <a:xfrm>
              <a:off x="1107" y="1352"/>
              <a:ext cx="249" cy="208"/>
            </a:xfrm>
            <a:custGeom>
              <a:avLst/>
              <a:gdLst>
                <a:gd name="T0" fmla="*/ 70 w 249"/>
                <a:gd name="T1" fmla="*/ 14 h 208"/>
                <a:gd name="T2" fmla="*/ 70 w 249"/>
                <a:gd name="T3" fmla="*/ 14 h 208"/>
                <a:gd name="T4" fmla="*/ 73 w 249"/>
                <a:gd name="T5" fmla="*/ 14 h 208"/>
                <a:gd name="T6" fmla="*/ 75 w 249"/>
                <a:gd name="T7" fmla="*/ 12 h 208"/>
                <a:gd name="T8" fmla="*/ 79 w 249"/>
                <a:gd name="T9" fmla="*/ 11 h 208"/>
                <a:gd name="T10" fmla="*/ 83 w 249"/>
                <a:gd name="T11" fmla="*/ 10 h 208"/>
                <a:gd name="T12" fmla="*/ 88 w 249"/>
                <a:gd name="T13" fmla="*/ 9 h 208"/>
                <a:gd name="T14" fmla="*/ 95 w 249"/>
                <a:gd name="T15" fmla="*/ 8 h 208"/>
                <a:gd name="T16" fmla="*/ 103 w 249"/>
                <a:gd name="T17" fmla="*/ 5 h 208"/>
                <a:gd name="T18" fmla="*/ 111 w 249"/>
                <a:gd name="T19" fmla="*/ 4 h 208"/>
                <a:gd name="T20" fmla="*/ 121 w 249"/>
                <a:gd name="T21" fmla="*/ 3 h 208"/>
                <a:gd name="T22" fmla="*/ 132 w 249"/>
                <a:gd name="T23" fmla="*/ 2 h 208"/>
                <a:gd name="T24" fmla="*/ 144 w 249"/>
                <a:gd name="T25" fmla="*/ 1 h 208"/>
                <a:gd name="T26" fmla="*/ 157 w 249"/>
                <a:gd name="T27" fmla="*/ 0 h 208"/>
                <a:gd name="T28" fmla="*/ 170 w 249"/>
                <a:gd name="T29" fmla="*/ 0 h 208"/>
                <a:gd name="T30" fmla="*/ 185 w 249"/>
                <a:gd name="T31" fmla="*/ 0 h 208"/>
                <a:gd name="T32" fmla="*/ 201 w 249"/>
                <a:gd name="T33" fmla="*/ 0 h 208"/>
                <a:gd name="T34" fmla="*/ 208 w 249"/>
                <a:gd name="T35" fmla="*/ 28 h 208"/>
                <a:gd name="T36" fmla="*/ 210 w 249"/>
                <a:gd name="T37" fmla="*/ 29 h 208"/>
                <a:gd name="T38" fmla="*/ 216 w 249"/>
                <a:gd name="T39" fmla="*/ 32 h 208"/>
                <a:gd name="T40" fmla="*/ 222 w 249"/>
                <a:gd name="T41" fmla="*/ 39 h 208"/>
                <a:gd name="T42" fmla="*/ 226 w 249"/>
                <a:gd name="T43" fmla="*/ 50 h 208"/>
                <a:gd name="T44" fmla="*/ 240 w 249"/>
                <a:gd name="T45" fmla="*/ 115 h 208"/>
                <a:gd name="T46" fmla="*/ 247 w 249"/>
                <a:gd name="T47" fmla="*/ 143 h 208"/>
                <a:gd name="T48" fmla="*/ 247 w 249"/>
                <a:gd name="T49" fmla="*/ 146 h 208"/>
                <a:gd name="T50" fmla="*/ 248 w 249"/>
                <a:gd name="T51" fmla="*/ 150 h 208"/>
                <a:gd name="T52" fmla="*/ 248 w 249"/>
                <a:gd name="T53" fmla="*/ 159 h 208"/>
                <a:gd name="T54" fmla="*/ 244 w 249"/>
                <a:gd name="T55" fmla="*/ 169 h 208"/>
                <a:gd name="T56" fmla="*/ 0 w 249"/>
                <a:gd name="T57" fmla="*/ 162 h 208"/>
                <a:gd name="T58" fmla="*/ 25 w 249"/>
                <a:gd name="T59" fmla="*/ 149 h 208"/>
                <a:gd name="T60" fmla="*/ 25 w 249"/>
                <a:gd name="T61" fmla="*/ 28 h 208"/>
                <a:gd name="T62" fmla="*/ 26 w 249"/>
                <a:gd name="T63" fmla="*/ 27 h 208"/>
                <a:gd name="T64" fmla="*/ 28 w 249"/>
                <a:gd name="T65" fmla="*/ 25 h 208"/>
                <a:gd name="T66" fmla="*/ 32 w 249"/>
                <a:gd name="T67" fmla="*/ 24 h 208"/>
                <a:gd name="T68" fmla="*/ 37 w 249"/>
                <a:gd name="T69" fmla="*/ 22 h 208"/>
                <a:gd name="T70" fmla="*/ 42 w 249"/>
                <a:gd name="T71" fmla="*/ 22 h 208"/>
                <a:gd name="T72" fmla="*/ 49 w 249"/>
                <a:gd name="T73" fmla="*/ 22 h 208"/>
                <a:gd name="T74" fmla="*/ 58 w 249"/>
                <a:gd name="T75" fmla="*/ 23 h 208"/>
                <a:gd name="T76" fmla="*/ 68 w 249"/>
                <a:gd name="T77" fmla="*/ 2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9" h="208">
                  <a:moveTo>
                    <a:pt x="68" y="27"/>
                  </a:moveTo>
                  <a:lnTo>
                    <a:pt x="70" y="14"/>
                  </a:lnTo>
                  <a:lnTo>
                    <a:pt x="70" y="14"/>
                  </a:lnTo>
                  <a:lnTo>
                    <a:pt x="70" y="14"/>
                  </a:lnTo>
                  <a:lnTo>
                    <a:pt x="72" y="14"/>
                  </a:lnTo>
                  <a:lnTo>
                    <a:pt x="73" y="14"/>
                  </a:lnTo>
                  <a:lnTo>
                    <a:pt x="74" y="12"/>
                  </a:lnTo>
                  <a:lnTo>
                    <a:pt x="75" y="12"/>
                  </a:lnTo>
                  <a:lnTo>
                    <a:pt x="76" y="12"/>
                  </a:lnTo>
                  <a:lnTo>
                    <a:pt x="79" y="11"/>
                  </a:lnTo>
                  <a:lnTo>
                    <a:pt x="81" y="11"/>
                  </a:lnTo>
                  <a:lnTo>
                    <a:pt x="83" y="10"/>
                  </a:lnTo>
                  <a:lnTo>
                    <a:pt x="86" y="9"/>
                  </a:lnTo>
                  <a:lnTo>
                    <a:pt x="88" y="9"/>
                  </a:lnTo>
                  <a:lnTo>
                    <a:pt x="91" y="8"/>
                  </a:lnTo>
                  <a:lnTo>
                    <a:pt x="95" y="8"/>
                  </a:lnTo>
                  <a:lnTo>
                    <a:pt x="98" y="7"/>
                  </a:lnTo>
                  <a:lnTo>
                    <a:pt x="103" y="5"/>
                  </a:lnTo>
                  <a:lnTo>
                    <a:pt x="107" y="5"/>
                  </a:lnTo>
                  <a:lnTo>
                    <a:pt x="111" y="4"/>
                  </a:lnTo>
                  <a:lnTo>
                    <a:pt x="116" y="4"/>
                  </a:lnTo>
                  <a:lnTo>
                    <a:pt x="121" y="3"/>
                  </a:lnTo>
                  <a:lnTo>
                    <a:pt x="126" y="2"/>
                  </a:lnTo>
                  <a:lnTo>
                    <a:pt x="132" y="2"/>
                  </a:lnTo>
                  <a:lnTo>
                    <a:pt x="137" y="1"/>
                  </a:lnTo>
                  <a:lnTo>
                    <a:pt x="144" y="1"/>
                  </a:lnTo>
                  <a:lnTo>
                    <a:pt x="150" y="1"/>
                  </a:lnTo>
                  <a:lnTo>
                    <a:pt x="157" y="0"/>
                  </a:lnTo>
                  <a:lnTo>
                    <a:pt x="163" y="0"/>
                  </a:lnTo>
                  <a:lnTo>
                    <a:pt x="170" y="0"/>
                  </a:lnTo>
                  <a:lnTo>
                    <a:pt x="178" y="0"/>
                  </a:lnTo>
                  <a:lnTo>
                    <a:pt x="185" y="0"/>
                  </a:lnTo>
                  <a:lnTo>
                    <a:pt x="193" y="0"/>
                  </a:lnTo>
                  <a:lnTo>
                    <a:pt x="201" y="0"/>
                  </a:lnTo>
                  <a:lnTo>
                    <a:pt x="210" y="4"/>
                  </a:lnTo>
                  <a:lnTo>
                    <a:pt x="208" y="28"/>
                  </a:lnTo>
                  <a:lnTo>
                    <a:pt x="208" y="28"/>
                  </a:lnTo>
                  <a:lnTo>
                    <a:pt x="210" y="29"/>
                  </a:lnTo>
                  <a:lnTo>
                    <a:pt x="213" y="31"/>
                  </a:lnTo>
                  <a:lnTo>
                    <a:pt x="216" y="32"/>
                  </a:lnTo>
                  <a:lnTo>
                    <a:pt x="220" y="36"/>
                  </a:lnTo>
                  <a:lnTo>
                    <a:pt x="222" y="39"/>
                  </a:lnTo>
                  <a:lnTo>
                    <a:pt x="224" y="44"/>
                  </a:lnTo>
                  <a:lnTo>
                    <a:pt x="226" y="50"/>
                  </a:lnTo>
                  <a:lnTo>
                    <a:pt x="245" y="67"/>
                  </a:lnTo>
                  <a:lnTo>
                    <a:pt x="240" y="115"/>
                  </a:lnTo>
                  <a:lnTo>
                    <a:pt x="208" y="132"/>
                  </a:lnTo>
                  <a:lnTo>
                    <a:pt x="247" y="143"/>
                  </a:lnTo>
                  <a:lnTo>
                    <a:pt x="247" y="143"/>
                  </a:lnTo>
                  <a:lnTo>
                    <a:pt x="247" y="146"/>
                  </a:lnTo>
                  <a:lnTo>
                    <a:pt x="248" y="148"/>
                  </a:lnTo>
                  <a:lnTo>
                    <a:pt x="248" y="150"/>
                  </a:lnTo>
                  <a:lnTo>
                    <a:pt x="249" y="154"/>
                  </a:lnTo>
                  <a:lnTo>
                    <a:pt x="248" y="159"/>
                  </a:lnTo>
                  <a:lnTo>
                    <a:pt x="247" y="163"/>
                  </a:lnTo>
                  <a:lnTo>
                    <a:pt x="244" y="169"/>
                  </a:lnTo>
                  <a:lnTo>
                    <a:pt x="144" y="208"/>
                  </a:lnTo>
                  <a:lnTo>
                    <a:pt x="0" y="162"/>
                  </a:lnTo>
                  <a:lnTo>
                    <a:pt x="3" y="157"/>
                  </a:lnTo>
                  <a:lnTo>
                    <a:pt x="25" y="149"/>
                  </a:lnTo>
                  <a:lnTo>
                    <a:pt x="25" y="28"/>
                  </a:lnTo>
                  <a:lnTo>
                    <a:pt x="25" y="28"/>
                  </a:lnTo>
                  <a:lnTo>
                    <a:pt x="25" y="28"/>
                  </a:lnTo>
                  <a:lnTo>
                    <a:pt x="26" y="27"/>
                  </a:lnTo>
                  <a:lnTo>
                    <a:pt x="27" y="27"/>
                  </a:lnTo>
                  <a:lnTo>
                    <a:pt x="28" y="25"/>
                  </a:lnTo>
                  <a:lnTo>
                    <a:pt x="31" y="24"/>
                  </a:lnTo>
                  <a:lnTo>
                    <a:pt x="32" y="24"/>
                  </a:lnTo>
                  <a:lnTo>
                    <a:pt x="34" y="23"/>
                  </a:lnTo>
                  <a:lnTo>
                    <a:pt x="37" y="22"/>
                  </a:lnTo>
                  <a:lnTo>
                    <a:pt x="40" y="22"/>
                  </a:lnTo>
                  <a:lnTo>
                    <a:pt x="42" y="22"/>
                  </a:lnTo>
                  <a:lnTo>
                    <a:pt x="46" y="22"/>
                  </a:lnTo>
                  <a:lnTo>
                    <a:pt x="49" y="22"/>
                  </a:lnTo>
                  <a:lnTo>
                    <a:pt x="53" y="22"/>
                  </a:lnTo>
                  <a:lnTo>
                    <a:pt x="58" y="23"/>
                  </a:lnTo>
                  <a:lnTo>
                    <a:pt x="61" y="24"/>
                  </a:lnTo>
                  <a:lnTo>
                    <a:pt x="68"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52" name="Freeform 208">
              <a:extLst>
                <a:ext uri="{FF2B5EF4-FFF2-40B4-BE49-F238E27FC236}">
                  <a16:creationId xmlns:a16="http://schemas.microsoft.com/office/drawing/2014/main" id="{D5BD5EBC-E22B-3497-02F1-B6E3FB0AF8DB}"/>
                </a:ext>
              </a:extLst>
            </p:cNvPr>
            <p:cNvSpPr>
              <a:spLocks/>
            </p:cNvSpPr>
            <p:nvPr/>
          </p:nvSpPr>
          <p:spPr bwMode="auto">
            <a:xfrm>
              <a:off x="1194" y="1367"/>
              <a:ext cx="79" cy="91"/>
            </a:xfrm>
            <a:custGeom>
              <a:avLst/>
              <a:gdLst>
                <a:gd name="T0" fmla="*/ 78 w 79"/>
                <a:gd name="T1" fmla="*/ 3 h 91"/>
                <a:gd name="T2" fmla="*/ 78 w 79"/>
                <a:gd name="T3" fmla="*/ 3 h 91"/>
                <a:gd name="T4" fmla="*/ 77 w 79"/>
                <a:gd name="T5" fmla="*/ 3 h 91"/>
                <a:gd name="T6" fmla="*/ 74 w 79"/>
                <a:gd name="T7" fmla="*/ 2 h 91"/>
                <a:gd name="T8" fmla="*/ 72 w 79"/>
                <a:gd name="T9" fmla="*/ 2 h 91"/>
                <a:gd name="T10" fmla="*/ 69 w 79"/>
                <a:gd name="T11" fmla="*/ 1 h 91"/>
                <a:gd name="T12" fmla="*/ 65 w 79"/>
                <a:gd name="T13" fmla="*/ 1 h 91"/>
                <a:gd name="T14" fmla="*/ 60 w 79"/>
                <a:gd name="T15" fmla="*/ 1 h 91"/>
                <a:gd name="T16" fmla="*/ 56 w 79"/>
                <a:gd name="T17" fmla="*/ 0 h 91"/>
                <a:gd name="T18" fmla="*/ 50 w 79"/>
                <a:gd name="T19" fmla="*/ 0 h 91"/>
                <a:gd name="T20" fmla="*/ 44 w 79"/>
                <a:gd name="T21" fmla="*/ 0 h 91"/>
                <a:gd name="T22" fmla="*/ 38 w 79"/>
                <a:gd name="T23" fmla="*/ 1 h 91"/>
                <a:gd name="T24" fmla="*/ 31 w 79"/>
                <a:gd name="T25" fmla="*/ 2 h 91"/>
                <a:gd name="T26" fmla="*/ 25 w 79"/>
                <a:gd name="T27" fmla="*/ 3 h 91"/>
                <a:gd name="T28" fmla="*/ 18 w 79"/>
                <a:gd name="T29" fmla="*/ 6 h 91"/>
                <a:gd name="T30" fmla="*/ 11 w 79"/>
                <a:gd name="T31" fmla="*/ 8 h 91"/>
                <a:gd name="T32" fmla="*/ 4 w 79"/>
                <a:gd name="T33" fmla="*/ 10 h 91"/>
                <a:gd name="T34" fmla="*/ 4 w 79"/>
                <a:gd name="T35" fmla="*/ 13 h 91"/>
                <a:gd name="T36" fmla="*/ 3 w 79"/>
                <a:gd name="T37" fmla="*/ 17 h 91"/>
                <a:gd name="T38" fmla="*/ 1 w 79"/>
                <a:gd name="T39" fmla="*/ 26 h 91"/>
                <a:gd name="T40" fmla="*/ 0 w 79"/>
                <a:gd name="T41" fmla="*/ 35 h 91"/>
                <a:gd name="T42" fmla="*/ 0 w 79"/>
                <a:gd name="T43" fmla="*/ 47 h 91"/>
                <a:gd name="T44" fmla="*/ 0 w 79"/>
                <a:gd name="T45" fmla="*/ 59 h 91"/>
                <a:gd name="T46" fmla="*/ 2 w 79"/>
                <a:gd name="T47" fmla="*/ 73 h 91"/>
                <a:gd name="T48" fmla="*/ 6 w 79"/>
                <a:gd name="T49" fmla="*/ 89 h 91"/>
                <a:gd name="T50" fmla="*/ 7 w 79"/>
                <a:gd name="T51" fmla="*/ 89 h 91"/>
                <a:gd name="T52" fmla="*/ 8 w 79"/>
                <a:gd name="T53" fmla="*/ 89 h 91"/>
                <a:gd name="T54" fmla="*/ 9 w 79"/>
                <a:gd name="T55" fmla="*/ 87 h 91"/>
                <a:gd name="T56" fmla="*/ 11 w 79"/>
                <a:gd name="T57" fmla="*/ 87 h 91"/>
                <a:gd name="T58" fmla="*/ 15 w 79"/>
                <a:gd name="T59" fmla="*/ 87 h 91"/>
                <a:gd name="T60" fmla="*/ 18 w 79"/>
                <a:gd name="T61" fmla="*/ 87 h 91"/>
                <a:gd name="T62" fmla="*/ 22 w 79"/>
                <a:gd name="T63" fmla="*/ 87 h 91"/>
                <a:gd name="T64" fmla="*/ 27 w 79"/>
                <a:gd name="T65" fmla="*/ 87 h 91"/>
                <a:gd name="T66" fmla="*/ 32 w 79"/>
                <a:gd name="T67" fmla="*/ 86 h 91"/>
                <a:gd name="T68" fmla="*/ 38 w 79"/>
                <a:gd name="T69" fmla="*/ 87 h 91"/>
                <a:gd name="T70" fmla="*/ 44 w 79"/>
                <a:gd name="T71" fmla="*/ 87 h 91"/>
                <a:gd name="T72" fmla="*/ 50 w 79"/>
                <a:gd name="T73" fmla="*/ 87 h 91"/>
                <a:gd name="T74" fmla="*/ 57 w 79"/>
                <a:gd name="T75" fmla="*/ 87 h 91"/>
                <a:gd name="T76" fmla="*/ 64 w 79"/>
                <a:gd name="T77" fmla="*/ 89 h 91"/>
                <a:gd name="T78" fmla="*/ 71 w 79"/>
                <a:gd name="T79" fmla="*/ 90 h 91"/>
                <a:gd name="T80" fmla="*/ 79 w 79"/>
                <a:gd name="T81" fmla="*/ 91 h 91"/>
                <a:gd name="T82" fmla="*/ 79 w 79"/>
                <a:gd name="T83" fmla="*/ 87 h 91"/>
                <a:gd name="T84" fmla="*/ 78 w 79"/>
                <a:gd name="T85" fmla="*/ 80 h 91"/>
                <a:gd name="T86" fmla="*/ 77 w 79"/>
                <a:gd name="T87" fmla="*/ 70 h 91"/>
                <a:gd name="T88" fmla="*/ 76 w 79"/>
                <a:gd name="T89" fmla="*/ 57 h 91"/>
                <a:gd name="T90" fmla="*/ 76 w 79"/>
                <a:gd name="T91" fmla="*/ 43 h 91"/>
                <a:gd name="T92" fmla="*/ 76 w 79"/>
                <a:gd name="T93" fmla="*/ 28 h 91"/>
                <a:gd name="T94" fmla="*/ 77 w 79"/>
                <a:gd name="T95" fmla="*/ 15 h 91"/>
                <a:gd name="T96" fmla="*/ 78 w 79"/>
                <a:gd name="T97" fmla="*/ 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 h="91">
                  <a:moveTo>
                    <a:pt x="78" y="3"/>
                  </a:moveTo>
                  <a:lnTo>
                    <a:pt x="78" y="3"/>
                  </a:lnTo>
                  <a:lnTo>
                    <a:pt x="77" y="3"/>
                  </a:lnTo>
                  <a:lnTo>
                    <a:pt x="74" y="2"/>
                  </a:lnTo>
                  <a:lnTo>
                    <a:pt x="72" y="2"/>
                  </a:lnTo>
                  <a:lnTo>
                    <a:pt x="69" y="1"/>
                  </a:lnTo>
                  <a:lnTo>
                    <a:pt x="65" y="1"/>
                  </a:lnTo>
                  <a:lnTo>
                    <a:pt x="60" y="1"/>
                  </a:lnTo>
                  <a:lnTo>
                    <a:pt x="56" y="0"/>
                  </a:lnTo>
                  <a:lnTo>
                    <a:pt x="50" y="0"/>
                  </a:lnTo>
                  <a:lnTo>
                    <a:pt x="44" y="0"/>
                  </a:lnTo>
                  <a:lnTo>
                    <a:pt x="38" y="1"/>
                  </a:lnTo>
                  <a:lnTo>
                    <a:pt x="31" y="2"/>
                  </a:lnTo>
                  <a:lnTo>
                    <a:pt x="25" y="3"/>
                  </a:lnTo>
                  <a:lnTo>
                    <a:pt x="18" y="6"/>
                  </a:lnTo>
                  <a:lnTo>
                    <a:pt x="11" y="8"/>
                  </a:lnTo>
                  <a:lnTo>
                    <a:pt x="4" y="10"/>
                  </a:lnTo>
                  <a:lnTo>
                    <a:pt x="4" y="13"/>
                  </a:lnTo>
                  <a:lnTo>
                    <a:pt x="3" y="17"/>
                  </a:lnTo>
                  <a:lnTo>
                    <a:pt x="1" y="26"/>
                  </a:lnTo>
                  <a:lnTo>
                    <a:pt x="0" y="35"/>
                  </a:lnTo>
                  <a:lnTo>
                    <a:pt x="0" y="47"/>
                  </a:lnTo>
                  <a:lnTo>
                    <a:pt x="0" y="59"/>
                  </a:lnTo>
                  <a:lnTo>
                    <a:pt x="2" y="73"/>
                  </a:lnTo>
                  <a:lnTo>
                    <a:pt x="6" y="89"/>
                  </a:lnTo>
                  <a:lnTo>
                    <a:pt x="7" y="89"/>
                  </a:lnTo>
                  <a:lnTo>
                    <a:pt x="8" y="89"/>
                  </a:lnTo>
                  <a:lnTo>
                    <a:pt x="9" y="87"/>
                  </a:lnTo>
                  <a:lnTo>
                    <a:pt x="11" y="87"/>
                  </a:lnTo>
                  <a:lnTo>
                    <a:pt x="15" y="87"/>
                  </a:lnTo>
                  <a:lnTo>
                    <a:pt x="18" y="87"/>
                  </a:lnTo>
                  <a:lnTo>
                    <a:pt x="22" y="87"/>
                  </a:lnTo>
                  <a:lnTo>
                    <a:pt x="27" y="87"/>
                  </a:lnTo>
                  <a:lnTo>
                    <a:pt x="32" y="86"/>
                  </a:lnTo>
                  <a:lnTo>
                    <a:pt x="38" y="87"/>
                  </a:lnTo>
                  <a:lnTo>
                    <a:pt x="44" y="87"/>
                  </a:lnTo>
                  <a:lnTo>
                    <a:pt x="50" y="87"/>
                  </a:lnTo>
                  <a:lnTo>
                    <a:pt x="57" y="87"/>
                  </a:lnTo>
                  <a:lnTo>
                    <a:pt x="64" y="89"/>
                  </a:lnTo>
                  <a:lnTo>
                    <a:pt x="71" y="90"/>
                  </a:lnTo>
                  <a:lnTo>
                    <a:pt x="79" y="91"/>
                  </a:lnTo>
                  <a:lnTo>
                    <a:pt x="79" y="87"/>
                  </a:lnTo>
                  <a:lnTo>
                    <a:pt x="78" y="80"/>
                  </a:lnTo>
                  <a:lnTo>
                    <a:pt x="77" y="70"/>
                  </a:lnTo>
                  <a:lnTo>
                    <a:pt x="76" y="57"/>
                  </a:lnTo>
                  <a:lnTo>
                    <a:pt x="76" y="43"/>
                  </a:lnTo>
                  <a:lnTo>
                    <a:pt x="76" y="28"/>
                  </a:lnTo>
                  <a:lnTo>
                    <a:pt x="77" y="15"/>
                  </a:lnTo>
                  <a:lnTo>
                    <a:pt x="78" y="3"/>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53" name="Freeform 209">
              <a:extLst>
                <a:ext uri="{FF2B5EF4-FFF2-40B4-BE49-F238E27FC236}">
                  <a16:creationId xmlns:a16="http://schemas.microsoft.com/office/drawing/2014/main" id="{FF72D65B-C0C6-DF2B-D956-36650FC3214C}"/>
                </a:ext>
              </a:extLst>
            </p:cNvPr>
            <p:cNvSpPr>
              <a:spLocks/>
            </p:cNvSpPr>
            <p:nvPr/>
          </p:nvSpPr>
          <p:spPr bwMode="auto">
            <a:xfrm>
              <a:off x="1202" y="1391"/>
              <a:ext cx="132" cy="90"/>
            </a:xfrm>
            <a:custGeom>
              <a:avLst/>
              <a:gdLst>
                <a:gd name="T0" fmla="*/ 1 w 132"/>
                <a:gd name="T1" fmla="*/ 68 h 90"/>
                <a:gd name="T2" fmla="*/ 0 w 132"/>
                <a:gd name="T3" fmla="*/ 80 h 90"/>
                <a:gd name="T4" fmla="*/ 86 w 132"/>
                <a:gd name="T5" fmla="*/ 90 h 90"/>
                <a:gd name="T6" fmla="*/ 86 w 132"/>
                <a:gd name="T7" fmla="*/ 90 h 90"/>
                <a:gd name="T8" fmla="*/ 89 w 132"/>
                <a:gd name="T9" fmla="*/ 89 h 90"/>
                <a:gd name="T10" fmla="*/ 91 w 132"/>
                <a:gd name="T11" fmla="*/ 88 h 90"/>
                <a:gd name="T12" fmla="*/ 94 w 132"/>
                <a:gd name="T13" fmla="*/ 86 h 90"/>
                <a:gd name="T14" fmla="*/ 98 w 132"/>
                <a:gd name="T15" fmla="*/ 83 h 90"/>
                <a:gd name="T16" fmla="*/ 103 w 132"/>
                <a:gd name="T17" fmla="*/ 80 h 90"/>
                <a:gd name="T18" fmla="*/ 107 w 132"/>
                <a:gd name="T19" fmla="*/ 76 h 90"/>
                <a:gd name="T20" fmla="*/ 112 w 132"/>
                <a:gd name="T21" fmla="*/ 72 h 90"/>
                <a:gd name="T22" fmla="*/ 117 w 132"/>
                <a:gd name="T23" fmla="*/ 67 h 90"/>
                <a:gd name="T24" fmla="*/ 121 w 132"/>
                <a:gd name="T25" fmla="*/ 61 h 90"/>
                <a:gd name="T26" fmla="*/ 125 w 132"/>
                <a:gd name="T27" fmla="*/ 55 h 90"/>
                <a:gd name="T28" fmla="*/ 128 w 132"/>
                <a:gd name="T29" fmla="*/ 48 h 90"/>
                <a:gd name="T30" fmla="*/ 131 w 132"/>
                <a:gd name="T31" fmla="*/ 40 h 90"/>
                <a:gd name="T32" fmla="*/ 132 w 132"/>
                <a:gd name="T33" fmla="*/ 32 h 90"/>
                <a:gd name="T34" fmla="*/ 132 w 132"/>
                <a:gd name="T35" fmla="*/ 24 h 90"/>
                <a:gd name="T36" fmla="*/ 129 w 132"/>
                <a:gd name="T37" fmla="*/ 14 h 90"/>
                <a:gd name="T38" fmla="*/ 129 w 132"/>
                <a:gd name="T39" fmla="*/ 13 h 90"/>
                <a:gd name="T40" fmla="*/ 128 w 132"/>
                <a:gd name="T41" fmla="*/ 12 h 90"/>
                <a:gd name="T42" fmla="*/ 127 w 132"/>
                <a:gd name="T43" fmla="*/ 10 h 90"/>
                <a:gd name="T44" fmla="*/ 126 w 132"/>
                <a:gd name="T45" fmla="*/ 7 h 90"/>
                <a:gd name="T46" fmla="*/ 124 w 132"/>
                <a:gd name="T47" fmla="*/ 5 h 90"/>
                <a:gd name="T48" fmla="*/ 120 w 132"/>
                <a:gd name="T49" fmla="*/ 3 h 90"/>
                <a:gd name="T50" fmla="*/ 117 w 132"/>
                <a:gd name="T51" fmla="*/ 2 h 90"/>
                <a:gd name="T52" fmla="*/ 113 w 132"/>
                <a:gd name="T53" fmla="*/ 0 h 90"/>
                <a:gd name="T54" fmla="*/ 113 w 132"/>
                <a:gd name="T55" fmla="*/ 3 h 90"/>
                <a:gd name="T56" fmla="*/ 114 w 132"/>
                <a:gd name="T57" fmla="*/ 6 h 90"/>
                <a:gd name="T58" fmla="*/ 117 w 132"/>
                <a:gd name="T59" fmla="*/ 12 h 90"/>
                <a:gd name="T60" fmla="*/ 118 w 132"/>
                <a:gd name="T61" fmla="*/ 20 h 90"/>
                <a:gd name="T62" fmla="*/ 118 w 132"/>
                <a:gd name="T63" fmla="*/ 30 h 90"/>
                <a:gd name="T64" fmla="*/ 117 w 132"/>
                <a:gd name="T65" fmla="*/ 40 h 90"/>
                <a:gd name="T66" fmla="*/ 114 w 132"/>
                <a:gd name="T67" fmla="*/ 52 h 90"/>
                <a:gd name="T68" fmla="*/ 108 w 132"/>
                <a:gd name="T69" fmla="*/ 65 h 90"/>
                <a:gd name="T70" fmla="*/ 108 w 132"/>
                <a:gd name="T71" fmla="*/ 65 h 90"/>
                <a:gd name="T72" fmla="*/ 108 w 132"/>
                <a:gd name="T73" fmla="*/ 65 h 90"/>
                <a:gd name="T74" fmla="*/ 107 w 132"/>
                <a:gd name="T75" fmla="*/ 66 h 90"/>
                <a:gd name="T76" fmla="*/ 106 w 132"/>
                <a:gd name="T77" fmla="*/ 67 h 90"/>
                <a:gd name="T78" fmla="*/ 105 w 132"/>
                <a:gd name="T79" fmla="*/ 67 h 90"/>
                <a:gd name="T80" fmla="*/ 103 w 132"/>
                <a:gd name="T81" fmla="*/ 68 h 90"/>
                <a:gd name="T82" fmla="*/ 100 w 132"/>
                <a:gd name="T83" fmla="*/ 69 h 90"/>
                <a:gd name="T84" fmla="*/ 98 w 132"/>
                <a:gd name="T85" fmla="*/ 70 h 90"/>
                <a:gd name="T86" fmla="*/ 96 w 132"/>
                <a:gd name="T87" fmla="*/ 72 h 90"/>
                <a:gd name="T88" fmla="*/ 92 w 132"/>
                <a:gd name="T89" fmla="*/ 73 h 90"/>
                <a:gd name="T90" fmla="*/ 90 w 132"/>
                <a:gd name="T91" fmla="*/ 73 h 90"/>
                <a:gd name="T92" fmla="*/ 85 w 132"/>
                <a:gd name="T93" fmla="*/ 74 h 90"/>
                <a:gd name="T94" fmla="*/ 82 w 132"/>
                <a:gd name="T95" fmla="*/ 74 h 90"/>
                <a:gd name="T96" fmla="*/ 78 w 132"/>
                <a:gd name="T97" fmla="*/ 74 h 90"/>
                <a:gd name="T98" fmla="*/ 73 w 132"/>
                <a:gd name="T99" fmla="*/ 73 h 90"/>
                <a:gd name="T100" fmla="*/ 69 w 132"/>
                <a:gd name="T101" fmla="*/ 73 h 90"/>
                <a:gd name="T102" fmla="*/ 69 w 132"/>
                <a:gd name="T103" fmla="*/ 84 h 90"/>
                <a:gd name="T104" fmla="*/ 3 w 132"/>
                <a:gd name="T105" fmla="*/ 77 h 90"/>
                <a:gd name="T106" fmla="*/ 1 w 132"/>
                <a:gd name="T107" fmla="*/ 6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90">
                  <a:moveTo>
                    <a:pt x="1" y="68"/>
                  </a:moveTo>
                  <a:lnTo>
                    <a:pt x="0" y="80"/>
                  </a:lnTo>
                  <a:lnTo>
                    <a:pt x="86" y="90"/>
                  </a:lnTo>
                  <a:lnTo>
                    <a:pt x="86" y="90"/>
                  </a:lnTo>
                  <a:lnTo>
                    <a:pt x="89" y="89"/>
                  </a:lnTo>
                  <a:lnTo>
                    <a:pt x="91" y="88"/>
                  </a:lnTo>
                  <a:lnTo>
                    <a:pt x="94" y="86"/>
                  </a:lnTo>
                  <a:lnTo>
                    <a:pt x="98" y="83"/>
                  </a:lnTo>
                  <a:lnTo>
                    <a:pt x="103" y="80"/>
                  </a:lnTo>
                  <a:lnTo>
                    <a:pt x="107" y="76"/>
                  </a:lnTo>
                  <a:lnTo>
                    <a:pt x="112" y="72"/>
                  </a:lnTo>
                  <a:lnTo>
                    <a:pt x="117" y="67"/>
                  </a:lnTo>
                  <a:lnTo>
                    <a:pt x="121" y="61"/>
                  </a:lnTo>
                  <a:lnTo>
                    <a:pt x="125" y="55"/>
                  </a:lnTo>
                  <a:lnTo>
                    <a:pt x="128" y="48"/>
                  </a:lnTo>
                  <a:lnTo>
                    <a:pt x="131" y="40"/>
                  </a:lnTo>
                  <a:lnTo>
                    <a:pt x="132" y="32"/>
                  </a:lnTo>
                  <a:lnTo>
                    <a:pt x="132" y="24"/>
                  </a:lnTo>
                  <a:lnTo>
                    <a:pt x="129" y="14"/>
                  </a:lnTo>
                  <a:lnTo>
                    <a:pt x="129" y="13"/>
                  </a:lnTo>
                  <a:lnTo>
                    <a:pt x="128" y="12"/>
                  </a:lnTo>
                  <a:lnTo>
                    <a:pt x="127" y="10"/>
                  </a:lnTo>
                  <a:lnTo>
                    <a:pt x="126" y="7"/>
                  </a:lnTo>
                  <a:lnTo>
                    <a:pt x="124" y="5"/>
                  </a:lnTo>
                  <a:lnTo>
                    <a:pt x="120" y="3"/>
                  </a:lnTo>
                  <a:lnTo>
                    <a:pt x="117" y="2"/>
                  </a:lnTo>
                  <a:lnTo>
                    <a:pt x="113" y="0"/>
                  </a:lnTo>
                  <a:lnTo>
                    <a:pt x="113" y="3"/>
                  </a:lnTo>
                  <a:lnTo>
                    <a:pt x="114" y="6"/>
                  </a:lnTo>
                  <a:lnTo>
                    <a:pt x="117" y="12"/>
                  </a:lnTo>
                  <a:lnTo>
                    <a:pt x="118" y="20"/>
                  </a:lnTo>
                  <a:lnTo>
                    <a:pt x="118" y="30"/>
                  </a:lnTo>
                  <a:lnTo>
                    <a:pt x="117" y="40"/>
                  </a:lnTo>
                  <a:lnTo>
                    <a:pt x="114" y="52"/>
                  </a:lnTo>
                  <a:lnTo>
                    <a:pt x="108" y="65"/>
                  </a:lnTo>
                  <a:lnTo>
                    <a:pt x="108" y="65"/>
                  </a:lnTo>
                  <a:lnTo>
                    <a:pt x="108" y="65"/>
                  </a:lnTo>
                  <a:lnTo>
                    <a:pt x="107" y="66"/>
                  </a:lnTo>
                  <a:lnTo>
                    <a:pt x="106" y="67"/>
                  </a:lnTo>
                  <a:lnTo>
                    <a:pt x="105" y="67"/>
                  </a:lnTo>
                  <a:lnTo>
                    <a:pt x="103" y="68"/>
                  </a:lnTo>
                  <a:lnTo>
                    <a:pt x="100" y="69"/>
                  </a:lnTo>
                  <a:lnTo>
                    <a:pt x="98" y="70"/>
                  </a:lnTo>
                  <a:lnTo>
                    <a:pt x="96" y="72"/>
                  </a:lnTo>
                  <a:lnTo>
                    <a:pt x="92" y="73"/>
                  </a:lnTo>
                  <a:lnTo>
                    <a:pt x="90" y="73"/>
                  </a:lnTo>
                  <a:lnTo>
                    <a:pt x="85" y="74"/>
                  </a:lnTo>
                  <a:lnTo>
                    <a:pt x="82" y="74"/>
                  </a:lnTo>
                  <a:lnTo>
                    <a:pt x="78" y="74"/>
                  </a:lnTo>
                  <a:lnTo>
                    <a:pt x="73" y="73"/>
                  </a:lnTo>
                  <a:lnTo>
                    <a:pt x="69" y="73"/>
                  </a:lnTo>
                  <a:lnTo>
                    <a:pt x="69" y="84"/>
                  </a:lnTo>
                  <a:lnTo>
                    <a:pt x="3" y="77"/>
                  </a:lnTo>
                  <a:lnTo>
                    <a:pt x="1" y="68"/>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54" name="Freeform 210">
              <a:extLst>
                <a:ext uri="{FF2B5EF4-FFF2-40B4-BE49-F238E27FC236}">
                  <a16:creationId xmlns:a16="http://schemas.microsoft.com/office/drawing/2014/main" id="{9A3FFC2E-1AB2-628D-DA38-738550748992}"/>
                </a:ext>
              </a:extLst>
            </p:cNvPr>
            <p:cNvSpPr>
              <a:spLocks/>
            </p:cNvSpPr>
            <p:nvPr/>
          </p:nvSpPr>
          <p:spPr bwMode="auto">
            <a:xfrm>
              <a:off x="1186" y="1480"/>
              <a:ext cx="96" cy="32"/>
            </a:xfrm>
            <a:custGeom>
              <a:avLst/>
              <a:gdLst>
                <a:gd name="T0" fmla="*/ 96 w 96"/>
                <a:gd name="T1" fmla="*/ 12 h 32"/>
                <a:gd name="T2" fmla="*/ 1 w 96"/>
                <a:gd name="T3" fmla="*/ 0 h 32"/>
                <a:gd name="T4" fmla="*/ 0 w 96"/>
                <a:gd name="T5" fmla="*/ 12 h 32"/>
                <a:gd name="T6" fmla="*/ 93 w 96"/>
                <a:gd name="T7" fmla="*/ 32 h 32"/>
                <a:gd name="T8" fmla="*/ 96 w 96"/>
                <a:gd name="T9" fmla="*/ 12 h 32"/>
              </a:gdLst>
              <a:ahLst/>
              <a:cxnLst>
                <a:cxn ang="0">
                  <a:pos x="T0" y="T1"/>
                </a:cxn>
                <a:cxn ang="0">
                  <a:pos x="T2" y="T3"/>
                </a:cxn>
                <a:cxn ang="0">
                  <a:pos x="T4" y="T5"/>
                </a:cxn>
                <a:cxn ang="0">
                  <a:pos x="T6" y="T7"/>
                </a:cxn>
                <a:cxn ang="0">
                  <a:pos x="T8" y="T9"/>
                </a:cxn>
              </a:cxnLst>
              <a:rect l="0" t="0" r="r" b="b"/>
              <a:pathLst>
                <a:path w="96" h="32">
                  <a:moveTo>
                    <a:pt x="96" y="12"/>
                  </a:moveTo>
                  <a:lnTo>
                    <a:pt x="1" y="0"/>
                  </a:lnTo>
                  <a:lnTo>
                    <a:pt x="0" y="12"/>
                  </a:lnTo>
                  <a:lnTo>
                    <a:pt x="93" y="32"/>
                  </a:lnTo>
                  <a:lnTo>
                    <a:pt x="9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55" name="Freeform 211">
              <a:extLst>
                <a:ext uri="{FF2B5EF4-FFF2-40B4-BE49-F238E27FC236}">
                  <a16:creationId xmlns:a16="http://schemas.microsoft.com/office/drawing/2014/main" id="{A0AB9735-56E5-2CF1-7C59-828E2460EC08}"/>
                </a:ext>
              </a:extLst>
            </p:cNvPr>
            <p:cNvSpPr>
              <a:spLocks/>
            </p:cNvSpPr>
            <p:nvPr/>
          </p:nvSpPr>
          <p:spPr bwMode="auto">
            <a:xfrm>
              <a:off x="1233" y="1491"/>
              <a:ext cx="42" cy="14"/>
            </a:xfrm>
            <a:custGeom>
              <a:avLst/>
              <a:gdLst>
                <a:gd name="T0" fmla="*/ 42 w 42"/>
                <a:gd name="T1" fmla="*/ 6 h 14"/>
                <a:gd name="T2" fmla="*/ 2 w 42"/>
                <a:gd name="T3" fmla="*/ 0 h 14"/>
                <a:gd name="T4" fmla="*/ 0 w 42"/>
                <a:gd name="T5" fmla="*/ 6 h 14"/>
                <a:gd name="T6" fmla="*/ 40 w 42"/>
                <a:gd name="T7" fmla="*/ 14 h 14"/>
                <a:gd name="T8" fmla="*/ 42 w 42"/>
                <a:gd name="T9" fmla="*/ 6 h 14"/>
              </a:gdLst>
              <a:ahLst/>
              <a:cxnLst>
                <a:cxn ang="0">
                  <a:pos x="T0" y="T1"/>
                </a:cxn>
                <a:cxn ang="0">
                  <a:pos x="T2" y="T3"/>
                </a:cxn>
                <a:cxn ang="0">
                  <a:pos x="T4" y="T5"/>
                </a:cxn>
                <a:cxn ang="0">
                  <a:pos x="T6" y="T7"/>
                </a:cxn>
                <a:cxn ang="0">
                  <a:pos x="T8" y="T9"/>
                </a:cxn>
              </a:cxnLst>
              <a:rect l="0" t="0" r="r" b="b"/>
              <a:pathLst>
                <a:path w="42" h="14">
                  <a:moveTo>
                    <a:pt x="42" y="6"/>
                  </a:moveTo>
                  <a:lnTo>
                    <a:pt x="2" y="0"/>
                  </a:lnTo>
                  <a:lnTo>
                    <a:pt x="0" y="6"/>
                  </a:lnTo>
                  <a:lnTo>
                    <a:pt x="40" y="14"/>
                  </a:lnTo>
                  <a:lnTo>
                    <a:pt x="42" y="6"/>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56" name="Freeform 212">
              <a:extLst>
                <a:ext uri="{FF2B5EF4-FFF2-40B4-BE49-F238E27FC236}">
                  <a16:creationId xmlns:a16="http://schemas.microsoft.com/office/drawing/2014/main" id="{717919FE-5605-5698-C718-54911BA0E642}"/>
                </a:ext>
              </a:extLst>
            </p:cNvPr>
            <p:cNvSpPr>
              <a:spLocks/>
            </p:cNvSpPr>
            <p:nvPr/>
          </p:nvSpPr>
          <p:spPr bwMode="auto">
            <a:xfrm>
              <a:off x="1191" y="1484"/>
              <a:ext cx="28" cy="10"/>
            </a:xfrm>
            <a:custGeom>
              <a:avLst/>
              <a:gdLst>
                <a:gd name="T0" fmla="*/ 28 w 28"/>
                <a:gd name="T1" fmla="*/ 4 h 10"/>
                <a:gd name="T2" fmla="*/ 0 w 28"/>
                <a:gd name="T3" fmla="*/ 0 h 10"/>
                <a:gd name="T4" fmla="*/ 0 w 28"/>
                <a:gd name="T5" fmla="*/ 4 h 10"/>
                <a:gd name="T6" fmla="*/ 27 w 28"/>
                <a:gd name="T7" fmla="*/ 10 h 10"/>
                <a:gd name="T8" fmla="*/ 28 w 28"/>
                <a:gd name="T9" fmla="*/ 4 h 10"/>
              </a:gdLst>
              <a:ahLst/>
              <a:cxnLst>
                <a:cxn ang="0">
                  <a:pos x="T0" y="T1"/>
                </a:cxn>
                <a:cxn ang="0">
                  <a:pos x="T2" y="T3"/>
                </a:cxn>
                <a:cxn ang="0">
                  <a:pos x="T4" y="T5"/>
                </a:cxn>
                <a:cxn ang="0">
                  <a:pos x="T6" y="T7"/>
                </a:cxn>
                <a:cxn ang="0">
                  <a:pos x="T8" y="T9"/>
                </a:cxn>
              </a:cxnLst>
              <a:rect l="0" t="0" r="r" b="b"/>
              <a:pathLst>
                <a:path w="28" h="10">
                  <a:moveTo>
                    <a:pt x="28" y="4"/>
                  </a:moveTo>
                  <a:lnTo>
                    <a:pt x="0" y="0"/>
                  </a:lnTo>
                  <a:lnTo>
                    <a:pt x="0" y="4"/>
                  </a:lnTo>
                  <a:lnTo>
                    <a:pt x="27" y="10"/>
                  </a:lnTo>
                  <a:lnTo>
                    <a:pt x="28" y="4"/>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57" name="Freeform 213">
              <a:extLst>
                <a:ext uri="{FF2B5EF4-FFF2-40B4-BE49-F238E27FC236}">
                  <a16:creationId xmlns:a16="http://schemas.microsoft.com/office/drawing/2014/main" id="{6B99312B-3C83-1F75-2867-38438B8C415B}"/>
                </a:ext>
              </a:extLst>
            </p:cNvPr>
            <p:cNvSpPr>
              <a:spLocks/>
            </p:cNvSpPr>
            <p:nvPr/>
          </p:nvSpPr>
          <p:spPr bwMode="auto">
            <a:xfrm>
              <a:off x="1123" y="1493"/>
              <a:ext cx="162" cy="55"/>
            </a:xfrm>
            <a:custGeom>
              <a:avLst/>
              <a:gdLst>
                <a:gd name="T0" fmla="*/ 0 w 162"/>
                <a:gd name="T1" fmla="*/ 16 h 55"/>
                <a:gd name="T2" fmla="*/ 0 w 162"/>
                <a:gd name="T3" fmla="*/ 16 h 55"/>
                <a:gd name="T4" fmla="*/ 1 w 162"/>
                <a:gd name="T5" fmla="*/ 16 h 55"/>
                <a:gd name="T6" fmla="*/ 2 w 162"/>
                <a:gd name="T7" fmla="*/ 16 h 55"/>
                <a:gd name="T8" fmla="*/ 4 w 162"/>
                <a:gd name="T9" fmla="*/ 15 h 55"/>
                <a:gd name="T10" fmla="*/ 7 w 162"/>
                <a:gd name="T11" fmla="*/ 15 h 55"/>
                <a:gd name="T12" fmla="*/ 10 w 162"/>
                <a:gd name="T13" fmla="*/ 15 h 55"/>
                <a:gd name="T14" fmla="*/ 14 w 162"/>
                <a:gd name="T15" fmla="*/ 14 h 55"/>
                <a:gd name="T16" fmla="*/ 17 w 162"/>
                <a:gd name="T17" fmla="*/ 13 h 55"/>
                <a:gd name="T18" fmla="*/ 21 w 162"/>
                <a:gd name="T19" fmla="*/ 12 h 55"/>
                <a:gd name="T20" fmla="*/ 24 w 162"/>
                <a:gd name="T21" fmla="*/ 11 h 55"/>
                <a:gd name="T22" fmla="*/ 28 w 162"/>
                <a:gd name="T23" fmla="*/ 9 h 55"/>
                <a:gd name="T24" fmla="*/ 31 w 162"/>
                <a:gd name="T25" fmla="*/ 8 h 55"/>
                <a:gd name="T26" fmla="*/ 35 w 162"/>
                <a:gd name="T27" fmla="*/ 6 h 55"/>
                <a:gd name="T28" fmla="*/ 37 w 162"/>
                <a:gd name="T29" fmla="*/ 5 h 55"/>
                <a:gd name="T30" fmla="*/ 40 w 162"/>
                <a:gd name="T31" fmla="*/ 2 h 55"/>
                <a:gd name="T32" fmla="*/ 43 w 162"/>
                <a:gd name="T33" fmla="*/ 0 h 55"/>
                <a:gd name="T34" fmla="*/ 162 w 162"/>
                <a:gd name="T35" fmla="*/ 28 h 55"/>
                <a:gd name="T36" fmla="*/ 162 w 162"/>
                <a:gd name="T37" fmla="*/ 28 h 55"/>
                <a:gd name="T38" fmla="*/ 161 w 162"/>
                <a:gd name="T39" fmla="*/ 29 h 55"/>
                <a:gd name="T40" fmla="*/ 159 w 162"/>
                <a:gd name="T41" fmla="*/ 30 h 55"/>
                <a:gd name="T42" fmla="*/ 158 w 162"/>
                <a:gd name="T43" fmla="*/ 32 h 55"/>
                <a:gd name="T44" fmla="*/ 157 w 162"/>
                <a:gd name="T45" fmla="*/ 33 h 55"/>
                <a:gd name="T46" fmla="*/ 155 w 162"/>
                <a:gd name="T47" fmla="*/ 35 h 55"/>
                <a:gd name="T48" fmla="*/ 152 w 162"/>
                <a:gd name="T49" fmla="*/ 36 h 55"/>
                <a:gd name="T50" fmla="*/ 150 w 162"/>
                <a:gd name="T51" fmla="*/ 39 h 55"/>
                <a:gd name="T52" fmla="*/ 147 w 162"/>
                <a:gd name="T53" fmla="*/ 41 h 55"/>
                <a:gd name="T54" fmla="*/ 144 w 162"/>
                <a:gd name="T55" fmla="*/ 43 h 55"/>
                <a:gd name="T56" fmla="*/ 141 w 162"/>
                <a:gd name="T57" fmla="*/ 46 h 55"/>
                <a:gd name="T58" fmla="*/ 137 w 162"/>
                <a:gd name="T59" fmla="*/ 48 h 55"/>
                <a:gd name="T60" fmla="*/ 135 w 162"/>
                <a:gd name="T61" fmla="*/ 50 h 55"/>
                <a:gd name="T62" fmla="*/ 131 w 162"/>
                <a:gd name="T63" fmla="*/ 51 h 55"/>
                <a:gd name="T64" fmla="*/ 128 w 162"/>
                <a:gd name="T65" fmla="*/ 53 h 55"/>
                <a:gd name="T66" fmla="*/ 126 w 162"/>
                <a:gd name="T67" fmla="*/ 55 h 55"/>
                <a:gd name="T68" fmla="*/ 0 w 162"/>
                <a:gd name="T69" fmla="*/ 1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2" h="55">
                  <a:moveTo>
                    <a:pt x="0" y="16"/>
                  </a:moveTo>
                  <a:lnTo>
                    <a:pt x="0" y="16"/>
                  </a:lnTo>
                  <a:lnTo>
                    <a:pt x="1" y="16"/>
                  </a:lnTo>
                  <a:lnTo>
                    <a:pt x="2" y="16"/>
                  </a:lnTo>
                  <a:lnTo>
                    <a:pt x="4" y="15"/>
                  </a:lnTo>
                  <a:lnTo>
                    <a:pt x="7" y="15"/>
                  </a:lnTo>
                  <a:lnTo>
                    <a:pt x="10" y="15"/>
                  </a:lnTo>
                  <a:lnTo>
                    <a:pt x="14" y="14"/>
                  </a:lnTo>
                  <a:lnTo>
                    <a:pt x="17" y="13"/>
                  </a:lnTo>
                  <a:lnTo>
                    <a:pt x="21" y="12"/>
                  </a:lnTo>
                  <a:lnTo>
                    <a:pt x="24" y="11"/>
                  </a:lnTo>
                  <a:lnTo>
                    <a:pt x="28" y="9"/>
                  </a:lnTo>
                  <a:lnTo>
                    <a:pt x="31" y="8"/>
                  </a:lnTo>
                  <a:lnTo>
                    <a:pt x="35" y="6"/>
                  </a:lnTo>
                  <a:lnTo>
                    <a:pt x="37" y="5"/>
                  </a:lnTo>
                  <a:lnTo>
                    <a:pt x="40" y="2"/>
                  </a:lnTo>
                  <a:lnTo>
                    <a:pt x="43" y="0"/>
                  </a:lnTo>
                  <a:lnTo>
                    <a:pt x="162" y="28"/>
                  </a:lnTo>
                  <a:lnTo>
                    <a:pt x="162" y="28"/>
                  </a:lnTo>
                  <a:lnTo>
                    <a:pt x="161" y="29"/>
                  </a:lnTo>
                  <a:lnTo>
                    <a:pt x="159" y="30"/>
                  </a:lnTo>
                  <a:lnTo>
                    <a:pt x="158" y="32"/>
                  </a:lnTo>
                  <a:lnTo>
                    <a:pt x="157" y="33"/>
                  </a:lnTo>
                  <a:lnTo>
                    <a:pt x="155" y="35"/>
                  </a:lnTo>
                  <a:lnTo>
                    <a:pt x="152" y="36"/>
                  </a:lnTo>
                  <a:lnTo>
                    <a:pt x="150" y="39"/>
                  </a:lnTo>
                  <a:lnTo>
                    <a:pt x="147" y="41"/>
                  </a:lnTo>
                  <a:lnTo>
                    <a:pt x="144" y="43"/>
                  </a:lnTo>
                  <a:lnTo>
                    <a:pt x="141" y="46"/>
                  </a:lnTo>
                  <a:lnTo>
                    <a:pt x="137" y="48"/>
                  </a:lnTo>
                  <a:lnTo>
                    <a:pt x="135" y="50"/>
                  </a:lnTo>
                  <a:lnTo>
                    <a:pt x="131" y="51"/>
                  </a:lnTo>
                  <a:lnTo>
                    <a:pt x="128" y="53"/>
                  </a:lnTo>
                  <a:lnTo>
                    <a:pt x="126" y="55"/>
                  </a:lnTo>
                  <a:lnTo>
                    <a:pt x="0" y="16"/>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58" name="Freeform 214">
              <a:extLst>
                <a:ext uri="{FF2B5EF4-FFF2-40B4-BE49-F238E27FC236}">
                  <a16:creationId xmlns:a16="http://schemas.microsoft.com/office/drawing/2014/main" id="{9E96B6D8-2B56-5378-4DA2-2694A5C328BC}"/>
                </a:ext>
              </a:extLst>
            </p:cNvPr>
            <p:cNvSpPr>
              <a:spLocks/>
            </p:cNvSpPr>
            <p:nvPr/>
          </p:nvSpPr>
          <p:spPr bwMode="auto">
            <a:xfrm>
              <a:off x="1285" y="1487"/>
              <a:ext cx="57" cy="26"/>
            </a:xfrm>
            <a:custGeom>
              <a:avLst/>
              <a:gdLst>
                <a:gd name="T0" fmla="*/ 6 w 57"/>
                <a:gd name="T1" fmla="*/ 26 h 26"/>
                <a:gd name="T2" fmla="*/ 57 w 57"/>
                <a:gd name="T3" fmla="*/ 11 h 26"/>
                <a:gd name="T4" fmla="*/ 25 w 57"/>
                <a:gd name="T5" fmla="*/ 0 h 26"/>
                <a:gd name="T6" fmla="*/ 0 w 57"/>
                <a:gd name="T7" fmla="*/ 4 h 26"/>
                <a:gd name="T8" fmla="*/ 0 w 57"/>
                <a:gd name="T9" fmla="*/ 25 h 26"/>
                <a:gd name="T10" fmla="*/ 6 w 57"/>
                <a:gd name="T11" fmla="*/ 26 h 26"/>
              </a:gdLst>
              <a:ahLst/>
              <a:cxnLst>
                <a:cxn ang="0">
                  <a:pos x="T0" y="T1"/>
                </a:cxn>
                <a:cxn ang="0">
                  <a:pos x="T2" y="T3"/>
                </a:cxn>
                <a:cxn ang="0">
                  <a:pos x="T4" y="T5"/>
                </a:cxn>
                <a:cxn ang="0">
                  <a:pos x="T6" y="T7"/>
                </a:cxn>
                <a:cxn ang="0">
                  <a:pos x="T8" y="T9"/>
                </a:cxn>
                <a:cxn ang="0">
                  <a:pos x="T10" y="T11"/>
                </a:cxn>
              </a:cxnLst>
              <a:rect l="0" t="0" r="r" b="b"/>
              <a:pathLst>
                <a:path w="57" h="26">
                  <a:moveTo>
                    <a:pt x="6" y="26"/>
                  </a:moveTo>
                  <a:lnTo>
                    <a:pt x="57" y="11"/>
                  </a:lnTo>
                  <a:lnTo>
                    <a:pt x="25" y="0"/>
                  </a:lnTo>
                  <a:lnTo>
                    <a:pt x="0" y="4"/>
                  </a:lnTo>
                  <a:lnTo>
                    <a:pt x="0" y="25"/>
                  </a:lnTo>
                  <a:lnTo>
                    <a:pt x="6" y="26"/>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59" name="Freeform 215">
              <a:extLst>
                <a:ext uri="{FF2B5EF4-FFF2-40B4-BE49-F238E27FC236}">
                  <a16:creationId xmlns:a16="http://schemas.microsoft.com/office/drawing/2014/main" id="{A75223DB-3A62-F541-3997-CB5ED25B3D03}"/>
                </a:ext>
              </a:extLst>
            </p:cNvPr>
            <p:cNvSpPr>
              <a:spLocks/>
            </p:cNvSpPr>
            <p:nvPr/>
          </p:nvSpPr>
          <p:spPr bwMode="auto">
            <a:xfrm>
              <a:off x="1134" y="1377"/>
              <a:ext cx="32" cy="123"/>
            </a:xfrm>
            <a:custGeom>
              <a:avLst/>
              <a:gdLst>
                <a:gd name="T0" fmla="*/ 32 w 32"/>
                <a:gd name="T1" fmla="*/ 3 h 123"/>
                <a:gd name="T2" fmla="*/ 32 w 32"/>
                <a:gd name="T3" fmla="*/ 3 h 123"/>
                <a:gd name="T4" fmla="*/ 31 w 32"/>
                <a:gd name="T5" fmla="*/ 3 h 123"/>
                <a:gd name="T6" fmla="*/ 31 w 32"/>
                <a:gd name="T7" fmla="*/ 3 h 123"/>
                <a:gd name="T8" fmla="*/ 29 w 32"/>
                <a:gd name="T9" fmla="*/ 2 h 123"/>
                <a:gd name="T10" fmla="*/ 27 w 32"/>
                <a:gd name="T11" fmla="*/ 2 h 123"/>
                <a:gd name="T12" fmla="*/ 26 w 32"/>
                <a:gd name="T13" fmla="*/ 2 h 123"/>
                <a:gd name="T14" fmla="*/ 24 w 32"/>
                <a:gd name="T15" fmla="*/ 0 h 123"/>
                <a:gd name="T16" fmla="*/ 22 w 32"/>
                <a:gd name="T17" fmla="*/ 0 h 123"/>
                <a:gd name="T18" fmla="*/ 20 w 32"/>
                <a:gd name="T19" fmla="*/ 0 h 123"/>
                <a:gd name="T20" fmla="*/ 18 w 32"/>
                <a:gd name="T21" fmla="*/ 0 h 123"/>
                <a:gd name="T22" fmla="*/ 14 w 32"/>
                <a:gd name="T23" fmla="*/ 0 h 123"/>
                <a:gd name="T24" fmla="*/ 12 w 32"/>
                <a:gd name="T25" fmla="*/ 0 h 123"/>
                <a:gd name="T26" fmla="*/ 10 w 32"/>
                <a:gd name="T27" fmla="*/ 2 h 123"/>
                <a:gd name="T28" fmla="*/ 6 w 32"/>
                <a:gd name="T29" fmla="*/ 3 h 123"/>
                <a:gd name="T30" fmla="*/ 4 w 32"/>
                <a:gd name="T31" fmla="*/ 4 h 123"/>
                <a:gd name="T32" fmla="*/ 0 w 32"/>
                <a:gd name="T33" fmla="*/ 6 h 123"/>
                <a:gd name="T34" fmla="*/ 0 w 32"/>
                <a:gd name="T35" fmla="*/ 123 h 123"/>
                <a:gd name="T36" fmla="*/ 1 w 32"/>
                <a:gd name="T37" fmla="*/ 123 h 123"/>
                <a:gd name="T38" fmla="*/ 1 w 32"/>
                <a:gd name="T39" fmla="*/ 123 h 123"/>
                <a:gd name="T40" fmla="*/ 3 w 32"/>
                <a:gd name="T41" fmla="*/ 123 h 123"/>
                <a:gd name="T42" fmla="*/ 4 w 32"/>
                <a:gd name="T43" fmla="*/ 123 h 123"/>
                <a:gd name="T44" fmla="*/ 5 w 32"/>
                <a:gd name="T45" fmla="*/ 123 h 123"/>
                <a:gd name="T46" fmla="*/ 7 w 32"/>
                <a:gd name="T47" fmla="*/ 122 h 123"/>
                <a:gd name="T48" fmla="*/ 8 w 32"/>
                <a:gd name="T49" fmla="*/ 122 h 123"/>
                <a:gd name="T50" fmla="*/ 11 w 32"/>
                <a:gd name="T51" fmla="*/ 122 h 123"/>
                <a:gd name="T52" fmla="*/ 13 w 32"/>
                <a:gd name="T53" fmla="*/ 121 h 123"/>
                <a:gd name="T54" fmla="*/ 15 w 32"/>
                <a:gd name="T55" fmla="*/ 120 h 123"/>
                <a:gd name="T56" fmla="*/ 18 w 32"/>
                <a:gd name="T57" fmla="*/ 120 h 123"/>
                <a:gd name="T58" fmla="*/ 21 w 32"/>
                <a:gd name="T59" fmla="*/ 118 h 123"/>
                <a:gd name="T60" fmla="*/ 24 w 32"/>
                <a:gd name="T61" fmla="*/ 116 h 123"/>
                <a:gd name="T62" fmla="*/ 26 w 32"/>
                <a:gd name="T63" fmla="*/ 115 h 123"/>
                <a:gd name="T64" fmla="*/ 29 w 32"/>
                <a:gd name="T65" fmla="*/ 114 h 123"/>
                <a:gd name="T66" fmla="*/ 32 w 32"/>
                <a:gd name="T67" fmla="*/ 111 h 123"/>
                <a:gd name="T68" fmla="*/ 32 w 32"/>
                <a:gd name="T69" fmla="*/ 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123">
                  <a:moveTo>
                    <a:pt x="32" y="3"/>
                  </a:moveTo>
                  <a:lnTo>
                    <a:pt x="32" y="3"/>
                  </a:lnTo>
                  <a:lnTo>
                    <a:pt x="31" y="3"/>
                  </a:lnTo>
                  <a:lnTo>
                    <a:pt x="31" y="3"/>
                  </a:lnTo>
                  <a:lnTo>
                    <a:pt x="29" y="2"/>
                  </a:lnTo>
                  <a:lnTo>
                    <a:pt x="27" y="2"/>
                  </a:lnTo>
                  <a:lnTo>
                    <a:pt x="26" y="2"/>
                  </a:lnTo>
                  <a:lnTo>
                    <a:pt x="24" y="0"/>
                  </a:lnTo>
                  <a:lnTo>
                    <a:pt x="22" y="0"/>
                  </a:lnTo>
                  <a:lnTo>
                    <a:pt x="20" y="0"/>
                  </a:lnTo>
                  <a:lnTo>
                    <a:pt x="18" y="0"/>
                  </a:lnTo>
                  <a:lnTo>
                    <a:pt x="14" y="0"/>
                  </a:lnTo>
                  <a:lnTo>
                    <a:pt x="12" y="0"/>
                  </a:lnTo>
                  <a:lnTo>
                    <a:pt x="10" y="2"/>
                  </a:lnTo>
                  <a:lnTo>
                    <a:pt x="6" y="3"/>
                  </a:lnTo>
                  <a:lnTo>
                    <a:pt x="4" y="4"/>
                  </a:lnTo>
                  <a:lnTo>
                    <a:pt x="0" y="6"/>
                  </a:lnTo>
                  <a:lnTo>
                    <a:pt x="0" y="123"/>
                  </a:lnTo>
                  <a:lnTo>
                    <a:pt x="1" y="123"/>
                  </a:lnTo>
                  <a:lnTo>
                    <a:pt x="1" y="123"/>
                  </a:lnTo>
                  <a:lnTo>
                    <a:pt x="3" y="123"/>
                  </a:lnTo>
                  <a:lnTo>
                    <a:pt x="4" y="123"/>
                  </a:lnTo>
                  <a:lnTo>
                    <a:pt x="5" y="123"/>
                  </a:lnTo>
                  <a:lnTo>
                    <a:pt x="7" y="122"/>
                  </a:lnTo>
                  <a:lnTo>
                    <a:pt x="8" y="122"/>
                  </a:lnTo>
                  <a:lnTo>
                    <a:pt x="11" y="122"/>
                  </a:lnTo>
                  <a:lnTo>
                    <a:pt x="13" y="121"/>
                  </a:lnTo>
                  <a:lnTo>
                    <a:pt x="15" y="120"/>
                  </a:lnTo>
                  <a:lnTo>
                    <a:pt x="18" y="120"/>
                  </a:lnTo>
                  <a:lnTo>
                    <a:pt x="21" y="118"/>
                  </a:lnTo>
                  <a:lnTo>
                    <a:pt x="24" y="116"/>
                  </a:lnTo>
                  <a:lnTo>
                    <a:pt x="26" y="115"/>
                  </a:lnTo>
                  <a:lnTo>
                    <a:pt x="29" y="114"/>
                  </a:lnTo>
                  <a:lnTo>
                    <a:pt x="32" y="111"/>
                  </a:lnTo>
                  <a:lnTo>
                    <a:pt x="32" y="3"/>
                  </a:lnTo>
                  <a:close/>
                </a:path>
              </a:pathLst>
            </a:custGeom>
            <a:solidFill>
              <a:srgbClr val="7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60" name="Freeform 216">
              <a:extLst>
                <a:ext uri="{FF2B5EF4-FFF2-40B4-BE49-F238E27FC236}">
                  <a16:creationId xmlns:a16="http://schemas.microsoft.com/office/drawing/2014/main" id="{104AEE0D-768F-7757-E4DF-1D8058A7009F}"/>
                </a:ext>
              </a:extLst>
            </p:cNvPr>
            <p:cNvSpPr>
              <a:spLocks/>
            </p:cNvSpPr>
            <p:nvPr/>
          </p:nvSpPr>
          <p:spPr bwMode="auto">
            <a:xfrm>
              <a:off x="1135" y="1379"/>
              <a:ext cx="27" cy="104"/>
            </a:xfrm>
            <a:custGeom>
              <a:avLst/>
              <a:gdLst>
                <a:gd name="T0" fmla="*/ 27 w 27"/>
                <a:gd name="T1" fmla="*/ 2 h 104"/>
                <a:gd name="T2" fmla="*/ 27 w 27"/>
                <a:gd name="T3" fmla="*/ 2 h 104"/>
                <a:gd name="T4" fmla="*/ 26 w 27"/>
                <a:gd name="T5" fmla="*/ 2 h 104"/>
                <a:gd name="T6" fmla="*/ 26 w 27"/>
                <a:gd name="T7" fmla="*/ 1 h 104"/>
                <a:gd name="T8" fmla="*/ 25 w 27"/>
                <a:gd name="T9" fmla="*/ 1 h 104"/>
                <a:gd name="T10" fmla="*/ 24 w 27"/>
                <a:gd name="T11" fmla="*/ 1 h 104"/>
                <a:gd name="T12" fmla="*/ 23 w 27"/>
                <a:gd name="T13" fmla="*/ 0 h 104"/>
                <a:gd name="T14" fmla="*/ 20 w 27"/>
                <a:gd name="T15" fmla="*/ 0 h 104"/>
                <a:gd name="T16" fmla="*/ 19 w 27"/>
                <a:gd name="T17" fmla="*/ 0 h 104"/>
                <a:gd name="T18" fmla="*/ 17 w 27"/>
                <a:gd name="T19" fmla="*/ 0 h 104"/>
                <a:gd name="T20" fmla="*/ 14 w 27"/>
                <a:gd name="T21" fmla="*/ 0 h 104"/>
                <a:gd name="T22" fmla="*/ 12 w 27"/>
                <a:gd name="T23" fmla="*/ 0 h 104"/>
                <a:gd name="T24" fmla="*/ 10 w 27"/>
                <a:gd name="T25" fmla="*/ 0 h 104"/>
                <a:gd name="T26" fmla="*/ 9 w 27"/>
                <a:gd name="T27" fmla="*/ 1 h 104"/>
                <a:gd name="T28" fmla="*/ 5 w 27"/>
                <a:gd name="T29" fmla="*/ 2 h 104"/>
                <a:gd name="T30" fmla="*/ 3 w 27"/>
                <a:gd name="T31" fmla="*/ 3 h 104"/>
                <a:gd name="T32" fmla="*/ 0 w 27"/>
                <a:gd name="T33" fmla="*/ 4 h 104"/>
                <a:gd name="T34" fmla="*/ 0 w 27"/>
                <a:gd name="T35" fmla="*/ 104 h 104"/>
                <a:gd name="T36" fmla="*/ 0 w 27"/>
                <a:gd name="T37" fmla="*/ 104 h 104"/>
                <a:gd name="T38" fmla="*/ 2 w 27"/>
                <a:gd name="T39" fmla="*/ 104 h 104"/>
                <a:gd name="T40" fmla="*/ 2 w 27"/>
                <a:gd name="T41" fmla="*/ 102 h 104"/>
                <a:gd name="T42" fmla="*/ 3 w 27"/>
                <a:gd name="T43" fmla="*/ 102 h 104"/>
                <a:gd name="T44" fmla="*/ 4 w 27"/>
                <a:gd name="T45" fmla="*/ 102 h 104"/>
                <a:gd name="T46" fmla="*/ 6 w 27"/>
                <a:gd name="T47" fmla="*/ 102 h 104"/>
                <a:gd name="T48" fmla="*/ 7 w 27"/>
                <a:gd name="T49" fmla="*/ 102 h 104"/>
                <a:gd name="T50" fmla="*/ 10 w 27"/>
                <a:gd name="T51" fmla="*/ 101 h 104"/>
                <a:gd name="T52" fmla="*/ 11 w 27"/>
                <a:gd name="T53" fmla="*/ 101 h 104"/>
                <a:gd name="T54" fmla="*/ 13 w 27"/>
                <a:gd name="T55" fmla="*/ 100 h 104"/>
                <a:gd name="T56" fmla="*/ 16 w 27"/>
                <a:gd name="T57" fmla="*/ 99 h 104"/>
                <a:gd name="T58" fmla="*/ 18 w 27"/>
                <a:gd name="T59" fmla="*/ 99 h 104"/>
                <a:gd name="T60" fmla="*/ 20 w 27"/>
                <a:gd name="T61" fmla="*/ 98 h 104"/>
                <a:gd name="T62" fmla="*/ 23 w 27"/>
                <a:gd name="T63" fmla="*/ 96 h 104"/>
                <a:gd name="T64" fmla="*/ 25 w 27"/>
                <a:gd name="T65" fmla="*/ 94 h 104"/>
                <a:gd name="T66" fmla="*/ 27 w 27"/>
                <a:gd name="T67" fmla="*/ 93 h 104"/>
                <a:gd name="T68" fmla="*/ 27 w 27"/>
                <a:gd name="T69" fmla="*/ 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 h="104">
                  <a:moveTo>
                    <a:pt x="27" y="2"/>
                  </a:moveTo>
                  <a:lnTo>
                    <a:pt x="27" y="2"/>
                  </a:lnTo>
                  <a:lnTo>
                    <a:pt x="26" y="2"/>
                  </a:lnTo>
                  <a:lnTo>
                    <a:pt x="26" y="1"/>
                  </a:lnTo>
                  <a:lnTo>
                    <a:pt x="25" y="1"/>
                  </a:lnTo>
                  <a:lnTo>
                    <a:pt x="24" y="1"/>
                  </a:lnTo>
                  <a:lnTo>
                    <a:pt x="23" y="0"/>
                  </a:lnTo>
                  <a:lnTo>
                    <a:pt x="20" y="0"/>
                  </a:lnTo>
                  <a:lnTo>
                    <a:pt x="19" y="0"/>
                  </a:lnTo>
                  <a:lnTo>
                    <a:pt x="17" y="0"/>
                  </a:lnTo>
                  <a:lnTo>
                    <a:pt x="14" y="0"/>
                  </a:lnTo>
                  <a:lnTo>
                    <a:pt x="12" y="0"/>
                  </a:lnTo>
                  <a:lnTo>
                    <a:pt x="10" y="0"/>
                  </a:lnTo>
                  <a:lnTo>
                    <a:pt x="9" y="1"/>
                  </a:lnTo>
                  <a:lnTo>
                    <a:pt x="5" y="2"/>
                  </a:lnTo>
                  <a:lnTo>
                    <a:pt x="3" y="3"/>
                  </a:lnTo>
                  <a:lnTo>
                    <a:pt x="0" y="4"/>
                  </a:lnTo>
                  <a:lnTo>
                    <a:pt x="0" y="104"/>
                  </a:lnTo>
                  <a:lnTo>
                    <a:pt x="0" y="104"/>
                  </a:lnTo>
                  <a:lnTo>
                    <a:pt x="2" y="104"/>
                  </a:lnTo>
                  <a:lnTo>
                    <a:pt x="2" y="102"/>
                  </a:lnTo>
                  <a:lnTo>
                    <a:pt x="3" y="102"/>
                  </a:lnTo>
                  <a:lnTo>
                    <a:pt x="4" y="102"/>
                  </a:lnTo>
                  <a:lnTo>
                    <a:pt x="6" y="102"/>
                  </a:lnTo>
                  <a:lnTo>
                    <a:pt x="7" y="102"/>
                  </a:lnTo>
                  <a:lnTo>
                    <a:pt x="10" y="101"/>
                  </a:lnTo>
                  <a:lnTo>
                    <a:pt x="11" y="101"/>
                  </a:lnTo>
                  <a:lnTo>
                    <a:pt x="13" y="100"/>
                  </a:lnTo>
                  <a:lnTo>
                    <a:pt x="16" y="99"/>
                  </a:lnTo>
                  <a:lnTo>
                    <a:pt x="18" y="99"/>
                  </a:lnTo>
                  <a:lnTo>
                    <a:pt x="20" y="98"/>
                  </a:lnTo>
                  <a:lnTo>
                    <a:pt x="23" y="96"/>
                  </a:lnTo>
                  <a:lnTo>
                    <a:pt x="25" y="94"/>
                  </a:lnTo>
                  <a:lnTo>
                    <a:pt x="27" y="93"/>
                  </a:lnTo>
                  <a:lnTo>
                    <a:pt x="27" y="2"/>
                  </a:lnTo>
                  <a:close/>
                </a:path>
              </a:pathLst>
            </a:custGeom>
            <a:solidFill>
              <a:srgbClr val="93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61" name="Freeform 217">
              <a:extLst>
                <a:ext uri="{FF2B5EF4-FFF2-40B4-BE49-F238E27FC236}">
                  <a16:creationId xmlns:a16="http://schemas.microsoft.com/office/drawing/2014/main" id="{85B57A63-E025-6059-EC43-C818EBD306A6}"/>
                </a:ext>
              </a:extLst>
            </p:cNvPr>
            <p:cNvSpPr>
              <a:spLocks/>
            </p:cNvSpPr>
            <p:nvPr/>
          </p:nvSpPr>
          <p:spPr bwMode="auto">
            <a:xfrm>
              <a:off x="1137" y="1380"/>
              <a:ext cx="22" cy="84"/>
            </a:xfrm>
            <a:custGeom>
              <a:avLst/>
              <a:gdLst>
                <a:gd name="T0" fmla="*/ 22 w 22"/>
                <a:gd name="T1" fmla="*/ 1 h 84"/>
                <a:gd name="T2" fmla="*/ 22 w 22"/>
                <a:gd name="T3" fmla="*/ 1 h 84"/>
                <a:gd name="T4" fmla="*/ 21 w 22"/>
                <a:gd name="T5" fmla="*/ 1 h 84"/>
                <a:gd name="T6" fmla="*/ 21 w 22"/>
                <a:gd name="T7" fmla="*/ 1 h 84"/>
                <a:gd name="T8" fmla="*/ 19 w 22"/>
                <a:gd name="T9" fmla="*/ 1 h 84"/>
                <a:gd name="T10" fmla="*/ 18 w 22"/>
                <a:gd name="T11" fmla="*/ 0 h 84"/>
                <a:gd name="T12" fmla="*/ 17 w 22"/>
                <a:gd name="T13" fmla="*/ 0 h 84"/>
                <a:gd name="T14" fmla="*/ 16 w 22"/>
                <a:gd name="T15" fmla="*/ 0 h 84"/>
                <a:gd name="T16" fmla="*/ 15 w 22"/>
                <a:gd name="T17" fmla="*/ 0 h 84"/>
                <a:gd name="T18" fmla="*/ 14 w 22"/>
                <a:gd name="T19" fmla="*/ 0 h 84"/>
                <a:gd name="T20" fmla="*/ 11 w 22"/>
                <a:gd name="T21" fmla="*/ 0 h 84"/>
                <a:gd name="T22" fmla="*/ 9 w 22"/>
                <a:gd name="T23" fmla="*/ 0 h 84"/>
                <a:gd name="T24" fmla="*/ 8 w 22"/>
                <a:gd name="T25" fmla="*/ 0 h 84"/>
                <a:gd name="T26" fmla="*/ 5 w 22"/>
                <a:gd name="T27" fmla="*/ 0 h 84"/>
                <a:gd name="T28" fmla="*/ 3 w 22"/>
                <a:gd name="T29" fmla="*/ 1 h 84"/>
                <a:gd name="T30" fmla="*/ 2 w 22"/>
                <a:gd name="T31" fmla="*/ 2 h 84"/>
                <a:gd name="T32" fmla="*/ 0 w 22"/>
                <a:gd name="T33" fmla="*/ 3 h 84"/>
                <a:gd name="T34" fmla="*/ 0 w 22"/>
                <a:gd name="T35" fmla="*/ 84 h 84"/>
                <a:gd name="T36" fmla="*/ 0 w 22"/>
                <a:gd name="T37" fmla="*/ 84 h 84"/>
                <a:gd name="T38" fmla="*/ 0 w 22"/>
                <a:gd name="T39" fmla="*/ 84 h 84"/>
                <a:gd name="T40" fmla="*/ 1 w 22"/>
                <a:gd name="T41" fmla="*/ 84 h 84"/>
                <a:gd name="T42" fmla="*/ 2 w 22"/>
                <a:gd name="T43" fmla="*/ 84 h 84"/>
                <a:gd name="T44" fmla="*/ 3 w 22"/>
                <a:gd name="T45" fmla="*/ 84 h 84"/>
                <a:gd name="T46" fmla="*/ 4 w 22"/>
                <a:gd name="T47" fmla="*/ 83 h 84"/>
                <a:gd name="T48" fmla="*/ 5 w 22"/>
                <a:gd name="T49" fmla="*/ 83 h 84"/>
                <a:gd name="T50" fmla="*/ 7 w 22"/>
                <a:gd name="T51" fmla="*/ 83 h 84"/>
                <a:gd name="T52" fmla="*/ 9 w 22"/>
                <a:gd name="T53" fmla="*/ 81 h 84"/>
                <a:gd name="T54" fmla="*/ 10 w 22"/>
                <a:gd name="T55" fmla="*/ 81 h 84"/>
                <a:gd name="T56" fmla="*/ 12 w 22"/>
                <a:gd name="T57" fmla="*/ 80 h 84"/>
                <a:gd name="T58" fmla="*/ 14 w 22"/>
                <a:gd name="T59" fmla="*/ 80 h 84"/>
                <a:gd name="T60" fmla="*/ 16 w 22"/>
                <a:gd name="T61" fmla="*/ 79 h 84"/>
                <a:gd name="T62" fmla="*/ 18 w 22"/>
                <a:gd name="T63" fmla="*/ 78 h 84"/>
                <a:gd name="T64" fmla="*/ 19 w 22"/>
                <a:gd name="T65" fmla="*/ 77 h 84"/>
                <a:gd name="T66" fmla="*/ 22 w 22"/>
                <a:gd name="T67" fmla="*/ 76 h 84"/>
                <a:gd name="T68" fmla="*/ 22 w 22"/>
                <a:gd name="T69" fmla="*/ 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84">
                  <a:moveTo>
                    <a:pt x="22" y="1"/>
                  </a:moveTo>
                  <a:lnTo>
                    <a:pt x="22" y="1"/>
                  </a:lnTo>
                  <a:lnTo>
                    <a:pt x="21" y="1"/>
                  </a:lnTo>
                  <a:lnTo>
                    <a:pt x="21" y="1"/>
                  </a:lnTo>
                  <a:lnTo>
                    <a:pt x="19" y="1"/>
                  </a:lnTo>
                  <a:lnTo>
                    <a:pt x="18" y="0"/>
                  </a:lnTo>
                  <a:lnTo>
                    <a:pt x="17" y="0"/>
                  </a:lnTo>
                  <a:lnTo>
                    <a:pt x="16" y="0"/>
                  </a:lnTo>
                  <a:lnTo>
                    <a:pt x="15" y="0"/>
                  </a:lnTo>
                  <a:lnTo>
                    <a:pt x="14" y="0"/>
                  </a:lnTo>
                  <a:lnTo>
                    <a:pt x="11" y="0"/>
                  </a:lnTo>
                  <a:lnTo>
                    <a:pt x="9" y="0"/>
                  </a:lnTo>
                  <a:lnTo>
                    <a:pt x="8" y="0"/>
                  </a:lnTo>
                  <a:lnTo>
                    <a:pt x="5" y="0"/>
                  </a:lnTo>
                  <a:lnTo>
                    <a:pt x="3" y="1"/>
                  </a:lnTo>
                  <a:lnTo>
                    <a:pt x="2" y="2"/>
                  </a:lnTo>
                  <a:lnTo>
                    <a:pt x="0" y="3"/>
                  </a:lnTo>
                  <a:lnTo>
                    <a:pt x="0" y="84"/>
                  </a:lnTo>
                  <a:lnTo>
                    <a:pt x="0" y="84"/>
                  </a:lnTo>
                  <a:lnTo>
                    <a:pt x="0" y="84"/>
                  </a:lnTo>
                  <a:lnTo>
                    <a:pt x="1" y="84"/>
                  </a:lnTo>
                  <a:lnTo>
                    <a:pt x="2" y="84"/>
                  </a:lnTo>
                  <a:lnTo>
                    <a:pt x="3" y="84"/>
                  </a:lnTo>
                  <a:lnTo>
                    <a:pt x="4" y="83"/>
                  </a:lnTo>
                  <a:lnTo>
                    <a:pt x="5" y="83"/>
                  </a:lnTo>
                  <a:lnTo>
                    <a:pt x="7" y="83"/>
                  </a:lnTo>
                  <a:lnTo>
                    <a:pt x="9" y="81"/>
                  </a:lnTo>
                  <a:lnTo>
                    <a:pt x="10" y="81"/>
                  </a:lnTo>
                  <a:lnTo>
                    <a:pt x="12" y="80"/>
                  </a:lnTo>
                  <a:lnTo>
                    <a:pt x="14" y="80"/>
                  </a:lnTo>
                  <a:lnTo>
                    <a:pt x="16" y="79"/>
                  </a:lnTo>
                  <a:lnTo>
                    <a:pt x="18" y="78"/>
                  </a:lnTo>
                  <a:lnTo>
                    <a:pt x="19" y="77"/>
                  </a:lnTo>
                  <a:lnTo>
                    <a:pt x="22" y="76"/>
                  </a:lnTo>
                  <a:lnTo>
                    <a:pt x="22" y="1"/>
                  </a:lnTo>
                  <a:close/>
                </a:path>
              </a:pathLst>
            </a:custGeom>
            <a:solidFill>
              <a:srgbClr val="A8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62" name="Freeform 218">
              <a:extLst>
                <a:ext uri="{FF2B5EF4-FFF2-40B4-BE49-F238E27FC236}">
                  <a16:creationId xmlns:a16="http://schemas.microsoft.com/office/drawing/2014/main" id="{31B236A8-9F52-3E34-9E1C-45D589E1A6D1}"/>
                </a:ext>
              </a:extLst>
            </p:cNvPr>
            <p:cNvSpPr>
              <a:spLocks/>
            </p:cNvSpPr>
            <p:nvPr/>
          </p:nvSpPr>
          <p:spPr bwMode="auto">
            <a:xfrm>
              <a:off x="1138" y="1380"/>
              <a:ext cx="17" cy="65"/>
            </a:xfrm>
            <a:custGeom>
              <a:avLst/>
              <a:gdLst>
                <a:gd name="T0" fmla="*/ 17 w 17"/>
                <a:gd name="T1" fmla="*/ 2 h 65"/>
                <a:gd name="T2" fmla="*/ 17 w 17"/>
                <a:gd name="T3" fmla="*/ 2 h 65"/>
                <a:gd name="T4" fmla="*/ 16 w 17"/>
                <a:gd name="T5" fmla="*/ 1 h 65"/>
                <a:gd name="T6" fmla="*/ 14 w 17"/>
                <a:gd name="T7" fmla="*/ 1 h 65"/>
                <a:gd name="T8" fmla="*/ 11 w 17"/>
                <a:gd name="T9" fmla="*/ 1 h 65"/>
                <a:gd name="T10" fmla="*/ 9 w 17"/>
                <a:gd name="T11" fmla="*/ 0 h 65"/>
                <a:gd name="T12" fmla="*/ 6 w 17"/>
                <a:gd name="T13" fmla="*/ 1 h 65"/>
                <a:gd name="T14" fmla="*/ 2 w 17"/>
                <a:gd name="T15" fmla="*/ 2 h 65"/>
                <a:gd name="T16" fmla="*/ 0 w 17"/>
                <a:gd name="T17" fmla="*/ 3 h 65"/>
                <a:gd name="T18" fmla="*/ 0 w 17"/>
                <a:gd name="T19" fmla="*/ 65 h 65"/>
                <a:gd name="T20" fmla="*/ 0 w 17"/>
                <a:gd name="T21" fmla="*/ 65 h 65"/>
                <a:gd name="T22" fmla="*/ 1 w 17"/>
                <a:gd name="T23" fmla="*/ 65 h 65"/>
                <a:gd name="T24" fmla="*/ 3 w 17"/>
                <a:gd name="T25" fmla="*/ 65 h 65"/>
                <a:gd name="T26" fmla="*/ 6 w 17"/>
                <a:gd name="T27" fmla="*/ 64 h 65"/>
                <a:gd name="T28" fmla="*/ 8 w 17"/>
                <a:gd name="T29" fmla="*/ 64 h 65"/>
                <a:gd name="T30" fmla="*/ 11 w 17"/>
                <a:gd name="T31" fmla="*/ 63 h 65"/>
                <a:gd name="T32" fmla="*/ 14 w 17"/>
                <a:gd name="T33" fmla="*/ 60 h 65"/>
                <a:gd name="T34" fmla="*/ 17 w 17"/>
                <a:gd name="T35" fmla="*/ 58 h 65"/>
                <a:gd name="T36" fmla="*/ 17 w 17"/>
                <a:gd name="T37" fmla="*/ 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65">
                  <a:moveTo>
                    <a:pt x="17" y="2"/>
                  </a:moveTo>
                  <a:lnTo>
                    <a:pt x="17" y="2"/>
                  </a:lnTo>
                  <a:lnTo>
                    <a:pt x="16" y="1"/>
                  </a:lnTo>
                  <a:lnTo>
                    <a:pt x="14" y="1"/>
                  </a:lnTo>
                  <a:lnTo>
                    <a:pt x="11" y="1"/>
                  </a:lnTo>
                  <a:lnTo>
                    <a:pt x="9" y="0"/>
                  </a:lnTo>
                  <a:lnTo>
                    <a:pt x="6" y="1"/>
                  </a:lnTo>
                  <a:lnTo>
                    <a:pt x="2" y="2"/>
                  </a:lnTo>
                  <a:lnTo>
                    <a:pt x="0" y="3"/>
                  </a:lnTo>
                  <a:lnTo>
                    <a:pt x="0" y="65"/>
                  </a:lnTo>
                  <a:lnTo>
                    <a:pt x="0" y="65"/>
                  </a:lnTo>
                  <a:lnTo>
                    <a:pt x="1" y="65"/>
                  </a:lnTo>
                  <a:lnTo>
                    <a:pt x="3" y="65"/>
                  </a:lnTo>
                  <a:lnTo>
                    <a:pt x="6" y="64"/>
                  </a:lnTo>
                  <a:lnTo>
                    <a:pt x="8" y="64"/>
                  </a:lnTo>
                  <a:lnTo>
                    <a:pt x="11" y="63"/>
                  </a:lnTo>
                  <a:lnTo>
                    <a:pt x="14" y="60"/>
                  </a:lnTo>
                  <a:lnTo>
                    <a:pt x="17" y="58"/>
                  </a:lnTo>
                  <a:lnTo>
                    <a:pt x="17" y="2"/>
                  </a:lnTo>
                  <a:close/>
                </a:path>
              </a:pathLst>
            </a:custGeom>
            <a:solidFill>
              <a:srgbClr val="BC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63" name="Freeform 219">
              <a:extLst>
                <a:ext uri="{FF2B5EF4-FFF2-40B4-BE49-F238E27FC236}">
                  <a16:creationId xmlns:a16="http://schemas.microsoft.com/office/drawing/2014/main" id="{A5007E9E-E997-E2CC-EAFD-A4D5411BCF0B}"/>
                </a:ext>
              </a:extLst>
            </p:cNvPr>
            <p:cNvSpPr>
              <a:spLocks/>
            </p:cNvSpPr>
            <p:nvPr/>
          </p:nvSpPr>
          <p:spPr bwMode="auto">
            <a:xfrm>
              <a:off x="1138" y="1381"/>
              <a:ext cx="14" cy="47"/>
            </a:xfrm>
            <a:custGeom>
              <a:avLst/>
              <a:gdLst>
                <a:gd name="T0" fmla="*/ 14 w 14"/>
                <a:gd name="T1" fmla="*/ 1 h 47"/>
                <a:gd name="T2" fmla="*/ 14 w 14"/>
                <a:gd name="T3" fmla="*/ 1 h 47"/>
                <a:gd name="T4" fmla="*/ 13 w 14"/>
                <a:gd name="T5" fmla="*/ 1 h 47"/>
                <a:gd name="T6" fmla="*/ 11 w 14"/>
                <a:gd name="T7" fmla="*/ 1 h 47"/>
                <a:gd name="T8" fmla="*/ 9 w 14"/>
                <a:gd name="T9" fmla="*/ 0 h 47"/>
                <a:gd name="T10" fmla="*/ 8 w 14"/>
                <a:gd name="T11" fmla="*/ 0 h 47"/>
                <a:gd name="T12" fmla="*/ 6 w 14"/>
                <a:gd name="T13" fmla="*/ 1 h 47"/>
                <a:gd name="T14" fmla="*/ 2 w 14"/>
                <a:gd name="T15" fmla="*/ 1 h 47"/>
                <a:gd name="T16" fmla="*/ 0 w 14"/>
                <a:gd name="T17" fmla="*/ 3 h 47"/>
                <a:gd name="T18" fmla="*/ 0 w 14"/>
                <a:gd name="T19" fmla="*/ 47 h 47"/>
                <a:gd name="T20" fmla="*/ 1 w 14"/>
                <a:gd name="T21" fmla="*/ 47 h 47"/>
                <a:gd name="T22" fmla="*/ 1 w 14"/>
                <a:gd name="T23" fmla="*/ 45 h 47"/>
                <a:gd name="T24" fmla="*/ 3 w 14"/>
                <a:gd name="T25" fmla="*/ 45 h 47"/>
                <a:gd name="T26" fmla="*/ 4 w 14"/>
                <a:gd name="T27" fmla="*/ 45 h 47"/>
                <a:gd name="T28" fmla="*/ 7 w 14"/>
                <a:gd name="T29" fmla="*/ 44 h 47"/>
                <a:gd name="T30" fmla="*/ 9 w 14"/>
                <a:gd name="T31" fmla="*/ 44 h 47"/>
                <a:gd name="T32" fmla="*/ 11 w 14"/>
                <a:gd name="T33" fmla="*/ 43 h 47"/>
                <a:gd name="T34" fmla="*/ 14 w 14"/>
                <a:gd name="T35" fmla="*/ 41 h 47"/>
                <a:gd name="T36" fmla="*/ 14 w 1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 h="47">
                  <a:moveTo>
                    <a:pt x="14" y="1"/>
                  </a:moveTo>
                  <a:lnTo>
                    <a:pt x="14" y="1"/>
                  </a:lnTo>
                  <a:lnTo>
                    <a:pt x="13" y="1"/>
                  </a:lnTo>
                  <a:lnTo>
                    <a:pt x="11" y="1"/>
                  </a:lnTo>
                  <a:lnTo>
                    <a:pt x="9" y="0"/>
                  </a:lnTo>
                  <a:lnTo>
                    <a:pt x="8" y="0"/>
                  </a:lnTo>
                  <a:lnTo>
                    <a:pt x="6" y="1"/>
                  </a:lnTo>
                  <a:lnTo>
                    <a:pt x="2" y="1"/>
                  </a:lnTo>
                  <a:lnTo>
                    <a:pt x="0" y="3"/>
                  </a:lnTo>
                  <a:lnTo>
                    <a:pt x="0" y="47"/>
                  </a:lnTo>
                  <a:lnTo>
                    <a:pt x="1" y="47"/>
                  </a:lnTo>
                  <a:lnTo>
                    <a:pt x="1" y="45"/>
                  </a:lnTo>
                  <a:lnTo>
                    <a:pt x="3" y="45"/>
                  </a:lnTo>
                  <a:lnTo>
                    <a:pt x="4" y="45"/>
                  </a:lnTo>
                  <a:lnTo>
                    <a:pt x="7" y="44"/>
                  </a:lnTo>
                  <a:lnTo>
                    <a:pt x="9" y="44"/>
                  </a:lnTo>
                  <a:lnTo>
                    <a:pt x="11" y="43"/>
                  </a:lnTo>
                  <a:lnTo>
                    <a:pt x="14" y="41"/>
                  </a:lnTo>
                  <a:lnTo>
                    <a:pt x="14" y="1"/>
                  </a:lnTo>
                  <a:close/>
                </a:path>
              </a:pathLst>
            </a:custGeom>
            <a:solidFill>
              <a:srgbClr val="D1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64" name="Freeform 220">
              <a:extLst>
                <a:ext uri="{FF2B5EF4-FFF2-40B4-BE49-F238E27FC236}">
                  <a16:creationId xmlns:a16="http://schemas.microsoft.com/office/drawing/2014/main" id="{09DEEB0E-8E50-51B2-D857-C4229464F68D}"/>
                </a:ext>
              </a:extLst>
            </p:cNvPr>
            <p:cNvSpPr>
              <a:spLocks/>
            </p:cNvSpPr>
            <p:nvPr/>
          </p:nvSpPr>
          <p:spPr bwMode="auto">
            <a:xfrm>
              <a:off x="1139" y="1382"/>
              <a:ext cx="9" cy="27"/>
            </a:xfrm>
            <a:custGeom>
              <a:avLst/>
              <a:gdLst>
                <a:gd name="T0" fmla="*/ 9 w 9"/>
                <a:gd name="T1" fmla="*/ 1 h 27"/>
                <a:gd name="T2" fmla="*/ 9 w 9"/>
                <a:gd name="T3" fmla="*/ 1 h 27"/>
                <a:gd name="T4" fmla="*/ 8 w 9"/>
                <a:gd name="T5" fmla="*/ 1 h 27"/>
                <a:gd name="T6" fmla="*/ 7 w 9"/>
                <a:gd name="T7" fmla="*/ 1 h 27"/>
                <a:gd name="T8" fmla="*/ 6 w 9"/>
                <a:gd name="T9" fmla="*/ 0 h 27"/>
                <a:gd name="T10" fmla="*/ 5 w 9"/>
                <a:gd name="T11" fmla="*/ 0 h 27"/>
                <a:gd name="T12" fmla="*/ 3 w 9"/>
                <a:gd name="T13" fmla="*/ 0 h 27"/>
                <a:gd name="T14" fmla="*/ 1 w 9"/>
                <a:gd name="T15" fmla="*/ 1 h 27"/>
                <a:gd name="T16" fmla="*/ 0 w 9"/>
                <a:gd name="T17" fmla="*/ 2 h 27"/>
                <a:gd name="T18" fmla="*/ 0 w 9"/>
                <a:gd name="T19" fmla="*/ 27 h 27"/>
                <a:gd name="T20" fmla="*/ 0 w 9"/>
                <a:gd name="T21" fmla="*/ 27 h 27"/>
                <a:gd name="T22" fmla="*/ 1 w 9"/>
                <a:gd name="T23" fmla="*/ 27 h 27"/>
                <a:gd name="T24" fmla="*/ 2 w 9"/>
                <a:gd name="T25" fmla="*/ 27 h 27"/>
                <a:gd name="T26" fmla="*/ 3 w 9"/>
                <a:gd name="T27" fmla="*/ 27 h 27"/>
                <a:gd name="T28" fmla="*/ 5 w 9"/>
                <a:gd name="T29" fmla="*/ 26 h 27"/>
                <a:gd name="T30" fmla="*/ 6 w 9"/>
                <a:gd name="T31" fmla="*/ 26 h 27"/>
                <a:gd name="T32" fmla="*/ 8 w 9"/>
                <a:gd name="T33" fmla="*/ 25 h 27"/>
                <a:gd name="T34" fmla="*/ 9 w 9"/>
                <a:gd name="T35" fmla="*/ 23 h 27"/>
                <a:gd name="T36" fmla="*/ 9 w 9"/>
                <a:gd name="T3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27">
                  <a:moveTo>
                    <a:pt x="9" y="1"/>
                  </a:moveTo>
                  <a:lnTo>
                    <a:pt x="9" y="1"/>
                  </a:lnTo>
                  <a:lnTo>
                    <a:pt x="8" y="1"/>
                  </a:lnTo>
                  <a:lnTo>
                    <a:pt x="7" y="1"/>
                  </a:lnTo>
                  <a:lnTo>
                    <a:pt x="6" y="0"/>
                  </a:lnTo>
                  <a:lnTo>
                    <a:pt x="5" y="0"/>
                  </a:lnTo>
                  <a:lnTo>
                    <a:pt x="3" y="0"/>
                  </a:lnTo>
                  <a:lnTo>
                    <a:pt x="1" y="1"/>
                  </a:lnTo>
                  <a:lnTo>
                    <a:pt x="0" y="2"/>
                  </a:lnTo>
                  <a:lnTo>
                    <a:pt x="0" y="27"/>
                  </a:lnTo>
                  <a:lnTo>
                    <a:pt x="0" y="27"/>
                  </a:lnTo>
                  <a:lnTo>
                    <a:pt x="1" y="27"/>
                  </a:lnTo>
                  <a:lnTo>
                    <a:pt x="2" y="27"/>
                  </a:lnTo>
                  <a:lnTo>
                    <a:pt x="3" y="27"/>
                  </a:lnTo>
                  <a:lnTo>
                    <a:pt x="5" y="26"/>
                  </a:lnTo>
                  <a:lnTo>
                    <a:pt x="6" y="26"/>
                  </a:lnTo>
                  <a:lnTo>
                    <a:pt x="8" y="25"/>
                  </a:lnTo>
                  <a:lnTo>
                    <a:pt x="9" y="23"/>
                  </a:lnTo>
                  <a:lnTo>
                    <a:pt x="9" y="1"/>
                  </a:lnTo>
                  <a:close/>
                </a:path>
              </a:pathLst>
            </a:custGeom>
            <a:solidFill>
              <a:srgbClr val="E5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65" name="Freeform 221">
              <a:extLst>
                <a:ext uri="{FF2B5EF4-FFF2-40B4-BE49-F238E27FC236}">
                  <a16:creationId xmlns:a16="http://schemas.microsoft.com/office/drawing/2014/main" id="{22247307-4F6B-2CCE-0866-F060DDBE4723}"/>
                </a:ext>
              </a:extLst>
            </p:cNvPr>
            <p:cNvSpPr>
              <a:spLocks/>
            </p:cNvSpPr>
            <p:nvPr/>
          </p:nvSpPr>
          <p:spPr bwMode="auto">
            <a:xfrm>
              <a:off x="1250" y="1459"/>
              <a:ext cx="14" cy="13"/>
            </a:xfrm>
            <a:custGeom>
              <a:avLst/>
              <a:gdLst>
                <a:gd name="T0" fmla="*/ 7 w 14"/>
                <a:gd name="T1" fmla="*/ 13 h 13"/>
                <a:gd name="T2" fmla="*/ 8 w 14"/>
                <a:gd name="T3" fmla="*/ 13 h 13"/>
                <a:gd name="T4" fmla="*/ 9 w 14"/>
                <a:gd name="T5" fmla="*/ 13 h 13"/>
                <a:gd name="T6" fmla="*/ 10 w 14"/>
                <a:gd name="T7" fmla="*/ 12 h 13"/>
                <a:gd name="T8" fmla="*/ 11 w 14"/>
                <a:gd name="T9" fmla="*/ 11 h 13"/>
                <a:gd name="T10" fmla="*/ 13 w 14"/>
                <a:gd name="T11" fmla="*/ 11 h 13"/>
                <a:gd name="T12" fmla="*/ 13 w 14"/>
                <a:gd name="T13" fmla="*/ 9 h 13"/>
                <a:gd name="T14" fmla="*/ 14 w 14"/>
                <a:gd name="T15" fmla="*/ 7 h 13"/>
                <a:gd name="T16" fmla="*/ 14 w 14"/>
                <a:gd name="T17" fmla="*/ 6 h 13"/>
                <a:gd name="T18" fmla="*/ 14 w 14"/>
                <a:gd name="T19" fmla="*/ 5 h 13"/>
                <a:gd name="T20" fmla="*/ 13 w 14"/>
                <a:gd name="T21" fmla="*/ 4 h 13"/>
                <a:gd name="T22" fmla="*/ 13 w 14"/>
                <a:gd name="T23" fmla="*/ 2 h 13"/>
                <a:gd name="T24" fmla="*/ 11 w 14"/>
                <a:gd name="T25" fmla="*/ 1 h 13"/>
                <a:gd name="T26" fmla="*/ 10 w 14"/>
                <a:gd name="T27" fmla="*/ 0 h 13"/>
                <a:gd name="T28" fmla="*/ 9 w 14"/>
                <a:gd name="T29" fmla="*/ 0 h 13"/>
                <a:gd name="T30" fmla="*/ 8 w 14"/>
                <a:gd name="T31" fmla="*/ 0 h 13"/>
                <a:gd name="T32" fmla="*/ 7 w 14"/>
                <a:gd name="T33" fmla="*/ 0 h 13"/>
                <a:gd name="T34" fmla="*/ 6 w 14"/>
                <a:gd name="T35" fmla="*/ 0 h 13"/>
                <a:gd name="T36" fmla="*/ 4 w 14"/>
                <a:gd name="T37" fmla="*/ 0 h 13"/>
                <a:gd name="T38" fmla="*/ 3 w 14"/>
                <a:gd name="T39" fmla="*/ 0 h 13"/>
                <a:gd name="T40" fmla="*/ 2 w 14"/>
                <a:gd name="T41" fmla="*/ 1 h 13"/>
                <a:gd name="T42" fmla="*/ 1 w 14"/>
                <a:gd name="T43" fmla="*/ 2 h 13"/>
                <a:gd name="T44" fmla="*/ 1 w 14"/>
                <a:gd name="T45" fmla="*/ 4 h 13"/>
                <a:gd name="T46" fmla="*/ 0 w 14"/>
                <a:gd name="T47" fmla="*/ 5 h 13"/>
                <a:gd name="T48" fmla="*/ 0 w 14"/>
                <a:gd name="T49" fmla="*/ 6 h 13"/>
                <a:gd name="T50" fmla="*/ 0 w 14"/>
                <a:gd name="T51" fmla="*/ 7 h 13"/>
                <a:gd name="T52" fmla="*/ 1 w 14"/>
                <a:gd name="T53" fmla="*/ 9 h 13"/>
                <a:gd name="T54" fmla="*/ 1 w 14"/>
                <a:gd name="T55" fmla="*/ 11 h 13"/>
                <a:gd name="T56" fmla="*/ 2 w 14"/>
                <a:gd name="T57" fmla="*/ 11 h 13"/>
                <a:gd name="T58" fmla="*/ 3 w 14"/>
                <a:gd name="T59" fmla="*/ 12 h 13"/>
                <a:gd name="T60" fmla="*/ 4 w 14"/>
                <a:gd name="T61" fmla="*/ 13 h 13"/>
                <a:gd name="T62" fmla="*/ 6 w 14"/>
                <a:gd name="T63" fmla="*/ 13 h 13"/>
                <a:gd name="T64" fmla="*/ 7 w 14"/>
                <a:gd name="T6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3">
                  <a:moveTo>
                    <a:pt x="7" y="13"/>
                  </a:moveTo>
                  <a:lnTo>
                    <a:pt x="8" y="13"/>
                  </a:lnTo>
                  <a:lnTo>
                    <a:pt x="9" y="13"/>
                  </a:lnTo>
                  <a:lnTo>
                    <a:pt x="10" y="12"/>
                  </a:lnTo>
                  <a:lnTo>
                    <a:pt x="11" y="11"/>
                  </a:lnTo>
                  <a:lnTo>
                    <a:pt x="13" y="11"/>
                  </a:lnTo>
                  <a:lnTo>
                    <a:pt x="13" y="9"/>
                  </a:lnTo>
                  <a:lnTo>
                    <a:pt x="14" y="7"/>
                  </a:lnTo>
                  <a:lnTo>
                    <a:pt x="14" y="6"/>
                  </a:lnTo>
                  <a:lnTo>
                    <a:pt x="14" y="5"/>
                  </a:lnTo>
                  <a:lnTo>
                    <a:pt x="13" y="4"/>
                  </a:lnTo>
                  <a:lnTo>
                    <a:pt x="13" y="2"/>
                  </a:lnTo>
                  <a:lnTo>
                    <a:pt x="11" y="1"/>
                  </a:lnTo>
                  <a:lnTo>
                    <a:pt x="10" y="0"/>
                  </a:lnTo>
                  <a:lnTo>
                    <a:pt x="9" y="0"/>
                  </a:lnTo>
                  <a:lnTo>
                    <a:pt x="8" y="0"/>
                  </a:lnTo>
                  <a:lnTo>
                    <a:pt x="7" y="0"/>
                  </a:lnTo>
                  <a:lnTo>
                    <a:pt x="6" y="0"/>
                  </a:lnTo>
                  <a:lnTo>
                    <a:pt x="4" y="0"/>
                  </a:lnTo>
                  <a:lnTo>
                    <a:pt x="3" y="0"/>
                  </a:lnTo>
                  <a:lnTo>
                    <a:pt x="2" y="1"/>
                  </a:lnTo>
                  <a:lnTo>
                    <a:pt x="1" y="2"/>
                  </a:lnTo>
                  <a:lnTo>
                    <a:pt x="1" y="4"/>
                  </a:lnTo>
                  <a:lnTo>
                    <a:pt x="0" y="5"/>
                  </a:lnTo>
                  <a:lnTo>
                    <a:pt x="0" y="6"/>
                  </a:lnTo>
                  <a:lnTo>
                    <a:pt x="0" y="7"/>
                  </a:lnTo>
                  <a:lnTo>
                    <a:pt x="1" y="9"/>
                  </a:lnTo>
                  <a:lnTo>
                    <a:pt x="1" y="11"/>
                  </a:lnTo>
                  <a:lnTo>
                    <a:pt x="2" y="11"/>
                  </a:lnTo>
                  <a:lnTo>
                    <a:pt x="3" y="12"/>
                  </a:lnTo>
                  <a:lnTo>
                    <a:pt x="4" y="13"/>
                  </a:lnTo>
                  <a:lnTo>
                    <a:pt x="6" y="13"/>
                  </a:lnTo>
                  <a:lnTo>
                    <a:pt x="7"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66" name="Freeform 222">
              <a:extLst>
                <a:ext uri="{FF2B5EF4-FFF2-40B4-BE49-F238E27FC236}">
                  <a16:creationId xmlns:a16="http://schemas.microsoft.com/office/drawing/2014/main" id="{7C745F30-EAA5-8C51-B5DC-6A8E99C2304D}"/>
                </a:ext>
              </a:extLst>
            </p:cNvPr>
            <p:cNvSpPr>
              <a:spLocks/>
            </p:cNvSpPr>
            <p:nvPr/>
          </p:nvSpPr>
          <p:spPr bwMode="auto">
            <a:xfrm>
              <a:off x="1209" y="1459"/>
              <a:ext cx="7" cy="7"/>
            </a:xfrm>
            <a:custGeom>
              <a:avLst/>
              <a:gdLst>
                <a:gd name="T0" fmla="*/ 3 w 7"/>
                <a:gd name="T1" fmla="*/ 7 h 7"/>
                <a:gd name="T2" fmla="*/ 5 w 7"/>
                <a:gd name="T3" fmla="*/ 6 h 7"/>
                <a:gd name="T4" fmla="*/ 6 w 7"/>
                <a:gd name="T5" fmla="*/ 6 h 7"/>
                <a:gd name="T6" fmla="*/ 6 w 7"/>
                <a:gd name="T7" fmla="*/ 5 h 7"/>
                <a:gd name="T8" fmla="*/ 7 w 7"/>
                <a:gd name="T9" fmla="*/ 4 h 7"/>
                <a:gd name="T10" fmla="*/ 6 w 7"/>
                <a:gd name="T11" fmla="*/ 1 h 7"/>
                <a:gd name="T12" fmla="*/ 6 w 7"/>
                <a:gd name="T13" fmla="*/ 1 h 7"/>
                <a:gd name="T14" fmla="*/ 5 w 7"/>
                <a:gd name="T15" fmla="*/ 0 h 7"/>
                <a:gd name="T16" fmla="*/ 3 w 7"/>
                <a:gd name="T17" fmla="*/ 0 h 7"/>
                <a:gd name="T18" fmla="*/ 2 w 7"/>
                <a:gd name="T19" fmla="*/ 0 h 7"/>
                <a:gd name="T20" fmla="*/ 1 w 7"/>
                <a:gd name="T21" fmla="*/ 1 h 7"/>
                <a:gd name="T22" fmla="*/ 0 w 7"/>
                <a:gd name="T23" fmla="*/ 1 h 7"/>
                <a:gd name="T24" fmla="*/ 0 w 7"/>
                <a:gd name="T25" fmla="*/ 4 h 7"/>
                <a:gd name="T26" fmla="*/ 0 w 7"/>
                <a:gd name="T27" fmla="*/ 5 h 7"/>
                <a:gd name="T28" fmla="*/ 1 w 7"/>
                <a:gd name="T29" fmla="*/ 6 h 7"/>
                <a:gd name="T30" fmla="*/ 2 w 7"/>
                <a:gd name="T31" fmla="*/ 6 h 7"/>
                <a:gd name="T32" fmla="*/ 3 w 7"/>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7">
                  <a:moveTo>
                    <a:pt x="3" y="7"/>
                  </a:moveTo>
                  <a:lnTo>
                    <a:pt x="5" y="6"/>
                  </a:lnTo>
                  <a:lnTo>
                    <a:pt x="6" y="6"/>
                  </a:lnTo>
                  <a:lnTo>
                    <a:pt x="6" y="5"/>
                  </a:lnTo>
                  <a:lnTo>
                    <a:pt x="7" y="4"/>
                  </a:lnTo>
                  <a:lnTo>
                    <a:pt x="6" y="1"/>
                  </a:lnTo>
                  <a:lnTo>
                    <a:pt x="6" y="1"/>
                  </a:lnTo>
                  <a:lnTo>
                    <a:pt x="5" y="0"/>
                  </a:lnTo>
                  <a:lnTo>
                    <a:pt x="3" y="0"/>
                  </a:lnTo>
                  <a:lnTo>
                    <a:pt x="2" y="0"/>
                  </a:lnTo>
                  <a:lnTo>
                    <a:pt x="1" y="1"/>
                  </a:lnTo>
                  <a:lnTo>
                    <a:pt x="0" y="1"/>
                  </a:lnTo>
                  <a:lnTo>
                    <a:pt x="0" y="4"/>
                  </a:lnTo>
                  <a:lnTo>
                    <a:pt x="0" y="5"/>
                  </a:lnTo>
                  <a:lnTo>
                    <a:pt x="1" y="6"/>
                  </a:lnTo>
                  <a:lnTo>
                    <a:pt x="2" y="6"/>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67" name="Freeform 223">
              <a:extLst>
                <a:ext uri="{FF2B5EF4-FFF2-40B4-BE49-F238E27FC236}">
                  <a16:creationId xmlns:a16="http://schemas.microsoft.com/office/drawing/2014/main" id="{6DD4D081-25F6-BD83-8FEA-04530268B38C}"/>
                </a:ext>
              </a:extLst>
            </p:cNvPr>
            <p:cNvSpPr>
              <a:spLocks/>
            </p:cNvSpPr>
            <p:nvPr/>
          </p:nvSpPr>
          <p:spPr bwMode="auto">
            <a:xfrm>
              <a:off x="1221" y="1459"/>
              <a:ext cx="5" cy="7"/>
            </a:xfrm>
            <a:custGeom>
              <a:avLst/>
              <a:gdLst>
                <a:gd name="T0" fmla="*/ 3 w 5"/>
                <a:gd name="T1" fmla="*/ 7 h 7"/>
                <a:gd name="T2" fmla="*/ 4 w 5"/>
                <a:gd name="T3" fmla="*/ 7 h 7"/>
                <a:gd name="T4" fmla="*/ 5 w 5"/>
                <a:gd name="T5" fmla="*/ 6 h 7"/>
                <a:gd name="T6" fmla="*/ 5 w 5"/>
                <a:gd name="T7" fmla="*/ 5 h 7"/>
                <a:gd name="T8" fmla="*/ 5 w 5"/>
                <a:gd name="T9" fmla="*/ 4 h 7"/>
                <a:gd name="T10" fmla="*/ 5 w 5"/>
                <a:gd name="T11" fmla="*/ 2 h 7"/>
                <a:gd name="T12" fmla="*/ 5 w 5"/>
                <a:gd name="T13" fmla="*/ 1 h 7"/>
                <a:gd name="T14" fmla="*/ 4 w 5"/>
                <a:gd name="T15" fmla="*/ 0 h 7"/>
                <a:gd name="T16" fmla="*/ 3 w 5"/>
                <a:gd name="T17" fmla="*/ 0 h 7"/>
                <a:gd name="T18" fmla="*/ 2 w 5"/>
                <a:gd name="T19" fmla="*/ 0 h 7"/>
                <a:gd name="T20" fmla="*/ 1 w 5"/>
                <a:gd name="T21" fmla="*/ 1 h 7"/>
                <a:gd name="T22" fmla="*/ 0 w 5"/>
                <a:gd name="T23" fmla="*/ 2 h 7"/>
                <a:gd name="T24" fmla="*/ 0 w 5"/>
                <a:gd name="T25" fmla="*/ 4 h 7"/>
                <a:gd name="T26" fmla="*/ 0 w 5"/>
                <a:gd name="T27" fmla="*/ 5 h 7"/>
                <a:gd name="T28" fmla="*/ 1 w 5"/>
                <a:gd name="T29" fmla="*/ 6 h 7"/>
                <a:gd name="T30" fmla="*/ 2 w 5"/>
                <a:gd name="T31" fmla="*/ 7 h 7"/>
                <a:gd name="T32" fmla="*/ 3 w 5"/>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 h="7">
                  <a:moveTo>
                    <a:pt x="3" y="7"/>
                  </a:moveTo>
                  <a:lnTo>
                    <a:pt x="4" y="7"/>
                  </a:lnTo>
                  <a:lnTo>
                    <a:pt x="5" y="6"/>
                  </a:lnTo>
                  <a:lnTo>
                    <a:pt x="5" y="5"/>
                  </a:lnTo>
                  <a:lnTo>
                    <a:pt x="5" y="4"/>
                  </a:lnTo>
                  <a:lnTo>
                    <a:pt x="5" y="2"/>
                  </a:lnTo>
                  <a:lnTo>
                    <a:pt x="5" y="1"/>
                  </a:lnTo>
                  <a:lnTo>
                    <a:pt x="4" y="0"/>
                  </a:lnTo>
                  <a:lnTo>
                    <a:pt x="3" y="0"/>
                  </a:lnTo>
                  <a:lnTo>
                    <a:pt x="2" y="0"/>
                  </a:lnTo>
                  <a:lnTo>
                    <a:pt x="1" y="1"/>
                  </a:lnTo>
                  <a:lnTo>
                    <a:pt x="0" y="2"/>
                  </a:lnTo>
                  <a:lnTo>
                    <a:pt x="0" y="4"/>
                  </a:lnTo>
                  <a:lnTo>
                    <a:pt x="0" y="5"/>
                  </a:lnTo>
                  <a:lnTo>
                    <a:pt x="1" y="6"/>
                  </a:lnTo>
                  <a:lnTo>
                    <a:pt x="2" y="7"/>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68" name="Freeform 224">
              <a:extLst>
                <a:ext uri="{FF2B5EF4-FFF2-40B4-BE49-F238E27FC236}">
                  <a16:creationId xmlns:a16="http://schemas.microsoft.com/office/drawing/2014/main" id="{7F3C16D3-763C-BE89-58B3-B2663C0F5E0D}"/>
                </a:ext>
              </a:extLst>
            </p:cNvPr>
            <p:cNvSpPr>
              <a:spLocks/>
            </p:cNvSpPr>
            <p:nvPr/>
          </p:nvSpPr>
          <p:spPr bwMode="auto">
            <a:xfrm>
              <a:off x="1175" y="1367"/>
              <a:ext cx="19" cy="92"/>
            </a:xfrm>
            <a:custGeom>
              <a:avLst/>
              <a:gdLst>
                <a:gd name="T0" fmla="*/ 6 w 19"/>
                <a:gd name="T1" fmla="*/ 1 h 92"/>
                <a:gd name="T2" fmla="*/ 6 w 19"/>
                <a:gd name="T3" fmla="*/ 3 h 92"/>
                <a:gd name="T4" fmla="*/ 4 w 19"/>
                <a:gd name="T5" fmla="*/ 8 h 92"/>
                <a:gd name="T6" fmla="*/ 2 w 19"/>
                <a:gd name="T7" fmla="*/ 16 h 92"/>
                <a:gd name="T8" fmla="*/ 1 w 19"/>
                <a:gd name="T9" fmla="*/ 28 h 92"/>
                <a:gd name="T10" fmla="*/ 0 w 19"/>
                <a:gd name="T11" fmla="*/ 41 h 92"/>
                <a:gd name="T12" fmla="*/ 0 w 19"/>
                <a:gd name="T13" fmla="*/ 56 h 92"/>
                <a:gd name="T14" fmla="*/ 1 w 19"/>
                <a:gd name="T15" fmla="*/ 73 h 92"/>
                <a:gd name="T16" fmla="*/ 5 w 19"/>
                <a:gd name="T17" fmla="*/ 92 h 92"/>
                <a:gd name="T18" fmla="*/ 19 w 19"/>
                <a:gd name="T19" fmla="*/ 91 h 92"/>
                <a:gd name="T20" fmla="*/ 18 w 19"/>
                <a:gd name="T21" fmla="*/ 89 h 92"/>
                <a:gd name="T22" fmla="*/ 16 w 19"/>
                <a:gd name="T23" fmla="*/ 80 h 92"/>
                <a:gd name="T24" fmla="*/ 15 w 19"/>
                <a:gd name="T25" fmla="*/ 70 h 92"/>
                <a:gd name="T26" fmla="*/ 14 w 19"/>
                <a:gd name="T27" fmla="*/ 56 h 92"/>
                <a:gd name="T28" fmla="*/ 13 w 19"/>
                <a:gd name="T29" fmla="*/ 42 h 92"/>
                <a:gd name="T30" fmla="*/ 13 w 19"/>
                <a:gd name="T31" fmla="*/ 27 h 92"/>
                <a:gd name="T32" fmla="*/ 15 w 19"/>
                <a:gd name="T33" fmla="*/ 13 h 92"/>
                <a:gd name="T34" fmla="*/ 19 w 19"/>
                <a:gd name="T35" fmla="*/ 1 h 92"/>
                <a:gd name="T36" fmla="*/ 19 w 19"/>
                <a:gd name="T37" fmla="*/ 0 h 92"/>
                <a:gd name="T38" fmla="*/ 19 w 19"/>
                <a:gd name="T39" fmla="*/ 0 h 92"/>
                <a:gd name="T40" fmla="*/ 19 w 19"/>
                <a:gd name="T41" fmla="*/ 0 h 92"/>
                <a:gd name="T42" fmla="*/ 18 w 19"/>
                <a:gd name="T43" fmla="*/ 0 h 92"/>
                <a:gd name="T44" fmla="*/ 16 w 19"/>
                <a:gd name="T45" fmla="*/ 0 h 92"/>
                <a:gd name="T46" fmla="*/ 14 w 19"/>
                <a:gd name="T47" fmla="*/ 0 h 92"/>
                <a:gd name="T48" fmla="*/ 11 w 19"/>
                <a:gd name="T49" fmla="*/ 0 h 92"/>
                <a:gd name="T50" fmla="*/ 6 w 19"/>
                <a:gd name="T51" fmla="*/ 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92">
                  <a:moveTo>
                    <a:pt x="6" y="1"/>
                  </a:moveTo>
                  <a:lnTo>
                    <a:pt x="6" y="3"/>
                  </a:lnTo>
                  <a:lnTo>
                    <a:pt x="4" y="8"/>
                  </a:lnTo>
                  <a:lnTo>
                    <a:pt x="2" y="16"/>
                  </a:lnTo>
                  <a:lnTo>
                    <a:pt x="1" y="28"/>
                  </a:lnTo>
                  <a:lnTo>
                    <a:pt x="0" y="41"/>
                  </a:lnTo>
                  <a:lnTo>
                    <a:pt x="0" y="56"/>
                  </a:lnTo>
                  <a:lnTo>
                    <a:pt x="1" y="73"/>
                  </a:lnTo>
                  <a:lnTo>
                    <a:pt x="5" y="92"/>
                  </a:lnTo>
                  <a:lnTo>
                    <a:pt x="19" y="91"/>
                  </a:lnTo>
                  <a:lnTo>
                    <a:pt x="18" y="89"/>
                  </a:lnTo>
                  <a:lnTo>
                    <a:pt x="16" y="80"/>
                  </a:lnTo>
                  <a:lnTo>
                    <a:pt x="15" y="70"/>
                  </a:lnTo>
                  <a:lnTo>
                    <a:pt x="14" y="56"/>
                  </a:lnTo>
                  <a:lnTo>
                    <a:pt x="13" y="42"/>
                  </a:lnTo>
                  <a:lnTo>
                    <a:pt x="13" y="27"/>
                  </a:lnTo>
                  <a:lnTo>
                    <a:pt x="15" y="13"/>
                  </a:lnTo>
                  <a:lnTo>
                    <a:pt x="19" y="1"/>
                  </a:lnTo>
                  <a:lnTo>
                    <a:pt x="19" y="0"/>
                  </a:lnTo>
                  <a:lnTo>
                    <a:pt x="19" y="0"/>
                  </a:lnTo>
                  <a:lnTo>
                    <a:pt x="19" y="0"/>
                  </a:lnTo>
                  <a:lnTo>
                    <a:pt x="18" y="0"/>
                  </a:lnTo>
                  <a:lnTo>
                    <a:pt x="16" y="0"/>
                  </a:lnTo>
                  <a:lnTo>
                    <a:pt x="14" y="0"/>
                  </a:lnTo>
                  <a:lnTo>
                    <a:pt x="11" y="0"/>
                  </a:lnTo>
                  <a:lnTo>
                    <a:pt x="6" y="1"/>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69" name="Freeform 225">
              <a:extLst>
                <a:ext uri="{FF2B5EF4-FFF2-40B4-BE49-F238E27FC236}">
                  <a16:creationId xmlns:a16="http://schemas.microsoft.com/office/drawing/2014/main" id="{C50F2BBD-C1C7-9920-8413-2E4247FEC0F5}"/>
                </a:ext>
              </a:extLst>
            </p:cNvPr>
            <p:cNvSpPr>
              <a:spLocks/>
            </p:cNvSpPr>
            <p:nvPr/>
          </p:nvSpPr>
          <p:spPr bwMode="auto">
            <a:xfrm>
              <a:off x="1273" y="1355"/>
              <a:ext cx="27" cy="103"/>
            </a:xfrm>
            <a:custGeom>
              <a:avLst/>
              <a:gdLst>
                <a:gd name="T0" fmla="*/ 27 w 27"/>
                <a:gd name="T1" fmla="*/ 0 h 103"/>
                <a:gd name="T2" fmla="*/ 26 w 27"/>
                <a:gd name="T3" fmla="*/ 1 h 103"/>
                <a:gd name="T4" fmla="*/ 25 w 27"/>
                <a:gd name="T5" fmla="*/ 4 h 103"/>
                <a:gd name="T6" fmla="*/ 22 w 27"/>
                <a:gd name="T7" fmla="*/ 9 h 103"/>
                <a:gd name="T8" fmla="*/ 20 w 27"/>
                <a:gd name="T9" fmla="*/ 18 h 103"/>
                <a:gd name="T10" fmla="*/ 18 w 27"/>
                <a:gd name="T11" fmla="*/ 32 h 103"/>
                <a:gd name="T12" fmla="*/ 16 w 27"/>
                <a:gd name="T13" fmla="*/ 49 h 103"/>
                <a:gd name="T14" fmla="*/ 18 w 27"/>
                <a:gd name="T15" fmla="*/ 73 h 103"/>
                <a:gd name="T16" fmla="*/ 20 w 27"/>
                <a:gd name="T17" fmla="*/ 103 h 103"/>
                <a:gd name="T18" fmla="*/ 5 w 27"/>
                <a:gd name="T19" fmla="*/ 103 h 103"/>
                <a:gd name="T20" fmla="*/ 5 w 27"/>
                <a:gd name="T21" fmla="*/ 101 h 103"/>
                <a:gd name="T22" fmla="*/ 4 w 27"/>
                <a:gd name="T23" fmla="*/ 91 h 103"/>
                <a:gd name="T24" fmla="*/ 2 w 27"/>
                <a:gd name="T25" fmla="*/ 80 h 103"/>
                <a:gd name="T26" fmla="*/ 1 w 27"/>
                <a:gd name="T27" fmla="*/ 64 h 103"/>
                <a:gd name="T28" fmla="*/ 0 w 27"/>
                <a:gd name="T29" fmla="*/ 47 h 103"/>
                <a:gd name="T30" fmla="*/ 1 w 27"/>
                <a:gd name="T31" fmla="*/ 31 h 103"/>
                <a:gd name="T32" fmla="*/ 4 w 27"/>
                <a:gd name="T33" fmla="*/ 14 h 103"/>
                <a:gd name="T34" fmla="*/ 9 w 27"/>
                <a:gd name="T35" fmla="*/ 0 h 103"/>
                <a:gd name="T36" fmla="*/ 27 w 27"/>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103">
                  <a:moveTo>
                    <a:pt x="27" y="0"/>
                  </a:moveTo>
                  <a:lnTo>
                    <a:pt x="26" y="1"/>
                  </a:lnTo>
                  <a:lnTo>
                    <a:pt x="25" y="4"/>
                  </a:lnTo>
                  <a:lnTo>
                    <a:pt x="22" y="9"/>
                  </a:lnTo>
                  <a:lnTo>
                    <a:pt x="20" y="18"/>
                  </a:lnTo>
                  <a:lnTo>
                    <a:pt x="18" y="32"/>
                  </a:lnTo>
                  <a:lnTo>
                    <a:pt x="16" y="49"/>
                  </a:lnTo>
                  <a:lnTo>
                    <a:pt x="18" y="73"/>
                  </a:lnTo>
                  <a:lnTo>
                    <a:pt x="20" y="103"/>
                  </a:lnTo>
                  <a:lnTo>
                    <a:pt x="5" y="103"/>
                  </a:lnTo>
                  <a:lnTo>
                    <a:pt x="5" y="101"/>
                  </a:lnTo>
                  <a:lnTo>
                    <a:pt x="4" y="91"/>
                  </a:lnTo>
                  <a:lnTo>
                    <a:pt x="2" y="80"/>
                  </a:lnTo>
                  <a:lnTo>
                    <a:pt x="1" y="64"/>
                  </a:lnTo>
                  <a:lnTo>
                    <a:pt x="0" y="47"/>
                  </a:lnTo>
                  <a:lnTo>
                    <a:pt x="1" y="31"/>
                  </a:lnTo>
                  <a:lnTo>
                    <a:pt x="4" y="14"/>
                  </a:lnTo>
                  <a:lnTo>
                    <a:pt x="9" y="0"/>
                  </a:lnTo>
                  <a:lnTo>
                    <a:pt x="27" y="0"/>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70" name="Freeform 226">
              <a:extLst>
                <a:ext uri="{FF2B5EF4-FFF2-40B4-BE49-F238E27FC236}">
                  <a16:creationId xmlns:a16="http://schemas.microsoft.com/office/drawing/2014/main" id="{55BD679D-C7F5-B694-CB8A-7F00D061D3B7}"/>
                </a:ext>
              </a:extLst>
            </p:cNvPr>
            <p:cNvSpPr>
              <a:spLocks/>
            </p:cNvSpPr>
            <p:nvPr/>
          </p:nvSpPr>
          <p:spPr bwMode="auto">
            <a:xfrm>
              <a:off x="1175" y="1372"/>
              <a:ext cx="18" cy="80"/>
            </a:xfrm>
            <a:custGeom>
              <a:avLst/>
              <a:gdLst>
                <a:gd name="T0" fmla="*/ 6 w 18"/>
                <a:gd name="T1" fmla="*/ 2 h 80"/>
                <a:gd name="T2" fmla="*/ 6 w 18"/>
                <a:gd name="T3" fmla="*/ 3 h 80"/>
                <a:gd name="T4" fmla="*/ 5 w 18"/>
                <a:gd name="T5" fmla="*/ 8 h 80"/>
                <a:gd name="T6" fmla="*/ 2 w 18"/>
                <a:gd name="T7" fmla="*/ 15 h 80"/>
                <a:gd name="T8" fmla="*/ 1 w 18"/>
                <a:gd name="T9" fmla="*/ 24 h 80"/>
                <a:gd name="T10" fmla="*/ 0 w 18"/>
                <a:gd name="T11" fmla="*/ 36 h 80"/>
                <a:gd name="T12" fmla="*/ 1 w 18"/>
                <a:gd name="T13" fmla="*/ 50 h 80"/>
                <a:gd name="T14" fmla="*/ 2 w 18"/>
                <a:gd name="T15" fmla="*/ 65 h 80"/>
                <a:gd name="T16" fmla="*/ 5 w 18"/>
                <a:gd name="T17" fmla="*/ 80 h 80"/>
                <a:gd name="T18" fmla="*/ 16 w 18"/>
                <a:gd name="T19" fmla="*/ 80 h 80"/>
                <a:gd name="T20" fmla="*/ 16 w 18"/>
                <a:gd name="T21" fmla="*/ 78 h 80"/>
                <a:gd name="T22" fmla="*/ 15 w 18"/>
                <a:gd name="T23" fmla="*/ 71 h 80"/>
                <a:gd name="T24" fmla="*/ 14 w 18"/>
                <a:gd name="T25" fmla="*/ 61 h 80"/>
                <a:gd name="T26" fmla="*/ 13 w 18"/>
                <a:gd name="T27" fmla="*/ 50 h 80"/>
                <a:gd name="T28" fmla="*/ 12 w 18"/>
                <a:gd name="T29" fmla="*/ 37 h 80"/>
                <a:gd name="T30" fmla="*/ 12 w 18"/>
                <a:gd name="T31" fmla="*/ 24 h 80"/>
                <a:gd name="T32" fmla="*/ 14 w 18"/>
                <a:gd name="T33" fmla="*/ 11 h 80"/>
                <a:gd name="T34" fmla="*/ 18 w 18"/>
                <a:gd name="T35" fmla="*/ 1 h 80"/>
                <a:gd name="T36" fmla="*/ 18 w 18"/>
                <a:gd name="T37" fmla="*/ 1 h 80"/>
                <a:gd name="T38" fmla="*/ 18 w 18"/>
                <a:gd name="T39" fmla="*/ 1 h 80"/>
                <a:gd name="T40" fmla="*/ 18 w 18"/>
                <a:gd name="T41" fmla="*/ 1 h 80"/>
                <a:gd name="T42" fmla="*/ 16 w 18"/>
                <a:gd name="T43" fmla="*/ 0 h 80"/>
                <a:gd name="T44" fmla="*/ 15 w 18"/>
                <a:gd name="T45" fmla="*/ 0 h 80"/>
                <a:gd name="T46" fmla="*/ 13 w 18"/>
                <a:gd name="T47" fmla="*/ 0 h 80"/>
                <a:gd name="T48" fmla="*/ 9 w 18"/>
                <a:gd name="T49" fmla="*/ 1 h 80"/>
                <a:gd name="T50" fmla="*/ 6 w 18"/>
                <a:gd name="T51" fmla="*/ 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 h="80">
                  <a:moveTo>
                    <a:pt x="6" y="2"/>
                  </a:moveTo>
                  <a:lnTo>
                    <a:pt x="6" y="3"/>
                  </a:lnTo>
                  <a:lnTo>
                    <a:pt x="5" y="8"/>
                  </a:lnTo>
                  <a:lnTo>
                    <a:pt x="2" y="15"/>
                  </a:lnTo>
                  <a:lnTo>
                    <a:pt x="1" y="24"/>
                  </a:lnTo>
                  <a:lnTo>
                    <a:pt x="0" y="36"/>
                  </a:lnTo>
                  <a:lnTo>
                    <a:pt x="1" y="50"/>
                  </a:lnTo>
                  <a:lnTo>
                    <a:pt x="2" y="65"/>
                  </a:lnTo>
                  <a:lnTo>
                    <a:pt x="5" y="80"/>
                  </a:lnTo>
                  <a:lnTo>
                    <a:pt x="16" y="80"/>
                  </a:lnTo>
                  <a:lnTo>
                    <a:pt x="16" y="78"/>
                  </a:lnTo>
                  <a:lnTo>
                    <a:pt x="15" y="71"/>
                  </a:lnTo>
                  <a:lnTo>
                    <a:pt x="14" y="61"/>
                  </a:lnTo>
                  <a:lnTo>
                    <a:pt x="13" y="50"/>
                  </a:lnTo>
                  <a:lnTo>
                    <a:pt x="12" y="37"/>
                  </a:lnTo>
                  <a:lnTo>
                    <a:pt x="12" y="24"/>
                  </a:lnTo>
                  <a:lnTo>
                    <a:pt x="14" y="11"/>
                  </a:lnTo>
                  <a:lnTo>
                    <a:pt x="18" y="1"/>
                  </a:lnTo>
                  <a:lnTo>
                    <a:pt x="18" y="1"/>
                  </a:lnTo>
                  <a:lnTo>
                    <a:pt x="18" y="1"/>
                  </a:lnTo>
                  <a:lnTo>
                    <a:pt x="18" y="1"/>
                  </a:lnTo>
                  <a:lnTo>
                    <a:pt x="16" y="0"/>
                  </a:lnTo>
                  <a:lnTo>
                    <a:pt x="15" y="0"/>
                  </a:lnTo>
                  <a:lnTo>
                    <a:pt x="13" y="0"/>
                  </a:lnTo>
                  <a:lnTo>
                    <a:pt x="9" y="1"/>
                  </a:lnTo>
                  <a:lnTo>
                    <a:pt x="6" y="2"/>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71" name="Freeform 227">
              <a:extLst>
                <a:ext uri="{FF2B5EF4-FFF2-40B4-BE49-F238E27FC236}">
                  <a16:creationId xmlns:a16="http://schemas.microsoft.com/office/drawing/2014/main" id="{A5EF8F4A-B1BF-6295-150B-54C1104B0436}"/>
                </a:ext>
              </a:extLst>
            </p:cNvPr>
            <p:cNvSpPr>
              <a:spLocks/>
            </p:cNvSpPr>
            <p:nvPr/>
          </p:nvSpPr>
          <p:spPr bwMode="auto">
            <a:xfrm>
              <a:off x="1176" y="1377"/>
              <a:ext cx="14" cy="69"/>
            </a:xfrm>
            <a:custGeom>
              <a:avLst/>
              <a:gdLst>
                <a:gd name="T0" fmla="*/ 5 w 14"/>
                <a:gd name="T1" fmla="*/ 2 h 69"/>
                <a:gd name="T2" fmla="*/ 5 w 14"/>
                <a:gd name="T3" fmla="*/ 3 h 69"/>
                <a:gd name="T4" fmla="*/ 4 w 14"/>
                <a:gd name="T5" fmla="*/ 7 h 69"/>
                <a:gd name="T6" fmla="*/ 3 w 14"/>
                <a:gd name="T7" fmla="*/ 13 h 69"/>
                <a:gd name="T8" fmla="*/ 1 w 14"/>
                <a:gd name="T9" fmla="*/ 21 h 69"/>
                <a:gd name="T10" fmla="*/ 0 w 14"/>
                <a:gd name="T11" fmla="*/ 31 h 69"/>
                <a:gd name="T12" fmla="*/ 0 w 14"/>
                <a:gd name="T13" fmla="*/ 42 h 69"/>
                <a:gd name="T14" fmla="*/ 1 w 14"/>
                <a:gd name="T15" fmla="*/ 55 h 69"/>
                <a:gd name="T16" fmla="*/ 4 w 14"/>
                <a:gd name="T17" fmla="*/ 69 h 69"/>
                <a:gd name="T18" fmla="*/ 14 w 14"/>
                <a:gd name="T19" fmla="*/ 68 h 69"/>
                <a:gd name="T20" fmla="*/ 13 w 14"/>
                <a:gd name="T21" fmla="*/ 67 h 69"/>
                <a:gd name="T22" fmla="*/ 13 w 14"/>
                <a:gd name="T23" fmla="*/ 61 h 69"/>
                <a:gd name="T24" fmla="*/ 12 w 14"/>
                <a:gd name="T25" fmla="*/ 53 h 69"/>
                <a:gd name="T26" fmla="*/ 11 w 14"/>
                <a:gd name="T27" fmla="*/ 42 h 69"/>
                <a:gd name="T28" fmla="*/ 10 w 14"/>
                <a:gd name="T29" fmla="*/ 32 h 69"/>
                <a:gd name="T30" fmla="*/ 10 w 14"/>
                <a:gd name="T31" fmla="*/ 20 h 69"/>
                <a:gd name="T32" fmla="*/ 12 w 14"/>
                <a:gd name="T33" fmla="*/ 10 h 69"/>
                <a:gd name="T34" fmla="*/ 14 w 14"/>
                <a:gd name="T35" fmla="*/ 2 h 69"/>
                <a:gd name="T36" fmla="*/ 14 w 14"/>
                <a:gd name="T37" fmla="*/ 2 h 69"/>
                <a:gd name="T38" fmla="*/ 14 w 14"/>
                <a:gd name="T39" fmla="*/ 0 h 69"/>
                <a:gd name="T40" fmla="*/ 14 w 14"/>
                <a:gd name="T41" fmla="*/ 0 h 69"/>
                <a:gd name="T42" fmla="*/ 14 w 14"/>
                <a:gd name="T43" fmla="*/ 0 h 69"/>
                <a:gd name="T44" fmla="*/ 13 w 14"/>
                <a:gd name="T45" fmla="*/ 0 h 69"/>
                <a:gd name="T46" fmla="*/ 11 w 14"/>
                <a:gd name="T47" fmla="*/ 0 h 69"/>
                <a:gd name="T48" fmla="*/ 8 w 14"/>
                <a:gd name="T49" fmla="*/ 0 h 69"/>
                <a:gd name="T50" fmla="*/ 5 w 14"/>
                <a:gd name="T51"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 h="69">
                  <a:moveTo>
                    <a:pt x="5" y="2"/>
                  </a:moveTo>
                  <a:lnTo>
                    <a:pt x="5" y="3"/>
                  </a:lnTo>
                  <a:lnTo>
                    <a:pt x="4" y="7"/>
                  </a:lnTo>
                  <a:lnTo>
                    <a:pt x="3" y="13"/>
                  </a:lnTo>
                  <a:lnTo>
                    <a:pt x="1" y="21"/>
                  </a:lnTo>
                  <a:lnTo>
                    <a:pt x="0" y="31"/>
                  </a:lnTo>
                  <a:lnTo>
                    <a:pt x="0" y="42"/>
                  </a:lnTo>
                  <a:lnTo>
                    <a:pt x="1" y="55"/>
                  </a:lnTo>
                  <a:lnTo>
                    <a:pt x="4" y="69"/>
                  </a:lnTo>
                  <a:lnTo>
                    <a:pt x="14" y="68"/>
                  </a:lnTo>
                  <a:lnTo>
                    <a:pt x="13" y="67"/>
                  </a:lnTo>
                  <a:lnTo>
                    <a:pt x="13" y="61"/>
                  </a:lnTo>
                  <a:lnTo>
                    <a:pt x="12" y="53"/>
                  </a:lnTo>
                  <a:lnTo>
                    <a:pt x="11" y="42"/>
                  </a:lnTo>
                  <a:lnTo>
                    <a:pt x="10" y="32"/>
                  </a:lnTo>
                  <a:lnTo>
                    <a:pt x="10" y="20"/>
                  </a:lnTo>
                  <a:lnTo>
                    <a:pt x="12" y="10"/>
                  </a:lnTo>
                  <a:lnTo>
                    <a:pt x="14" y="2"/>
                  </a:lnTo>
                  <a:lnTo>
                    <a:pt x="14" y="2"/>
                  </a:lnTo>
                  <a:lnTo>
                    <a:pt x="14" y="0"/>
                  </a:lnTo>
                  <a:lnTo>
                    <a:pt x="14" y="0"/>
                  </a:lnTo>
                  <a:lnTo>
                    <a:pt x="14" y="0"/>
                  </a:lnTo>
                  <a:lnTo>
                    <a:pt x="13" y="0"/>
                  </a:lnTo>
                  <a:lnTo>
                    <a:pt x="11" y="0"/>
                  </a:lnTo>
                  <a:lnTo>
                    <a:pt x="8" y="0"/>
                  </a:lnTo>
                  <a:lnTo>
                    <a:pt x="5" y="2"/>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72" name="Freeform 228">
              <a:extLst>
                <a:ext uri="{FF2B5EF4-FFF2-40B4-BE49-F238E27FC236}">
                  <a16:creationId xmlns:a16="http://schemas.microsoft.com/office/drawing/2014/main" id="{966CBFFA-C7D5-9041-DDCD-DF7A97D681DF}"/>
                </a:ext>
              </a:extLst>
            </p:cNvPr>
            <p:cNvSpPr>
              <a:spLocks/>
            </p:cNvSpPr>
            <p:nvPr/>
          </p:nvSpPr>
          <p:spPr bwMode="auto">
            <a:xfrm>
              <a:off x="1177" y="1383"/>
              <a:ext cx="12" cy="56"/>
            </a:xfrm>
            <a:custGeom>
              <a:avLst/>
              <a:gdLst>
                <a:gd name="T0" fmla="*/ 4 w 12"/>
                <a:gd name="T1" fmla="*/ 1 h 56"/>
                <a:gd name="T2" fmla="*/ 3 w 12"/>
                <a:gd name="T3" fmla="*/ 1 h 56"/>
                <a:gd name="T4" fmla="*/ 3 w 12"/>
                <a:gd name="T5" fmla="*/ 5 h 56"/>
                <a:gd name="T6" fmla="*/ 2 w 12"/>
                <a:gd name="T7" fmla="*/ 11 h 56"/>
                <a:gd name="T8" fmla="*/ 0 w 12"/>
                <a:gd name="T9" fmla="*/ 17 h 56"/>
                <a:gd name="T10" fmla="*/ 0 w 12"/>
                <a:gd name="T11" fmla="*/ 25 h 56"/>
                <a:gd name="T12" fmla="*/ 0 w 12"/>
                <a:gd name="T13" fmla="*/ 35 h 56"/>
                <a:gd name="T14" fmla="*/ 2 w 12"/>
                <a:gd name="T15" fmla="*/ 46 h 56"/>
                <a:gd name="T16" fmla="*/ 3 w 12"/>
                <a:gd name="T17" fmla="*/ 56 h 56"/>
                <a:gd name="T18" fmla="*/ 11 w 12"/>
                <a:gd name="T19" fmla="*/ 56 h 56"/>
                <a:gd name="T20" fmla="*/ 11 w 12"/>
                <a:gd name="T21" fmla="*/ 55 h 56"/>
                <a:gd name="T22" fmla="*/ 10 w 12"/>
                <a:gd name="T23" fmla="*/ 50 h 56"/>
                <a:gd name="T24" fmla="*/ 10 w 12"/>
                <a:gd name="T25" fmla="*/ 43 h 56"/>
                <a:gd name="T26" fmla="*/ 9 w 12"/>
                <a:gd name="T27" fmla="*/ 35 h 56"/>
                <a:gd name="T28" fmla="*/ 7 w 12"/>
                <a:gd name="T29" fmla="*/ 26 h 56"/>
                <a:gd name="T30" fmla="*/ 9 w 12"/>
                <a:gd name="T31" fmla="*/ 17 h 56"/>
                <a:gd name="T32" fmla="*/ 10 w 12"/>
                <a:gd name="T33" fmla="*/ 7 h 56"/>
                <a:gd name="T34" fmla="*/ 12 w 12"/>
                <a:gd name="T35" fmla="*/ 0 h 56"/>
                <a:gd name="T36" fmla="*/ 12 w 12"/>
                <a:gd name="T37" fmla="*/ 0 h 56"/>
                <a:gd name="T38" fmla="*/ 12 w 12"/>
                <a:gd name="T39" fmla="*/ 0 h 56"/>
                <a:gd name="T40" fmla="*/ 12 w 12"/>
                <a:gd name="T41" fmla="*/ 0 h 56"/>
                <a:gd name="T42" fmla="*/ 11 w 12"/>
                <a:gd name="T43" fmla="*/ 0 h 56"/>
                <a:gd name="T44" fmla="*/ 10 w 12"/>
                <a:gd name="T45" fmla="*/ 0 h 56"/>
                <a:gd name="T46" fmla="*/ 9 w 12"/>
                <a:gd name="T47" fmla="*/ 0 h 56"/>
                <a:gd name="T48" fmla="*/ 6 w 12"/>
                <a:gd name="T49" fmla="*/ 0 h 56"/>
                <a:gd name="T50" fmla="*/ 4 w 12"/>
                <a:gd name="T51"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56">
                  <a:moveTo>
                    <a:pt x="4" y="1"/>
                  </a:moveTo>
                  <a:lnTo>
                    <a:pt x="3" y="1"/>
                  </a:lnTo>
                  <a:lnTo>
                    <a:pt x="3" y="5"/>
                  </a:lnTo>
                  <a:lnTo>
                    <a:pt x="2" y="11"/>
                  </a:lnTo>
                  <a:lnTo>
                    <a:pt x="0" y="17"/>
                  </a:lnTo>
                  <a:lnTo>
                    <a:pt x="0" y="25"/>
                  </a:lnTo>
                  <a:lnTo>
                    <a:pt x="0" y="35"/>
                  </a:lnTo>
                  <a:lnTo>
                    <a:pt x="2" y="46"/>
                  </a:lnTo>
                  <a:lnTo>
                    <a:pt x="3" y="56"/>
                  </a:lnTo>
                  <a:lnTo>
                    <a:pt x="11" y="56"/>
                  </a:lnTo>
                  <a:lnTo>
                    <a:pt x="11" y="55"/>
                  </a:lnTo>
                  <a:lnTo>
                    <a:pt x="10" y="50"/>
                  </a:lnTo>
                  <a:lnTo>
                    <a:pt x="10" y="43"/>
                  </a:lnTo>
                  <a:lnTo>
                    <a:pt x="9" y="35"/>
                  </a:lnTo>
                  <a:lnTo>
                    <a:pt x="7" y="26"/>
                  </a:lnTo>
                  <a:lnTo>
                    <a:pt x="9" y="17"/>
                  </a:lnTo>
                  <a:lnTo>
                    <a:pt x="10" y="7"/>
                  </a:lnTo>
                  <a:lnTo>
                    <a:pt x="12" y="0"/>
                  </a:lnTo>
                  <a:lnTo>
                    <a:pt x="12" y="0"/>
                  </a:lnTo>
                  <a:lnTo>
                    <a:pt x="12" y="0"/>
                  </a:lnTo>
                  <a:lnTo>
                    <a:pt x="12" y="0"/>
                  </a:lnTo>
                  <a:lnTo>
                    <a:pt x="11" y="0"/>
                  </a:lnTo>
                  <a:lnTo>
                    <a:pt x="10" y="0"/>
                  </a:lnTo>
                  <a:lnTo>
                    <a:pt x="9" y="0"/>
                  </a:lnTo>
                  <a:lnTo>
                    <a:pt x="6" y="0"/>
                  </a:lnTo>
                  <a:lnTo>
                    <a:pt x="4" y="1"/>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73" name="Freeform 229">
              <a:extLst>
                <a:ext uri="{FF2B5EF4-FFF2-40B4-BE49-F238E27FC236}">
                  <a16:creationId xmlns:a16="http://schemas.microsoft.com/office/drawing/2014/main" id="{A888B72B-2580-36C5-8DB6-A6ED85A831EE}"/>
                </a:ext>
              </a:extLst>
            </p:cNvPr>
            <p:cNvSpPr>
              <a:spLocks/>
            </p:cNvSpPr>
            <p:nvPr/>
          </p:nvSpPr>
          <p:spPr bwMode="auto">
            <a:xfrm>
              <a:off x="1177" y="1388"/>
              <a:ext cx="10" cy="45"/>
            </a:xfrm>
            <a:custGeom>
              <a:avLst/>
              <a:gdLst>
                <a:gd name="T0" fmla="*/ 4 w 10"/>
                <a:gd name="T1" fmla="*/ 1 h 45"/>
                <a:gd name="T2" fmla="*/ 3 w 10"/>
                <a:gd name="T3" fmla="*/ 2 h 45"/>
                <a:gd name="T4" fmla="*/ 3 w 10"/>
                <a:gd name="T5" fmla="*/ 5 h 45"/>
                <a:gd name="T6" fmla="*/ 2 w 10"/>
                <a:gd name="T7" fmla="*/ 8 h 45"/>
                <a:gd name="T8" fmla="*/ 2 w 10"/>
                <a:gd name="T9" fmla="*/ 14 h 45"/>
                <a:gd name="T10" fmla="*/ 0 w 10"/>
                <a:gd name="T11" fmla="*/ 21 h 45"/>
                <a:gd name="T12" fmla="*/ 0 w 10"/>
                <a:gd name="T13" fmla="*/ 28 h 45"/>
                <a:gd name="T14" fmla="*/ 2 w 10"/>
                <a:gd name="T15" fmla="*/ 36 h 45"/>
                <a:gd name="T16" fmla="*/ 3 w 10"/>
                <a:gd name="T17" fmla="*/ 45 h 45"/>
                <a:gd name="T18" fmla="*/ 10 w 10"/>
                <a:gd name="T19" fmla="*/ 45 h 45"/>
                <a:gd name="T20" fmla="*/ 10 w 10"/>
                <a:gd name="T21" fmla="*/ 43 h 45"/>
                <a:gd name="T22" fmla="*/ 9 w 10"/>
                <a:gd name="T23" fmla="*/ 40 h 45"/>
                <a:gd name="T24" fmla="*/ 7 w 10"/>
                <a:gd name="T25" fmla="*/ 35 h 45"/>
                <a:gd name="T26" fmla="*/ 7 w 10"/>
                <a:gd name="T27" fmla="*/ 28 h 45"/>
                <a:gd name="T28" fmla="*/ 6 w 10"/>
                <a:gd name="T29" fmla="*/ 21 h 45"/>
                <a:gd name="T30" fmla="*/ 7 w 10"/>
                <a:gd name="T31" fmla="*/ 14 h 45"/>
                <a:gd name="T32" fmla="*/ 7 w 10"/>
                <a:gd name="T33" fmla="*/ 7 h 45"/>
                <a:gd name="T34" fmla="*/ 10 w 10"/>
                <a:gd name="T35" fmla="*/ 1 h 45"/>
                <a:gd name="T36" fmla="*/ 10 w 10"/>
                <a:gd name="T37" fmla="*/ 1 h 45"/>
                <a:gd name="T38" fmla="*/ 10 w 10"/>
                <a:gd name="T39" fmla="*/ 1 h 45"/>
                <a:gd name="T40" fmla="*/ 10 w 10"/>
                <a:gd name="T41" fmla="*/ 0 h 45"/>
                <a:gd name="T42" fmla="*/ 10 w 10"/>
                <a:gd name="T43" fmla="*/ 0 h 45"/>
                <a:gd name="T44" fmla="*/ 9 w 10"/>
                <a:gd name="T45" fmla="*/ 0 h 45"/>
                <a:gd name="T46" fmla="*/ 7 w 10"/>
                <a:gd name="T47" fmla="*/ 0 h 45"/>
                <a:gd name="T48" fmla="*/ 6 w 10"/>
                <a:gd name="T49" fmla="*/ 1 h 45"/>
                <a:gd name="T50" fmla="*/ 4 w 10"/>
                <a:gd name="T51"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45">
                  <a:moveTo>
                    <a:pt x="4" y="1"/>
                  </a:moveTo>
                  <a:lnTo>
                    <a:pt x="3" y="2"/>
                  </a:lnTo>
                  <a:lnTo>
                    <a:pt x="3" y="5"/>
                  </a:lnTo>
                  <a:lnTo>
                    <a:pt x="2" y="8"/>
                  </a:lnTo>
                  <a:lnTo>
                    <a:pt x="2" y="14"/>
                  </a:lnTo>
                  <a:lnTo>
                    <a:pt x="0" y="21"/>
                  </a:lnTo>
                  <a:lnTo>
                    <a:pt x="0" y="28"/>
                  </a:lnTo>
                  <a:lnTo>
                    <a:pt x="2" y="36"/>
                  </a:lnTo>
                  <a:lnTo>
                    <a:pt x="3" y="45"/>
                  </a:lnTo>
                  <a:lnTo>
                    <a:pt x="10" y="45"/>
                  </a:lnTo>
                  <a:lnTo>
                    <a:pt x="10" y="43"/>
                  </a:lnTo>
                  <a:lnTo>
                    <a:pt x="9" y="40"/>
                  </a:lnTo>
                  <a:lnTo>
                    <a:pt x="7" y="35"/>
                  </a:lnTo>
                  <a:lnTo>
                    <a:pt x="7" y="28"/>
                  </a:lnTo>
                  <a:lnTo>
                    <a:pt x="6" y="21"/>
                  </a:lnTo>
                  <a:lnTo>
                    <a:pt x="7" y="14"/>
                  </a:lnTo>
                  <a:lnTo>
                    <a:pt x="7" y="7"/>
                  </a:lnTo>
                  <a:lnTo>
                    <a:pt x="10" y="1"/>
                  </a:lnTo>
                  <a:lnTo>
                    <a:pt x="10" y="1"/>
                  </a:lnTo>
                  <a:lnTo>
                    <a:pt x="10" y="1"/>
                  </a:lnTo>
                  <a:lnTo>
                    <a:pt x="10" y="0"/>
                  </a:lnTo>
                  <a:lnTo>
                    <a:pt x="10" y="0"/>
                  </a:lnTo>
                  <a:lnTo>
                    <a:pt x="9" y="0"/>
                  </a:lnTo>
                  <a:lnTo>
                    <a:pt x="7" y="0"/>
                  </a:lnTo>
                  <a:lnTo>
                    <a:pt x="6" y="1"/>
                  </a:lnTo>
                  <a:lnTo>
                    <a:pt x="4"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74" name="Freeform 230">
              <a:extLst>
                <a:ext uri="{FF2B5EF4-FFF2-40B4-BE49-F238E27FC236}">
                  <a16:creationId xmlns:a16="http://schemas.microsoft.com/office/drawing/2014/main" id="{5B447385-8271-6559-2111-B0215D52AC23}"/>
                </a:ext>
              </a:extLst>
            </p:cNvPr>
            <p:cNvSpPr>
              <a:spLocks/>
            </p:cNvSpPr>
            <p:nvPr/>
          </p:nvSpPr>
          <p:spPr bwMode="auto">
            <a:xfrm>
              <a:off x="1179" y="1394"/>
              <a:ext cx="7" cy="32"/>
            </a:xfrm>
            <a:custGeom>
              <a:avLst/>
              <a:gdLst>
                <a:gd name="T0" fmla="*/ 2 w 7"/>
                <a:gd name="T1" fmla="*/ 1 h 32"/>
                <a:gd name="T2" fmla="*/ 1 w 7"/>
                <a:gd name="T3" fmla="*/ 1 h 32"/>
                <a:gd name="T4" fmla="*/ 1 w 7"/>
                <a:gd name="T5" fmla="*/ 3 h 32"/>
                <a:gd name="T6" fmla="*/ 0 w 7"/>
                <a:gd name="T7" fmla="*/ 6 h 32"/>
                <a:gd name="T8" fmla="*/ 0 w 7"/>
                <a:gd name="T9" fmla="*/ 10 h 32"/>
                <a:gd name="T10" fmla="*/ 0 w 7"/>
                <a:gd name="T11" fmla="*/ 15 h 32"/>
                <a:gd name="T12" fmla="*/ 0 w 7"/>
                <a:gd name="T13" fmla="*/ 20 h 32"/>
                <a:gd name="T14" fmla="*/ 0 w 7"/>
                <a:gd name="T15" fmla="*/ 27 h 32"/>
                <a:gd name="T16" fmla="*/ 1 w 7"/>
                <a:gd name="T17" fmla="*/ 32 h 32"/>
                <a:gd name="T18" fmla="*/ 5 w 7"/>
                <a:gd name="T19" fmla="*/ 32 h 32"/>
                <a:gd name="T20" fmla="*/ 5 w 7"/>
                <a:gd name="T21" fmla="*/ 31 h 32"/>
                <a:gd name="T22" fmla="*/ 5 w 7"/>
                <a:gd name="T23" fmla="*/ 29 h 32"/>
                <a:gd name="T24" fmla="*/ 4 w 7"/>
                <a:gd name="T25" fmla="*/ 25 h 32"/>
                <a:gd name="T26" fmla="*/ 4 w 7"/>
                <a:gd name="T27" fmla="*/ 20 h 32"/>
                <a:gd name="T28" fmla="*/ 4 w 7"/>
                <a:gd name="T29" fmla="*/ 15 h 32"/>
                <a:gd name="T30" fmla="*/ 4 w 7"/>
                <a:gd name="T31" fmla="*/ 9 h 32"/>
                <a:gd name="T32" fmla="*/ 4 w 7"/>
                <a:gd name="T33" fmla="*/ 4 h 32"/>
                <a:gd name="T34" fmla="*/ 7 w 7"/>
                <a:gd name="T35" fmla="*/ 0 h 32"/>
                <a:gd name="T36" fmla="*/ 7 w 7"/>
                <a:gd name="T37" fmla="*/ 0 h 32"/>
                <a:gd name="T38" fmla="*/ 7 w 7"/>
                <a:gd name="T39" fmla="*/ 0 h 32"/>
                <a:gd name="T40" fmla="*/ 5 w 7"/>
                <a:gd name="T41" fmla="*/ 0 h 32"/>
                <a:gd name="T42" fmla="*/ 5 w 7"/>
                <a:gd name="T43" fmla="*/ 0 h 32"/>
                <a:gd name="T44" fmla="*/ 5 w 7"/>
                <a:gd name="T45" fmla="*/ 0 h 32"/>
                <a:gd name="T46" fmla="*/ 4 w 7"/>
                <a:gd name="T47" fmla="*/ 0 h 32"/>
                <a:gd name="T48" fmla="*/ 3 w 7"/>
                <a:gd name="T49" fmla="*/ 0 h 32"/>
                <a:gd name="T50" fmla="*/ 2 w 7"/>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 h="32">
                  <a:moveTo>
                    <a:pt x="2" y="1"/>
                  </a:moveTo>
                  <a:lnTo>
                    <a:pt x="1" y="1"/>
                  </a:lnTo>
                  <a:lnTo>
                    <a:pt x="1" y="3"/>
                  </a:lnTo>
                  <a:lnTo>
                    <a:pt x="0" y="6"/>
                  </a:lnTo>
                  <a:lnTo>
                    <a:pt x="0" y="10"/>
                  </a:lnTo>
                  <a:lnTo>
                    <a:pt x="0" y="15"/>
                  </a:lnTo>
                  <a:lnTo>
                    <a:pt x="0" y="20"/>
                  </a:lnTo>
                  <a:lnTo>
                    <a:pt x="0" y="27"/>
                  </a:lnTo>
                  <a:lnTo>
                    <a:pt x="1" y="32"/>
                  </a:lnTo>
                  <a:lnTo>
                    <a:pt x="5" y="32"/>
                  </a:lnTo>
                  <a:lnTo>
                    <a:pt x="5" y="31"/>
                  </a:lnTo>
                  <a:lnTo>
                    <a:pt x="5" y="29"/>
                  </a:lnTo>
                  <a:lnTo>
                    <a:pt x="4" y="25"/>
                  </a:lnTo>
                  <a:lnTo>
                    <a:pt x="4" y="20"/>
                  </a:lnTo>
                  <a:lnTo>
                    <a:pt x="4" y="15"/>
                  </a:lnTo>
                  <a:lnTo>
                    <a:pt x="4" y="9"/>
                  </a:lnTo>
                  <a:lnTo>
                    <a:pt x="4" y="4"/>
                  </a:lnTo>
                  <a:lnTo>
                    <a:pt x="7" y="0"/>
                  </a:lnTo>
                  <a:lnTo>
                    <a:pt x="7" y="0"/>
                  </a:lnTo>
                  <a:lnTo>
                    <a:pt x="7" y="0"/>
                  </a:lnTo>
                  <a:lnTo>
                    <a:pt x="5" y="0"/>
                  </a:lnTo>
                  <a:lnTo>
                    <a:pt x="5" y="0"/>
                  </a:lnTo>
                  <a:lnTo>
                    <a:pt x="5" y="0"/>
                  </a:lnTo>
                  <a:lnTo>
                    <a:pt x="4" y="0"/>
                  </a:lnTo>
                  <a:lnTo>
                    <a:pt x="3" y="0"/>
                  </a:lnTo>
                  <a:lnTo>
                    <a:pt x="2" y="1"/>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75" name="Freeform 231">
              <a:extLst>
                <a:ext uri="{FF2B5EF4-FFF2-40B4-BE49-F238E27FC236}">
                  <a16:creationId xmlns:a16="http://schemas.microsoft.com/office/drawing/2014/main" id="{5C334DD8-9BEC-E395-81AE-B082B7657738}"/>
                </a:ext>
              </a:extLst>
            </p:cNvPr>
            <p:cNvSpPr>
              <a:spLocks/>
            </p:cNvSpPr>
            <p:nvPr/>
          </p:nvSpPr>
          <p:spPr bwMode="auto">
            <a:xfrm>
              <a:off x="1274" y="1361"/>
              <a:ext cx="24" cy="90"/>
            </a:xfrm>
            <a:custGeom>
              <a:avLst/>
              <a:gdLst>
                <a:gd name="T0" fmla="*/ 24 w 24"/>
                <a:gd name="T1" fmla="*/ 1 h 90"/>
                <a:gd name="T2" fmla="*/ 22 w 24"/>
                <a:gd name="T3" fmla="*/ 1 h 90"/>
                <a:gd name="T4" fmla="*/ 21 w 24"/>
                <a:gd name="T5" fmla="*/ 3 h 90"/>
                <a:gd name="T6" fmla="*/ 19 w 24"/>
                <a:gd name="T7" fmla="*/ 8 h 90"/>
                <a:gd name="T8" fmla="*/ 17 w 24"/>
                <a:gd name="T9" fmla="*/ 16 h 90"/>
                <a:gd name="T10" fmla="*/ 15 w 24"/>
                <a:gd name="T11" fmla="*/ 28 h 90"/>
                <a:gd name="T12" fmla="*/ 14 w 24"/>
                <a:gd name="T13" fmla="*/ 43 h 90"/>
                <a:gd name="T14" fmla="*/ 15 w 24"/>
                <a:gd name="T15" fmla="*/ 64 h 90"/>
                <a:gd name="T16" fmla="*/ 18 w 24"/>
                <a:gd name="T17" fmla="*/ 90 h 90"/>
                <a:gd name="T18" fmla="*/ 5 w 24"/>
                <a:gd name="T19" fmla="*/ 90 h 90"/>
                <a:gd name="T20" fmla="*/ 4 w 24"/>
                <a:gd name="T21" fmla="*/ 88 h 90"/>
                <a:gd name="T22" fmla="*/ 3 w 24"/>
                <a:gd name="T23" fmla="*/ 81 h 90"/>
                <a:gd name="T24" fmla="*/ 1 w 24"/>
                <a:gd name="T25" fmla="*/ 69 h 90"/>
                <a:gd name="T26" fmla="*/ 0 w 24"/>
                <a:gd name="T27" fmla="*/ 56 h 90"/>
                <a:gd name="T28" fmla="*/ 0 w 24"/>
                <a:gd name="T29" fmla="*/ 41 h 90"/>
                <a:gd name="T30" fmla="*/ 1 w 24"/>
                <a:gd name="T31" fmla="*/ 27 h 90"/>
                <a:gd name="T32" fmla="*/ 4 w 24"/>
                <a:gd name="T33" fmla="*/ 13 h 90"/>
                <a:gd name="T34" fmla="*/ 7 w 24"/>
                <a:gd name="T35" fmla="*/ 0 h 90"/>
                <a:gd name="T36" fmla="*/ 24 w 24"/>
                <a:gd name="T37" fmla="*/ 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90">
                  <a:moveTo>
                    <a:pt x="24" y="1"/>
                  </a:moveTo>
                  <a:lnTo>
                    <a:pt x="22" y="1"/>
                  </a:lnTo>
                  <a:lnTo>
                    <a:pt x="21" y="3"/>
                  </a:lnTo>
                  <a:lnTo>
                    <a:pt x="19" y="8"/>
                  </a:lnTo>
                  <a:lnTo>
                    <a:pt x="17" y="16"/>
                  </a:lnTo>
                  <a:lnTo>
                    <a:pt x="15" y="28"/>
                  </a:lnTo>
                  <a:lnTo>
                    <a:pt x="14" y="43"/>
                  </a:lnTo>
                  <a:lnTo>
                    <a:pt x="15" y="64"/>
                  </a:lnTo>
                  <a:lnTo>
                    <a:pt x="18" y="90"/>
                  </a:lnTo>
                  <a:lnTo>
                    <a:pt x="5" y="90"/>
                  </a:lnTo>
                  <a:lnTo>
                    <a:pt x="4" y="88"/>
                  </a:lnTo>
                  <a:lnTo>
                    <a:pt x="3" y="81"/>
                  </a:lnTo>
                  <a:lnTo>
                    <a:pt x="1" y="69"/>
                  </a:lnTo>
                  <a:lnTo>
                    <a:pt x="0" y="56"/>
                  </a:lnTo>
                  <a:lnTo>
                    <a:pt x="0" y="41"/>
                  </a:lnTo>
                  <a:lnTo>
                    <a:pt x="1" y="27"/>
                  </a:lnTo>
                  <a:lnTo>
                    <a:pt x="4" y="13"/>
                  </a:lnTo>
                  <a:lnTo>
                    <a:pt x="7" y="0"/>
                  </a:lnTo>
                  <a:lnTo>
                    <a:pt x="24" y="1"/>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76" name="Freeform 232">
              <a:extLst>
                <a:ext uri="{FF2B5EF4-FFF2-40B4-BE49-F238E27FC236}">
                  <a16:creationId xmlns:a16="http://schemas.microsoft.com/office/drawing/2014/main" id="{5F337A01-4D12-F367-2176-7B655FE102F7}"/>
                </a:ext>
              </a:extLst>
            </p:cNvPr>
            <p:cNvSpPr>
              <a:spLocks/>
            </p:cNvSpPr>
            <p:nvPr/>
          </p:nvSpPr>
          <p:spPr bwMode="auto">
            <a:xfrm>
              <a:off x="1275" y="1368"/>
              <a:ext cx="19" cy="76"/>
            </a:xfrm>
            <a:custGeom>
              <a:avLst/>
              <a:gdLst>
                <a:gd name="T0" fmla="*/ 19 w 19"/>
                <a:gd name="T1" fmla="*/ 0 h 76"/>
                <a:gd name="T2" fmla="*/ 19 w 19"/>
                <a:gd name="T3" fmla="*/ 0 h 76"/>
                <a:gd name="T4" fmla="*/ 18 w 19"/>
                <a:gd name="T5" fmla="*/ 2 h 76"/>
                <a:gd name="T6" fmla="*/ 17 w 19"/>
                <a:gd name="T7" fmla="*/ 7 h 76"/>
                <a:gd name="T8" fmla="*/ 14 w 19"/>
                <a:gd name="T9" fmla="*/ 13 h 76"/>
                <a:gd name="T10" fmla="*/ 13 w 19"/>
                <a:gd name="T11" fmla="*/ 22 h 76"/>
                <a:gd name="T12" fmla="*/ 12 w 19"/>
                <a:gd name="T13" fmla="*/ 36 h 76"/>
                <a:gd name="T14" fmla="*/ 13 w 19"/>
                <a:gd name="T15" fmla="*/ 54 h 76"/>
                <a:gd name="T16" fmla="*/ 14 w 19"/>
                <a:gd name="T17" fmla="*/ 76 h 76"/>
                <a:gd name="T18" fmla="*/ 4 w 19"/>
                <a:gd name="T19" fmla="*/ 76 h 76"/>
                <a:gd name="T20" fmla="*/ 4 w 19"/>
                <a:gd name="T21" fmla="*/ 74 h 76"/>
                <a:gd name="T22" fmla="*/ 3 w 19"/>
                <a:gd name="T23" fmla="*/ 68 h 76"/>
                <a:gd name="T24" fmla="*/ 2 w 19"/>
                <a:gd name="T25" fmla="*/ 58 h 76"/>
                <a:gd name="T26" fmla="*/ 0 w 19"/>
                <a:gd name="T27" fmla="*/ 47 h 76"/>
                <a:gd name="T28" fmla="*/ 0 w 19"/>
                <a:gd name="T29" fmla="*/ 35 h 76"/>
                <a:gd name="T30" fmla="*/ 0 w 19"/>
                <a:gd name="T31" fmla="*/ 22 h 76"/>
                <a:gd name="T32" fmla="*/ 3 w 19"/>
                <a:gd name="T33" fmla="*/ 9 h 76"/>
                <a:gd name="T34" fmla="*/ 6 w 19"/>
                <a:gd name="T35" fmla="*/ 0 h 76"/>
                <a:gd name="T36" fmla="*/ 19 w 19"/>
                <a:gd name="T3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76">
                  <a:moveTo>
                    <a:pt x="19" y="0"/>
                  </a:moveTo>
                  <a:lnTo>
                    <a:pt x="19" y="0"/>
                  </a:lnTo>
                  <a:lnTo>
                    <a:pt x="18" y="2"/>
                  </a:lnTo>
                  <a:lnTo>
                    <a:pt x="17" y="7"/>
                  </a:lnTo>
                  <a:lnTo>
                    <a:pt x="14" y="13"/>
                  </a:lnTo>
                  <a:lnTo>
                    <a:pt x="13" y="22"/>
                  </a:lnTo>
                  <a:lnTo>
                    <a:pt x="12" y="36"/>
                  </a:lnTo>
                  <a:lnTo>
                    <a:pt x="13" y="54"/>
                  </a:lnTo>
                  <a:lnTo>
                    <a:pt x="14" y="76"/>
                  </a:lnTo>
                  <a:lnTo>
                    <a:pt x="4" y="76"/>
                  </a:lnTo>
                  <a:lnTo>
                    <a:pt x="4" y="74"/>
                  </a:lnTo>
                  <a:lnTo>
                    <a:pt x="3" y="68"/>
                  </a:lnTo>
                  <a:lnTo>
                    <a:pt x="2" y="58"/>
                  </a:lnTo>
                  <a:lnTo>
                    <a:pt x="0" y="47"/>
                  </a:lnTo>
                  <a:lnTo>
                    <a:pt x="0" y="35"/>
                  </a:lnTo>
                  <a:lnTo>
                    <a:pt x="0" y="22"/>
                  </a:lnTo>
                  <a:lnTo>
                    <a:pt x="3" y="9"/>
                  </a:lnTo>
                  <a:lnTo>
                    <a:pt x="6" y="0"/>
                  </a:lnTo>
                  <a:lnTo>
                    <a:pt x="19" y="0"/>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77" name="Freeform 233">
              <a:extLst>
                <a:ext uri="{FF2B5EF4-FFF2-40B4-BE49-F238E27FC236}">
                  <a16:creationId xmlns:a16="http://schemas.microsoft.com/office/drawing/2014/main" id="{22C48CDD-0F62-1620-D574-B45AFCCF9A46}"/>
                </a:ext>
              </a:extLst>
            </p:cNvPr>
            <p:cNvSpPr>
              <a:spLocks/>
            </p:cNvSpPr>
            <p:nvPr/>
          </p:nvSpPr>
          <p:spPr bwMode="auto">
            <a:xfrm>
              <a:off x="1277" y="1374"/>
              <a:ext cx="15" cy="63"/>
            </a:xfrm>
            <a:custGeom>
              <a:avLst/>
              <a:gdLst>
                <a:gd name="T0" fmla="*/ 15 w 15"/>
                <a:gd name="T1" fmla="*/ 0 h 63"/>
                <a:gd name="T2" fmla="*/ 15 w 15"/>
                <a:gd name="T3" fmla="*/ 1 h 63"/>
                <a:gd name="T4" fmla="*/ 14 w 15"/>
                <a:gd name="T5" fmla="*/ 2 h 63"/>
                <a:gd name="T6" fmla="*/ 12 w 15"/>
                <a:gd name="T7" fmla="*/ 6 h 63"/>
                <a:gd name="T8" fmla="*/ 11 w 15"/>
                <a:gd name="T9" fmla="*/ 12 h 63"/>
                <a:gd name="T10" fmla="*/ 10 w 15"/>
                <a:gd name="T11" fmla="*/ 19 h 63"/>
                <a:gd name="T12" fmla="*/ 9 w 15"/>
                <a:gd name="T13" fmla="*/ 30 h 63"/>
                <a:gd name="T14" fmla="*/ 10 w 15"/>
                <a:gd name="T15" fmla="*/ 44 h 63"/>
                <a:gd name="T16" fmla="*/ 11 w 15"/>
                <a:gd name="T17" fmla="*/ 63 h 63"/>
                <a:gd name="T18" fmla="*/ 2 w 15"/>
                <a:gd name="T19" fmla="*/ 63 h 63"/>
                <a:gd name="T20" fmla="*/ 2 w 15"/>
                <a:gd name="T21" fmla="*/ 62 h 63"/>
                <a:gd name="T22" fmla="*/ 1 w 15"/>
                <a:gd name="T23" fmla="*/ 56 h 63"/>
                <a:gd name="T24" fmla="*/ 0 w 15"/>
                <a:gd name="T25" fmla="*/ 49 h 63"/>
                <a:gd name="T26" fmla="*/ 0 w 15"/>
                <a:gd name="T27" fmla="*/ 40 h 63"/>
                <a:gd name="T28" fmla="*/ 0 w 15"/>
                <a:gd name="T29" fmla="*/ 29 h 63"/>
                <a:gd name="T30" fmla="*/ 0 w 15"/>
                <a:gd name="T31" fmla="*/ 19 h 63"/>
                <a:gd name="T32" fmla="*/ 1 w 15"/>
                <a:gd name="T33" fmla="*/ 8 h 63"/>
                <a:gd name="T34" fmla="*/ 4 w 15"/>
                <a:gd name="T35" fmla="*/ 0 h 63"/>
                <a:gd name="T36" fmla="*/ 15 w 15"/>
                <a:gd name="T3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3">
                  <a:moveTo>
                    <a:pt x="15" y="0"/>
                  </a:moveTo>
                  <a:lnTo>
                    <a:pt x="15" y="1"/>
                  </a:lnTo>
                  <a:lnTo>
                    <a:pt x="14" y="2"/>
                  </a:lnTo>
                  <a:lnTo>
                    <a:pt x="12" y="6"/>
                  </a:lnTo>
                  <a:lnTo>
                    <a:pt x="11" y="12"/>
                  </a:lnTo>
                  <a:lnTo>
                    <a:pt x="10" y="19"/>
                  </a:lnTo>
                  <a:lnTo>
                    <a:pt x="9" y="30"/>
                  </a:lnTo>
                  <a:lnTo>
                    <a:pt x="10" y="44"/>
                  </a:lnTo>
                  <a:lnTo>
                    <a:pt x="11" y="63"/>
                  </a:lnTo>
                  <a:lnTo>
                    <a:pt x="2" y="63"/>
                  </a:lnTo>
                  <a:lnTo>
                    <a:pt x="2" y="62"/>
                  </a:lnTo>
                  <a:lnTo>
                    <a:pt x="1" y="56"/>
                  </a:lnTo>
                  <a:lnTo>
                    <a:pt x="0" y="49"/>
                  </a:lnTo>
                  <a:lnTo>
                    <a:pt x="0" y="40"/>
                  </a:lnTo>
                  <a:lnTo>
                    <a:pt x="0" y="29"/>
                  </a:lnTo>
                  <a:lnTo>
                    <a:pt x="0" y="19"/>
                  </a:lnTo>
                  <a:lnTo>
                    <a:pt x="1" y="8"/>
                  </a:lnTo>
                  <a:lnTo>
                    <a:pt x="4" y="0"/>
                  </a:lnTo>
                  <a:lnTo>
                    <a:pt x="15" y="0"/>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78" name="Freeform 234">
              <a:extLst>
                <a:ext uri="{FF2B5EF4-FFF2-40B4-BE49-F238E27FC236}">
                  <a16:creationId xmlns:a16="http://schemas.microsoft.com/office/drawing/2014/main" id="{53606668-6101-2230-3706-F834570D15CA}"/>
                </a:ext>
              </a:extLst>
            </p:cNvPr>
            <p:cNvSpPr>
              <a:spLocks/>
            </p:cNvSpPr>
            <p:nvPr/>
          </p:nvSpPr>
          <p:spPr bwMode="auto">
            <a:xfrm>
              <a:off x="1277" y="1380"/>
              <a:ext cx="12" cy="50"/>
            </a:xfrm>
            <a:custGeom>
              <a:avLst/>
              <a:gdLst>
                <a:gd name="T0" fmla="*/ 12 w 12"/>
                <a:gd name="T1" fmla="*/ 1 h 50"/>
                <a:gd name="T2" fmla="*/ 12 w 12"/>
                <a:gd name="T3" fmla="*/ 1 h 50"/>
                <a:gd name="T4" fmla="*/ 11 w 12"/>
                <a:gd name="T5" fmla="*/ 2 h 50"/>
                <a:gd name="T6" fmla="*/ 10 w 12"/>
                <a:gd name="T7" fmla="*/ 4 h 50"/>
                <a:gd name="T8" fmla="*/ 9 w 12"/>
                <a:gd name="T9" fmla="*/ 9 h 50"/>
                <a:gd name="T10" fmla="*/ 9 w 12"/>
                <a:gd name="T11" fmla="*/ 15 h 50"/>
                <a:gd name="T12" fmla="*/ 8 w 12"/>
                <a:gd name="T13" fmla="*/ 24 h 50"/>
                <a:gd name="T14" fmla="*/ 8 w 12"/>
                <a:gd name="T15" fmla="*/ 36 h 50"/>
                <a:gd name="T16" fmla="*/ 9 w 12"/>
                <a:gd name="T17" fmla="*/ 50 h 50"/>
                <a:gd name="T18" fmla="*/ 2 w 12"/>
                <a:gd name="T19" fmla="*/ 50 h 50"/>
                <a:gd name="T20" fmla="*/ 2 w 12"/>
                <a:gd name="T21" fmla="*/ 49 h 50"/>
                <a:gd name="T22" fmla="*/ 2 w 12"/>
                <a:gd name="T23" fmla="*/ 45 h 50"/>
                <a:gd name="T24" fmla="*/ 1 w 12"/>
                <a:gd name="T25" fmla="*/ 38 h 50"/>
                <a:gd name="T26" fmla="*/ 1 w 12"/>
                <a:gd name="T27" fmla="*/ 31 h 50"/>
                <a:gd name="T28" fmla="*/ 0 w 12"/>
                <a:gd name="T29" fmla="*/ 23 h 50"/>
                <a:gd name="T30" fmla="*/ 1 w 12"/>
                <a:gd name="T31" fmla="*/ 15 h 50"/>
                <a:gd name="T32" fmla="*/ 2 w 12"/>
                <a:gd name="T33" fmla="*/ 7 h 50"/>
                <a:gd name="T34" fmla="*/ 4 w 12"/>
                <a:gd name="T35" fmla="*/ 0 h 50"/>
                <a:gd name="T36" fmla="*/ 12 w 12"/>
                <a:gd name="T37" fmla="*/ 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50">
                  <a:moveTo>
                    <a:pt x="12" y="1"/>
                  </a:moveTo>
                  <a:lnTo>
                    <a:pt x="12" y="1"/>
                  </a:lnTo>
                  <a:lnTo>
                    <a:pt x="11" y="2"/>
                  </a:lnTo>
                  <a:lnTo>
                    <a:pt x="10" y="4"/>
                  </a:lnTo>
                  <a:lnTo>
                    <a:pt x="9" y="9"/>
                  </a:lnTo>
                  <a:lnTo>
                    <a:pt x="9" y="15"/>
                  </a:lnTo>
                  <a:lnTo>
                    <a:pt x="8" y="24"/>
                  </a:lnTo>
                  <a:lnTo>
                    <a:pt x="8" y="36"/>
                  </a:lnTo>
                  <a:lnTo>
                    <a:pt x="9" y="50"/>
                  </a:lnTo>
                  <a:lnTo>
                    <a:pt x="2" y="50"/>
                  </a:lnTo>
                  <a:lnTo>
                    <a:pt x="2" y="49"/>
                  </a:lnTo>
                  <a:lnTo>
                    <a:pt x="2" y="45"/>
                  </a:lnTo>
                  <a:lnTo>
                    <a:pt x="1" y="38"/>
                  </a:lnTo>
                  <a:lnTo>
                    <a:pt x="1" y="31"/>
                  </a:lnTo>
                  <a:lnTo>
                    <a:pt x="0" y="23"/>
                  </a:lnTo>
                  <a:lnTo>
                    <a:pt x="1" y="15"/>
                  </a:lnTo>
                  <a:lnTo>
                    <a:pt x="2" y="7"/>
                  </a:lnTo>
                  <a:lnTo>
                    <a:pt x="4" y="0"/>
                  </a:lnTo>
                  <a:lnTo>
                    <a:pt x="12"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79" name="Freeform 235">
              <a:extLst>
                <a:ext uri="{FF2B5EF4-FFF2-40B4-BE49-F238E27FC236}">
                  <a16:creationId xmlns:a16="http://schemas.microsoft.com/office/drawing/2014/main" id="{6B69562A-F72B-2A4B-7AD4-6CF5501D529D}"/>
                </a:ext>
              </a:extLst>
            </p:cNvPr>
            <p:cNvSpPr>
              <a:spLocks/>
            </p:cNvSpPr>
            <p:nvPr/>
          </p:nvSpPr>
          <p:spPr bwMode="auto">
            <a:xfrm>
              <a:off x="1278" y="1387"/>
              <a:ext cx="9" cy="36"/>
            </a:xfrm>
            <a:custGeom>
              <a:avLst/>
              <a:gdLst>
                <a:gd name="T0" fmla="*/ 9 w 9"/>
                <a:gd name="T1" fmla="*/ 0 h 36"/>
                <a:gd name="T2" fmla="*/ 9 w 9"/>
                <a:gd name="T3" fmla="*/ 0 h 36"/>
                <a:gd name="T4" fmla="*/ 8 w 9"/>
                <a:gd name="T5" fmla="*/ 1 h 36"/>
                <a:gd name="T6" fmla="*/ 8 w 9"/>
                <a:gd name="T7" fmla="*/ 3 h 36"/>
                <a:gd name="T8" fmla="*/ 7 w 9"/>
                <a:gd name="T9" fmla="*/ 6 h 36"/>
                <a:gd name="T10" fmla="*/ 6 w 9"/>
                <a:gd name="T11" fmla="*/ 10 h 36"/>
                <a:gd name="T12" fmla="*/ 6 w 9"/>
                <a:gd name="T13" fmla="*/ 17 h 36"/>
                <a:gd name="T14" fmla="*/ 6 w 9"/>
                <a:gd name="T15" fmla="*/ 25 h 36"/>
                <a:gd name="T16" fmla="*/ 7 w 9"/>
                <a:gd name="T17" fmla="*/ 36 h 36"/>
                <a:gd name="T18" fmla="*/ 2 w 9"/>
                <a:gd name="T19" fmla="*/ 36 h 36"/>
                <a:gd name="T20" fmla="*/ 1 w 9"/>
                <a:gd name="T21" fmla="*/ 36 h 36"/>
                <a:gd name="T22" fmla="*/ 1 w 9"/>
                <a:gd name="T23" fmla="*/ 32 h 36"/>
                <a:gd name="T24" fmla="*/ 1 w 9"/>
                <a:gd name="T25" fmla="*/ 28 h 36"/>
                <a:gd name="T26" fmla="*/ 0 w 9"/>
                <a:gd name="T27" fmla="*/ 22 h 36"/>
                <a:gd name="T28" fmla="*/ 0 w 9"/>
                <a:gd name="T29" fmla="*/ 16 h 36"/>
                <a:gd name="T30" fmla="*/ 0 w 9"/>
                <a:gd name="T31" fmla="*/ 10 h 36"/>
                <a:gd name="T32" fmla="*/ 1 w 9"/>
                <a:gd name="T33" fmla="*/ 4 h 36"/>
                <a:gd name="T34" fmla="*/ 3 w 9"/>
                <a:gd name="T35" fmla="*/ 0 h 36"/>
                <a:gd name="T36" fmla="*/ 9 w 9"/>
                <a:gd name="T3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36">
                  <a:moveTo>
                    <a:pt x="9" y="0"/>
                  </a:moveTo>
                  <a:lnTo>
                    <a:pt x="9" y="0"/>
                  </a:lnTo>
                  <a:lnTo>
                    <a:pt x="8" y="1"/>
                  </a:lnTo>
                  <a:lnTo>
                    <a:pt x="8" y="3"/>
                  </a:lnTo>
                  <a:lnTo>
                    <a:pt x="7" y="6"/>
                  </a:lnTo>
                  <a:lnTo>
                    <a:pt x="6" y="10"/>
                  </a:lnTo>
                  <a:lnTo>
                    <a:pt x="6" y="17"/>
                  </a:lnTo>
                  <a:lnTo>
                    <a:pt x="6" y="25"/>
                  </a:lnTo>
                  <a:lnTo>
                    <a:pt x="7" y="36"/>
                  </a:lnTo>
                  <a:lnTo>
                    <a:pt x="2" y="36"/>
                  </a:lnTo>
                  <a:lnTo>
                    <a:pt x="1" y="36"/>
                  </a:lnTo>
                  <a:lnTo>
                    <a:pt x="1" y="32"/>
                  </a:lnTo>
                  <a:lnTo>
                    <a:pt x="1" y="28"/>
                  </a:lnTo>
                  <a:lnTo>
                    <a:pt x="0" y="22"/>
                  </a:lnTo>
                  <a:lnTo>
                    <a:pt x="0" y="16"/>
                  </a:lnTo>
                  <a:lnTo>
                    <a:pt x="0" y="10"/>
                  </a:lnTo>
                  <a:lnTo>
                    <a:pt x="1" y="4"/>
                  </a:lnTo>
                  <a:lnTo>
                    <a:pt x="3" y="0"/>
                  </a:lnTo>
                  <a:lnTo>
                    <a:pt x="9" y="0"/>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80" name="Rectangle 236">
              <a:extLst>
                <a:ext uri="{FF2B5EF4-FFF2-40B4-BE49-F238E27FC236}">
                  <a16:creationId xmlns:a16="http://schemas.microsoft.com/office/drawing/2014/main" id="{E86AB7E5-B449-F814-8F3F-9FAAAFE3D095}"/>
                </a:ext>
              </a:extLst>
            </p:cNvPr>
            <p:cNvSpPr>
              <a:spLocks noChangeArrowheads="1"/>
            </p:cNvSpPr>
            <p:nvPr/>
          </p:nvSpPr>
          <p:spPr bwMode="auto">
            <a:xfrm>
              <a:off x="1155" y="1377"/>
              <a:ext cx="4" cy="1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4381" name="Freeform 237">
              <a:extLst>
                <a:ext uri="{FF2B5EF4-FFF2-40B4-BE49-F238E27FC236}">
                  <a16:creationId xmlns:a16="http://schemas.microsoft.com/office/drawing/2014/main" id="{056B7A30-C068-76E1-2783-6325B038302E}"/>
                </a:ext>
              </a:extLst>
            </p:cNvPr>
            <p:cNvSpPr>
              <a:spLocks/>
            </p:cNvSpPr>
            <p:nvPr/>
          </p:nvSpPr>
          <p:spPr bwMode="auto">
            <a:xfrm>
              <a:off x="1197" y="1375"/>
              <a:ext cx="46" cy="55"/>
            </a:xfrm>
            <a:custGeom>
              <a:avLst/>
              <a:gdLst>
                <a:gd name="T0" fmla="*/ 4 w 46"/>
                <a:gd name="T1" fmla="*/ 6 h 55"/>
                <a:gd name="T2" fmla="*/ 4 w 46"/>
                <a:gd name="T3" fmla="*/ 7 h 55"/>
                <a:gd name="T4" fmla="*/ 3 w 46"/>
                <a:gd name="T5" fmla="*/ 9 h 55"/>
                <a:gd name="T6" fmla="*/ 1 w 46"/>
                <a:gd name="T7" fmla="*/ 14 h 55"/>
                <a:gd name="T8" fmla="*/ 0 w 46"/>
                <a:gd name="T9" fmla="*/ 20 h 55"/>
                <a:gd name="T10" fmla="*/ 0 w 46"/>
                <a:gd name="T11" fmla="*/ 28 h 55"/>
                <a:gd name="T12" fmla="*/ 0 w 46"/>
                <a:gd name="T13" fmla="*/ 36 h 55"/>
                <a:gd name="T14" fmla="*/ 0 w 46"/>
                <a:gd name="T15" fmla="*/ 46 h 55"/>
                <a:gd name="T16" fmla="*/ 3 w 46"/>
                <a:gd name="T17" fmla="*/ 55 h 55"/>
                <a:gd name="T18" fmla="*/ 3 w 46"/>
                <a:gd name="T19" fmla="*/ 54 h 55"/>
                <a:gd name="T20" fmla="*/ 3 w 46"/>
                <a:gd name="T21" fmla="*/ 53 h 55"/>
                <a:gd name="T22" fmla="*/ 3 w 46"/>
                <a:gd name="T23" fmla="*/ 51 h 55"/>
                <a:gd name="T24" fmla="*/ 3 w 46"/>
                <a:gd name="T25" fmla="*/ 49 h 55"/>
                <a:gd name="T26" fmla="*/ 3 w 46"/>
                <a:gd name="T27" fmla="*/ 46 h 55"/>
                <a:gd name="T28" fmla="*/ 4 w 46"/>
                <a:gd name="T29" fmla="*/ 42 h 55"/>
                <a:gd name="T30" fmla="*/ 4 w 46"/>
                <a:gd name="T31" fmla="*/ 39 h 55"/>
                <a:gd name="T32" fmla="*/ 5 w 46"/>
                <a:gd name="T33" fmla="*/ 35 h 55"/>
                <a:gd name="T34" fmla="*/ 6 w 46"/>
                <a:gd name="T35" fmla="*/ 32 h 55"/>
                <a:gd name="T36" fmla="*/ 7 w 46"/>
                <a:gd name="T37" fmla="*/ 28 h 55"/>
                <a:gd name="T38" fmla="*/ 8 w 46"/>
                <a:gd name="T39" fmla="*/ 25 h 55"/>
                <a:gd name="T40" fmla="*/ 11 w 46"/>
                <a:gd name="T41" fmla="*/ 21 h 55"/>
                <a:gd name="T42" fmla="*/ 14 w 46"/>
                <a:gd name="T43" fmla="*/ 19 h 55"/>
                <a:gd name="T44" fmla="*/ 17 w 46"/>
                <a:gd name="T45" fmla="*/ 16 h 55"/>
                <a:gd name="T46" fmla="*/ 21 w 46"/>
                <a:gd name="T47" fmla="*/ 14 h 55"/>
                <a:gd name="T48" fmla="*/ 26 w 46"/>
                <a:gd name="T49" fmla="*/ 14 h 55"/>
                <a:gd name="T50" fmla="*/ 26 w 46"/>
                <a:gd name="T51" fmla="*/ 13 h 55"/>
                <a:gd name="T52" fmla="*/ 26 w 46"/>
                <a:gd name="T53" fmla="*/ 13 h 55"/>
                <a:gd name="T54" fmla="*/ 28 w 46"/>
                <a:gd name="T55" fmla="*/ 12 h 55"/>
                <a:gd name="T56" fmla="*/ 29 w 46"/>
                <a:gd name="T57" fmla="*/ 11 h 55"/>
                <a:gd name="T58" fmla="*/ 33 w 46"/>
                <a:gd name="T59" fmla="*/ 9 h 55"/>
                <a:gd name="T60" fmla="*/ 36 w 46"/>
                <a:gd name="T61" fmla="*/ 7 h 55"/>
                <a:gd name="T62" fmla="*/ 41 w 46"/>
                <a:gd name="T63" fmla="*/ 5 h 55"/>
                <a:gd name="T64" fmla="*/ 46 w 46"/>
                <a:gd name="T65" fmla="*/ 2 h 55"/>
                <a:gd name="T66" fmla="*/ 46 w 46"/>
                <a:gd name="T67" fmla="*/ 2 h 55"/>
                <a:gd name="T68" fmla="*/ 45 w 46"/>
                <a:gd name="T69" fmla="*/ 2 h 55"/>
                <a:gd name="T70" fmla="*/ 43 w 46"/>
                <a:gd name="T71" fmla="*/ 2 h 55"/>
                <a:gd name="T72" fmla="*/ 42 w 46"/>
                <a:gd name="T73" fmla="*/ 1 h 55"/>
                <a:gd name="T74" fmla="*/ 40 w 46"/>
                <a:gd name="T75" fmla="*/ 1 h 55"/>
                <a:gd name="T76" fmla="*/ 38 w 46"/>
                <a:gd name="T77" fmla="*/ 1 h 55"/>
                <a:gd name="T78" fmla="*/ 35 w 46"/>
                <a:gd name="T79" fmla="*/ 1 h 55"/>
                <a:gd name="T80" fmla="*/ 32 w 46"/>
                <a:gd name="T81" fmla="*/ 0 h 55"/>
                <a:gd name="T82" fmla="*/ 28 w 46"/>
                <a:gd name="T83" fmla="*/ 0 h 55"/>
                <a:gd name="T84" fmla="*/ 26 w 46"/>
                <a:gd name="T85" fmla="*/ 0 h 55"/>
                <a:gd name="T86" fmla="*/ 22 w 46"/>
                <a:gd name="T87" fmla="*/ 1 h 55"/>
                <a:gd name="T88" fmla="*/ 19 w 46"/>
                <a:gd name="T89" fmla="*/ 1 h 55"/>
                <a:gd name="T90" fmla="*/ 14 w 46"/>
                <a:gd name="T91" fmla="*/ 1 h 55"/>
                <a:gd name="T92" fmla="*/ 11 w 46"/>
                <a:gd name="T93" fmla="*/ 2 h 55"/>
                <a:gd name="T94" fmla="*/ 7 w 46"/>
                <a:gd name="T95" fmla="*/ 4 h 55"/>
                <a:gd name="T96" fmla="*/ 4 w 46"/>
                <a:gd name="T97" fmla="*/ 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 h="55">
                  <a:moveTo>
                    <a:pt x="4" y="6"/>
                  </a:moveTo>
                  <a:lnTo>
                    <a:pt x="4" y="7"/>
                  </a:lnTo>
                  <a:lnTo>
                    <a:pt x="3" y="9"/>
                  </a:lnTo>
                  <a:lnTo>
                    <a:pt x="1" y="14"/>
                  </a:lnTo>
                  <a:lnTo>
                    <a:pt x="0" y="20"/>
                  </a:lnTo>
                  <a:lnTo>
                    <a:pt x="0" y="28"/>
                  </a:lnTo>
                  <a:lnTo>
                    <a:pt x="0" y="36"/>
                  </a:lnTo>
                  <a:lnTo>
                    <a:pt x="0" y="46"/>
                  </a:lnTo>
                  <a:lnTo>
                    <a:pt x="3" y="55"/>
                  </a:lnTo>
                  <a:lnTo>
                    <a:pt x="3" y="54"/>
                  </a:lnTo>
                  <a:lnTo>
                    <a:pt x="3" y="53"/>
                  </a:lnTo>
                  <a:lnTo>
                    <a:pt x="3" y="51"/>
                  </a:lnTo>
                  <a:lnTo>
                    <a:pt x="3" y="49"/>
                  </a:lnTo>
                  <a:lnTo>
                    <a:pt x="3" y="46"/>
                  </a:lnTo>
                  <a:lnTo>
                    <a:pt x="4" y="42"/>
                  </a:lnTo>
                  <a:lnTo>
                    <a:pt x="4" y="39"/>
                  </a:lnTo>
                  <a:lnTo>
                    <a:pt x="5" y="35"/>
                  </a:lnTo>
                  <a:lnTo>
                    <a:pt x="6" y="32"/>
                  </a:lnTo>
                  <a:lnTo>
                    <a:pt x="7" y="28"/>
                  </a:lnTo>
                  <a:lnTo>
                    <a:pt x="8" y="25"/>
                  </a:lnTo>
                  <a:lnTo>
                    <a:pt x="11" y="21"/>
                  </a:lnTo>
                  <a:lnTo>
                    <a:pt x="14" y="19"/>
                  </a:lnTo>
                  <a:lnTo>
                    <a:pt x="17" y="16"/>
                  </a:lnTo>
                  <a:lnTo>
                    <a:pt x="21" y="14"/>
                  </a:lnTo>
                  <a:lnTo>
                    <a:pt x="26" y="14"/>
                  </a:lnTo>
                  <a:lnTo>
                    <a:pt x="26" y="13"/>
                  </a:lnTo>
                  <a:lnTo>
                    <a:pt x="26" y="13"/>
                  </a:lnTo>
                  <a:lnTo>
                    <a:pt x="28" y="12"/>
                  </a:lnTo>
                  <a:lnTo>
                    <a:pt x="29" y="11"/>
                  </a:lnTo>
                  <a:lnTo>
                    <a:pt x="33" y="9"/>
                  </a:lnTo>
                  <a:lnTo>
                    <a:pt x="36" y="7"/>
                  </a:lnTo>
                  <a:lnTo>
                    <a:pt x="41" y="5"/>
                  </a:lnTo>
                  <a:lnTo>
                    <a:pt x="46" y="2"/>
                  </a:lnTo>
                  <a:lnTo>
                    <a:pt x="46" y="2"/>
                  </a:lnTo>
                  <a:lnTo>
                    <a:pt x="45" y="2"/>
                  </a:lnTo>
                  <a:lnTo>
                    <a:pt x="43" y="2"/>
                  </a:lnTo>
                  <a:lnTo>
                    <a:pt x="42" y="1"/>
                  </a:lnTo>
                  <a:lnTo>
                    <a:pt x="40" y="1"/>
                  </a:lnTo>
                  <a:lnTo>
                    <a:pt x="38" y="1"/>
                  </a:lnTo>
                  <a:lnTo>
                    <a:pt x="35" y="1"/>
                  </a:lnTo>
                  <a:lnTo>
                    <a:pt x="32" y="0"/>
                  </a:lnTo>
                  <a:lnTo>
                    <a:pt x="28" y="0"/>
                  </a:lnTo>
                  <a:lnTo>
                    <a:pt x="26" y="0"/>
                  </a:lnTo>
                  <a:lnTo>
                    <a:pt x="22" y="1"/>
                  </a:lnTo>
                  <a:lnTo>
                    <a:pt x="19" y="1"/>
                  </a:lnTo>
                  <a:lnTo>
                    <a:pt x="14" y="1"/>
                  </a:lnTo>
                  <a:lnTo>
                    <a:pt x="11" y="2"/>
                  </a:lnTo>
                  <a:lnTo>
                    <a:pt x="7" y="4"/>
                  </a:lnTo>
                  <a:lnTo>
                    <a:pt x="4" y="6"/>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82" name="Freeform 238">
              <a:extLst>
                <a:ext uri="{FF2B5EF4-FFF2-40B4-BE49-F238E27FC236}">
                  <a16:creationId xmlns:a16="http://schemas.microsoft.com/office/drawing/2014/main" id="{B8B5B0FB-1C89-0FBE-DD3F-D1B82B838CC6}"/>
                </a:ext>
              </a:extLst>
            </p:cNvPr>
            <p:cNvSpPr>
              <a:spLocks/>
            </p:cNvSpPr>
            <p:nvPr/>
          </p:nvSpPr>
          <p:spPr bwMode="auto">
            <a:xfrm>
              <a:off x="1133" y="1416"/>
              <a:ext cx="37" cy="9"/>
            </a:xfrm>
            <a:custGeom>
              <a:avLst/>
              <a:gdLst>
                <a:gd name="T0" fmla="*/ 0 w 37"/>
                <a:gd name="T1" fmla="*/ 6 h 9"/>
                <a:gd name="T2" fmla="*/ 0 w 37"/>
                <a:gd name="T3" fmla="*/ 6 h 9"/>
                <a:gd name="T4" fmla="*/ 0 w 37"/>
                <a:gd name="T5" fmla="*/ 6 h 9"/>
                <a:gd name="T6" fmla="*/ 1 w 37"/>
                <a:gd name="T7" fmla="*/ 5 h 9"/>
                <a:gd name="T8" fmla="*/ 1 w 37"/>
                <a:gd name="T9" fmla="*/ 5 h 9"/>
                <a:gd name="T10" fmla="*/ 2 w 37"/>
                <a:gd name="T11" fmla="*/ 3 h 9"/>
                <a:gd name="T12" fmla="*/ 4 w 37"/>
                <a:gd name="T13" fmla="*/ 2 h 9"/>
                <a:gd name="T14" fmla="*/ 5 w 37"/>
                <a:gd name="T15" fmla="*/ 2 h 9"/>
                <a:gd name="T16" fmla="*/ 7 w 37"/>
                <a:gd name="T17" fmla="*/ 1 h 9"/>
                <a:gd name="T18" fmla="*/ 9 w 37"/>
                <a:gd name="T19" fmla="*/ 0 h 9"/>
                <a:gd name="T20" fmla="*/ 12 w 37"/>
                <a:gd name="T21" fmla="*/ 0 h 9"/>
                <a:gd name="T22" fmla="*/ 15 w 37"/>
                <a:gd name="T23" fmla="*/ 0 h 9"/>
                <a:gd name="T24" fmla="*/ 19 w 37"/>
                <a:gd name="T25" fmla="*/ 0 h 9"/>
                <a:gd name="T26" fmla="*/ 22 w 37"/>
                <a:gd name="T27" fmla="*/ 0 h 9"/>
                <a:gd name="T28" fmla="*/ 27 w 37"/>
                <a:gd name="T29" fmla="*/ 1 h 9"/>
                <a:gd name="T30" fmla="*/ 32 w 37"/>
                <a:gd name="T31" fmla="*/ 1 h 9"/>
                <a:gd name="T32" fmla="*/ 37 w 37"/>
                <a:gd name="T33" fmla="*/ 3 h 9"/>
                <a:gd name="T34" fmla="*/ 37 w 37"/>
                <a:gd name="T35" fmla="*/ 6 h 9"/>
                <a:gd name="T36" fmla="*/ 36 w 37"/>
                <a:gd name="T37" fmla="*/ 6 h 9"/>
                <a:gd name="T38" fmla="*/ 36 w 37"/>
                <a:gd name="T39" fmla="*/ 5 h 9"/>
                <a:gd name="T40" fmla="*/ 34 w 37"/>
                <a:gd name="T41" fmla="*/ 5 h 9"/>
                <a:gd name="T42" fmla="*/ 33 w 37"/>
                <a:gd name="T43" fmla="*/ 5 h 9"/>
                <a:gd name="T44" fmla="*/ 30 w 37"/>
                <a:gd name="T45" fmla="*/ 3 h 9"/>
                <a:gd name="T46" fmla="*/ 28 w 37"/>
                <a:gd name="T47" fmla="*/ 3 h 9"/>
                <a:gd name="T48" fmla="*/ 25 w 37"/>
                <a:gd name="T49" fmla="*/ 2 h 9"/>
                <a:gd name="T50" fmla="*/ 22 w 37"/>
                <a:gd name="T51" fmla="*/ 2 h 9"/>
                <a:gd name="T52" fmla="*/ 19 w 37"/>
                <a:gd name="T53" fmla="*/ 2 h 9"/>
                <a:gd name="T54" fmla="*/ 15 w 37"/>
                <a:gd name="T55" fmla="*/ 2 h 9"/>
                <a:gd name="T56" fmla="*/ 13 w 37"/>
                <a:gd name="T57" fmla="*/ 2 h 9"/>
                <a:gd name="T58" fmla="*/ 9 w 37"/>
                <a:gd name="T59" fmla="*/ 3 h 9"/>
                <a:gd name="T60" fmla="*/ 7 w 37"/>
                <a:gd name="T61" fmla="*/ 5 h 9"/>
                <a:gd name="T62" fmla="*/ 5 w 37"/>
                <a:gd name="T63" fmla="*/ 6 h 9"/>
                <a:gd name="T64" fmla="*/ 2 w 37"/>
                <a:gd name="T65" fmla="*/ 7 h 9"/>
                <a:gd name="T66" fmla="*/ 0 w 37"/>
                <a:gd name="T67" fmla="*/ 9 h 9"/>
                <a:gd name="T68" fmla="*/ 0 w 37"/>
                <a:gd name="T6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9">
                  <a:moveTo>
                    <a:pt x="0" y="6"/>
                  </a:moveTo>
                  <a:lnTo>
                    <a:pt x="0" y="6"/>
                  </a:lnTo>
                  <a:lnTo>
                    <a:pt x="0" y="6"/>
                  </a:lnTo>
                  <a:lnTo>
                    <a:pt x="1" y="5"/>
                  </a:lnTo>
                  <a:lnTo>
                    <a:pt x="1" y="5"/>
                  </a:lnTo>
                  <a:lnTo>
                    <a:pt x="2" y="3"/>
                  </a:lnTo>
                  <a:lnTo>
                    <a:pt x="4" y="2"/>
                  </a:lnTo>
                  <a:lnTo>
                    <a:pt x="5" y="2"/>
                  </a:lnTo>
                  <a:lnTo>
                    <a:pt x="7" y="1"/>
                  </a:lnTo>
                  <a:lnTo>
                    <a:pt x="9" y="0"/>
                  </a:lnTo>
                  <a:lnTo>
                    <a:pt x="12" y="0"/>
                  </a:lnTo>
                  <a:lnTo>
                    <a:pt x="15" y="0"/>
                  </a:lnTo>
                  <a:lnTo>
                    <a:pt x="19" y="0"/>
                  </a:lnTo>
                  <a:lnTo>
                    <a:pt x="22" y="0"/>
                  </a:lnTo>
                  <a:lnTo>
                    <a:pt x="27" y="1"/>
                  </a:lnTo>
                  <a:lnTo>
                    <a:pt x="32" y="1"/>
                  </a:lnTo>
                  <a:lnTo>
                    <a:pt x="37" y="3"/>
                  </a:lnTo>
                  <a:lnTo>
                    <a:pt x="37" y="6"/>
                  </a:lnTo>
                  <a:lnTo>
                    <a:pt x="36" y="6"/>
                  </a:lnTo>
                  <a:lnTo>
                    <a:pt x="36" y="5"/>
                  </a:lnTo>
                  <a:lnTo>
                    <a:pt x="34" y="5"/>
                  </a:lnTo>
                  <a:lnTo>
                    <a:pt x="33" y="5"/>
                  </a:lnTo>
                  <a:lnTo>
                    <a:pt x="30" y="3"/>
                  </a:lnTo>
                  <a:lnTo>
                    <a:pt x="28" y="3"/>
                  </a:lnTo>
                  <a:lnTo>
                    <a:pt x="25" y="2"/>
                  </a:lnTo>
                  <a:lnTo>
                    <a:pt x="22" y="2"/>
                  </a:lnTo>
                  <a:lnTo>
                    <a:pt x="19" y="2"/>
                  </a:lnTo>
                  <a:lnTo>
                    <a:pt x="15" y="2"/>
                  </a:lnTo>
                  <a:lnTo>
                    <a:pt x="13" y="2"/>
                  </a:lnTo>
                  <a:lnTo>
                    <a:pt x="9" y="3"/>
                  </a:lnTo>
                  <a:lnTo>
                    <a:pt x="7" y="5"/>
                  </a:lnTo>
                  <a:lnTo>
                    <a:pt x="5" y="6"/>
                  </a:lnTo>
                  <a:lnTo>
                    <a:pt x="2" y="7"/>
                  </a:lnTo>
                  <a:lnTo>
                    <a:pt x="0" y="9"/>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83" name="Freeform 239">
              <a:extLst>
                <a:ext uri="{FF2B5EF4-FFF2-40B4-BE49-F238E27FC236}">
                  <a16:creationId xmlns:a16="http://schemas.microsoft.com/office/drawing/2014/main" id="{2ED7B812-5AB4-B6E9-B5FB-30558DF82979}"/>
                </a:ext>
              </a:extLst>
            </p:cNvPr>
            <p:cNvSpPr>
              <a:spLocks/>
            </p:cNvSpPr>
            <p:nvPr/>
          </p:nvSpPr>
          <p:spPr bwMode="auto">
            <a:xfrm>
              <a:off x="1133" y="1391"/>
              <a:ext cx="37" cy="11"/>
            </a:xfrm>
            <a:custGeom>
              <a:avLst/>
              <a:gdLst>
                <a:gd name="T0" fmla="*/ 0 w 37"/>
                <a:gd name="T1" fmla="*/ 6 h 11"/>
                <a:gd name="T2" fmla="*/ 0 w 37"/>
                <a:gd name="T3" fmla="*/ 6 h 11"/>
                <a:gd name="T4" fmla="*/ 0 w 37"/>
                <a:gd name="T5" fmla="*/ 6 h 11"/>
                <a:gd name="T6" fmla="*/ 1 w 37"/>
                <a:gd name="T7" fmla="*/ 6 h 11"/>
                <a:gd name="T8" fmla="*/ 1 w 37"/>
                <a:gd name="T9" fmla="*/ 5 h 11"/>
                <a:gd name="T10" fmla="*/ 2 w 37"/>
                <a:gd name="T11" fmla="*/ 4 h 11"/>
                <a:gd name="T12" fmla="*/ 4 w 37"/>
                <a:gd name="T13" fmla="*/ 4 h 11"/>
                <a:gd name="T14" fmla="*/ 5 w 37"/>
                <a:gd name="T15" fmla="*/ 3 h 11"/>
                <a:gd name="T16" fmla="*/ 7 w 37"/>
                <a:gd name="T17" fmla="*/ 2 h 11"/>
                <a:gd name="T18" fmla="*/ 9 w 37"/>
                <a:gd name="T19" fmla="*/ 2 h 11"/>
                <a:gd name="T20" fmla="*/ 12 w 37"/>
                <a:gd name="T21" fmla="*/ 0 h 11"/>
                <a:gd name="T22" fmla="*/ 15 w 37"/>
                <a:gd name="T23" fmla="*/ 0 h 11"/>
                <a:gd name="T24" fmla="*/ 19 w 37"/>
                <a:gd name="T25" fmla="*/ 0 h 11"/>
                <a:gd name="T26" fmla="*/ 22 w 37"/>
                <a:gd name="T27" fmla="*/ 0 h 11"/>
                <a:gd name="T28" fmla="*/ 27 w 37"/>
                <a:gd name="T29" fmla="*/ 2 h 11"/>
                <a:gd name="T30" fmla="*/ 32 w 37"/>
                <a:gd name="T31" fmla="*/ 3 h 11"/>
                <a:gd name="T32" fmla="*/ 37 w 37"/>
                <a:gd name="T33" fmla="*/ 4 h 11"/>
                <a:gd name="T34" fmla="*/ 37 w 37"/>
                <a:gd name="T35" fmla="*/ 6 h 11"/>
                <a:gd name="T36" fmla="*/ 36 w 37"/>
                <a:gd name="T37" fmla="*/ 6 h 11"/>
                <a:gd name="T38" fmla="*/ 36 w 37"/>
                <a:gd name="T39" fmla="*/ 5 h 11"/>
                <a:gd name="T40" fmla="*/ 34 w 37"/>
                <a:gd name="T41" fmla="*/ 5 h 11"/>
                <a:gd name="T42" fmla="*/ 33 w 37"/>
                <a:gd name="T43" fmla="*/ 5 h 11"/>
                <a:gd name="T44" fmla="*/ 30 w 37"/>
                <a:gd name="T45" fmla="*/ 4 h 11"/>
                <a:gd name="T46" fmla="*/ 28 w 37"/>
                <a:gd name="T47" fmla="*/ 4 h 11"/>
                <a:gd name="T48" fmla="*/ 25 w 37"/>
                <a:gd name="T49" fmla="*/ 4 h 11"/>
                <a:gd name="T50" fmla="*/ 22 w 37"/>
                <a:gd name="T51" fmla="*/ 3 h 11"/>
                <a:gd name="T52" fmla="*/ 19 w 37"/>
                <a:gd name="T53" fmla="*/ 3 h 11"/>
                <a:gd name="T54" fmla="*/ 15 w 37"/>
                <a:gd name="T55" fmla="*/ 3 h 11"/>
                <a:gd name="T56" fmla="*/ 13 w 37"/>
                <a:gd name="T57" fmla="*/ 3 h 11"/>
                <a:gd name="T58" fmla="*/ 9 w 37"/>
                <a:gd name="T59" fmla="*/ 4 h 11"/>
                <a:gd name="T60" fmla="*/ 7 w 37"/>
                <a:gd name="T61" fmla="*/ 5 h 11"/>
                <a:gd name="T62" fmla="*/ 5 w 37"/>
                <a:gd name="T63" fmla="*/ 6 h 11"/>
                <a:gd name="T64" fmla="*/ 2 w 37"/>
                <a:gd name="T65" fmla="*/ 9 h 11"/>
                <a:gd name="T66" fmla="*/ 0 w 37"/>
                <a:gd name="T67" fmla="*/ 11 h 11"/>
                <a:gd name="T68" fmla="*/ 0 w 37"/>
                <a:gd name="T6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1">
                  <a:moveTo>
                    <a:pt x="0" y="6"/>
                  </a:moveTo>
                  <a:lnTo>
                    <a:pt x="0" y="6"/>
                  </a:lnTo>
                  <a:lnTo>
                    <a:pt x="0" y="6"/>
                  </a:lnTo>
                  <a:lnTo>
                    <a:pt x="1" y="6"/>
                  </a:lnTo>
                  <a:lnTo>
                    <a:pt x="1" y="5"/>
                  </a:lnTo>
                  <a:lnTo>
                    <a:pt x="2" y="4"/>
                  </a:lnTo>
                  <a:lnTo>
                    <a:pt x="4" y="4"/>
                  </a:lnTo>
                  <a:lnTo>
                    <a:pt x="5" y="3"/>
                  </a:lnTo>
                  <a:lnTo>
                    <a:pt x="7" y="2"/>
                  </a:lnTo>
                  <a:lnTo>
                    <a:pt x="9" y="2"/>
                  </a:lnTo>
                  <a:lnTo>
                    <a:pt x="12" y="0"/>
                  </a:lnTo>
                  <a:lnTo>
                    <a:pt x="15" y="0"/>
                  </a:lnTo>
                  <a:lnTo>
                    <a:pt x="19" y="0"/>
                  </a:lnTo>
                  <a:lnTo>
                    <a:pt x="22" y="0"/>
                  </a:lnTo>
                  <a:lnTo>
                    <a:pt x="27" y="2"/>
                  </a:lnTo>
                  <a:lnTo>
                    <a:pt x="32" y="3"/>
                  </a:lnTo>
                  <a:lnTo>
                    <a:pt x="37" y="4"/>
                  </a:lnTo>
                  <a:lnTo>
                    <a:pt x="37" y="6"/>
                  </a:lnTo>
                  <a:lnTo>
                    <a:pt x="36" y="6"/>
                  </a:lnTo>
                  <a:lnTo>
                    <a:pt x="36" y="5"/>
                  </a:lnTo>
                  <a:lnTo>
                    <a:pt x="34" y="5"/>
                  </a:lnTo>
                  <a:lnTo>
                    <a:pt x="33" y="5"/>
                  </a:lnTo>
                  <a:lnTo>
                    <a:pt x="30" y="4"/>
                  </a:lnTo>
                  <a:lnTo>
                    <a:pt x="28" y="4"/>
                  </a:lnTo>
                  <a:lnTo>
                    <a:pt x="25" y="4"/>
                  </a:lnTo>
                  <a:lnTo>
                    <a:pt x="22" y="3"/>
                  </a:lnTo>
                  <a:lnTo>
                    <a:pt x="19" y="3"/>
                  </a:lnTo>
                  <a:lnTo>
                    <a:pt x="15" y="3"/>
                  </a:lnTo>
                  <a:lnTo>
                    <a:pt x="13" y="3"/>
                  </a:lnTo>
                  <a:lnTo>
                    <a:pt x="9" y="4"/>
                  </a:lnTo>
                  <a:lnTo>
                    <a:pt x="7" y="5"/>
                  </a:lnTo>
                  <a:lnTo>
                    <a:pt x="5" y="6"/>
                  </a:lnTo>
                  <a:lnTo>
                    <a:pt x="2" y="9"/>
                  </a:lnTo>
                  <a:lnTo>
                    <a:pt x="0" y="11"/>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84" name="Freeform 240">
              <a:extLst>
                <a:ext uri="{FF2B5EF4-FFF2-40B4-BE49-F238E27FC236}">
                  <a16:creationId xmlns:a16="http://schemas.microsoft.com/office/drawing/2014/main" id="{9DD5678D-FD1F-E021-CE4A-498516754254}"/>
                </a:ext>
              </a:extLst>
            </p:cNvPr>
            <p:cNvSpPr>
              <a:spLocks/>
            </p:cNvSpPr>
            <p:nvPr/>
          </p:nvSpPr>
          <p:spPr bwMode="auto">
            <a:xfrm>
              <a:off x="1168" y="1380"/>
              <a:ext cx="61" cy="112"/>
            </a:xfrm>
            <a:custGeom>
              <a:avLst/>
              <a:gdLst>
                <a:gd name="T0" fmla="*/ 0 w 61"/>
                <a:gd name="T1" fmla="*/ 0 h 112"/>
                <a:gd name="T2" fmla="*/ 0 w 61"/>
                <a:gd name="T3" fmla="*/ 108 h 112"/>
                <a:gd name="T4" fmla="*/ 19 w 61"/>
                <a:gd name="T5" fmla="*/ 112 h 112"/>
                <a:gd name="T6" fmla="*/ 18 w 61"/>
                <a:gd name="T7" fmla="*/ 98 h 112"/>
                <a:gd name="T8" fmla="*/ 61 w 61"/>
                <a:gd name="T9" fmla="*/ 104 h 112"/>
                <a:gd name="T10" fmla="*/ 61 w 61"/>
                <a:gd name="T11" fmla="*/ 98 h 112"/>
                <a:gd name="T12" fmla="*/ 30 w 61"/>
                <a:gd name="T13" fmla="*/ 94 h 112"/>
                <a:gd name="T14" fmla="*/ 29 w 61"/>
                <a:gd name="T15" fmla="*/ 81 h 112"/>
                <a:gd name="T16" fmla="*/ 9 w 61"/>
                <a:gd name="T17" fmla="*/ 81 h 112"/>
                <a:gd name="T18" fmla="*/ 8 w 61"/>
                <a:gd name="T19" fmla="*/ 80 h 112"/>
                <a:gd name="T20" fmla="*/ 7 w 61"/>
                <a:gd name="T21" fmla="*/ 76 h 112"/>
                <a:gd name="T22" fmla="*/ 6 w 61"/>
                <a:gd name="T23" fmla="*/ 69 h 112"/>
                <a:gd name="T24" fmla="*/ 4 w 61"/>
                <a:gd name="T25" fmla="*/ 58 h 112"/>
                <a:gd name="T26" fmla="*/ 2 w 61"/>
                <a:gd name="T27" fmla="*/ 46 h 112"/>
                <a:gd name="T28" fmla="*/ 1 w 61"/>
                <a:gd name="T29" fmla="*/ 34 h 112"/>
                <a:gd name="T30" fmla="*/ 2 w 61"/>
                <a:gd name="T31" fmla="*/ 18 h 112"/>
                <a:gd name="T32" fmla="*/ 6 w 61"/>
                <a:gd name="T33" fmla="*/ 3 h 112"/>
                <a:gd name="T34" fmla="*/ 0 w 61"/>
                <a:gd name="T3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112">
                  <a:moveTo>
                    <a:pt x="0" y="0"/>
                  </a:moveTo>
                  <a:lnTo>
                    <a:pt x="0" y="108"/>
                  </a:lnTo>
                  <a:lnTo>
                    <a:pt x="19" y="112"/>
                  </a:lnTo>
                  <a:lnTo>
                    <a:pt x="18" y="98"/>
                  </a:lnTo>
                  <a:lnTo>
                    <a:pt x="61" y="104"/>
                  </a:lnTo>
                  <a:lnTo>
                    <a:pt x="61" y="98"/>
                  </a:lnTo>
                  <a:lnTo>
                    <a:pt x="30" y="94"/>
                  </a:lnTo>
                  <a:lnTo>
                    <a:pt x="29" y="81"/>
                  </a:lnTo>
                  <a:lnTo>
                    <a:pt x="9" y="81"/>
                  </a:lnTo>
                  <a:lnTo>
                    <a:pt x="8" y="80"/>
                  </a:lnTo>
                  <a:lnTo>
                    <a:pt x="7" y="76"/>
                  </a:lnTo>
                  <a:lnTo>
                    <a:pt x="6" y="69"/>
                  </a:lnTo>
                  <a:lnTo>
                    <a:pt x="4" y="58"/>
                  </a:lnTo>
                  <a:lnTo>
                    <a:pt x="2" y="46"/>
                  </a:lnTo>
                  <a:lnTo>
                    <a:pt x="1" y="34"/>
                  </a:lnTo>
                  <a:lnTo>
                    <a:pt x="2" y="18"/>
                  </a:lnTo>
                  <a:lnTo>
                    <a:pt x="6" y="3"/>
                  </a:lnTo>
                  <a:lnTo>
                    <a:pt x="0" y="0"/>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85" name="Freeform 241">
              <a:extLst>
                <a:ext uri="{FF2B5EF4-FFF2-40B4-BE49-F238E27FC236}">
                  <a16:creationId xmlns:a16="http://schemas.microsoft.com/office/drawing/2014/main" id="{E8138BED-D0FC-A0A6-A5F4-56D7C12F1D8A}"/>
                </a:ext>
              </a:extLst>
            </p:cNvPr>
            <p:cNvSpPr>
              <a:spLocks/>
            </p:cNvSpPr>
            <p:nvPr/>
          </p:nvSpPr>
          <p:spPr bwMode="auto">
            <a:xfrm>
              <a:off x="1198" y="1354"/>
              <a:ext cx="79" cy="15"/>
            </a:xfrm>
            <a:custGeom>
              <a:avLst/>
              <a:gdLst>
                <a:gd name="T0" fmla="*/ 0 w 79"/>
                <a:gd name="T1" fmla="*/ 15 h 15"/>
                <a:gd name="T2" fmla="*/ 0 w 79"/>
                <a:gd name="T3" fmla="*/ 15 h 15"/>
                <a:gd name="T4" fmla="*/ 3 w 79"/>
                <a:gd name="T5" fmla="*/ 14 h 15"/>
                <a:gd name="T6" fmla="*/ 4 w 79"/>
                <a:gd name="T7" fmla="*/ 14 h 15"/>
                <a:gd name="T8" fmla="*/ 7 w 79"/>
                <a:gd name="T9" fmla="*/ 13 h 15"/>
                <a:gd name="T10" fmla="*/ 11 w 79"/>
                <a:gd name="T11" fmla="*/ 12 h 15"/>
                <a:gd name="T12" fmla="*/ 14 w 79"/>
                <a:gd name="T13" fmla="*/ 10 h 15"/>
                <a:gd name="T14" fmla="*/ 19 w 79"/>
                <a:gd name="T15" fmla="*/ 9 h 15"/>
                <a:gd name="T16" fmla="*/ 24 w 79"/>
                <a:gd name="T17" fmla="*/ 8 h 15"/>
                <a:gd name="T18" fmla="*/ 30 w 79"/>
                <a:gd name="T19" fmla="*/ 8 h 15"/>
                <a:gd name="T20" fmla="*/ 35 w 79"/>
                <a:gd name="T21" fmla="*/ 7 h 15"/>
                <a:gd name="T22" fmla="*/ 42 w 79"/>
                <a:gd name="T23" fmla="*/ 7 h 15"/>
                <a:gd name="T24" fmla="*/ 48 w 79"/>
                <a:gd name="T25" fmla="*/ 6 h 15"/>
                <a:gd name="T26" fmla="*/ 55 w 79"/>
                <a:gd name="T27" fmla="*/ 7 h 15"/>
                <a:gd name="T28" fmla="*/ 62 w 79"/>
                <a:gd name="T29" fmla="*/ 7 h 15"/>
                <a:gd name="T30" fmla="*/ 69 w 79"/>
                <a:gd name="T31" fmla="*/ 8 h 15"/>
                <a:gd name="T32" fmla="*/ 76 w 79"/>
                <a:gd name="T33" fmla="*/ 9 h 15"/>
                <a:gd name="T34" fmla="*/ 79 w 79"/>
                <a:gd name="T35" fmla="*/ 0 h 15"/>
                <a:gd name="T36" fmla="*/ 79 w 79"/>
                <a:gd name="T37" fmla="*/ 0 h 15"/>
                <a:gd name="T38" fmla="*/ 76 w 79"/>
                <a:gd name="T39" fmla="*/ 0 h 15"/>
                <a:gd name="T40" fmla="*/ 74 w 79"/>
                <a:gd name="T41" fmla="*/ 0 h 15"/>
                <a:gd name="T42" fmla="*/ 70 w 79"/>
                <a:gd name="T43" fmla="*/ 0 h 15"/>
                <a:gd name="T44" fmla="*/ 66 w 79"/>
                <a:gd name="T45" fmla="*/ 0 h 15"/>
                <a:gd name="T46" fmla="*/ 61 w 79"/>
                <a:gd name="T47" fmla="*/ 0 h 15"/>
                <a:gd name="T48" fmla="*/ 56 w 79"/>
                <a:gd name="T49" fmla="*/ 0 h 15"/>
                <a:gd name="T50" fmla="*/ 51 w 79"/>
                <a:gd name="T51" fmla="*/ 1 h 15"/>
                <a:gd name="T52" fmla="*/ 44 w 79"/>
                <a:gd name="T53" fmla="*/ 1 h 15"/>
                <a:gd name="T54" fmla="*/ 38 w 79"/>
                <a:gd name="T55" fmla="*/ 1 h 15"/>
                <a:gd name="T56" fmla="*/ 31 w 79"/>
                <a:gd name="T57" fmla="*/ 2 h 15"/>
                <a:gd name="T58" fmla="*/ 25 w 79"/>
                <a:gd name="T59" fmla="*/ 3 h 15"/>
                <a:gd name="T60" fmla="*/ 18 w 79"/>
                <a:gd name="T61" fmla="*/ 5 h 15"/>
                <a:gd name="T62" fmla="*/ 12 w 79"/>
                <a:gd name="T63" fmla="*/ 6 h 15"/>
                <a:gd name="T64" fmla="*/ 6 w 79"/>
                <a:gd name="T65" fmla="*/ 7 h 15"/>
                <a:gd name="T66" fmla="*/ 0 w 79"/>
                <a:gd name="T67" fmla="*/ 8 h 15"/>
                <a:gd name="T68" fmla="*/ 0 w 79"/>
                <a:gd name="T6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 h="15">
                  <a:moveTo>
                    <a:pt x="0" y="15"/>
                  </a:moveTo>
                  <a:lnTo>
                    <a:pt x="0" y="15"/>
                  </a:lnTo>
                  <a:lnTo>
                    <a:pt x="3" y="14"/>
                  </a:lnTo>
                  <a:lnTo>
                    <a:pt x="4" y="14"/>
                  </a:lnTo>
                  <a:lnTo>
                    <a:pt x="7" y="13"/>
                  </a:lnTo>
                  <a:lnTo>
                    <a:pt x="11" y="12"/>
                  </a:lnTo>
                  <a:lnTo>
                    <a:pt x="14" y="10"/>
                  </a:lnTo>
                  <a:lnTo>
                    <a:pt x="19" y="9"/>
                  </a:lnTo>
                  <a:lnTo>
                    <a:pt x="24" y="8"/>
                  </a:lnTo>
                  <a:lnTo>
                    <a:pt x="30" y="8"/>
                  </a:lnTo>
                  <a:lnTo>
                    <a:pt x="35" y="7"/>
                  </a:lnTo>
                  <a:lnTo>
                    <a:pt x="42" y="7"/>
                  </a:lnTo>
                  <a:lnTo>
                    <a:pt x="48" y="6"/>
                  </a:lnTo>
                  <a:lnTo>
                    <a:pt x="55" y="7"/>
                  </a:lnTo>
                  <a:lnTo>
                    <a:pt x="62" y="7"/>
                  </a:lnTo>
                  <a:lnTo>
                    <a:pt x="69" y="8"/>
                  </a:lnTo>
                  <a:lnTo>
                    <a:pt x="76" y="9"/>
                  </a:lnTo>
                  <a:lnTo>
                    <a:pt x="79" y="0"/>
                  </a:lnTo>
                  <a:lnTo>
                    <a:pt x="79" y="0"/>
                  </a:lnTo>
                  <a:lnTo>
                    <a:pt x="76" y="0"/>
                  </a:lnTo>
                  <a:lnTo>
                    <a:pt x="74" y="0"/>
                  </a:lnTo>
                  <a:lnTo>
                    <a:pt x="70" y="0"/>
                  </a:lnTo>
                  <a:lnTo>
                    <a:pt x="66" y="0"/>
                  </a:lnTo>
                  <a:lnTo>
                    <a:pt x="61" y="0"/>
                  </a:lnTo>
                  <a:lnTo>
                    <a:pt x="56" y="0"/>
                  </a:lnTo>
                  <a:lnTo>
                    <a:pt x="51" y="1"/>
                  </a:lnTo>
                  <a:lnTo>
                    <a:pt x="44" y="1"/>
                  </a:lnTo>
                  <a:lnTo>
                    <a:pt x="38" y="1"/>
                  </a:lnTo>
                  <a:lnTo>
                    <a:pt x="31" y="2"/>
                  </a:lnTo>
                  <a:lnTo>
                    <a:pt x="25" y="3"/>
                  </a:lnTo>
                  <a:lnTo>
                    <a:pt x="18" y="5"/>
                  </a:lnTo>
                  <a:lnTo>
                    <a:pt x="12" y="6"/>
                  </a:lnTo>
                  <a:lnTo>
                    <a:pt x="6" y="7"/>
                  </a:lnTo>
                  <a:lnTo>
                    <a:pt x="0" y="8"/>
                  </a:lnTo>
                  <a:lnTo>
                    <a:pt x="0" y="15"/>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86" name="Freeform 242">
              <a:extLst>
                <a:ext uri="{FF2B5EF4-FFF2-40B4-BE49-F238E27FC236}">
                  <a16:creationId xmlns:a16="http://schemas.microsoft.com/office/drawing/2014/main" id="{34DE94C2-3BBE-8E99-AF35-E293F00EBFD2}"/>
                </a:ext>
              </a:extLst>
            </p:cNvPr>
            <p:cNvSpPr>
              <a:spLocks/>
            </p:cNvSpPr>
            <p:nvPr/>
          </p:nvSpPr>
          <p:spPr bwMode="auto">
            <a:xfrm>
              <a:off x="1153" y="1494"/>
              <a:ext cx="132" cy="45"/>
            </a:xfrm>
            <a:custGeom>
              <a:avLst/>
              <a:gdLst>
                <a:gd name="T0" fmla="*/ 55 w 132"/>
                <a:gd name="T1" fmla="*/ 43 h 45"/>
                <a:gd name="T2" fmla="*/ 56 w 132"/>
                <a:gd name="T3" fmla="*/ 43 h 45"/>
                <a:gd name="T4" fmla="*/ 56 w 132"/>
                <a:gd name="T5" fmla="*/ 42 h 45"/>
                <a:gd name="T6" fmla="*/ 57 w 132"/>
                <a:gd name="T7" fmla="*/ 42 h 45"/>
                <a:gd name="T8" fmla="*/ 59 w 132"/>
                <a:gd name="T9" fmla="*/ 41 h 45"/>
                <a:gd name="T10" fmla="*/ 61 w 132"/>
                <a:gd name="T11" fmla="*/ 41 h 45"/>
                <a:gd name="T12" fmla="*/ 63 w 132"/>
                <a:gd name="T13" fmla="*/ 40 h 45"/>
                <a:gd name="T14" fmla="*/ 65 w 132"/>
                <a:gd name="T15" fmla="*/ 39 h 45"/>
                <a:gd name="T16" fmla="*/ 68 w 132"/>
                <a:gd name="T17" fmla="*/ 38 h 45"/>
                <a:gd name="T18" fmla="*/ 71 w 132"/>
                <a:gd name="T19" fmla="*/ 36 h 45"/>
                <a:gd name="T20" fmla="*/ 73 w 132"/>
                <a:gd name="T21" fmla="*/ 34 h 45"/>
                <a:gd name="T22" fmla="*/ 76 w 132"/>
                <a:gd name="T23" fmla="*/ 33 h 45"/>
                <a:gd name="T24" fmla="*/ 78 w 132"/>
                <a:gd name="T25" fmla="*/ 32 h 45"/>
                <a:gd name="T26" fmla="*/ 80 w 132"/>
                <a:gd name="T27" fmla="*/ 29 h 45"/>
                <a:gd name="T28" fmla="*/ 82 w 132"/>
                <a:gd name="T29" fmla="*/ 28 h 45"/>
                <a:gd name="T30" fmla="*/ 84 w 132"/>
                <a:gd name="T31" fmla="*/ 26 h 45"/>
                <a:gd name="T32" fmla="*/ 85 w 132"/>
                <a:gd name="T33" fmla="*/ 24 h 45"/>
                <a:gd name="T34" fmla="*/ 0 w 132"/>
                <a:gd name="T35" fmla="*/ 3 h 45"/>
                <a:gd name="T36" fmla="*/ 6 w 132"/>
                <a:gd name="T37" fmla="*/ 0 h 45"/>
                <a:gd name="T38" fmla="*/ 132 w 132"/>
                <a:gd name="T39" fmla="*/ 32 h 45"/>
                <a:gd name="T40" fmla="*/ 126 w 132"/>
                <a:gd name="T41" fmla="*/ 34 h 45"/>
                <a:gd name="T42" fmla="*/ 90 w 132"/>
                <a:gd name="T43" fmla="*/ 25 h 45"/>
                <a:gd name="T44" fmla="*/ 90 w 132"/>
                <a:gd name="T45" fmla="*/ 25 h 45"/>
                <a:gd name="T46" fmla="*/ 90 w 132"/>
                <a:gd name="T47" fmla="*/ 26 h 45"/>
                <a:gd name="T48" fmla="*/ 89 w 132"/>
                <a:gd name="T49" fmla="*/ 26 h 45"/>
                <a:gd name="T50" fmla="*/ 89 w 132"/>
                <a:gd name="T51" fmla="*/ 27 h 45"/>
                <a:gd name="T52" fmla="*/ 87 w 132"/>
                <a:gd name="T53" fmla="*/ 28 h 45"/>
                <a:gd name="T54" fmla="*/ 86 w 132"/>
                <a:gd name="T55" fmla="*/ 29 h 45"/>
                <a:gd name="T56" fmla="*/ 85 w 132"/>
                <a:gd name="T57" fmla="*/ 31 h 45"/>
                <a:gd name="T58" fmla="*/ 83 w 132"/>
                <a:gd name="T59" fmla="*/ 32 h 45"/>
                <a:gd name="T60" fmla="*/ 80 w 132"/>
                <a:gd name="T61" fmla="*/ 33 h 45"/>
                <a:gd name="T62" fmla="*/ 78 w 132"/>
                <a:gd name="T63" fmla="*/ 35 h 45"/>
                <a:gd name="T64" fmla="*/ 76 w 132"/>
                <a:gd name="T65" fmla="*/ 36 h 45"/>
                <a:gd name="T66" fmla="*/ 72 w 132"/>
                <a:gd name="T67" fmla="*/ 38 h 45"/>
                <a:gd name="T68" fmla="*/ 70 w 132"/>
                <a:gd name="T69" fmla="*/ 40 h 45"/>
                <a:gd name="T70" fmla="*/ 65 w 132"/>
                <a:gd name="T71" fmla="*/ 41 h 45"/>
                <a:gd name="T72" fmla="*/ 62 w 132"/>
                <a:gd name="T73" fmla="*/ 43 h 45"/>
                <a:gd name="T74" fmla="*/ 57 w 132"/>
                <a:gd name="T75" fmla="*/ 45 h 45"/>
                <a:gd name="T76" fmla="*/ 55 w 132"/>
                <a:gd name="T77"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2" h="45">
                  <a:moveTo>
                    <a:pt x="55" y="43"/>
                  </a:moveTo>
                  <a:lnTo>
                    <a:pt x="56" y="43"/>
                  </a:lnTo>
                  <a:lnTo>
                    <a:pt x="56" y="42"/>
                  </a:lnTo>
                  <a:lnTo>
                    <a:pt x="57" y="42"/>
                  </a:lnTo>
                  <a:lnTo>
                    <a:pt x="59" y="41"/>
                  </a:lnTo>
                  <a:lnTo>
                    <a:pt x="61" y="41"/>
                  </a:lnTo>
                  <a:lnTo>
                    <a:pt x="63" y="40"/>
                  </a:lnTo>
                  <a:lnTo>
                    <a:pt x="65" y="39"/>
                  </a:lnTo>
                  <a:lnTo>
                    <a:pt x="68" y="38"/>
                  </a:lnTo>
                  <a:lnTo>
                    <a:pt x="71" y="36"/>
                  </a:lnTo>
                  <a:lnTo>
                    <a:pt x="73" y="34"/>
                  </a:lnTo>
                  <a:lnTo>
                    <a:pt x="76" y="33"/>
                  </a:lnTo>
                  <a:lnTo>
                    <a:pt x="78" y="32"/>
                  </a:lnTo>
                  <a:lnTo>
                    <a:pt x="80" y="29"/>
                  </a:lnTo>
                  <a:lnTo>
                    <a:pt x="82" y="28"/>
                  </a:lnTo>
                  <a:lnTo>
                    <a:pt x="84" y="26"/>
                  </a:lnTo>
                  <a:lnTo>
                    <a:pt x="85" y="24"/>
                  </a:lnTo>
                  <a:lnTo>
                    <a:pt x="0" y="3"/>
                  </a:lnTo>
                  <a:lnTo>
                    <a:pt x="6" y="0"/>
                  </a:lnTo>
                  <a:lnTo>
                    <a:pt x="132" y="32"/>
                  </a:lnTo>
                  <a:lnTo>
                    <a:pt x="126" y="34"/>
                  </a:lnTo>
                  <a:lnTo>
                    <a:pt x="90" y="25"/>
                  </a:lnTo>
                  <a:lnTo>
                    <a:pt x="90" y="25"/>
                  </a:lnTo>
                  <a:lnTo>
                    <a:pt x="90" y="26"/>
                  </a:lnTo>
                  <a:lnTo>
                    <a:pt x="89" y="26"/>
                  </a:lnTo>
                  <a:lnTo>
                    <a:pt x="89" y="27"/>
                  </a:lnTo>
                  <a:lnTo>
                    <a:pt x="87" y="28"/>
                  </a:lnTo>
                  <a:lnTo>
                    <a:pt x="86" y="29"/>
                  </a:lnTo>
                  <a:lnTo>
                    <a:pt x="85" y="31"/>
                  </a:lnTo>
                  <a:lnTo>
                    <a:pt x="83" y="32"/>
                  </a:lnTo>
                  <a:lnTo>
                    <a:pt x="80" y="33"/>
                  </a:lnTo>
                  <a:lnTo>
                    <a:pt x="78" y="35"/>
                  </a:lnTo>
                  <a:lnTo>
                    <a:pt x="76" y="36"/>
                  </a:lnTo>
                  <a:lnTo>
                    <a:pt x="72" y="38"/>
                  </a:lnTo>
                  <a:lnTo>
                    <a:pt x="70" y="40"/>
                  </a:lnTo>
                  <a:lnTo>
                    <a:pt x="65" y="41"/>
                  </a:lnTo>
                  <a:lnTo>
                    <a:pt x="62" y="43"/>
                  </a:lnTo>
                  <a:lnTo>
                    <a:pt x="57" y="45"/>
                  </a:lnTo>
                  <a:lnTo>
                    <a:pt x="55"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87" name="Freeform 243">
              <a:extLst>
                <a:ext uri="{FF2B5EF4-FFF2-40B4-BE49-F238E27FC236}">
                  <a16:creationId xmlns:a16="http://schemas.microsoft.com/office/drawing/2014/main" id="{2069FE00-96E9-C30C-7458-587B14F36255}"/>
                </a:ext>
              </a:extLst>
            </p:cNvPr>
            <p:cNvSpPr>
              <a:spLocks/>
            </p:cNvSpPr>
            <p:nvPr/>
          </p:nvSpPr>
          <p:spPr bwMode="auto">
            <a:xfrm>
              <a:off x="1125" y="1506"/>
              <a:ext cx="135" cy="40"/>
            </a:xfrm>
            <a:custGeom>
              <a:avLst/>
              <a:gdLst>
                <a:gd name="T0" fmla="*/ 0 w 135"/>
                <a:gd name="T1" fmla="*/ 0 h 40"/>
                <a:gd name="T2" fmla="*/ 132 w 135"/>
                <a:gd name="T3" fmla="*/ 40 h 40"/>
                <a:gd name="T4" fmla="*/ 135 w 135"/>
                <a:gd name="T5" fmla="*/ 40 h 40"/>
                <a:gd name="T6" fmla="*/ 5 w 135"/>
                <a:gd name="T7" fmla="*/ 0 h 40"/>
                <a:gd name="T8" fmla="*/ 0 w 135"/>
                <a:gd name="T9" fmla="*/ 0 h 40"/>
              </a:gdLst>
              <a:ahLst/>
              <a:cxnLst>
                <a:cxn ang="0">
                  <a:pos x="T0" y="T1"/>
                </a:cxn>
                <a:cxn ang="0">
                  <a:pos x="T2" y="T3"/>
                </a:cxn>
                <a:cxn ang="0">
                  <a:pos x="T4" y="T5"/>
                </a:cxn>
                <a:cxn ang="0">
                  <a:pos x="T6" y="T7"/>
                </a:cxn>
                <a:cxn ang="0">
                  <a:pos x="T8" y="T9"/>
                </a:cxn>
              </a:cxnLst>
              <a:rect l="0" t="0" r="r" b="b"/>
              <a:pathLst>
                <a:path w="135" h="40">
                  <a:moveTo>
                    <a:pt x="0" y="0"/>
                  </a:moveTo>
                  <a:lnTo>
                    <a:pt x="132" y="40"/>
                  </a:lnTo>
                  <a:lnTo>
                    <a:pt x="135" y="40"/>
                  </a:lnTo>
                  <a:lnTo>
                    <a:pt x="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88" name="Freeform 244">
              <a:extLst>
                <a:ext uri="{FF2B5EF4-FFF2-40B4-BE49-F238E27FC236}">
                  <a16:creationId xmlns:a16="http://schemas.microsoft.com/office/drawing/2014/main" id="{F218ADC4-5A67-A94F-D93E-F388815DEAC4}"/>
                </a:ext>
              </a:extLst>
            </p:cNvPr>
            <p:cNvSpPr>
              <a:spLocks/>
            </p:cNvSpPr>
            <p:nvPr/>
          </p:nvSpPr>
          <p:spPr bwMode="auto">
            <a:xfrm>
              <a:off x="1148" y="1501"/>
              <a:ext cx="132" cy="35"/>
            </a:xfrm>
            <a:custGeom>
              <a:avLst/>
              <a:gdLst>
                <a:gd name="T0" fmla="*/ 0 w 132"/>
                <a:gd name="T1" fmla="*/ 0 h 35"/>
                <a:gd name="T2" fmla="*/ 130 w 132"/>
                <a:gd name="T3" fmla="*/ 35 h 35"/>
                <a:gd name="T4" fmla="*/ 132 w 132"/>
                <a:gd name="T5" fmla="*/ 35 h 35"/>
                <a:gd name="T6" fmla="*/ 4 w 132"/>
                <a:gd name="T7" fmla="*/ 0 h 35"/>
                <a:gd name="T8" fmla="*/ 0 w 132"/>
                <a:gd name="T9" fmla="*/ 0 h 35"/>
              </a:gdLst>
              <a:ahLst/>
              <a:cxnLst>
                <a:cxn ang="0">
                  <a:pos x="T0" y="T1"/>
                </a:cxn>
                <a:cxn ang="0">
                  <a:pos x="T2" y="T3"/>
                </a:cxn>
                <a:cxn ang="0">
                  <a:pos x="T4" y="T5"/>
                </a:cxn>
                <a:cxn ang="0">
                  <a:pos x="T6" y="T7"/>
                </a:cxn>
                <a:cxn ang="0">
                  <a:pos x="T8" y="T9"/>
                </a:cxn>
              </a:cxnLst>
              <a:rect l="0" t="0" r="r" b="b"/>
              <a:pathLst>
                <a:path w="132" h="35">
                  <a:moveTo>
                    <a:pt x="0" y="0"/>
                  </a:moveTo>
                  <a:lnTo>
                    <a:pt x="130" y="35"/>
                  </a:lnTo>
                  <a:lnTo>
                    <a:pt x="132" y="35"/>
                  </a:lnTo>
                  <a:lnTo>
                    <a:pt x="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89" name="Freeform 245">
              <a:extLst>
                <a:ext uri="{FF2B5EF4-FFF2-40B4-BE49-F238E27FC236}">
                  <a16:creationId xmlns:a16="http://schemas.microsoft.com/office/drawing/2014/main" id="{7B6BC6C3-8F16-FA56-4D3B-A910CC443B2D}"/>
                </a:ext>
              </a:extLst>
            </p:cNvPr>
            <p:cNvSpPr>
              <a:spLocks/>
            </p:cNvSpPr>
            <p:nvPr/>
          </p:nvSpPr>
          <p:spPr bwMode="auto">
            <a:xfrm>
              <a:off x="1138" y="1502"/>
              <a:ext cx="133" cy="39"/>
            </a:xfrm>
            <a:custGeom>
              <a:avLst/>
              <a:gdLst>
                <a:gd name="T0" fmla="*/ 0 w 133"/>
                <a:gd name="T1" fmla="*/ 0 h 39"/>
                <a:gd name="T2" fmla="*/ 130 w 133"/>
                <a:gd name="T3" fmla="*/ 39 h 39"/>
                <a:gd name="T4" fmla="*/ 133 w 133"/>
                <a:gd name="T5" fmla="*/ 39 h 39"/>
                <a:gd name="T6" fmla="*/ 3 w 133"/>
                <a:gd name="T7" fmla="*/ 0 h 39"/>
                <a:gd name="T8" fmla="*/ 0 w 133"/>
                <a:gd name="T9" fmla="*/ 0 h 39"/>
              </a:gdLst>
              <a:ahLst/>
              <a:cxnLst>
                <a:cxn ang="0">
                  <a:pos x="T0" y="T1"/>
                </a:cxn>
                <a:cxn ang="0">
                  <a:pos x="T2" y="T3"/>
                </a:cxn>
                <a:cxn ang="0">
                  <a:pos x="T4" y="T5"/>
                </a:cxn>
                <a:cxn ang="0">
                  <a:pos x="T6" y="T7"/>
                </a:cxn>
                <a:cxn ang="0">
                  <a:pos x="T8" y="T9"/>
                </a:cxn>
              </a:cxnLst>
              <a:rect l="0" t="0" r="r" b="b"/>
              <a:pathLst>
                <a:path w="133" h="39">
                  <a:moveTo>
                    <a:pt x="0" y="0"/>
                  </a:moveTo>
                  <a:lnTo>
                    <a:pt x="130" y="39"/>
                  </a:lnTo>
                  <a:lnTo>
                    <a:pt x="133" y="39"/>
                  </a:lnTo>
                  <a:lnTo>
                    <a:pt x="3"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90" name="Freeform 246">
              <a:extLst>
                <a:ext uri="{FF2B5EF4-FFF2-40B4-BE49-F238E27FC236}">
                  <a16:creationId xmlns:a16="http://schemas.microsoft.com/office/drawing/2014/main" id="{4BFB2BCC-3C17-F714-B788-C5B6D8D48765}"/>
                </a:ext>
              </a:extLst>
            </p:cNvPr>
            <p:cNvSpPr>
              <a:spLocks/>
            </p:cNvSpPr>
            <p:nvPr/>
          </p:nvSpPr>
          <p:spPr bwMode="auto">
            <a:xfrm>
              <a:off x="1107" y="1040"/>
              <a:ext cx="249" cy="209"/>
            </a:xfrm>
            <a:custGeom>
              <a:avLst/>
              <a:gdLst>
                <a:gd name="T0" fmla="*/ 70 w 249"/>
                <a:gd name="T1" fmla="*/ 14 h 209"/>
                <a:gd name="T2" fmla="*/ 70 w 249"/>
                <a:gd name="T3" fmla="*/ 14 h 209"/>
                <a:gd name="T4" fmla="*/ 73 w 249"/>
                <a:gd name="T5" fmla="*/ 14 h 209"/>
                <a:gd name="T6" fmla="*/ 75 w 249"/>
                <a:gd name="T7" fmla="*/ 13 h 209"/>
                <a:gd name="T8" fmla="*/ 79 w 249"/>
                <a:gd name="T9" fmla="*/ 11 h 209"/>
                <a:gd name="T10" fmla="*/ 83 w 249"/>
                <a:gd name="T11" fmla="*/ 10 h 209"/>
                <a:gd name="T12" fmla="*/ 88 w 249"/>
                <a:gd name="T13" fmla="*/ 9 h 209"/>
                <a:gd name="T14" fmla="*/ 95 w 249"/>
                <a:gd name="T15" fmla="*/ 8 h 209"/>
                <a:gd name="T16" fmla="*/ 103 w 249"/>
                <a:gd name="T17" fmla="*/ 6 h 209"/>
                <a:gd name="T18" fmla="*/ 111 w 249"/>
                <a:gd name="T19" fmla="*/ 4 h 209"/>
                <a:gd name="T20" fmla="*/ 121 w 249"/>
                <a:gd name="T21" fmla="*/ 3 h 209"/>
                <a:gd name="T22" fmla="*/ 132 w 249"/>
                <a:gd name="T23" fmla="*/ 2 h 209"/>
                <a:gd name="T24" fmla="*/ 144 w 249"/>
                <a:gd name="T25" fmla="*/ 1 h 209"/>
                <a:gd name="T26" fmla="*/ 157 w 249"/>
                <a:gd name="T27" fmla="*/ 0 h 209"/>
                <a:gd name="T28" fmla="*/ 170 w 249"/>
                <a:gd name="T29" fmla="*/ 0 h 209"/>
                <a:gd name="T30" fmla="*/ 185 w 249"/>
                <a:gd name="T31" fmla="*/ 0 h 209"/>
                <a:gd name="T32" fmla="*/ 201 w 249"/>
                <a:gd name="T33" fmla="*/ 0 h 209"/>
                <a:gd name="T34" fmla="*/ 208 w 249"/>
                <a:gd name="T35" fmla="*/ 28 h 209"/>
                <a:gd name="T36" fmla="*/ 210 w 249"/>
                <a:gd name="T37" fmla="*/ 29 h 209"/>
                <a:gd name="T38" fmla="*/ 216 w 249"/>
                <a:gd name="T39" fmla="*/ 34 h 209"/>
                <a:gd name="T40" fmla="*/ 222 w 249"/>
                <a:gd name="T41" fmla="*/ 39 h 209"/>
                <a:gd name="T42" fmla="*/ 226 w 249"/>
                <a:gd name="T43" fmla="*/ 50 h 209"/>
                <a:gd name="T44" fmla="*/ 240 w 249"/>
                <a:gd name="T45" fmla="*/ 117 h 209"/>
                <a:gd name="T46" fmla="*/ 247 w 249"/>
                <a:gd name="T47" fmla="*/ 145 h 209"/>
                <a:gd name="T48" fmla="*/ 247 w 249"/>
                <a:gd name="T49" fmla="*/ 146 h 209"/>
                <a:gd name="T50" fmla="*/ 248 w 249"/>
                <a:gd name="T51" fmla="*/ 152 h 209"/>
                <a:gd name="T52" fmla="*/ 248 w 249"/>
                <a:gd name="T53" fmla="*/ 160 h 209"/>
                <a:gd name="T54" fmla="*/ 244 w 249"/>
                <a:gd name="T55" fmla="*/ 170 h 209"/>
                <a:gd name="T56" fmla="*/ 0 w 249"/>
                <a:gd name="T57" fmla="*/ 163 h 209"/>
                <a:gd name="T58" fmla="*/ 25 w 249"/>
                <a:gd name="T59" fmla="*/ 150 h 209"/>
                <a:gd name="T60" fmla="*/ 25 w 249"/>
                <a:gd name="T61" fmla="*/ 28 h 209"/>
                <a:gd name="T62" fmla="*/ 26 w 249"/>
                <a:gd name="T63" fmla="*/ 27 h 209"/>
                <a:gd name="T64" fmla="*/ 28 w 249"/>
                <a:gd name="T65" fmla="*/ 25 h 209"/>
                <a:gd name="T66" fmla="*/ 32 w 249"/>
                <a:gd name="T67" fmla="*/ 24 h 209"/>
                <a:gd name="T68" fmla="*/ 37 w 249"/>
                <a:gd name="T69" fmla="*/ 23 h 209"/>
                <a:gd name="T70" fmla="*/ 42 w 249"/>
                <a:gd name="T71" fmla="*/ 22 h 209"/>
                <a:gd name="T72" fmla="*/ 49 w 249"/>
                <a:gd name="T73" fmla="*/ 22 h 209"/>
                <a:gd name="T74" fmla="*/ 58 w 249"/>
                <a:gd name="T75" fmla="*/ 23 h 209"/>
                <a:gd name="T76" fmla="*/ 68 w 249"/>
                <a:gd name="T77" fmla="*/ 2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9" h="209">
                  <a:moveTo>
                    <a:pt x="68" y="27"/>
                  </a:moveTo>
                  <a:lnTo>
                    <a:pt x="70" y="14"/>
                  </a:lnTo>
                  <a:lnTo>
                    <a:pt x="70" y="14"/>
                  </a:lnTo>
                  <a:lnTo>
                    <a:pt x="70" y="14"/>
                  </a:lnTo>
                  <a:lnTo>
                    <a:pt x="72" y="14"/>
                  </a:lnTo>
                  <a:lnTo>
                    <a:pt x="73" y="14"/>
                  </a:lnTo>
                  <a:lnTo>
                    <a:pt x="74" y="13"/>
                  </a:lnTo>
                  <a:lnTo>
                    <a:pt x="75" y="13"/>
                  </a:lnTo>
                  <a:lnTo>
                    <a:pt x="76" y="13"/>
                  </a:lnTo>
                  <a:lnTo>
                    <a:pt x="79" y="11"/>
                  </a:lnTo>
                  <a:lnTo>
                    <a:pt x="81" y="11"/>
                  </a:lnTo>
                  <a:lnTo>
                    <a:pt x="83" y="10"/>
                  </a:lnTo>
                  <a:lnTo>
                    <a:pt x="86" y="10"/>
                  </a:lnTo>
                  <a:lnTo>
                    <a:pt x="88" y="9"/>
                  </a:lnTo>
                  <a:lnTo>
                    <a:pt x="91" y="8"/>
                  </a:lnTo>
                  <a:lnTo>
                    <a:pt x="95" y="8"/>
                  </a:lnTo>
                  <a:lnTo>
                    <a:pt x="98" y="7"/>
                  </a:lnTo>
                  <a:lnTo>
                    <a:pt x="103" y="6"/>
                  </a:lnTo>
                  <a:lnTo>
                    <a:pt x="107" y="6"/>
                  </a:lnTo>
                  <a:lnTo>
                    <a:pt x="111" y="4"/>
                  </a:lnTo>
                  <a:lnTo>
                    <a:pt x="116" y="4"/>
                  </a:lnTo>
                  <a:lnTo>
                    <a:pt x="121" y="3"/>
                  </a:lnTo>
                  <a:lnTo>
                    <a:pt x="126" y="2"/>
                  </a:lnTo>
                  <a:lnTo>
                    <a:pt x="132" y="2"/>
                  </a:lnTo>
                  <a:lnTo>
                    <a:pt x="137" y="1"/>
                  </a:lnTo>
                  <a:lnTo>
                    <a:pt x="144" y="1"/>
                  </a:lnTo>
                  <a:lnTo>
                    <a:pt x="150" y="1"/>
                  </a:lnTo>
                  <a:lnTo>
                    <a:pt x="157" y="0"/>
                  </a:lnTo>
                  <a:lnTo>
                    <a:pt x="163" y="0"/>
                  </a:lnTo>
                  <a:lnTo>
                    <a:pt x="170" y="0"/>
                  </a:lnTo>
                  <a:lnTo>
                    <a:pt x="178" y="0"/>
                  </a:lnTo>
                  <a:lnTo>
                    <a:pt x="185" y="0"/>
                  </a:lnTo>
                  <a:lnTo>
                    <a:pt x="193" y="0"/>
                  </a:lnTo>
                  <a:lnTo>
                    <a:pt x="201" y="0"/>
                  </a:lnTo>
                  <a:lnTo>
                    <a:pt x="210" y="4"/>
                  </a:lnTo>
                  <a:lnTo>
                    <a:pt x="208" y="28"/>
                  </a:lnTo>
                  <a:lnTo>
                    <a:pt x="208" y="29"/>
                  </a:lnTo>
                  <a:lnTo>
                    <a:pt x="210" y="29"/>
                  </a:lnTo>
                  <a:lnTo>
                    <a:pt x="213" y="31"/>
                  </a:lnTo>
                  <a:lnTo>
                    <a:pt x="216" y="34"/>
                  </a:lnTo>
                  <a:lnTo>
                    <a:pt x="220" y="36"/>
                  </a:lnTo>
                  <a:lnTo>
                    <a:pt x="222" y="39"/>
                  </a:lnTo>
                  <a:lnTo>
                    <a:pt x="224" y="44"/>
                  </a:lnTo>
                  <a:lnTo>
                    <a:pt x="226" y="50"/>
                  </a:lnTo>
                  <a:lnTo>
                    <a:pt x="245" y="69"/>
                  </a:lnTo>
                  <a:lnTo>
                    <a:pt x="240" y="117"/>
                  </a:lnTo>
                  <a:lnTo>
                    <a:pt x="208" y="133"/>
                  </a:lnTo>
                  <a:lnTo>
                    <a:pt x="247" y="145"/>
                  </a:lnTo>
                  <a:lnTo>
                    <a:pt x="247" y="145"/>
                  </a:lnTo>
                  <a:lnTo>
                    <a:pt x="247" y="146"/>
                  </a:lnTo>
                  <a:lnTo>
                    <a:pt x="248" y="148"/>
                  </a:lnTo>
                  <a:lnTo>
                    <a:pt x="248" y="152"/>
                  </a:lnTo>
                  <a:lnTo>
                    <a:pt x="249" y="155"/>
                  </a:lnTo>
                  <a:lnTo>
                    <a:pt x="248" y="160"/>
                  </a:lnTo>
                  <a:lnTo>
                    <a:pt x="247" y="164"/>
                  </a:lnTo>
                  <a:lnTo>
                    <a:pt x="244" y="170"/>
                  </a:lnTo>
                  <a:lnTo>
                    <a:pt x="144" y="209"/>
                  </a:lnTo>
                  <a:lnTo>
                    <a:pt x="0" y="163"/>
                  </a:lnTo>
                  <a:lnTo>
                    <a:pt x="3" y="159"/>
                  </a:lnTo>
                  <a:lnTo>
                    <a:pt x="25" y="150"/>
                  </a:lnTo>
                  <a:lnTo>
                    <a:pt x="25" y="28"/>
                  </a:lnTo>
                  <a:lnTo>
                    <a:pt x="25" y="28"/>
                  </a:lnTo>
                  <a:lnTo>
                    <a:pt x="25" y="28"/>
                  </a:lnTo>
                  <a:lnTo>
                    <a:pt x="26" y="27"/>
                  </a:lnTo>
                  <a:lnTo>
                    <a:pt x="27" y="27"/>
                  </a:lnTo>
                  <a:lnTo>
                    <a:pt x="28" y="25"/>
                  </a:lnTo>
                  <a:lnTo>
                    <a:pt x="31" y="25"/>
                  </a:lnTo>
                  <a:lnTo>
                    <a:pt x="32" y="24"/>
                  </a:lnTo>
                  <a:lnTo>
                    <a:pt x="34" y="23"/>
                  </a:lnTo>
                  <a:lnTo>
                    <a:pt x="37" y="23"/>
                  </a:lnTo>
                  <a:lnTo>
                    <a:pt x="40" y="22"/>
                  </a:lnTo>
                  <a:lnTo>
                    <a:pt x="42" y="22"/>
                  </a:lnTo>
                  <a:lnTo>
                    <a:pt x="46" y="22"/>
                  </a:lnTo>
                  <a:lnTo>
                    <a:pt x="49" y="22"/>
                  </a:lnTo>
                  <a:lnTo>
                    <a:pt x="53" y="22"/>
                  </a:lnTo>
                  <a:lnTo>
                    <a:pt x="58" y="23"/>
                  </a:lnTo>
                  <a:lnTo>
                    <a:pt x="61" y="24"/>
                  </a:lnTo>
                  <a:lnTo>
                    <a:pt x="68"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91" name="Freeform 247">
              <a:extLst>
                <a:ext uri="{FF2B5EF4-FFF2-40B4-BE49-F238E27FC236}">
                  <a16:creationId xmlns:a16="http://schemas.microsoft.com/office/drawing/2014/main" id="{0B98395C-98B0-3642-3905-778DE1E3847C}"/>
                </a:ext>
              </a:extLst>
            </p:cNvPr>
            <p:cNvSpPr>
              <a:spLocks/>
            </p:cNvSpPr>
            <p:nvPr/>
          </p:nvSpPr>
          <p:spPr bwMode="auto">
            <a:xfrm>
              <a:off x="1194" y="1055"/>
              <a:ext cx="79" cy="91"/>
            </a:xfrm>
            <a:custGeom>
              <a:avLst/>
              <a:gdLst>
                <a:gd name="T0" fmla="*/ 78 w 79"/>
                <a:gd name="T1" fmla="*/ 3 h 91"/>
                <a:gd name="T2" fmla="*/ 78 w 79"/>
                <a:gd name="T3" fmla="*/ 3 h 91"/>
                <a:gd name="T4" fmla="*/ 77 w 79"/>
                <a:gd name="T5" fmla="*/ 3 h 91"/>
                <a:gd name="T6" fmla="*/ 74 w 79"/>
                <a:gd name="T7" fmla="*/ 2 h 91"/>
                <a:gd name="T8" fmla="*/ 72 w 79"/>
                <a:gd name="T9" fmla="*/ 2 h 91"/>
                <a:gd name="T10" fmla="*/ 69 w 79"/>
                <a:gd name="T11" fmla="*/ 1 h 91"/>
                <a:gd name="T12" fmla="*/ 65 w 79"/>
                <a:gd name="T13" fmla="*/ 1 h 91"/>
                <a:gd name="T14" fmla="*/ 60 w 79"/>
                <a:gd name="T15" fmla="*/ 1 h 91"/>
                <a:gd name="T16" fmla="*/ 56 w 79"/>
                <a:gd name="T17" fmla="*/ 0 h 91"/>
                <a:gd name="T18" fmla="*/ 50 w 79"/>
                <a:gd name="T19" fmla="*/ 0 h 91"/>
                <a:gd name="T20" fmla="*/ 44 w 79"/>
                <a:gd name="T21" fmla="*/ 1 h 91"/>
                <a:gd name="T22" fmla="*/ 38 w 79"/>
                <a:gd name="T23" fmla="*/ 1 h 91"/>
                <a:gd name="T24" fmla="*/ 31 w 79"/>
                <a:gd name="T25" fmla="*/ 2 h 91"/>
                <a:gd name="T26" fmla="*/ 25 w 79"/>
                <a:gd name="T27" fmla="*/ 3 h 91"/>
                <a:gd name="T28" fmla="*/ 18 w 79"/>
                <a:gd name="T29" fmla="*/ 6 h 91"/>
                <a:gd name="T30" fmla="*/ 11 w 79"/>
                <a:gd name="T31" fmla="*/ 8 h 91"/>
                <a:gd name="T32" fmla="*/ 4 w 79"/>
                <a:gd name="T33" fmla="*/ 12 h 91"/>
                <a:gd name="T34" fmla="*/ 4 w 79"/>
                <a:gd name="T35" fmla="*/ 13 h 91"/>
                <a:gd name="T36" fmla="*/ 3 w 79"/>
                <a:gd name="T37" fmla="*/ 17 h 91"/>
                <a:gd name="T38" fmla="*/ 1 w 79"/>
                <a:gd name="T39" fmla="*/ 26 h 91"/>
                <a:gd name="T40" fmla="*/ 0 w 79"/>
                <a:gd name="T41" fmla="*/ 35 h 91"/>
                <a:gd name="T42" fmla="*/ 0 w 79"/>
                <a:gd name="T43" fmla="*/ 47 h 91"/>
                <a:gd name="T44" fmla="*/ 0 w 79"/>
                <a:gd name="T45" fmla="*/ 61 h 91"/>
                <a:gd name="T46" fmla="*/ 2 w 79"/>
                <a:gd name="T47" fmla="*/ 75 h 91"/>
                <a:gd name="T48" fmla="*/ 6 w 79"/>
                <a:gd name="T49" fmla="*/ 89 h 91"/>
                <a:gd name="T50" fmla="*/ 7 w 79"/>
                <a:gd name="T51" fmla="*/ 89 h 91"/>
                <a:gd name="T52" fmla="*/ 8 w 79"/>
                <a:gd name="T53" fmla="*/ 89 h 91"/>
                <a:gd name="T54" fmla="*/ 9 w 79"/>
                <a:gd name="T55" fmla="*/ 89 h 91"/>
                <a:gd name="T56" fmla="*/ 11 w 79"/>
                <a:gd name="T57" fmla="*/ 89 h 91"/>
                <a:gd name="T58" fmla="*/ 15 w 79"/>
                <a:gd name="T59" fmla="*/ 88 h 91"/>
                <a:gd name="T60" fmla="*/ 18 w 79"/>
                <a:gd name="T61" fmla="*/ 88 h 91"/>
                <a:gd name="T62" fmla="*/ 22 w 79"/>
                <a:gd name="T63" fmla="*/ 88 h 91"/>
                <a:gd name="T64" fmla="*/ 27 w 79"/>
                <a:gd name="T65" fmla="*/ 88 h 91"/>
                <a:gd name="T66" fmla="*/ 32 w 79"/>
                <a:gd name="T67" fmla="*/ 88 h 91"/>
                <a:gd name="T68" fmla="*/ 38 w 79"/>
                <a:gd name="T69" fmla="*/ 88 h 91"/>
                <a:gd name="T70" fmla="*/ 44 w 79"/>
                <a:gd name="T71" fmla="*/ 88 h 91"/>
                <a:gd name="T72" fmla="*/ 50 w 79"/>
                <a:gd name="T73" fmla="*/ 88 h 91"/>
                <a:gd name="T74" fmla="*/ 57 w 79"/>
                <a:gd name="T75" fmla="*/ 89 h 91"/>
                <a:gd name="T76" fmla="*/ 64 w 79"/>
                <a:gd name="T77" fmla="*/ 89 h 91"/>
                <a:gd name="T78" fmla="*/ 71 w 79"/>
                <a:gd name="T79" fmla="*/ 90 h 91"/>
                <a:gd name="T80" fmla="*/ 79 w 79"/>
                <a:gd name="T81" fmla="*/ 91 h 91"/>
                <a:gd name="T82" fmla="*/ 79 w 79"/>
                <a:gd name="T83" fmla="*/ 89 h 91"/>
                <a:gd name="T84" fmla="*/ 78 w 79"/>
                <a:gd name="T85" fmla="*/ 82 h 91"/>
                <a:gd name="T86" fmla="*/ 77 w 79"/>
                <a:gd name="T87" fmla="*/ 70 h 91"/>
                <a:gd name="T88" fmla="*/ 76 w 79"/>
                <a:gd name="T89" fmla="*/ 57 h 91"/>
                <a:gd name="T90" fmla="*/ 76 w 79"/>
                <a:gd name="T91" fmla="*/ 43 h 91"/>
                <a:gd name="T92" fmla="*/ 76 w 79"/>
                <a:gd name="T93" fmla="*/ 29 h 91"/>
                <a:gd name="T94" fmla="*/ 77 w 79"/>
                <a:gd name="T95" fmla="*/ 15 h 91"/>
                <a:gd name="T96" fmla="*/ 78 w 79"/>
                <a:gd name="T97" fmla="*/ 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 h="91">
                  <a:moveTo>
                    <a:pt x="78" y="3"/>
                  </a:moveTo>
                  <a:lnTo>
                    <a:pt x="78" y="3"/>
                  </a:lnTo>
                  <a:lnTo>
                    <a:pt x="77" y="3"/>
                  </a:lnTo>
                  <a:lnTo>
                    <a:pt x="74" y="2"/>
                  </a:lnTo>
                  <a:lnTo>
                    <a:pt x="72" y="2"/>
                  </a:lnTo>
                  <a:lnTo>
                    <a:pt x="69" y="1"/>
                  </a:lnTo>
                  <a:lnTo>
                    <a:pt x="65" y="1"/>
                  </a:lnTo>
                  <a:lnTo>
                    <a:pt x="60" y="1"/>
                  </a:lnTo>
                  <a:lnTo>
                    <a:pt x="56" y="0"/>
                  </a:lnTo>
                  <a:lnTo>
                    <a:pt x="50" y="0"/>
                  </a:lnTo>
                  <a:lnTo>
                    <a:pt x="44" y="1"/>
                  </a:lnTo>
                  <a:lnTo>
                    <a:pt x="38" y="1"/>
                  </a:lnTo>
                  <a:lnTo>
                    <a:pt x="31" y="2"/>
                  </a:lnTo>
                  <a:lnTo>
                    <a:pt x="25" y="3"/>
                  </a:lnTo>
                  <a:lnTo>
                    <a:pt x="18" y="6"/>
                  </a:lnTo>
                  <a:lnTo>
                    <a:pt x="11" y="8"/>
                  </a:lnTo>
                  <a:lnTo>
                    <a:pt x="4" y="12"/>
                  </a:lnTo>
                  <a:lnTo>
                    <a:pt x="4" y="13"/>
                  </a:lnTo>
                  <a:lnTo>
                    <a:pt x="3" y="17"/>
                  </a:lnTo>
                  <a:lnTo>
                    <a:pt x="1" y="26"/>
                  </a:lnTo>
                  <a:lnTo>
                    <a:pt x="0" y="35"/>
                  </a:lnTo>
                  <a:lnTo>
                    <a:pt x="0" y="47"/>
                  </a:lnTo>
                  <a:lnTo>
                    <a:pt x="0" y="61"/>
                  </a:lnTo>
                  <a:lnTo>
                    <a:pt x="2" y="75"/>
                  </a:lnTo>
                  <a:lnTo>
                    <a:pt x="6" y="89"/>
                  </a:lnTo>
                  <a:lnTo>
                    <a:pt x="7" y="89"/>
                  </a:lnTo>
                  <a:lnTo>
                    <a:pt x="8" y="89"/>
                  </a:lnTo>
                  <a:lnTo>
                    <a:pt x="9" y="89"/>
                  </a:lnTo>
                  <a:lnTo>
                    <a:pt x="11" y="89"/>
                  </a:lnTo>
                  <a:lnTo>
                    <a:pt x="15" y="88"/>
                  </a:lnTo>
                  <a:lnTo>
                    <a:pt x="18" y="88"/>
                  </a:lnTo>
                  <a:lnTo>
                    <a:pt x="22" y="88"/>
                  </a:lnTo>
                  <a:lnTo>
                    <a:pt x="27" y="88"/>
                  </a:lnTo>
                  <a:lnTo>
                    <a:pt x="32" y="88"/>
                  </a:lnTo>
                  <a:lnTo>
                    <a:pt x="38" y="88"/>
                  </a:lnTo>
                  <a:lnTo>
                    <a:pt x="44" y="88"/>
                  </a:lnTo>
                  <a:lnTo>
                    <a:pt x="50" y="88"/>
                  </a:lnTo>
                  <a:lnTo>
                    <a:pt x="57" y="89"/>
                  </a:lnTo>
                  <a:lnTo>
                    <a:pt x="64" y="89"/>
                  </a:lnTo>
                  <a:lnTo>
                    <a:pt x="71" y="90"/>
                  </a:lnTo>
                  <a:lnTo>
                    <a:pt x="79" y="91"/>
                  </a:lnTo>
                  <a:lnTo>
                    <a:pt x="79" y="89"/>
                  </a:lnTo>
                  <a:lnTo>
                    <a:pt x="78" y="82"/>
                  </a:lnTo>
                  <a:lnTo>
                    <a:pt x="77" y="70"/>
                  </a:lnTo>
                  <a:lnTo>
                    <a:pt x="76" y="57"/>
                  </a:lnTo>
                  <a:lnTo>
                    <a:pt x="76" y="43"/>
                  </a:lnTo>
                  <a:lnTo>
                    <a:pt x="76" y="29"/>
                  </a:lnTo>
                  <a:lnTo>
                    <a:pt x="77" y="15"/>
                  </a:lnTo>
                  <a:lnTo>
                    <a:pt x="78" y="3"/>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92" name="Freeform 248">
              <a:extLst>
                <a:ext uri="{FF2B5EF4-FFF2-40B4-BE49-F238E27FC236}">
                  <a16:creationId xmlns:a16="http://schemas.microsoft.com/office/drawing/2014/main" id="{8051FD4A-A47F-52F8-8304-DAF1E54227BF}"/>
                </a:ext>
              </a:extLst>
            </p:cNvPr>
            <p:cNvSpPr>
              <a:spLocks/>
            </p:cNvSpPr>
            <p:nvPr/>
          </p:nvSpPr>
          <p:spPr bwMode="auto">
            <a:xfrm>
              <a:off x="1202" y="1081"/>
              <a:ext cx="132" cy="90"/>
            </a:xfrm>
            <a:custGeom>
              <a:avLst/>
              <a:gdLst>
                <a:gd name="T0" fmla="*/ 1 w 132"/>
                <a:gd name="T1" fmla="*/ 67 h 90"/>
                <a:gd name="T2" fmla="*/ 0 w 132"/>
                <a:gd name="T3" fmla="*/ 78 h 90"/>
                <a:gd name="T4" fmla="*/ 86 w 132"/>
                <a:gd name="T5" fmla="*/ 90 h 90"/>
                <a:gd name="T6" fmla="*/ 86 w 132"/>
                <a:gd name="T7" fmla="*/ 90 h 90"/>
                <a:gd name="T8" fmla="*/ 89 w 132"/>
                <a:gd name="T9" fmla="*/ 88 h 90"/>
                <a:gd name="T10" fmla="*/ 91 w 132"/>
                <a:gd name="T11" fmla="*/ 87 h 90"/>
                <a:gd name="T12" fmla="*/ 94 w 132"/>
                <a:gd name="T13" fmla="*/ 85 h 90"/>
                <a:gd name="T14" fmla="*/ 98 w 132"/>
                <a:gd name="T15" fmla="*/ 83 h 90"/>
                <a:gd name="T16" fmla="*/ 103 w 132"/>
                <a:gd name="T17" fmla="*/ 79 h 90"/>
                <a:gd name="T18" fmla="*/ 107 w 132"/>
                <a:gd name="T19" fmla="*/ 74 h 90"/>
                <a:gd name="T20" fmla="*/ 112 w 132"/>
                <a:gd name="T21" fmla="*/ 71 h 90"/>
                <a:gd name="T22" fmla="*/ 117 w 132"/>
                <a:gd name="T23" fmla="*/ 65 h 90"/>
                <a:gd name="T24" fmla="*/ 121 w 132"/>
                <a:gd name="T25" fmla="*/ 59 h 90"/>
                <a:gd name="T26" fmla="*/ 125 w 132"/>
                <a:gd name="T27" fmla="*/ 53 h 90"/>
                <a:gd name="T28" fmla="*/ 128 w 132"/>
                <a:gd name="T29" fmla="*/ 46 h 90"/>
                <a:gd name="T30" fmla="*/ 131 w 132"/>
                <a:gd name="T31" fmla="*/ 39 h 90"/>
                <a:gd name="T32" fmla="*/ 132 w 132"/>
                <a:gd name="T33" fmla="*/ 31 h 90"/>
                <a:gd name="T34" fmla="*/ 132 w 132"/>
                <a:gd name="T35" fmla="*/ 22 h 90"/>
                <a:gd name="T36" fmla="*/ 129 w 132"/>
                <a:gd name="T37" fmla="*/ 12 h 90"/>
                <a:gd name="T38" fmla="*/ 129 w 132"/>
                <a:gd name="T39" fmla="*/ 12 h 90"/>
                <a:gd name="T40" fmla="*/ 128 w 132"/>
                <a:gd name="T41" fmla="*/ 10 h 90"/>
                <a:gd name="T42" fmla="*/ 127 w 132"/>
                <a:gd name="T43" fmla="*/ 9 h 90"/>
                <a:gd name="T44" fmla="*/ 126 w 132"/>
                <a:gd name="T45" fmla="*/ 7 h 90"/>
                <a:gd name="T46" fmla="*/ 124 w 132"/>
                <a:gd name="T47" fmla="*/ 3 h 90"/>
                <a:gd name="T48" fmla="*/ 120 w 132"/>
                <a:gd name="T49" fmla="*/ 2 h 90"/>
                <a:gd name="T50" fmla="*/ 117 w 132"/>
                <a:gd name="T51" fmla="*/ 0 h 90"/>
                <a:gd name="T52" fmla="*/ 113 w 132"/>
                <a:gd name="T53" fmla="*/ 0 h 90"/>
                <a:gd name="T54" fmla="*/ 113 w 132"/>
                <a:gd name="T55" fmla="*/ 1 h 90"/>
                <a:gd name="T56" fmla="*/ 114 w 132"/>
                <a:gd name="T57" fmla="*/ 4 h 90"/>
                <a:gd name="T58" fmla="*/ 117 w 132"/>
                <a:gd name="T59" fmla="*/ 11 h 90"/>
                <a:gd name="T60" fmla="*/ 118 w 132"/>
                <a:gd name="T61" fmla="*/ 18 h 90"/>
                <a:gd name="T62" fmla="*/ 118 w 132"/>
                <a:gd name="T63" fmla="*/ 29 h 90"/>
                <a:gd name="T64" fmla="*/ 117 w 132"/>
                <a:gd name="T65" fmla="*/ 39 h 90"/>
                <a:gd name="T66" fmla="*/ 114 w 132"/>
                <a:gd name="T67" fmla="*/ 51 h 90"/>
                <a:gd name="T68" fmla="*/ 108 w 132"/>
                <a:gd name="T69" fmla="*/ 63 h 90"/>
                <a:gd name="T70" fmla="*/ 108 w 132"/>
                <a:gd name="T71" fmla="*/ 63 h 90"/>
                <a:gd name="T72" fmla="*/ 108 w 132"/>
                <a:gd name="T73" fmla="*/ 64 h 90"/>
                <a:gd name="T74" fmla="*/ 107 w 132"/>
                <a:gd name="T75" fmla="*/ 64 h 90"/>
                <a:gd name="T76" fmla="*/ 106 w 132"/>
                <a:gd name="T77" fmla="*/ 65 h 90"/>
                <a:gd name="T78" fmla="*/ 105 w 132"/>
                <a:gd name="T79" fmla="*/ 66 h 90"/>
                <a:gd name="T80" fmla="*/ 103 w 132"/>
                <a:gd name="T81" fmla="*/ 67 h 90"/>
                <a:gd name="T82" fmla="*/ 100 w 132"/>
                <a:gd name="T83" fmla="*/ 69 h 90"/>
                <a:gd name="T84" fmla="*/ 98 w 132"/>
                <a:gd name="T85" fmla="*/ 70 h 90"/>
                <a:gd name="T86" fmla="*/ 96 w 132"/>
                <a:gd name="T87" fmla="*/ 70 h 90"/>
                <a:gd name="T88" fmla="*/ 92 w 132"/>
                <a:gd name="T89" fmla="*/ 71 h 90"/>
                <a:gd name="T90" fmla="*/ 90 w 132"/>
                <a:gd name="T91" fmla="*/ 72 h 90"/>
                <a:gd name="T92" fmla="*/ 85 w 132"/>
                <a:gd name="T93" fmla="*/ 72 h 90"/>
                <a:gd name="T94" fmla="*/ 82 w 132"/>
                <a:gd name="T95" fmla="*/ 72 h 90"/>
                <a:gd name="T96" fmla="*/ 78 w 132"/>
                <a:gd name="T97" fmla="*/ 72 h 90"/>
                <a:gd name="T98" fmla="*/ 73 w 132"/>
                <a:gd name="T99" fmla="*/ 72 h 90"/>
                <a:gd name="T100" fmla="*/ 69 w 132"/>
                <a:gd name="T101" fmla="*/ 71 h 90"/>
                <a:gd name="T102" fmla="*/ 69 w 132"/>
                <a:gd name="T103" fmla="*/ 83 h 90"/>
                <a:gd name="T104" fmla="*/ 3 w 132"/>
                <a:gd name="T105" fmla="*/ 76 h 90"/>
                <a:gd name="T106" fmla="*/ 1 w 132"/>
                <a:gd name="T107" fmla="*/ 6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90">
                  <a:moveTo>
                    <a:pt x="1" y="67"/>
                  </a:moveTo>
                  <a:lnTo>
                    <a:pt x="0" y="78"/>
                  </a:lnTo>
                  <a:lnTo>
                    <a:pt x="86" y="90"/>
                  </a:lnTo>
                  <a:lnTo>
                    <a:pt x="86" y="90"/>
                  </a:lnTo>
                  <a:lnTo>
                    <a:pt x="89" y="88"/>
                  </a:lnTo>
                  <a:lnTo>
                    <a:pt x="91" y="87"/>
                  </a:lnTo>
                  <a:lnTo>
                    <a:pt x="94" y="85"/>
                  </a:lnTo>
                  <a:lnTo>
                    <a:pt x="98" y="83"/>
                  </a:lnTo>
                  <a:lnTo>
                    <a:pt x="103" y="79"/>
                  </a:lnTo>
                  <a:lnTo>
                    <a:pt x="107" y="74"/>
                  </a:lnTo>
                  <a:lnTo>
                    <a:pt x="112" y="71"/>
                  </a:lnTo>
                  <a:lnTo>
                    <a:pt x="117" y="65"/>
                  </a:lnTo>
                  <a:lnTo>
                    <a:pt x="121" y="59"/>
                  </a:lnTo>
                  <a:lnTo>
                    <a:pt x="125" y="53"/>
                  </a:lnTo>
                  <a:lnTo>
                    <a:pt x="128" y="46"/>
                  </a:lnTo>
                  <a:lnTo>
                    <a:pt x="131" y="39"/>
                  </a:lnTo>
                  <a:lnTo>
                    <a:pt x="132" y="31"/>
                  </a:lnTo>
                  <a:lnTo>
                    <a:pt x="132" y="22"/>
                  </a:lnTo>
                  <a:lnTo>
                    <a:pt x="129" y="12"/>
                  </a:lnTo>
                  <a:lnTo>
                    <a:pt x="129" y="12"/>
                  </a:lnTo>
                  <a:lnTo>
                    <a:pt x="128" y="10"/>
                  </a:lnTo>
                  <a:lnTo>
                    <a:pt x="127" y="9"/>
                  </a:lnTo>
                  <a:lnTo>
                    <a:pt x="126" y="7"/>
                  </a:lnTo>
                  <a:lnTo>
                    <a:pt x="124" y="3"/>
                  </a:lnTo>
                  <a:lnTo>
                    <a:pt x="120" y="2"/>
                  </a:lnTo>
                  <a:lnTo>
                    <a:pt x="117" y="0"/>
                  </a:lnTo>
                  <a:lnTo>
                    <a:pt x="113" y="0"/>
                  </a:lnTo>
                  <a:lnTo>
                    <a:pt x="113" y="1"/>
                  </a:lnTo>
                  <a:lnTo>
                    <a:pt x="114" y="4"/>
                  </a:lnTo>
                  <a:lnTo>
                    <a:pt x="117" y="11"/>
                  </a:lnTo>
                  <a:lnTo>
                    <a:pt x="118" y="18"/>
                  </a:lnTo>
                  <a:lnTo>
                    <a:pt x="118" y="29"/>
                  </a:lnTo>
                  <a:lnTo>
                    <a:pt x="117" y="39"/>
                  </a:lnTo>
                  <a:lnTo>
                    <a:pt x="114" y="51"/>
                  </a:lnTo>
                  <a:lnTo>
                    <a:pt x="108" y="63"/>
                  </a:lnTo>
                  <a:lnTo>
                    <a:pt x="108" y="63"/>
                  </a:lnTo>
                  <a:lnTo>
                    <a:pt x="108" y="64"/>
                  </a:lnTo>
                  <a:lnTo>
                    <a:pt x="107" y="64"/>
                  </a:lnTo>
                  <a:lnTo>
                    <a:pt x="106" y="65"/>
                  </a:lnTo>
                  <a:lnTo>
                    <a:pt x="105" y="66"/>
                  </a:lnTo>
                  <a:lnTo>
                    <a:pt x="103" y="67"/>
                  </a:lnTo>
                  <a:lnTo>
                    <a:pt x="100" y="69"/>
                  </a:lnTo>
                  <a:lnTo>
                    <a:pt x="98" y="70"/>
                  </a:lnTo>
                  <a:lnTo>
                    <a:pt x="96" y="70"/>
                  </a:lnTo>
                  <a:lnTo>
                    <a:pt x="92" y="71"/>
                  </a:lnTo>
                  <a:lnTo>
                    <a:pt x="90" y="72"/>
                  </a:lnTo>
                  <a:lnTo>
                    <a:pt x="85" y="72"/>
                  </a:lnTo>
                  <a:lnTo>
                    <a:pt x="82" y="72"/>
                  </a:lnTo>
                  <a:lnTo>
                    <a:pt x="78" y="72"/>
                  </a:lnTo>
                  <a:lnTo>
                    <a:pt x="73" y="72"/>
                  </a:lnTo>
                  <a:lnTo>
                    <a:pt x="69" y="71"/>
                  </a:lnTo>
                  <a:lnTo>
                    <a:pt x="69" y="83"/>
                  </a:lnTo>
                  <a:lnTo>
                    <a:pt x="3" y="76"/>
                  </a:lnTo>
                  <a:lnTo>
                    <a:pt x="1" y="67"/>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93" name="Freeform 249">
              <a:extLst>
                <a:ext uri="{FF2B5EF4-FFF2-40B4-BE49-F238E27FC236}">
                  <a16:creationId xmlns:a16="http://schemas.microsoft.com/office/drawing/2014/main" id="{D139D11B-55FB-5659-CCE1-19F66D684B19}"/>
                </a:ext>
              </a:extLst>
            </p:cNvPr>
            <p:cNvSpPr>
              <a:spLocks/>
            </p:cNvSpPr>
            <p:nvPr/>
          </p:nvSpPr>
          <p:spPr bwMode="auto">
            <a:xfrm>
              <a:off x="1186" y="1169"/>
              <a:ext cx="96" cy="31"/>
            </a:xfrm>
            <a:custGeom>
              <a:avLst/>
              <a:gdLst>
                <a:gd name="T0" fmla="*/ 96 w 96"/>
                <a:gd name="T1" fmla="*/ 11 h 31"/>
                <a:gd name="T2" fmla="*/ 1 w 96"/>
                <a:gd name="T3" fmla="*/ 0 h 31"/>
                <a:gd name="T4" fmla="*/ 0 w 96"/>
                <a:gd name="T5" fmla="*/ 11 h 31"/>
                <a:gd name="T6" fmla="*/ 93 w 96"/>
                <a:gd name="T7" fmla="*/ 31 h 31"/>
                <a:gd name="T8" fmla="*/ 96 w 96"/>
                <a:gd name="T9" fmla="*/ 11 h 31"/>
              </a:gdLst>
              <a:ahLst/>
              <a:cxnLst>
                <a:cxn ang="0">
                  <a:pos x="T0" y="T1"/>
                </a:cxn>
                <a:cxn ang="0">
                  <a:pos x="T2" y="T3"/>
                </a:cxn>
                <a:cxn ang="0">
                  <a:pos x="T4" y="T5"/>
                </a:cxn>
                <a:cxn ang="0">
                  <a:pos x="T6" y="T7"/>
                </a:cxn>
                <a:cxn ang="0">
                  <a:pos x="T8" y="T9"/>
                </a:cxn>
              </a:cxnLst>
              <a:rect l="0" t="0" r="r" b="b"/>
              <a:pathLst>
                <a:path w="96" h="31">
                  <a:moveTo>
                    <a:pt x="96" y="11"/>
                  </a:moveTo>
                  <a:lnTo>
                    <a:pt x="1" y="0"/>
                  </a:lnTo>
                  <a:lnTo>
                    <a:pt x="0" y="11"/>
                  </a:lnTo>
                  <a:lnTo>
                    <a:pt x="93" y="31"/>
                  </a:lnTo>
                  <a:lnTo>
                    <a:pt x="96"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94" name="Freeform 250">
              <a:extLst>
                <a:ext uri="{FF2B5EF4-FFF2-40B4-BE49-F238E27FC236}">
                  <a16:creationId xmlns:a16="http://schemas.microsoft.com/office/drawing/2014/main" id="{2382B818-5CB6-DF29-138F-74A0033A16B4}"/>
                </a:ext>
              </a:extLst>
            </p:cNvPr>
            <p:cNvSpPr>
              <a:spLocks/>
            </p:cNvSpPr>
            <p:nvPr/>
          </p:nvSpPr>
          <p:spPr bwMode="auto">
            <a:xfrm>
              <a:off x="1233" y="1179"/>
              <a:ext cx="42" cy="14"/>
            </a:xfrm>
            <a:custGeom>
              <a:avLst/>
              <a:gdLst>
                <a:gd name="T0" fmla="*/ 42 w 42"/>
                <a:gd name="T1" fmla="*/ 6 h 14"/>
                <a:gd name="T2" fmla="*/ 2 w 42"/>
                <a:gd name="T3" fmla="*/ 0 h 14"/>
                <a:gd name="T4" fmla="*/ 0 w 42"/>
                <a:gd name="T5" fmla="*/ 6 h 14"/>
                <a:gd name="T6" fmla="*/ 40 w 42"/>
                <a:gd name="T7" fmla="*/ 14 h 14"/>
                <a:gd name="T8" fmla="*/ 42 w 42"/>
                <a:gd name="T9" fmla="*/ 6 h 14"/>
              </a:gdLst>
              <a:ahLst/>
              <a:cxnLst>
                <a:cxn ang="0">
                  <a:pos x="T0" y="T1"/>
                </a:cxn>
                <a:cxn ang="0">
                  <a:pos x="T2" y="T3"/>
                </a:cxn>
                <a:cxn ang="0">
                  <a:pos x="T4" y="T5"/>
                </a:cxn>
                <a:cxn ang="0">
                  <a:pos x="T6" y="T7"/>
                </a:cxn>
                <a:cxn ang="0">
                  <a:pos x="T8" y="T9"/>
                </a:cxn>
              </a:cxnLst>
              <a:rect l="0" t="0" r="r" b="b"/>
              <a:pathLst>
                <a:path w="42" h="14">
                  <a:moveTo>
                    <a:pt x="42" y="6"/>
                  </a:moveTo>
                  <a:lnTo>
                    <a:pt x="2" y="0"/>
                  </a:lnTo>
                  <a:lnTo>
                    <a:pt x="0" y="6"/>
                  </a:lnTo>
                  <a:lnTo>
                    <a:pt x="40" y="14"/>
                  </a:lnTo>
                  <a:lnTo>
                    <a:pt x="42" y="6"/>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95" name="Freeform 251">
              <a:extLst>
                <a:ext uri="{FF2B5EF4-FFF2-40B4-BE49-F238E27FC236}">
                  <a16:creationId xmlns:a16="http://schemas.microsoft.com/office/drawing/2014/main" id="{9CDDA408-2485-7045-3B0D-7A011702B7BE}"/>
                </a:ext>
              </a:extLst>
            </p:cNvPr>
            <p:cNvSpPr>
              <a:spLocks/>
            </p:cNvSpPr>
            <p:nvPr/>
          </p:nvSpPr>
          <p:spPr bwMode="auto">
            <a:xfrm>
              <a:off x="1191" y="1172"/>
              <a:ext cx="28" cy="10"/>
            </a:xfrm>
            <a:custGeom>
              <a:avLst/>
              <a:gdLst>
                <a:gd name="T0" fmla="*/ 28 w 28"/>
                <a:gd name="T1" fmla="*/ 4 h 10"/>
                <a:gd name="T2" fmla="*/ 0 w 28"/>
                <a:gd name="T3" fmla="*/ 0 h 10"/>
                <a:gd name="T4" fmla="*/ 0 w 28"/>
                <a:gd name="T5" fmla="*/ 6 h 10"/>
                <a:gd name="T6" fmla="*/ 27 w 28"/>
                <a:gd name="T7" fmla="*/ 10 h 10"/>
                <a:gd name="T8" fmla="*/ 28 w 28"/>
                <a:gd name="T9" fmla="*/ 4 h 10"/>
              </a:gdLst>
              <a:ahLst/>
              <a:cxnLst>
                <a:cxn ang="0">
                  <a:pos x="T0" y="T1"/>
                </a:cxn>
                <a:cxn ang="0">
                  <a:pos x="T2" y="T3"/>
                </a:cxn>
                <a:cxn ang="0">
                  <a:pos x="T4" y="T5"/>
                </a:cxn>
                <a:cxn ang="0">
                  <a:pos x="T6" y="T7"/>
                </a:cxn>
                <a:cxn ang="0">
                  <a:pos x="T8" y="T9"/>
                </a:cxn>
              </a:cxnLst>
              <a:rect l="0" t="0" r="r" b="b"/>
              <a:pathLst>
                <a:path w="28" h="10">
                  <a:moveTo>
                    <a:pt x="28" y="4"/>
                  </a:moveTo>
                  <a:lnTo>
                    <a:pt x="0" y="0"/>
                  </a:lnTo>
                  <a:lnTo>
                    <a:pt x="0" y="6"/>
                  </a:lnTo>
                  <a:lnTo>
                    <a:pt x="27" y="10"/>
                  </a:lnTo>
                  <a:lnTo>
                    <a:pt x="28" y="4"/>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96" name="Freeform 252">
              <a:extLst>
                <a:ext uri="{FF2B5EF4-FFF2-40B4-BE49-F238E27FC236}">
                  <a16:creationId xmlns:a16="http://schemas.microsoft.com/office/drawing/2014/main" id="{12B22258-CB9E-C880-D506-6B41F57C0A22}"/>
                </a:ext>
              </a:extLst>
            </p:cNvPr>
            <p:cNvSpPr>
              <a:spLocks/>
            </p:cNvSpPr>
            <p:nvPr/>
          </p:nvSpPr>
          <p:spPr bwMode="auto">
            <a:xfrm>
              <a:off x="1123" y="1182"/>
              <a:ext cx="162" cy="54"/>
            </a:xfrm>
            <a:custGeom>
              <a:avLst/>
              <a:gdLst>
                <a:gd name="T0" fmla="*/ 0 w 162"/>
                <a:gd name="T1" fmla="*/ 17 h 54"/>
                <a:gd name="T2" fmla="*/ 0 w 162"/>
                <a:gd name="T3" fmla="*/ 17 h 54"/>
                <a:gd name="T4" fmla="*/ 1 w 162"/>
                <a:gd name="T5" fmla="*/ 17 h 54"/>
                <a:gd name="T6" fmla="*/ 2 w 162"/>
                <a:gd name="T7" fmla="*/ 17 h 54"/>
                <a:gd name="T8" fmla="*/ 4 w 162"/>
                <a:gd name="T9" fmla="*/ 15 h 54"/>
                <a:gd name="T10" fmla="*/ 7 w 162"/>
                <a:gd name="T11" fmla="*/ 15 h 54"/>
                <a:gd name="T12" fmla="*/ 10 w 162"/>
                <a:gd name="T13" fmla="*/ 14 h 54"/>
                <a:gd name="T14" fmla="*/ 14 w 162"/>
                <a:gd name="T15" fmla="*/ 14 h 54"/>
                <a:gd name="T16" fmla="*/ 17 w 162"/>
                <a:gd name="T17" fmla="*/ 13 h 54"/>
                <a:gd name="T18" fmla="*/ 21 w 162"/>
                <a:gd name="T19" fmla="*/ 12 h 54"/>
                <a:gd name="T20" fmla="*/ 24 w 162"/>
                <a:gd name="T21" fmla="*/ 11 h 54"/>
                <a:gd name="T22" fmla="*/ 28 w 162"/>
                <a:gd name="T23" fmla="*/ 10 h 54"/>
                <a:gd name="T24" fmla="*/ 31 w 162"/>
                <a:gd name="T25" fmla="*/ 8 h 54"/>
                <a:gd name="T26" fmla="*/ 35 w 162"/>
                <a:gd name="T27" fmla="*/ 6 h 54"/>
                <a:gd name="T28" fmla="*/ 37 w 162"/>
                <a:gd name="T29" fmla="*/ 5 h 54"/>
                <a:gd name="T30" fmla="*/ 40 w 162"/>
                <a:gd name="T31" fmla="*/ 3 h 54"/>
                <a:gd name="T32" fmla="*/ 43 w 162"/>
                <a:gd name="T33" fmla="*/ 0 h 54"/>
                <a:gd name="T34" fmla="*/ 162 w 162"/>
                <a:gd name="T35" fmla="*/ 28 h 54"/>
                <a:gd name="T36" fmla="*/ 162 w 162"/>
                <a:gd name="T37" fmla="*/ 28 h 54"/>
                <a:gd name="T38" fmla="*/ 161 w 162"/>
                <a:gd name="T39" fmla="*/ 28 h 54"/>
                <a:gd name="T40" fmla="*/ 159 w 162"/>
                <a:gd name="T41" fmla="*/ 29 h 54"/>
                <a:gd name="T42" fmla="*/ 158 w 162"/>
                <a:gd name="T43" fmla="*/ 31 h 54"/>
                <a:gd name="T44" fmla="*/ 157 w 162"/>
                <a:gd name="T45" fmla="*/ 33 h 54"/>
                <a:gd name="T46" fmla="*/ 155 w 162"/>
                <a:gd name="T47" fmla="*/ 34 h 54"/>
                <a:gd name="T48" fmla="*/ 152 w 162"/>
                <a:gd name="T49" fmla="*/ 36 h 54"/>
                <a:gd name="T50" fmla="*/ 150 w 162"/>
                <a:gd name="T51" fmla="*/ 39 h 54"/>
                <a:gd name="T52" fmla="*/ 147 w 162"/>
                <a:gd name="T53" fmla="*/ 41 h 54"/>
                <a:gd name="T54" fmla="*/ 144 w 162"/>
                <a:gd name="T55" fmla="*/ 43 h 54"/>
                <a:gd name="T56" fmla="*/ 141 w 162"/>
                <a:gd name="T57" fmla="*/ 46 h 54"/>
                <a:gd name="T58" fmla="*/ 137 w 162"/>
                <a:gd name="T59" fmla="*/ 48 h 54"/>
                <a:gd name="T60" fmla="*/ 135 w 162"/>
                <a:gd name="T61" fmla="*/ 49 h 54"/>
                <a:gd name="T62" fmla="*/ 131 w 162"/>
                <a:gd name="T63" fmla="*/ 52 h 54"/>
                <a:gd name="T64" fmla="*/ 128 w 162"/>
                <a:gd name="T65" fmla="*/ 53 h 54"/>
                <a:gd name="T66" fmla="*/ 126 w 162"/>
                <a:gd name="T67" fmla="*/ 54 h 54"/>
                <a:gd name="T68" fmla="*/ 0 w 162"/>
                <a:gd name="T69" fmla="*/ 1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2" h="54">
                  <a:moveTo>
                    <a:pt x="0" y="17"/>
                  </a:moveTo>
                  <a:lnTo>
                    <a:pt x="0" y="17"/>
                  </a:lnTo>
                  <a:lnTo>
                    <a:pt x="1" y="17"/>
                  </a:lnTo>
                  <a:lnTo>
                    <a:pt x="2" y="17"/>
                  </a:lnTo>
                  <a:lnTo>
                    <a:pt x="4" y="15"/>
                  </a:lnTo>
                  <a:lnTo>
                    <a:pt x="7" y="15"/>
                  </a:lnTo>
                  <a:lnTo>
                    <a:pt x="10" y="14"/>
                  </a:lnTo>
                  <a:lnTo>
                    <a:pt x="14" y="14"/>
                  </a:lnTo>
                  <a:lnTo>
                    <a:pt x="17" y="13"/>
                  </a:lnTo>
                  <a:lnTo>
                    <a:pt x="21" y="12"/>
                  </a:lnTo>
                  <a:lnTo>
                    <a:pt x="24" y="11"/>
                  </a:lnTo>
                  <a:lnTo>
                    <a:pt x="28" y="10"/>
                  </a:lnTo>
                  <a:lnTo>
                    <a:pt x="31" y="8"/>
                  </a:lnTo>
                  <a:lnTo>
                    <a:pt x="35" y="6"/>
                  </a:lnTo>
                  <a:lnTo>
                    <a:pt x="37" y="5"/>
                  </a:lnTo>
                  <a:lnTo>
                    <a:pt x="40" y="3"/>
                  </a:lnTo>
                  <a:lnTo>
                    <a:pt x="43" y="0"/>
                  </a:lnTo>
                  <a:lnTo>
                    <a:pt x="162" y="28"/>
                  </a:lnTo>
                  <a:lnTo>
                    <a:pt x="162" y="28"/>
                  </a:lnTo>
                  <a:lnTo>
                    <a:pt x="161" y="28"/>
                  </a:lnTo>
                  <a:lnTo>
                    <a:pt x="159" y="29"/>
                  </a:lnTo>
                  <a:lnTo>
                    <a:pt x="158" y="31"/>
                  </a:lnTo>
                  <a:lnTo>
                    <a:pt x="157" y="33"/>
                  </a:lnTo>
                  <a:lnTo>
                    <a:pt x="155" y="34"/>
                  </a:lnTo>
                  <a:lnTo>
                    <a:pt x="152" y="36"/>
                  </a:lnTo>
                  <a:lnTo>
                    <a:pt x="150" y="39"/>
                  </a:lnTo>
                  <a:lnTo>
                    <a:pt x="147" y="41"/>
                  </a:lnTo>
                  <a:lnTo>
                    <a:pt x="144" y="43"/>
                  </a:lnTo>
                  <a:lnTo>
                    <a:pt x="141" y="46"/>
                  </a:lnTo>
                  <a:lnTo>
                    <a:pt x="137" y="48"/>
                  </a:lnTo>
                  <a:lnTo>
                    <a:pt x="135" y="49"/>
                  </a:lnTo>
                  <a:lnTo>
                    <a:pt x="131" y="52"/>
                  </a:lnTo>
                  <a:lnTo>
                    <a:pt x="128" y="53"/>
                  </a:lnTo>
                  <a:lnTo>
                    <a:pt x="126" y="54"/>
                  </a:lnTo>
                  <a:lnTo>
                    <a:pt x="0" y="17"/>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97" name="Freeform 253">
              <a:extLst>
                <a:ext uri="{FF2B5EF4-FFF2-40B4-BE49-F238E27FC236}">
                  <a16:creationId xmlns:a16="http://schemas.microsoft.com/office/drawing/2014/main" id="{5982D258-8DBD-A978-624A-0A9583FAFF0A}"/>
                </a:ext>
              </a:extLst>
            </p:cNvPr>
            <p:cNvSpPr>
              <a:spLocks/>
            </p:cNvSpPr>
            <p:nvPr/>
          </p:nvSpPr>
          <p:spPr bwMode="auto">
            <a:xfrm>
              <a:off x="1285" y="1176"/>
              <a:ext cx="57" cy="26"/>
            </a:xfrm>
            <a:custGeom>
              <a:avLst/>
              <a:gdLst>
                <a:gd name="T0" fmla="*/ 6 w 57"/>
                <a:gd name="T1" fmla="*/ 26 h 26"/>
                <a:gd name="T2" fmla="*/ 57 w 57"/>
                <a:gd name="T3" fmla="*/ 11 h 26"/>
                <a:gd name="T4" fmla="*/ 25 w 57"/>
                <a:gd name="T5" fmla="*/ 0 h 26"/>
                <a:gd name="T6" fmla="*/ 0 w 57"/>
                <a:gd name="T7" fmla="*/ 4 h 26"/>
                <a:gd name="T8" fmla="*/ 0 w 57"/>
                <a:gd name="T9" fmla="*/ 25 h 26"/>
                <a:gd name="T10" fmla="*/ 6 w 57"/>
                <a:gd name="T11" fmla="*/ 26 h 26"/>
              </a:gdLst>
              <a:ahLst/>
              <a:cxnLst>
                <a:cxn ang="0">
                  <a:pos x="T0" y="T1"/>
                </a:cxn>
                <a:cxn ang="0">
                  <a:pos x="T2" y="T3"/>
                </a:cxn>
                <a:cxn ang="0">
                  <a:pos x="T4" y="T5"/>
                </a:cxn>
                <a:cxn ang="0">
                  <a:pos x="T6" y="T7"/>
                </a:cxn>
                <a:cxn ang="0">
                  <a:pos x="T8" y="T9"/>
                </a:cxn>
                <a:cxn ang="0">
                  <a:pos x="T10" y="T11"/>
                </a:cxn>
              </a:cxnLst>
              <a:rect l="0" t="0" r="r" b="b"/>
              <a:pathLst>
                <a:path w="57" h="26">
                  <a:moveTo>
                    <a:pt x="6" y="26"/>
                  </a:moveTo>
                  <a:lnTo>
                    <a:pt x="57" y="11"/>
                  </a:lnTo>
                  <a:lnTo>
                    <a:pt x="25" y="0"/>
                  </a:lnTo>
                  <a:lnTo>
                    <a:pt x="0" y="4"/>
                  </a:lnTo>
                  <a:lnTo>
                    <a:pt x="0" y="25"/>
                  </a:lnTo>
                  <a:lnTo>
                    <a:pt x="6" y="26"/>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98" name="Freeform 254">
              <a:extLst>
                <a:ext uri="{FF2B5EF4-FFF2-40B4-BE49-F238E27FC236}">
                  <a16:creationId xmlns:a16="http://schemas.microsoft.com/office/drawing/2014/main" id="{91CB2CA8-50BE-8F0B-B996-24DDEE9FFD03}"/>
                </a:ext>
              </a:extLst>
            </p:cNvPr>
            <p:cNvSpPr>
              <a:spLocks/>
            </p:cNvSpPr>
            <p:nvPr/>
          </p:nvSpPr>
          <p:spPr bwMode="auto">
            <a:xfrm>
              <a:off x="1134" y="1065"/>
              <a:ext cx="32" cy="124"/>
            </a:xfrm>
            <a:custGeom>
              <a:avLst/>
              <a:gdLst>
                <a:gd name="T0" fmla="*/ 32 w 32"/>
                <a:gd name="T1" fmla="*/ 4 h 124"/>
                <a:gd name="T2" fmla="*/ 32 w 32"/>
                <a:gd name="T3" fmla="*/ 3 h 124"/>
                <a:gd name="T4" fmla="*/ 31 w 32"/>
                <a:gd name="T5" fmla="*/ 3 h 124"/>
                <a:gd name="T6" fmla="*/ 31 w 32"/>
                <a:gd name="T7" fmla="*/ 3 h 124"/>
                <a:gd name="T8" fmla="*/ 29 w 32"/>
                <a:gd name="T9" fmla="*/ 3 h 124"/>
                <a:gd name="T10" fmla="*/ 27 w 32"/>
                <a:gd name="T11" fmla="*/ 2 h 124"/>
                <a:gd name="T12" fmla="*/ 26 w 32"/>
                <a:gd name="T13" fmla="*/ 2 h 124"/>
                <a:gd name="T14" fmla="*/ 24 w 32"/>
                <a:gd name="T15" fmla="*/ 0 h 124"/>
                <a:gd name="T16" fmla="*/ 22 w 32"/>
                <a:gd name="T17" fmla="*/ 0 h 124"/>
                <a:gd name="T18" fmla="*/ 20 w 32"/>
                <a:gd name="T19" fmla="*/ 0 h 124"/>
                <a:gd name="T20" fmla="*/ 18 w 32"/>
                <a:gd name="T21" fmla="*/ 0 h 124"/>
                <a:gd name="T22" fmla="*/ 14 w 32"/>
                <a:gd name="T23" fmla="*/ 0 h 124"/>
                <a:gd name="T24" fmla="*/ 12 w 32"/>
                <a:gd name="T25" fmla="*/ 2 h 124"/>
                <a:gd name="T26" fmla="*/ 10 w 32"/>
                <a:gd name="T27" fmla="*/ 2 h 124"/>
                <a:gd name="T28" fmla="*/ 6 w 32"/>
                <a:gd name="T29" fmla="*/ 3 h 124"/>
                <a:gd name="T30" fmla="*/ 4 w 32"/>
                <a:gd name="T31" fmla="*/ 4 h 124"/>
                <a:gd name="T32" fmla="*/ 0 w 32"/>
                <a:gd name="T33" fmla="*/ 6 h 124"/>
                <a:gd name="T34" fmla="*/ 0 w 32"/>
                <a:gd name="T35" fmla="*/ 124 h 124"/>
                <a:gd name="T36" fmla="*/ 1 w 32"/>
                <a:gd name="T37" fmla="*/ 124 h 124"/>
                <a:gd name="T38" fmla="*/ 1 w 32"/>
                <a:gd name="T39" fmla="*/ 124 h 124"/>
                <a:gd name="T40" fmla="*/ 3 w 32"/>
                <a:gd name="T41" fmla="*/ 124 h 124"/>
                <a:gd name="T42" fmla="*/ 4 w 32"/>
                <a:gd name="T43" fmla="*/ 124 h 124"/>
                <a:gd name="T44" fmla="*/ 5 w 32"/>
                <a:gd name="T45" fmla="*/ 123 h 124"/>
                <a:gd name="T46" fmla="*/ 7 w 32"/>
                <a:gd name="T47" fmla="*/ 123 h 124"/>
                <a:gd name="T48" fmla="*/ 8 w 32"/>
                <a:gd name="T49" fmla="*/ 123 h 124"/>
                <a:gd name="T50" fmla="*/ 11 w 32"/>
                <a:gd name="T51" fmla="*/ 122 h 124"/>
                <a:gd name="T52" fmla="*/ 13 w 32"/>
                <a:gd name="T53" fmla="*/ 122 h 124"/>
                <a:gd name="T54" fmla="*/ 15 w 32"/>
                <a:gd name="T55" fmla="*/ 121 h 124"/>
                <a:gd name="T56" fmla="*/ 18 w 32"/>
                <a:gd name="T57" fmla="*/ 120 h 124"/>
                <a:gd name="T58" fmla="*/ 21 w 32"/>
                <a:gd name="T59" fmla="*/ 118 h 124"/>
                <a:gd name="T60" fmla="*/ 24 w 32"/>
                <a:gd name="T61" fmla="*/ 117 h 124"/>
                <a:gd name="T62" fmla="*/ 26 w 32"/>
                <a:gd name="T63" fmla="*/ 116 h 124"/>
                <a:gd name="T64" fmla="*/ 29 w 32"/>
                <a:gd name="T65" fmla="*/ 114 h 124"/>
                <a:gd name="T66" fmla="*/ 32 w 32"/>
                <a:gd name="T67" fmla="*/ 113 h 124"/>
                <a:gd name="T68" fmla="*/ 32 w 32"/>
                <a:gd name="T69" fmla="*/ 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124">
                  <a:moveTo>
                    <a:pt x="32" y="4"/>
                  </a:moveTo>
                  <a:lnTo>
                    <a:pt x="32" y="3"/>
                  </a:lnTo>
                  <a:lnTo>
                    <a:pt x="31" y="3"/>
                  </a:lnTo>
                  <a:lnTo>
                    <a:pt x="31" y="3"/>
                  </a:lnTo>
                  <a:lnTo>
                    <a:pt x="29" y="3"/>
                  </a:lnTo>
                  <a:lnTo>
                    <a:pt x="27" y="2"/>
                  </a:lnTo>
                  <a:lnTo>
                    <a:pt x="26" y="2"/>
                  </a:lnTo>
                  <a:lnTo>
                    <a:pt x="24" y="0"/>
                  </a:lnTo>
                  <a:lnTo>
                    <a:pt x="22" y="0"/>
                  </a:lnTo>
                  <a:lnTo>
                    <a:pt x="20" y="0"/>
                  </a:lnTo>
                  <a:lnTo>
                    <a:pt x="18" y="0"/>
                  </a:lnTo>
                  <a:lnTo>
                    <a:pt x="14" y="0"/>
                  </a:lnTo>
                  <a:lnTo>
                    <a:pt x="12" y="2"/>
                  </a:lnTo>
                  <a:lnTo>
                    <a:pt x="10" y="2"/>
                  </a:lnTo>
                  <a:lnTo>
                    <a:pt x="6" y="3"/>
                  </a:lnTo>
                  <a:lnTo>
                    <a:pt x="4" y="4"/>
                  </a:lnTo>
                  <a:lnTo>
                    <a:pt x="0" y="6"/>
                  </a:lnTo>
                  <a:lnTo>
                    <a:pt x="0" y="124"/>
                  </a:lnTo>
                  <a:lnTo>
                    <a:pt x="1" y="124"/>
                  </a:lnTo>
                  <a:lnTo>
                    <a:pt x="1" y="124"/>
                  </a:lnTo>
                  <a:lnTo>
                    <a:pt x="3" y="124"/>
                  </a:lnTo>
                  <a:lnTo>
                    <a:pt x="4" y="124"/>
                  </a:lnTo>
                  <a:lnTo>
                    <a:pt x="5" y="123"/>
                  </a:lnTo>
                  <a:lnTo>
                    <a:pt x="7" y="123"/>
                  </a:lnTo>
                  <a:lnTo>
                    <a:pt x="8" y="123"/>
                  </a:lnTo>
                  <a:lnTo>
                    <a:pt x="11" y="122"/>
                  </a:lnTo>
                  <a:lnTo>
                    <a:pt x="13" y="122"/>
                  </a:lnTo>
                  <a:lnTo>
                    <a:pt x="15" y="121"/>
                  </a:lnTo>
                  <a:lnTo>
                    <a:pt x="18" y="120"/>
                  </a:lnTo>
                  <a:lnTo>
                    <a:pt x="21" y="118"/>
                  </a:lnTo>
                  <a:lnTo>
                    <a:pt x="24" y="117"/>
                  </a:lnTo>
                  <a:lnTo>
                    <a:pt x="26" y="116"/>
                  </a:lnTo>
                  <a:lnTo>
                    <a:pt x="29" y="114"/>
                  </a:lnTo>
                  <a:lnTo>
                    <a:pt x="32" y="113"/>
                  </a:lnTo>
                  <a:lnTo>
                    <a:pt x="32" y="4"/>
                  </a:lnTo>
                  <a:close/>
                </a:path>
              </a:pathLst>
            </a:custGeom>
            <a:solidFill>
              <a:srgbClr val="7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399" name="Freeform 255">
              <a:extLst>
                <a:ext uri="{FF2B5EF4-FFF2-40B4-BE49-F238E27FC236}">
                  <a16:creationId xmlns:a16="http://schemas.microsoft.com/office/drawing/2014/main" id="{85A343D7-44E6-9D05-3EF8-E5B1E8B01F39}"/>
                </a:ext>
              </a:extLst>
            </p:cNvPr>
            <p:cNvSpPr>
              <a:spLocks/>
            </p:cNvSpPr>
            <p:nvPr/>
          </p:nvSpPr>
          <p:spPr bwMode="auto">
            <a:xfrm>
              <a:off x="1135" y="1067"/>
              <a:ext cx="27" cy="104"/>
            </a:xfrm>
            <a:custGeom>
              <a:avLst/>
              <a:gdLst>
                <a:gd name="T0" fmla="*/ 27 w 27"/>
                <a:gd name="T1" fmla="*/ 2 h 104"/>
                <a:gd name="T2" fmla="*/ 27 w 27"/>
                <a:gd name="T3" fmla="*/ 2 h 104"/>
                <a:gd name="T4" fmla="*/ 26 w 27"/>
                <a:gd name="T5" fmla="*/ 2 h 104"/>
                <a:gd name="T6" fmla="*/ 26 w 27"/>
                <a:gd name="T7" fmla="*/ 2 h 104"/>
                <a:gd name="T8" fmla="*/ 25 w 27"/>
                <a:gd name="T9" fmla="*/ 1 h 104"/>
                <a:gd name="T10" fmla="*/ 24 w 27"/>
                <a:gd name="T11" fmla="*/ 1 h 104"/>
                <a:gd name="T12" fmla="*/ 23 w 27"/>
                <a:gd name="T13" fmla="*/ 0 h 104"/>
                <a:gd name="T14" fmla="*/ 20 w 27"/>
                <a:gd name="T15" fmla="*/ 0 h 104"/>
                <a:gd name="T16" fmla="*/ 19 w 27"/>
                <a:gd name="T17" fmla="*/ 0 h 104"/>
                <a:gd name="T18" fmla="*/ 17 w 27"/>
                <a:gd name="T19" fmla="*/ 0 h 104"/>
                <a:gd name="T20" fmla="*/ 14 w 27"/>
                <a:gd name="T21" fmla="*/ 0 h 104"/>
                <a:gd name="T22" fmla="*/ 12 w 27"/>
                <a:gd name="T23" fmla="*/ 0 h 104"/>
                <a:gd name="T24" fmla="*/ 10 w 27"/>
                <a:gd name="T25" fmla="*/ 0 h 104"/>
                <a:gd name="T26" fmla="*/ 9 w 27"/>
                <a:gd name="T27" fmla="*/ 1 h 104"/>
                <a:gd name="T28" fmla="*/ 5 w 27"/>
                <a:gd name="T29" fmla="*/ 2 h 104"/>
                <a:gd name="T30" fmla="*/ 3 w 27"/>
                <a:gd name="T31" fmla="*/ 3 h 104"/>
                <a:gd name="T32" fmla="*/ 0 w 27"/>
                <a:gd name="T33" fmla="*/ 4 h 104"/>
                <a:gd name="T34" fmla="*/ 0 w 27"/>
                <a:gd name="T35" fmla="*/ 104 h 104"/>
                <a:gd name="T36" fmla="*/ 0 w 27"/>
                <a:gd name="T37" fmla="*/ 104 h 104"/>
                <a:gd name="T38" fmla="*/ 2 w 27"/>
                <a:gd name="T39" fmla="*/ 104 h 104"/>
                <a:gd name="T40" fmla="*/ 2 w 27"/>
                <a:gd name="T41" fmla="*/ 104 h 104"/>
                <a:gd name="T42" fmla="*/ 3 w 27"/>
                <a:gd name="T43" fmla="*/ 104 h 104"/>
                <a:gd name="T44" fmla="*/ 4 w 27"/>
                <a:gd name="T45" fmla="*/ 104 h 104"/>
                <a:gd name="T46" fmla="*/ 6 w 27"/>
                <a:gd name="T47" fmla="*/ 104 h 104"/>
                <a:gd name="T48" fmla="*/ 7 w 27"/>
                <a:gd name="T49" fmla="*/ 102 h 104"/>
                <a:gd name="T50" fmla="*/ 10 w 27"/>
                <a:gd name="T51" fmla="*/ 102 h 104"/>
                <a:gd name="T52" fmla="*/ 11 w 27"/>
                <a:gd name="T53" fmla="*/ 101 h 104"/>
                <a:gd name="T54" fmla="*/ 13 w 27"/>
                <a:gd name="T55" fmla="*/ 101 h 104"/>
                <a:gd name="T56" fmla="*/ 16 w 27"/>
                <a:gd name="T57" fmla="*/ 100 h 104"/>
                <a:gd name="T58" fmla="*/ 18 w 27"/>
                <a:gd name="T59" fmla="*/ 99 h 104"/>
                <a:gd name="T60" fmla="*/ 20 w 27"/>
                <a:gd name="T61" fmla="*/ 98 h 104"/>
                <a:gd name="T62" fmla="*/ 23 w 27"/>
                <a:gd name="T63" fmla="*/ 97 h 104"/>
                <a:gd name="T64" fmla="*/ 25 w 27"/>
                <a:gd name="T65" fmla="*/ 95 h 104"/>
                <a:gd name="T66" fmla="*/ 27 w 27"/>
                <a:gd name="T67" fmla="*/ 93 h 104"/>
                <a:gd name="T68" fmla="*/ 27 w 27"/>
                <a:gd name="T69" fmla="*/ 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 h="104">
                  <a:moveTo>
                    <a:pt x="27" y="2"/>
                  </a:moveTo>
                  <a:lnTo>
                    <a:pt x="27" y="2"/>
                  </a:lnTo>
                  <a:lnTo>
                    <a:pt x="26" y="2"/>
                  </a:lnTo>
                  <a:lnTo>
                    <a:pt x="26" y="2"/>
                  </a:lnTo>
                  <a:lnTo>
                    <a:pt x="25" y="1"/>
                  </a:lnTo>
                  <a:lnTo>
                    <a:pt x="24" y="1"/>
                  </a:lnTo>
                  <a:lnTo>
                    <a:pt x="23" y="0"/>
                  </a:lnTo>
                  <a:lnTo>
                    <a:pt x="20" y="0"/>
                  </a:lnTo>
                  <a:lnTo>
                    <a:pt x="19" y="0"/>
                  </a:lnTo>
                  <a:lnTo>
                    <a:pt x="17" y="0"/>
                  </a:lnTo>
                  <a:lnTo>
                    <a:pt x="14" y="0"/>
                  </a:lnTo>
                  <a:lnTo>
                    <a:pt x="12" y="0"/>
                  </a:lnTo>
                  <a:lnTo>
                    <a:pt x="10" y="0"/>
                  </a:lnTo>
                  <a:lnTo>
                    <a:pt x="9" y="1"/>
                  </a:lnTo>
                  <a:lnTo>
                    <a:pt x="5" y="2"/>
                  </a:lnTo>
                  <a:lnTo>
                    <a:pt x="3" y="3"/>
                  </a:lnTo>
                  <a:lnTo>
                    <a:pt x="0" y="4"/>
                  </a:lnTo>
                  <a:lnTo>
                    <a:pt x="0" y="104"/>
                  </a:lnTo>
                  <a:lnTo>
                    <a:pt x="0" y="104"/>
                  </a:lnTo>
                  <a:lnTo>
                    <a:pt x="2" y="104"/>
                  </a:lnTo>
                  <a:lnTo>
                    <a:pt x="2" y="104"/>
                  </a:lnTo>
                  <a:lnTo>
                    <a:pt x="3" y="104"/>
                  </a:lnTo>
                  <a:lnTo>
                    <a:pt x="4" y="104"/>
                  </a:lnTo>
                  <a:lnTo>
                    <a:pt x="6" y="104"/>
                  </a:lnTo>
                  <a:lnTo>
                    <a:pt x="7" y="102"/>
                  </a:lnTo>
                  <a:lnTo>
                    <a:pt x="10" y="102"/>
                  </a:lnTo>
                  <a:lnTo>
                    <a:pt x="11" y="101"/>
                  </a:lnTo>
                  <a:lnTo>
                    <a:pt x="13" y="101"/>
                  </a:lnTo>
                  <a:lnTo>
                    <a:pt x="16" y="100"/>
                  </a:lnTo>
                  <a:lnTo>
                    <a:pt x="18" y="99"/>
                  </a:lnTo>
                  <a:lnTo>
                    <a:pt x="20" y="98"/>
                  </a:lnTo>
                  <a:lnTo>
                    <a:pt x="23" y="97"/>
                  </a:lnTo>
                  <a:lnTo>
                    <a:pt x="25" y="95"/>
                  </a:lnTo>
                  <a:lnTo>
                    <a:pt x="27" y="93"/>
                  </a:lnTo>
                  <a:lnTo>
                    <a:pt x="27" y="2"/>
                  </a:lnTo>
                  <a:close/>
                </a:path>
              </a:pathLst>
            </a:custGeom>
            <a:solidFill>
              <a:srgbClr val="93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00" name="Freeform 256">
              <a:extLst>
                <a:ext uri="{FF2B5EF4-FFF2-40B4-BE49-F238E27FC236}">
                  <a16:creationId xmlns:a16="http://schemas.microsoft.com/office/drawing/2014/main" id="{3A97F3A3-431F-1E3D-0EA0-B37A57F9819B}"/>
                </a:ext>
              </a:extLst>
            </p:cNvPr>
            <p:cNvSpPr>
              <a:spLocks/>
            </p:cNvSpPr>
            <p:nvPr/>
          </p:nvSpPr>
          <p:spPr bwMode="auto">
            <a:xfrm>
              <a:off x="1137" y="1068"/>
              <a:ext cx="22" cy="84"/>
            </a:xfrm>
            <a:custGeom>
              <a:avLst/>
              <a:gdLst>
                <a:gd name="T0" fmla="*/ 22 w 22"/>
                <a:gd name="T1" fmla="*/ 2 h 84"/>
                <a:gd name="T2" fmla="*/ 22 w 22"/>
                <a:gd name="T3" fmla="*/ 2 h 84"/>
                <a:gd name="T4" fmla="*/ 21 w 22"/>
                <a:gd name="T5" fmla="*/ 1 h 84"/>
                <a:gd name="T6" fmla="*/ 21 w 22"/>
                <a:gd name="T7" fmla="*/ 1 h 84"/>
                <a:gd name="T8" fmla="*/ 19 w 22"/>
                <a:gd name="T9" fmla="*/ 1 h 84"/>
                <a:gd name="T10" fmla="*/ 18 w 22"/>
                <a:gd name="T11" fmla="*/ 1 h 84"/>
                <a:gd name="T12" fmla="*/ 17 w 22"/>
                <a:gd name="T13" fmla="*/ 0 h 84"/>
                <a:gd name="T14" fmla="*/ 16 w 22"/>
                <a:gd name="T15" fmla="*/ 0 h 84"/>
                <a:gd name="T16" fmla="*/ 15 w 22"/>
                <a:gd name="T17" fmla="*/ 0 h 84"/>
                <a:gd name="T18" fmla="*/ 14 w 22"/>
                <a:gd name="T19" fmla="*/ 0 h 84"/>
                <a:gd name="T20" fmla="*/ 11 w 22"/>
                <a:gd name="T21" fmla="*/ 0 h 84"/>
                <a:gd name="T22" fmla="*/ 9 w 22"/>
                <a:gd name="T23" fmla="*/ 0 h 84"/>
                <a:gd name="T24" fmla="*/ 8 w 22"/>
                <a:gd name="T25" fmla="*/ 0 h 84"/>
                <a:gd name="T26" fmla="*/ 5 w 22"/>
                <a:gd name="T27" fmla="*/ 1 h 84"/>
                <a:gd name="T28" fmla="*/ 3 w 22"/>
                <a:gd name="T29" fmla="*/ 1 h 84"/>
                <a:gd name="T30" fmla="*/ 2 w 22"/>
                <a:gd name="T31" fmla="*/ 2 h 84"/>
                <a:gd name="T32" fmla="*/ 0 w 22"/>
                <a:gd name="T33" fmla="*/ 3 h 84"/>
                <a:gd name="T34" fmla="*/ 0 w 22"/>
                <a:gd name="T35" fmla="*/ 84 h 84"/>
                <a:gd name="T36" fmla="*/ 0 w 22"/>
                <a:gd name="T37" fmla="*/ 84 h 84"/>
                <a:gd name="T38" fmla="*/ 0 w 22"/>
                <a:gd name="T39" fmla="*/ 84 h 84"/>
                <a:gd name="T40" fmla="*/ 1 w 22"/>
                <a:gd name="T41" fmla="*/ 84 h 84"/>
                <a:gd name="T42" fmla="*/ 2 w 22"/>
                <a:gd name="T43" fmla="*/ 84 h 84"/>
                <a:gd name="T44" fmla="*/ 3 w 22"/>
                <a:gd name="T45" fmla="*/ 84 h 84"/>
                <a:gd name="T46" fmla="*/ 4 w 22"/>
                <a:gd name="T47" fmla="*/ 84 h 84"/>
                <a:gd name="T48" fmla="*/ 5 w 22"/>
                <a:gd name="T49" fmla="*/ 84 h 84"/>
                <a:gd name="T50" fmla="*/ 7 w 22"/>
                <a:gd name="T51" fmla="*/ 83 h 84"/>
                <a:gd name="T52" fmla="*/ 9 w 22"/>
                <a:gd name="T53" fmla="*/ 83 h 84"/>
                <a:gd name="T54" fmla="*/ 10 w 22"/>
                <a:gd name="T55" fmla="*/ 82 h 84"/>
                <a:gd name="T56" fmla="*/ 12 w 22"/>
                <a:gd name="T57" fmla="*/ 82 h 84"/>
                <a:gd name="T58" fmla="*/ 14 w 22"/>
                <a:gd name="T59" fmla="*/ 80 h 84"/>
                <a:gd name="T60" fmla="*/ 16 w 22"/>
                <a:gd name="T61" fmla="*/ 79 h 84"/>
                <a:gd name="T62" fmla="*/ 18 w 22"/>
                <a:gd name="T63" fmla="*/ 78 h 84"/>
                <a:gd name="T64" fmla="*/ 19 w 22"/>
                <a:gd name="T65" fmla="*/ 77 h 84"/>
                <a:gd name="T66" fmla="*/ 22 w 22"/>
                <a:gd name="T67" fmla="*/ 76 h 84"/>
                <a:gd name="T68" fmla="*/ 22 w 22"/>
                <a:gd name="T69" fmla="*/ 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84">
                  <a:moveTo>
                    <a:pt x="22" y="2"/>
                  </a:moveTo>
                  <a:lnTo>
                    <a:pt x="22" y="2"/>
                  </a:lnTo>
                  <a:lnTo>
                    <a:pt x="21" y="1"/>
                  </a:lnTo>
                  <a:lnTo>
                    <a:pt x="21" y="1"/>
                  </a:lnTo>
                  <a:lnTo>
                    <a:pt x="19" y="1"/>
                  </a:lnTo>
                  <a:lnTo>
                    <a:pt x="18" y="1"/>
                  </a:lnTo>
                  <a:lnTo>
                    <a:pt x="17" y="0"/>
                  </a:lnTo>
                  <a:lnTo>
                    <a:pt x="16" y="0"/>
                  </a:lnTo>
                  <a:lnTo>
                    <a:pt x="15" y="0"/>
                  </a:lnTo>
                  <a:lnTo>
                    <a:pt x="14" y="0"/>
                  </a:lnTo>
                  <a:lnTo>
                    <a:pt x="11" y="0"/>
                  </a:lnTo>
                  <a:lnTo>
                    <a:pt x="9" y="0"/>
                  </a:lnTo>
                  <a:lnTo>
                    <a:pt x="8" y="0"/>
                  </a:lnTo>
                  <a:lnTo>
                    <a:pt x="5" y="1"/>
                  </a:lnTo>
                  <a:lnTo>
                    <a:pt x="3" y="1"/>
                  </a:lnTo>
                  <a:lnTo>
                    <a:pt x="2" y="2"/>
                  </a:lnTo>
                  <a:lnTo>
                    <a:pt x="0" y="3"/>
                  </a:lnTo>
                  <a:lnTo>
                    <a:pt x="0" y="84"/>
                  </a:lnTo>
                  <a:lnTo>
                    <a:pt x="0" y="84"/>
                  </a:lnTo>
                  <a:lnTo>
                    <a:pt x="0" y="84"/>
                  </a:lnTo>
                  <a:lnTo>
                    <a:pt x="1" y="84"/>
                  </a:lnTo>
                  <a:lnTo>
                    <a:pt x="2" y="84"/>
                  </a:lnTo>
                  <a:lnTo>
                    <a:pt x="3" y="84"/>
                  </a:lnTo>
                  <a:lnTo>
                    <a:pt x="4" y="84"/>
                  </a:lnTo>
                  <a:lnTo>
                    <a:pt x="5" y="84"/>
                  </a:lnTo>
                  <a:lnTo>
                    <a:pt x="7" y="83"/>
                  </a:lnTo>
                  <a:lnTo>
                    <a:pt x="9" y="83"/>
                  </a:lnTo>
                  <a:lnTo>
                    <a:pt x="10" y="82"/>
                  </a:lnTo>
                  <a:lnTo>
                    <a:pt x="12" y="82"/>
                  </a:lnTo>
                  <a:lnTo>
                    <a:pt x="14" y="80"/>
                  </a:lnTo>
                  <a:lnTo>
                    <a:pt x="16" y="79"/>
                  </a:lnTo>
                  <a:lnTo>
                    <a:pt x="18" y="78"/>
                  </a:lnTo>
                  <a:lnTo>
                    <a:pt x="19" y="77"/>
                  </a:lnTo>
                  <a:lnTo>
                    <a:pt x="22" y="76"/>
                  </a:lnTo>
                  <a:lnTo>
                    <a:pt x="22" y="2"/>
                  </a:lnTo>
                  <a:close/>
                </a:path>
              </a:pathLst>
            </a:custGeom>
            <a:solidFill>
              <a:srgbClr val="A8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01" name="Freeform 257">
              <a:extLst>
                <a:ext uri="{FF2B5EF4-FFF2-40B4-BE49-F238E27FC236}">
                  <a16:creationId xmlns:a16="http://schemas.microsoft.com/office/drawing/2014/main" id="{4727ED57-4A99-4DBE-5F3B-8AD3727BFDC7}"/>
                </a:ext>
              </a:extLst>
            </p:cNvPr>
            <p:cNvSpPr>
              <a:spLocks/>
            </p:cNvSpPr>
            <p:nvPr/>
          </p:nvSpPr>
          <p:spPr bwMode="auto">
            <a:xfrm>
              <a:off x="1138" y="1069"/>
              <a:ext cx="17" cy="65"/>
            </a:xfrm>
            <a:custGeom>
              <a:avLst/>
              <a:gdLst>
                <a:gd name="T0" fmla="*/ 17 w 17"/>
                <a:gd name="T1" fmla="*/ 1 h 65"/>
                <a:gd name="T2" fmla="*/ 17 w 17"/>
                <a:gd name="T3" fmla="*/ 1 h 65"/>
                <a:gd name="T4" fmla="*/ 16 w 17"/>
                <a:gd name="T5" fmla="*/ 1 h 65"/>
                <a:gd name="T6" fmla="*/ 14 w 17"/>
                <a:gd name="T7" fmla="*/ 0 h 65"/>
                <a:gd name="T8" fmla="*/ 11 w 17"/>
                <a:gd name="T9" fmla="*/ 0 h 65"/>
                <a:gd name="T10" fmla="*/ 9 w 17"/>
                <a:gd name="T11" fmla="*/ 0 h 65"/>
                <a:gd name="T12" fmla="*/ 6 w 17"/>
                <a:gd name="T13" fmla="*/ 0 h 65"/>
                <a:gd name="T14" fmla="*/ 2 w 17"/>
                <a:gd name="T15" fmla="*/ 1 h 65"/>
                <a:gd name="T16" fmla="*/ 0 w 17"/>
                <a:gd name="T17" fmla="*/ 2 h 65"/>
                <a:gd name="T18" fmla="*/ 0 w 17"/>
                <a:gd name="T19" fmla="*/ 65 h 65"/>
                <a:gd name="T20" fmla="*/ 0 w 17"/>
                <a:gd name="T21" fmla="*/ 65 h 65"/>
                <a:gd name="T22" fmla="*/ 1 w 17"/>
                <a:gd name="T23" fmla="*/ 65 h 65"/>
                <a:gd name="T24" fmla="*/ 3 w 17"/>
                <a:gd name="T25" fmla="*/ 64 h 65"/>
                <a:gd name="T26" fmla="*/ 6 w 17"/>
                <a:gd name="T27" fmla="*/ 64 h 65"/>
                <a:gd name="T28" fmla="*/ 8 w 17"/>
                <a:gd name="T29" fmla="*/ 63 h 65"/>
                <a:gd name="T30" fmla="*/ 11 w 17"/>
                <a:gd name="T31" fmla="*/ 62 h 65"/>
                <a:gd name="T32" fmla="*/ 14 w 17"/>
                <a:gd name="T33" fmla="*/ 61 h 65"/>
                <a:gd name="T34" fmla="*/ 17 w 17"/>
                <a:gd name="T35" fmla="*/ 58 h 65"/>
                <a:gd name="T36" fmla="*/ 17 w 17"/>
                <a:gd name="T37" fmla="*/ 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65">
                  <a:moveTo>
                    <a:pt x="17" y="1"/>
                  </a:moveTo>
                  <a:lnTo>
                    <a:pt x="17" y="1"/>
                  </a:lnTo>
                  <a:lnTo>
                    <a:pt x="16" y="1"/>
                  </a:lnTo>
                  <a:lnTo>
                    <a:pt x="14" y="0"/>
                  </a:lnTo>
                  <a:lnTo>
                    <a:pt x="11" y="0"/>
                  </a:lnTo>
                  <a:lnTo>
                    <a:pt x="9" y="0"/>
                  </a:lnTo>
                  <a:lnTo>
                    <a:pt x="6" y="0"/>
                  </a:lnTo>
                  <a:lnTo>
                    <a:pt x="2" y="1"/>
                  </a:lnTo>
                  <a:lnTo>
                    <a:pt x="0" y="2"/>
                  </a:lnTo>
                  <a:lnTo>
                    <a:pt x="0" y="65"/>
                  </a:lnTo>
                  <a:lnTo>
                    <a:pt x="0" y="65"/>
                  </a:lnTo>
                  <a:lnTo>
                    <a:pt x="1" y="65"/>
                  </a:lnTo>
                  <a:lnTo>
                    <a:pt x="3" y="64"/>
                  </a:lnTo>
                  <a:lnTo>
                    <a:pt x="6" y="64"/>
                  </a:lnTo>
                  <a:lnTo>
                    <a:pt x="8" y="63"/>
                  </a:lnTo>
                  <a:lnTo>
                    <a:pt x="11" y="62"/>
                  </a:lnTo>
                  <a:lnTo>
                    <a:pt x="14" y="61"/>
                  </a:lnTo>
                  <a:lnTo>
                    <a:pt x="17" y="58"/>
                  </a:lnTo>
                  <a:lnTo>
                    <a:pt x="17" y="1"/>
                  </a:lnTo>
                  <a:close/>
                </a:path>
              </a:pathLst>
            </a:custGeom>
            <a:solidFill>
              <a:srgbClr val="BC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02" name="Freeform 258">
              <a:extLst>
                <a:ext uri="{FF2B5EF4-FFF2-40B4-BE49-F238E27FC236}">
                  <a16:creationId xmlns:a16="http://schemas.microsoft.com/office/drawing/2014/main" id="{BE633A06-4714-E28F-762D-0269B9067F09}"/>
                </a:ext>
              </a:extLst>
            </p:cNvPr>
            <p:cNvSpPr>
              <a:spLocks/>
            </p:cNvSpPr>
            <p:nvPr/>
          </p:nvSpPr>
          <p:spPr bwMode="auto">
            <a:xfrm>
              <a:off x="1138" y="1070"/>
              <a:ext cx="14" cy="46"/>
            </a:xfrm>
            <a:custGeom>
              <a:avLst/>
              <a:gdLst>
                <a:gd name="T0" fmla="*/ 14 w 14"/>
                <a:gd name="T1" fmla="*/ 1 h 46"/>
                <a:gd name="T2" fmla="*/ 14 w 14"/>
                <a:gd name="T3" fmla="*/ 0 h 46"/>
                <a:gd name="T4" fmla="*/ 13 w 14"/>
                <a:gd name="T5" fmla="*/ 0 h 46"/>
                <a:gd name="T6" fmla="*/ 11 w 14"/>
                <a:gd name="T7" fmla="*/ 0 h 46"/>
                <a:gd name="T8" fmla="*/ 9 w 14"/>
                <a:gd name="T9" fmla="*/ 0 h 46"/>
                <a:gd name="T10" fmla="*/ 8 w 14"/>
                <a:gd name="T11" fmla="*/ 0 h 46"/>
                <a:gd name="T12" fmla="*/ 6 w 14"/>
                <a:gd name="T13" fmla="*/ 0 h 46"/>
                <a:gd name="T14" fmla="*/ 2 w 14"/>
                <a:gd name="T15" fmla="*/ 0 h 46"/>
                <a:gd name="T16" fmla="*/ 0 w 14"/>
                <a:gd name="T17" fmla="*/ 2 h 46"/>
                <a:gd name="T18" fmla="*/ 0 w 14"/>
                <a:gd name="T19" fmla="*/ 46 h 46"/>
                <a:gd name="T20" fmla="*/ 1 w 14"/>
                <a:gd name="T21" fmla="*/ 46 h 46"/>
                <a:gd name="T22" fmla="*/ 1 w 14"/>
                <a:gd name="T23" fmla="*/ 46 h 46"/>
                <a:gd name="T24" fmla="*/ 3 w 14"/>
                <a:gd name="T25" fmla="*/ 46 h 46"/>
                <a:gd name="T26" fmla="*/ 4 w 14"/>
                <a:gd name="T27" fmla="*/ 44 h 46"/>
                <a:gd name="T28" fmla="*/ 7 w 14"/>
                <a:gd name="T29" fmla="*/ 44 h 46"/>
                <a:gd name="T30" fmla="*/ 9 w 14"/>
                <a:gd name="T31" fmla="*/ 43 h 46"/>
                <a:gd name="T32" fmla="*/ 11 w 14"/>
                <a:gd name="T33" fmla="*/ 42 h 46"/>
                <a:gd name="T34" fmla="*/ 14 w 14"/>
                <a:gd name="T35" fmla="*/ 41 h 46"/>
                <a:gd name="T36" fmla="*/ 14 w 14"/>
                <a:gd name="T3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 h="46">
                  <a:moveTo>
                    <a:pt x="14" y="1"/>
                  </a:moveTo>
                  <a:lnTo>
                    <a:pt x="14" y="0"/>
                  </a:lnTo>
                  <a:lnTo>
                    <a:pt x="13" y="0"/>
                  </a:lnTo>
                  <a:lnTo>
                    <a:pt x="11" y="0"/>
                  </a:lnTo>
                  <a:lnTo>
                    <a:pt x="9" y="0"/>
                  </a:lnTo>
                  <a:lnTo>
                    <a:pt x="8" y="0"/>
                  </a:lnTo>
                  <a:lnTo>
                    <a:pt x="6" y="0"/>
                  </a:lnTo>
                  <a:lnTo>
                    <a:pt x="2" y="0"/>
                  </a:lnTo>
                  <a:lnTo>
                    <a:pt x="0" y="2"/>
                  </a:lnTo>
                  <a:lnTo>
                    <a:pt x="0" y="46"/>
                  </a:lnTo>
                  <a:lnTo>
                    <a:pt x="1" y="46"/>
                  </a:lnTo>
                  <a:lnTo>
                    <a:pt x="1" y="46"/>
                  </a:lnTo>
                  <a:lnTo>
                    <a:pt x="3" y="46"/>
                  </a:lnTo>
                  <a:lnTo>
                    <a:pt x="4" y="44"/>
                  </a:lnTo>
                  <a:lnTo>
                    <a:pt x="7" y="44"/>
                  </a:lnTo>
                  <a:lnTo>
                    <a:pt x="9" y="43"/>
                  </a:lnTo>
                  <a:lnTo>
                    <a:pt x="11" y="42"/>
                  </a:lnTo>
                  <a:lnTo>
                    <a:pt x="14" y="41"/>
                  </a:lnTo>
                  <a:lnTo>
                    <a:pt x="14" y="1"/>
                  </a:lnTo>
                  <a:close/>
                </a:path>
              </a:pathLst>
            </a:custGeom>
            <a:solidFill>
              <a:srgbClr val="D1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03" name="Freeform 259">
              <a:extLst>
                <a:ext uri="{FF2B5EF4-FFF2-40B4-BE49-F238E27FC236}">
                  <a16:creationId xmlns:a16="http://schemas.microsoft.com/office/drawing/2014/main" id="{CDB798AA-1BCB-7702-2DBB-C77EFA5078AD}"/>
                </a:ext>
              </a:extLst>
            </p:cNvPr>
            <p:cNvSpPr>
              <a:spLocks/>
            </p:cNvSpPr>
            <p:nvPr/>
          </p:nvSpPr>
          <p:spPr bwMode="auto">
            <a:xfrm>
              <a:off x="1139" y="1070"/>
              <a:ext cx="9" cy="27"/>
            </a:xfrm>
            <a:custGeom>
              <a:avLst/>
              <a:gdLst>
                <a:gd name="T0" fmla="*/ 9 w 9"/>
                <a:gd name="T1" fmla="*/ 1 h 27"/>
                <a:gd name="T2" fmla="*/ 9 w 9"/>
                <a:gd name="T3" fmla="*/ 1 h 27"/>
                <a:gd name="T4" fmla="*/ 8 w 9"/>
                <a:gd name="T5" fmla="*/ 1 h 27"/>
                <a:gd name="T6" fmla="*/ 7 w 9"/>
                <a:gd name="T7" fmla="*/ 1 h 27"/>
                <a:gd name="T8" fmla="*/ 6 w 9"/>
                <a:gd name="T9" fmla="*/ 0 h 27"/>
                <a:gd name="T10" fmla="*/ 5 w 9"/>
                <a:gd name="T11" fmla="*/ 0 h 27"/>
                <a:gd name="T12" fmla="*/ 3 w 9"/>
                <a:gd name="T13" fmla="*/ 1 h 27"/>
                <a:gd name="T14" fmla="*/ 1 w 9"/>
                <a:gd name="T15" fmla="*/ 1 h 27"/>
                <a:gd name="T16" fmla="*/ 0 w 9"/>
                <a:gd name="T17" fmla="*/ 2 h 27"/>
                <a:gd name="T18" fmla="*/ 0 w 9"/>
                <a:gd name="T19" fmla="*/ 27 h 27"/>
                <a:gd name="T20" fmla="*/ 0 w 9"/>
                <a:gd name="T21" fmla="*/ 27 h 27"/>
                <a:gd name="T22" fmla="*/ 1 w 9"/>
                <a:gd name="T23" fmla="*/ 27 h 27"/>
                <a:gd name="T24" fmla="*/ 2 w 9"/>
                <a:gd name="T25" fmla="*/ 27 h 27"/>
                <a:gd name="T26" fmla="*/ 3 w 9"/>
                <a:gd name="T27" fmla="*/ 27 h 27"/>
                <a:gd name="T28" fmla="*/ 5 w 9"/>
                <a:gd name="T29" fmla="*/ 27 h 27"/>
                <a:gd name="T30" fmla="*/ 6 w 9"/>
                <a:gd name="T31" fmla="*/ 26 h 27"/>
                <a:gd name="T32" fmla="*/ 8 w 9"/>
                <a:gd name="T33" fmla="*/ 25 h 27"/>
                <a:gd name="T34" fmla="*/ 9 w 9"/>
                <a:gd name="T35" fmla="*/ 23 h 27"/>
                <a:gd name="T36" fmla="*/ 9 w 9"/>
                <a:gd name="T3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27">
                  <a:moveTo>
                    <a:pt x="9" y="1"/>
                  </a:moveTo>
                  <a:lnTo>
                    <a:pt x="9" y="1"/>
                  </a:lnTo>
                  <a:lnTo>
                    <a:pt x="8" y="1"/>
                  </a:lnTo>
                  <a:lnTo>
                    <a:pt x="7" y="1"/>
                  </a:lnTo>
                  <a:lnTo>
                    <a:pt x="6" y="0"/>
                  </a:lnTo>
                  <a:lnTo>
                    <a:pt x="5" y="0"/>
                  </a:lnTo>
                  <a:lnTo>
                    <a:pt x="3" y="1"/>
                  </a:lnTo>
                  <a:lnTo>
                    <a:pt x="1" y="1"/>
                  </a:lnTo>
                  <a:lnTo>
                    <a:pt x="0" y="2"/>
                  </a:lnTo>
                  <a:lnTo>
                    <a:pt x="0" y="27"/>
                  </a:lnTo>
                  <a:lnTo>
                    <a:pt x="0" y="27"/>
                  </a:lnTo>
                  <a:lnTo>
                    <a:pt x="1" y="27"/>
                  </a:lnTo>
                  <a:lnTo>
                    <a:pt x="2" y="27"/>
                  </a:lnTo>
                  <a:lnTo>
                    <a:pt x="3" y="27"/>
                  </a:lnTo>
                  <a:lnTo>
                    <a:pt x="5" y="27"/>
                  </a:lnTo>
                  <a:lnTo>
                    <a:pt x="6" y="26"/>
                  </a:lnTo>
                  <a:lnTo>
                    <a:pt x="8" y="25"/>
                  </a:lnTo>
                  <a:lnTo>
                    <a:pt x="9" y="23"/>
                  </a:lnTo>
                  <a:lnTo>
                    <a:pt x="9" y="1"/>
                  </a:lnTo>
                  <a:close/>
                </a:path>
              </a:pathLst>
            </a:custGeom>
            <a:solidFill>
              <a:srgbClr val="E5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04" name="Freeform 260">
              <a:extLst>
                <a:ext uri="{FF2B5EF4-FFF2-40B4-BE49-F238E27FC236}">
                  <a16:creationId xmlns:a16="http://schemas.microsoft.com/office/drawing/2014/main" id="{9E4B9C67-345C-5B7D-E9EB-F642DCD6C5AA}"/>
                </a:ext>
              </a:extLst>
            </p:cNvPr>
            <p:cNvSpPr>
              <a:spLocks/>
            </p:cNvSpPr>
            <p:nvPr/>
          </p:nvSpPr>
          <p:spPr bwMode="auto">
            <a:xfrm>
              <a:off x="1250" y="1147"/>
              <a:ext cx="14" cy="14"/>
            </a:xfrm>
            <a:custGeom>
              <a:avLst/>
              <a:gdLst>
                <a:gd name="T0" fmla="*/ 7 w 14"/>
                <a:gd name="T1" fmla="*/ 14 h 14"/>
                <a:gd name="T2" fmla="*/ 8 w 14"/>
                <a:gd name="T3" fmla="*/ 14 h 14"/>
                <a:gd name="T4" fmla="*/ 9 w 14"/>
                <a:gd name="T5" fmla="*/ 13 h 14"/>
                <a:gd name="T6" fmla="*/ 10 w 14"/>
                <a:gd name="T7" fmla="*/ 13 h 14"/>
                <a:gd name="T8" fmla="*/ 11 w 14"/>
                <a:gd name="T9" fmla="*/ 12 h 14"/>
                <a:gd name="T10" fmla="*/ 13 w 14"/>
                <a:gd name="T11" fmla="*/ 11 h 14"/>
                <a:gd name="T12" fmla="*/ 13 w 14"/>
                <a:gd name="T13" fmla="*/ 10 h 14"/>
                <a:gd name="T14" fmla="*/ 14 w 14"/>
                <a:gd name="T15" fmla="*/ 8 h 14"/>
                <a:gd name="T16" fmla="*/ 14 w 14"/>
                <a:gd name="T17" fmla="*/ 7 h 14"/>
                <a:gd name="T18" fmla="*/ 14 w 14"/>
                <a:gd name="T19" fmla="*/ 6 h 14"/>
                <a:gd name="T20" fmla="*/ 13 w 14"/>
                <a:gd name="T21" fmla="*/ 5 h 14"/>
                <a:gd name="T22" fmla="*/ 13 w 14"/>
                <a:gd name="T23" fmla="*/ 4 h 14"/>
                <a:gd name="T24" fmla="*/ 11 w 14"/>
                <a:gd name="T25" fmla="*/ 3 h 14"/>
                <a:gd name="T26" fmla="*/ 10 w 14"/>
                <a:gd name="T27" fmla="*/ 1 h 14"/>
                <a:gd name="T28" fmla="*/ 9 w 14"/>
                <a:gd name="T29" fmla="*/ 0 h 14"/>
                <a:gd name="T30" fmla="*/ 8 w 14"/>
                <a:gd name="T31" fmla="*/ 0 h 14"/>
                <a:gd name="T32" fmla="*/ 7 w 14"/>
                <a:gd name="T33" fmla="*/ 0 h 14"/>
                <a:gd name="T34" fmla="*/ 6 w 14"/>
                <a:gd name="T35" fmla="*/ 0 h 14"/>
                <a:gd name="T36" fmla="*/ 4 w 14"/>
                <a:gd name="T37" fmla="*/ 0 h 14"/>
                <a:gd name="T38" fmla="*/ 3 w 14"/>
                <a:gd name="T39" fmla="*/ 1 h 14"/>
                <a:gd name="T40" fmla="*/ 2 w 14"/>
                <a:gd name="T41" fmla="*/ 3 h 14"/>
                <a:gd name="T42" fmla="*/ 1 w 14"/>
                <a:gd name="T43" fmla="*/ 4 h 14"/>
                <a:gd name="T44" fmla="*/ 1 w 14"/>
                <a:gd name="T45" fmla="*/ 5 h 14"/>
                <a:gd name="T46" fmla="*/ 0 w 14"/>
                <a:gd name="T47" fmla="*/ 6 h 14"/>
                <a:gd name="T48" fmla="*/ 0 w 14"/>
                <a:gd name="T49" fmla="*/ 7 h 14"/>
                <a:gd name="T50" fmla="*/ 0 w 14"/>
                <a:gd name="T51" fmla="*/ 8 h 14"/>
                <a:gd name="T52" fmla="*/ 1 w 14"/>
                <a:gd name="T53" fmla="*/ 10 h 14"/>
                <a:gd name="T54" fmla="*/ 1 w 14"/>
                <a:gd name="T55" fmla="*/ 11 h 14"/>
                <a:gd name="T56" fmla="*/ 2 w 14"/>
                <a:gd name="T57" fmla="*/ 12 h 14"/>
                <a:gd name="T58" fmla="*/ 3 w 14"/>
                <a:gd name="T59" fmla="*/ 13 h 14"/>
                <a:gd name="T60" fmla="*/ 4 w 14"/>
                <a:gd name="T61" fmla="*/ 13 h 14"/>
                <a:gd name="T62" fmla="*/ 6 w 14"/>
                <a:gd name="T63" fmla="*/ 14 h 14"/>
                <a:gd name="T64" fmla="*/ 7 w 14"/>
                <a:gd name="T6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4">
                  <a:moveTo>
                    <a:pt x="7" y="14"/>
                  </a:moveTo>
                  <a:lnTo>
                    <a:pt x="8" y="14"/>
                  </a:lnTo>
                  <a:lnTo>
                    <a:pt x="9" y="13"/>
                  </a:lnTo>
                  <a:lnTo>
                    <a:pt x="10" y="13"/>
                  </a:lnTo>
                  <a:lnTo>
                    <a:pt x="11" y="12"/>
                  </a:lnTo>
                  <a:lnTo>
                    <a:pt x="13" y="11"/>
                  </a:lnTo>
                  <a:lnTo>
                    <a:pt x="13" y="10"/>
                  </a:lnTo>
                  <a:lnTo>
                    <a:pt x="14" y="8"/>
                  </a:lnTo>
                  <a:lnTo>
                    <a:pt x="14" y="7"/>
                  </a:lnTo>
                  <a:lnTo>
                    <a:pt x="14" y="6"/>
                  </a:lnTo>
                  <a:lnTo>
                    <a:pt x="13" y="5"/>
                  </a:lnTo>
                  <a:lnTo>
                    <a:pt x="13" y="4"/>
                  </a:lnTo>
                  <a:lnTo>
                    <a:pt x="11" y="3"/>
                  </a:lnTo>
                  <a:lnTo>
                    <a:pt x="10" y="1"/>
                  </a:lnTo>
                  <a:lnTo>
                    <a:pt x="9" y="0"/>
                  </a:lnTo>
                  <a:lnTo>
                    <a:pt x="8" y="0"/>
                  </a:lnTo>
                  <a:lnTo>
                    <a:pt x="7" y="0"/>
                  </a:lnTo>
                  <a:lnTo>
                    <a:pt x="6" y="0"/>
                  </a:lnTo>
                  <a:lnTo>
                    <a:pt x="4" y="0"/>
                  </a:lnTo>
                  <a:lnTo>
                    <a:pt x="3" y="1"/>
                  </a:lnTo>
                  <a:lnTo>
                    <a:pt x="2" y="3"/>
                  </a:lnTo>
                  <a:lnTo>
                    <a:pt x="1" y="4"/>
                  </a:lnTo>
                  <a:lnTo>
                    <a:pt x="1" y="5"/>
                  </a:lnTo>
                  <a:lnTo>
                    <a:pt x="0" y="6"/>
                  </a:lnTo>
                  <a:lnTo>
                    <a:pt x="0" y="7"/>
                  </a:lnTo>
                  <a:lnTo>
                    <a:pt x="0" y="8"/>
                  </a:lnTo>
                  <a:lnTo>
                    <a:pt x="1" y="10"/>
                  </a:lnTo>
                  <a:lnTo>
                    <a:pt x="1" y="11"/>
                  </a:lnTo>
                  <a:lnTo>
                    <a:pt x="2" y="12"/>
                  </a:lnTo>
                  <a:lnTo>
                    <a:pt x="3" y="13"/>
                  </a:lnTo>
                  <a:lnTo>
                    <a:pt x="4" y="13"/>
                  </a:lnTo>
                  <a:lnTo>
                    <a:pt x="6" y="14"/>
                  </a:lnTo>
                  <a:lnTo>
                    <a:pt x="7"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05" name="Freeform 261">
              <a:extLst>
                <a:ext uri="{FF2B5EF4-FFF2-40B4-BE49-F238E27FC236}">
                  <a16:creationId xmlns:a16="http://schemas.microsoft.com/office/drawing/2014/main" id="{95FCB38B-2B48-00D2-0D1D-65797CB888A0}"/>
                </a:ext>
              </a:extLst>
            </p:cNvPr>
            <p:cNvSpPr>
              <a:spLocks/>
            </p:cNvSpPr>
            <p:nvPr/>
          </p:nvSpPr>
          <p:spPr bwMode="auto">
            <a:xfrm>
              <a:off x="1209" y="1147"/>
              <a:ext cx="7" cy="7"/>
            </a:xfrm>
            <a:custGeom>
              <a:avLst/>
              <a:gdLst>
                <a:gd name="T0" fmla="*/ 3 w 7"/>
                <a:gd name="T1" fmla="*/ 7 h 7"/>
                <a:gd name="T2" fmla="*/ 5 w 7"/>
                <a:gd name="T3" fmla="*/ 7 h 7"/>
                <a:gd name="T4" fmla="*/ 6 w 7"/>
                <a:gd name="T5" fmla="*/ 6 h 7"/>
                <a:gd name="T6" fmla="*/ 6 w 7"/>
                <a:gd name="T7" fmla="*/ 5 h 7"/>
                <a:gd name="T8" fmla="*/ 7 w 7"/>
                <a:gd name="T9" fmla="*/ 4 h 7"/>
                <a:gd name="T10" fmla="*/ 6 w 7"/>
                <a:gd name="T11" fmla="*/ 3 h 7"/>
                <a:gd name="T12" fmla="*/ 6 w 7"/>
                <a:gd name="T13" fmla="*/ 1 h 7"/>
                <a:gd name="T14" fmla="*/ 5 w 7"/>
                <a:gd name="T15" fmla="*/ 0 h 7"/>
                <a:gd name="T16" fmla="*/ 3 w 7"/>
                <a:gd name="T17" fmla="*/ 0 h 7"/>
                <a:gd name="T18" fmla="*/ 2 w 7"/>
                <a:gd name="T19" fmla="*/ 0 h 7"/>
                <a:gd name="T20" fmla="*/ 1 w 7"/>
                <a:gd name="T21" fmla="*/ 1 h 7"/>
                <a:gd name="T22" fmla="*/ 0 w 7"/>
                <a:gd name="T23" fmla="*/ 3 h 7"/>
                <a:gd name="T24" fmla="*/ 0 w 7"/>
                <a:gd name="T25" fmla="*/ 4 h 7"/>
                <a:gd name="T26" fmla="*/ 0 w 7"/>
                <a:gd name="T27" fmla="*/ 5 h 7"/>
                <a:gd name="T28" fmla="*/ 1 w 7"/>
                <a:gd name="T29" fmla="*/ 6 h 7"/>
                <a:gd name="T30" fmla="*/ 2 w 7"/>
                <a:gd name="T31" fmla="*/ 7 h 7"/>
                <a:gd name="T32" fmla="*/ 3 w 7"/>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7">
                  <a:moveTo>
                    <a:pt x="3" y="7"/>
                  </a:moveTo>
                  <a:lnTo>
                    <a:pt x="5" y="7"/>
                  </a:lnTo>
                  <a:lnTo>
                    <a:pt x="6" y="6"/>
                  </a:lnTo>
                  <a:lnTo>
                    <a:pt x="6" y="5"/>
                  </a:lnTo>
                  <a:lnTo>
                    <a:pt x="7" y="4"/>
                  </a:lnTo>
                  <a:lnTo>
                    <a:pt x="6" y="3"/>
                  </a:lnTo>
                  <a:lnTo>
                    <a:pt x="6" y="1"/>
                  </a:lnTo>
                  <a:lnTo>
                    <a:pt x="5" y="0"/>
                  </a:lnTo>
                  <a:lnTo>
                    <a:pt x="3" y="0"/>
                  </a:lnTo>
                  <a:lnTo>
                    <a:pt x="2" y="0"/>
                  </a:lnTo>
                  <a:lnTo>
                    <a:pt x="1" y="1"/>
                  </a:lnTo>
                  <a:lnTo>
                    <a:pt x="0" y="3"/>
                  </a:lnTo>
                  <a:lnTo>
                    <a:pt x="0" y="4"/>
                  </a:lnTo>
                  <a:lnTo>
                    <a:pt x="0" y="5"/>
                  </a:lnTo>
                  <a:lnTo>
                    <a:pt x="1" y="6"/>
                  </a:lnTo>
                  <a:lnTo>
                    <a:pt x="2" y="7"/>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06" name="Freeform 262">
              <a:extLst>
                <a:ext uri="{FF2B5EF4-FFF2-40B4-BE49-F238E27FC236}">
                  <a16:creationId xmlns:a16="http://schemas.microsoft.com/office/drawing/2014/main" id="{66609118-02F5-2D6B-A495-95AB53B07EF7}"/>
                </a:ext>
              </a:extLst>
            </p:cNvPr>
            <p:cNvSpPr>
              <a:spLocks/>
            </p:cNvSpPr>
            <p:nvPr/>
          </p:nvSpPr>
          <p:spPr bwMode="auto">
            <a:xfrm>
              <a:off x="1221" y="1147"/>
              <a:ext cx="5" cy="7"/>
            </a:xfrm>
            <a:custGeom>
              <a:avLst/>
              <a:gdLst>
                <a:gd name="T0" fmla="*/ 3 w 5"/>
                <a:gd name="T1" fmla="*/ 7 h 7"/>
                <a:gd name="T2" fmla="*/ 4 w 5"/>
                <a:gd name="T3" fmla="*/ 7 h 7"/>
                <a:gd name="T4" fmla="*/ 5 w 5"/>
                <a:gd name="T5" fmla="*/ 7 h 7"/>
                <a:gd name="T6" fmla="*/ 5 w 5"/>
                <a:gd name="T7" fmla="*/ 6 h 7"/>
                <a:gd name="T8" fmla="*/ 5 w 5"/>
                <a:gd name="T9" fmla="*/ 4 h 7"/>
                <a:gd name="T10" fmla="*/ 5 w 5"/>
                <a:gd name="T11" fmla="*/ 3 h 7"/>
                <a:gd name="T12" fmla="*/ 5 w 5"/>
                <a:gd name="T13" fmla="*/ 1 h 7"/>
                <a:gd name="T14" fmla="*/ 4 w 5"/>
                <a:gd name="T15" fmla="*/ 1 h 7"/>
                <a:gd name="T16" fmla="*/ 3 w 5"/>
                <a:gd name="T17" fmla="*/ 0 h 7"/>
                <a:gd name="T18" fmla="*/ 2 w 5"/>
                <a:gd name="T19" fmla="*/ 1 h 7"/>
                <a:gd name="T20" fmla="*/ 1 w 5"/>
                <a:gd name="T21" fmla="*/ 1 h 7"/>
                <a:gd name="T22" fmla="*/ 0 w 5"/>
                <a:gd name="T23" fmla="*/ 3 h 7"/>
                <a:gd name="T24" fmla="*/ 0 w 5"/>
                <a:gd name="T25" fmla="*/ 4 h 7"/>
                <a:gd name="T26" fmla="*/ 0 w 5"/>
                <a:gd name="T27" fmla="*/ 6 h 7"/>
                <a:gd name="T28" fmla="*/ 1 w 5"/>
                <a:gd name="T29" fmla="*/ 7 h 7"/>
                <a:gd name="T30" fmla="*/ 2 w 5"/>
                <a:gd name="T31" fmla="*/ 7 h 7"/>
                <a:gd name="T32" fmla="*/ 3 w 5"/>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 h="7">
                  <a:moveTo>
                    <a:pt x="3" y="7"/>
                  </a:moveTo>
                  <a:lnTo>
                    <a:pt x="4" y="7"/>
                  </a:lnTo>
                  <a:lnTo>
                    <a:pt x="5" y="7"/>
                  </a:lnTo>
                  <a:lnTo>
                    <a:pt x="5" y="6"/>
                  </a:lnTo>
                  <a:lnTo>
                    <a:pt x="5" y="4"/>
                  </a:lnTo>
                  <a:lnTo>
                    <a:pt x="5" y="3"/>
                  </a:lnTo>
                  <a:lnTo>
                    <a:pt x="5" y="1"/>
                  </a:lnTo>
                  <a:lnTo>
                    <a:pt x="4" y="1"/>
                  </a:lnTo>
                  <a:lnTo>
                    <a:pt x="3" y="0"/>
                  </a:lnTo>
                  <a:lnTo>
                    <a:pt x="2" y="1"/>
                  </a:lnTo>
                  <a:lnTo>
                    <a:pt x="1" y="1"/>
                  </a:lnTo>
                  <a:lnTo>
                    <a:pt x="0" y="3"/>
                  </a:lnTo>
                  <a:lnTo>
                    <a:pt x="0" y="4"/>
                  </a:lnTo>
                  <a:lnTo>
                    <a:pt x="0" y="6"/>
                  </a:lnTo>
                  <a:lnTo>
                    <a:pt x="1" y="7"/>
                  </a:lnTo>
                  <a:lnTo>
                    <a:pt x="2" y="7"/>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07" name="Freeform 263">
              <a:extLst>
                <a:ext uri="{FF2B5EF4-FFF2-40B4-BE49-F238E27FC236}">
                  <a16:creationId xmlns:a16="http://schemas.microsoft.com/office/drawing/2014/main" id="{900BA1E7-8077-C3AC-91D6-6FADE68D93C4}"/>
                </a:ext>
              </a:extLst>
            </p:cNvPr>
            <p:cNvSpPr>
              <a:spLocks/>
            </p:cNvSpPr>
            <p:nvPr/>
          </p:nvSpPr>
          <p:spPr bwMode="auto">
            <a:xfrm>
              <a:off x="1175" y="1055"/>
              <a:ext cx="19" cy="92"/>
            </a:xfrm>
            <a:custGeom>
              <a:avLst/>
              <a:gdLst>
                <a:gd name="T0" fmla="*/ 6 w 19"/>
                <a:gd name="T1" fmla="*/ 1 h 92"/>
                <a:gd name="T2" fmla="*/ 6 w 19"/>
                <a:gd name="T3" fmla="*/ 3 h 92"/>
                <a:gd name="T4" fmla="*/ 4 w 19"/>
                <a:gd name="T5" fmla="*/ 8 h 92"/>
                <a:gd name="T6" fmla="*/ 2 w 19"/>
                <a:gd name="T7" fmla="*/ 16 h 92"/>
                <a:gd name="T8" fmla="*/ 1 w 19"/>
                <a:gd name="T9" fmla="*/ 28 h 92"/>
                <a:gd name="T10" fmla="*/ 0 w 19"/>
                <a:gd name="T11" fmla="*/ 41 h 92"/>
                <a:gd name="T12" fmla="*/ 0 w 19"/>
                <a:gd name="T13" fmla="*/ 57 h 92"/>
                <a:gd name="T14" fmla="*/ 1 w 19"/>
                <a:gd name="T15" fmla="*/ 73 h 92"/>
                <a:gd name="T16" fmla="*/ 5 w 19"/>
                <a:gd name="T17" fmla="*/ 92 h 92"/>
                <a:gd name="T18" fmla="*/ 19 w 19"/>
                <a:gd name="T19" fmla="*/ 92 h 92"/>
                <a:gd name="T20" fmla="*/ 18 w 19"/>
                <a:gd name="T21" fmla="*/ 89 h 92"/>
                <a:gd name="T22" fmla="*/ 16 w 19"/>
                <a:gd name="T23" fmla="*/ 82 h 92"/>
                <a:gd name="T24" fmla="*/ 15 w 19"/>
                <a:gd name="T25" fmla="*/ 70 h 92"/>
                <a:gd name="T26" fmla="*/ 14 w 19"/>
                <a:gd name="T27" fmla="*/ 57 h 92"/>
                <a:gd name="T28" fmla="*/ 13 w 19"/>
                <a:gd name="T29" fmla="*/ 42 h 92"/>
                <a:gd name="T30" fmla="*/ 13 w 19"/>
                <a:gd name="T31" fmla="*/ 27 h 92"/>
                <a:gd name="T32" fmla="*/ 15 w 19"/>
                <a:gd name="T33" fmla="*/ 13 h 92"/>
                <a:gd name="T34" fmla="*/ 19 w 19"/>
                <a:gd name="T35" fmla="*/ 1 h 92"/>
                <a:gd name="T36" fmla="*/ 19 w 19"/>
                <a:gd name="T37" fmla="*/ 1 h 92"/>
                <a:gd name="T38" fmla="*/ 19 w 19"/>
                <a:gd name="T39" fmla="*/ 0 h 92"/>
                <a:gd name="T40" fmla="*/ 19 w 19"/>
                <a:gd name="T41" fmla="*/ 0 h 92"/>
                <a:gd name="T42" fmla="*/ 18 w 19"/>
                <a:gd name="T43" fmla="*/ 0 h 92"/>
                <a:gd name="T44" fmla="*/ 16 w 19"/>
                <a:gd name="T45" fmla="*/ 0 h 92"/>
                <a:gd name="T46" fmla="*/ 14 w 19"/>
                <a:gd name="T47" fmla="*/ 0 h 92"/>
                <a:gd name="T48" fmla="*/ 11 w 19"/>
                <a:gd name="T49" fmla="*/ 0 h 92"/>
                <a:gd name="T50" fmla="*/ 6 w 19"/>
                <a:gd name="T51" fmla="*/ 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92">
                  <a:moveTo>
                    <a:pt x="6" y="1"/>
                  </a:moveTo>
                  <a:lnTo>
                    <a:pt x="6" y="3"/>
                  </a:lnTo>
                  <a:lnTo>
                    <a:pt x="4" y="8"/>
                  </a:lnTo>
                  <a:lnTo>
                    <a:pt x="2" y="16"/>
                  </a:lnTo>
                  <a:lnTo>
                    <a:pt x="1" y="28"/>
                  </a:lnTo>
                  <a:lnTo>
                    <a:pt x="0" y="41"/>
                  </a:lnTo>
                  <a:lnTo>
                    <a:pt x="0" y="57"/>
                  </a:lnTo>
                  <a:lnTo>
                    <a:pt x="1" y="73"/>
                  </a:lnTo>
                  <a:lnTo>
                    <a:pt x="5" y="92"/>
                  </a:lnTo>
                  <a:lnTo>
                    <a:pt x="19" y="92"/>
                  </a:lnTo>
                  <a:lnTo>
                    <a:pt x="18" y="89"/>
                  </a:lnTo>
                  <a:lnTo>
                    <a:pt x="16" y="82"/>
                  </a:lnTo>
                  <a:lnTo>
                    <a:pt x="15" y="70"/>
                  </a:lnTo>
                  <a:lnTo>
                    <a:pt x="14" y="57"/>
                  </a:lnTo>
                  <a:lnTo>
                    <a:pt x="13" y="42"/>
                  </a:lnTo>
                  <a:lnTo>
                    <a:pt x="13" y="27"/>
                  </a:lnTo>
                  <a:lnTo>
                    <a:pt x="15" y="13"/>
                  </a:lnTo>
                  <a:lnTo>
                    <a:pt x="19" y="1"/>
                  </a:lnTo>
                  <a:lnTo>
                    <a:pt x="19" y="1"/>
                  </a:lnTo>
                  <a:lnTo>
                    <a:pt x="19" y="0"/>
                  </a:lnTo>
                  <a:lnTo>
                    <a:pt x="19" y="0"/>
                  </a:lnTo>
                  <a:lnTo>
                    <a:pt x="18" y="0"/>
                  </a:lnTo>
                  <a:lnTo>
                    <a:pt x="16" y="0"/>
                  </a:lnTo>
                  <a:lnTo>
                    <a:pt x="14" y="0"/>
                  </a:lnTo>
                  <a:lnTo>
                    <a:pt x="11" y="0"/>
                  </a:lnTo>
                  <a:lnTo>
                    <a:pt x="6" y="1"/>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08" name="Freeform 264">
              <a:extLst>
                <a:ext uri="{FF2B5EF4-FFF2-40B4-BE49-F238E27FC236}">
                  <a16:creationId xmlns:a16="http://schemas.microsoft.com/office/drawing/2014/main" id="{190B3255-AEA2-926A-63C4-46B2A2B23462}"/>
                </a:ext>
              </a:extLst>
            </p:cNvPr>
            <p:cNvSpPr>
              <a:spLocks/>
            </p:cNvSpPr>
            <p:nvPr/>
          </p:nvSpPr>
          <p:spPr bwMode="auto">
            <a:xfrm>
              <a:off x="1273" y="1043"/>
              <a:ext cx="27" cy="104"/>
            </a:xfrm>
            <a:custGeom>
              <a:avLst/>
              <a:gdLst>
                <a:gd name="T0" fmla="*/ 27 w 27"/>
                <a:gd name="T1" fmla="*/ 0 h 104"/>
                <a:gd name="T2" fmla="*/ 26 w 27"/>
                <a:gd name="T3" fmla="*/ 1 h 104"/>
                <a:gd name="T4" fmla="*/ 25 w 27"/>
                <a:gd name="T5" fmla="*/ 4 h 104"/>
                <a:gd name="T6" fmla="*/ 22 w 27"/>
                <a:gd name="T7" fmla="*/ 10 h 104"/>
                <a:gd name="T8" fmla="*/ 20 w 27"/>
                <a:gd name="T9" fmla="*/ 19 h 104"/>
                <a:gd name="T10" fmla="*/ 18 w 27"/>
                <a:gd name="T11" fmla="*/ 32 h 104"/>
                <a:gd name="T12" fmla="*/ 16 w 27"/>
                <a:gd name="T13" fmla="*/ 49 h 104"/>
                <a:gd name="T14" fmla="*/ 18 w 27"/>
                <a:gd name="T15" fmla="*/ 74 h 104"/>
                <a:gd name="T16" fmla="*/ 20 w 27"/>
                <a:gd name="T17" fmla="*/ 104 h 104"/>
                <a:gd name="T18" fmla="*/ 5 w 27"/>
                <a:gd name="T19" fmla="*/ 104 h 104"/>
                <a:gd name="T20" fmla="*/ 5 w 27"/>
                <a:gd name="T21" fmla="*/ 101 h 104"/>
                <a:gd name="T22" fmla="*/ 4 w 27"/>
                <a:gd name="T23" fmla="*/ 92 h 104"/>
                <a:gd name="T24" fmla="*/ 2 w 27"/>
                <a:gd name="T25" fmla="*/ 80 h 104"/>
                <a:gd name="T26" fmla="*/ 1 w 27"/>
                <a:gd name="T27" fmla="*/ 64 h 104"/>
                <a:gd name="T28" fmla="*/ 0 w 27"/>
                <a:gd name="T29" fmla="*/ 47 h 104"/>
                <a:gd name="T30" fmla="*/ 1 w 27"/>
                <a:gd name="T31" fmla="*/ 31 h 104"/>
                <a:gd name="T32" fmla="*/ 4 w 27"/>
                <a:gd name="T33" fmla="*/ 14 h 104"/>
                <a:gd name="T34" fmla="*/ 9 w 27"/>
                <a:gd name="T35" fmla="*/ 0 h 104"/>
                <a:gd name="T36" fmla="*/ 27 w 27"/>
                <a:gd name="T3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104">
                  <a:moveTo>
                    <a:pt x="27" y="0"/>
                  </a:moveTo>
                  <a:lnTo>
                    <a:pt x="26" y="1"/>
                  </a:lnTo>
                  <a:lnTo>
                    <a:pt x="25" y="4"/>
                  </a:lnTo>
                  <a:lnTo>
                    <a:pt x="22" y="10"/>
                  </a:lnTo>
                  <a:lnTo>
                    <a:pt x="20" y="19"/>
                  </a:lnTo>
                  <a:lnTo>
                    <a:pt x="18" y="32"/>
                  </a:lnTo>
                  <a:lnTo>
                    <a:pt x="16" y="49"/>
                  </a:lnTo>
                  <a:lnTo>
                    <a:pt x="18" y="74"/>
                  </a:lnTo>
                  <a:lnTo>
                    <a:pt x="20" y="104"/>
                  </a:lnTo>
                  <a:lnTo>
                    <a:pt x="5" y="104"/>
                  </a:lnTo>
                  <a:lnTo>
                    <a:pt x="5" y="101"/>
                  </a:lnTo>
                  <a:lnTo>
                    <a:pt x="4" y="92"/>
                  </a:lnTo>
                  <a:lnTo>
                    <a:pt x="2" y="80"/>
                  </a:lnTo>
                  <a:lnTo>
                    <a:pt x="1" y="64"/>
                  </a:lnTo>
                  <a:lnTo>
                    <a:pt x="0" y="47"/>
                  </a:lnTo>
                  <a:lnTo>
                    <a:pt x="1" y="31"/>
                  </a:lnTo>
                  <a:lnTo>
                    <a:pt x="4" y="14"/>
                  </a:lnTo>
                  <a:lnTo>
                    <a:pt x="9" y="0"/>
                  </a:lnTo>
                  <a:lnTo>
                    <a:pt x="27" y="0"/>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09" name="Freeform 265">
              <a:extLst>
                <a:ext uri="{FF2B5EF4-FFF2-40B4-BE49-F238E27FC236}">
                  <a16:creationId xmlns:a16="http://schemas.microsoft.com/office/drawing/2014/main" id="{A82E0CEF-F254-786B-57FB-13FA6E4574F7}"/>
                </a:ext>
              </a:extLst>
            </p:cNvPr>
            <p:cNvSpPr>
              <a:spLocks/>
            </p:cNvSpPr>
            <p:nvPr/>
          </p:nvSpPr>
          <p:spPr bwMode="auto">
            <a:xfrm>
              <a:off x="1175" y="1060"/>
              <a:ext cx="18" cy="81"/>
            </a:xfrm>
            <a:custGeom>
              <a:avLst/>
              <a:gdLst>
                <a:gd name="T0" fmla="*/ 6 w 18"/>
                <a:gd name="T1" fmla="*/ 2 h 81"/>
                <a:gd name="T2" fmla="*/ 6 w 18"/>
                <a:gd name="T3" fmla="*/ 3 h 81"/>
                <a:gd name="T4" fmla="*/ 5 w 18"/>
                <a:gd name="T5" fmla="*/ 8 h 81"/>
                <a:gd name="T6" fmla="*/ 2 w 18"/>
                <a:gd name="T7" fmla="*/ 15 h 81"/>
                <a:gd name="T8" fmla="*/ 1 w 18"/>
                <a:gd name="T9" fmla="*/ 25 h 81"/>
                <a:gd name="T10" fmla="*/ 0 w 18"/>
                <a:gd name="T11" fmla="*/ 37 h 81"/>
                <a:gd name="T12" fmla="*/ 1 w 18"/>
                <a:gd name="T13" fmla="*/ 50 h 81"/>
                <a:gd name="T14" fmla="*/ 2 w 18"/>
                <a:gd name="T15" fmla="*/ 65 h 81"/>
                <a:gd name="T16" fmla="*/ 5 w 18"/>
                <a:gd name="T17" fmla="*/ 81 h 81"/>
                <a:gd name="T18" fmla="*/ 16 w 18"/>
                <a:gd name="T19" fmla="*/ 80 h 81"/>
                <a:gd name="T20" fmla="*/ 16 w 18"/>
                <a:gd name="T21" fmla="*/ 78 h 81"/>
                <a:gd name="T22" fmla="*/ 15 w 18"/>
                <a:gd name="T23" fmla="*/ 72 h 81"/>
                <a:gd name="T24" fmla="*/ 14 w 18"/>
                <a:gd name="T25" fmla="*/ 61 h 81"/>
                <a:gd name="T26" fmla="*/ 13 w 18"/>
                <a:gd name="T27" fmla="*/ 50 h 81"/>
                <a:gd name="T28" fmla="*/ 12 w 18"/>
                <a:gd name="T29" fmla="*/ 37 h 81"/>
                <a:gd name="T30" fmla="*/ 12 w 18"/>
                <a:gd name="T31" fmla="*/ 24 h 81"/>
                <a:gd name="T32" fmla="*/ 14 w 18"/>
                <a:gd name="T33" fmla="*/ 11 h 81"/>
                <a:gd name="T34" fmla="*/ 18 w 18"/>
                <a:gd name="T35" fmla="*/ 1 h 81"/>
                <a:gd name="T36" fmla="*/ 18 w 18"/>
                <a:gd name="T37" fmla="*/ 1 h 81"/>
                <a:gd name="T38" fmla="*/ 18 w 18"/>
                <a:gd name="T39" fmla="*/ 1 h 81"/>
                <a:gd name="T40" fmla="*/ 18 w 18"/>
                <a:gd name="T41" fmla="*/ 1 h 81"/>
                <a:gd name="T42" fmla="*/ 16 w 18"/>
                <a:gd name="T43" fmla="*/ 0 h 81"/>
                <a:gd name="T44" fmla="*/ 15 w 18"/>
                <a:gd name="T45" fmla="*/ 0 h 81"/>
                <a:gd name="T46" fmla="*/ 13 w 18"/>
                <a:gd name="T47" fmla="*/ 1 h 81"/>
                <a:gd name="T48" fmla="*/ 9 w 18"/>
                <a:gd name="T49" fmla="*/ 1 h 81"/>
                <a:gd name="T50" fmla="*/ 6 w 18"/>
                <a:gd name="T51" fmla="*/ 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 h="81">
                  <a:moveTo>
                    <a:pt x="6" y="2"/>
                  </a:moveTo>
                  <a:lnTo>
                    <a:pt x="6" y="3"/>
                  </a:lnTo>
                  <a:lnTo>
                    <a:pt x="5" y="8"/>
                  </a:lnTo>
                  <a:lnTo>
                    <a:pt x="2" y="15"/>
                  </a:lnTo>
                  <a:lnTo>
                    <a:pt x="1" y="25"/>
                  </a:lnTo>
                  <a:lnTo>
                    <a:pt x="0" y="37"/>
                  </a:lnTo>
                  <a:lnTo>
                    <a:pt x="1" y="50"/>
                  </a:lnTo>
                  <a:lnTo>
                    <a:pt x="2" y="65"/>
                  </a:lnTo>
                  <a:lnTo>
                    <a:pt x="5" y="81"/>
                  </a:lnTo>
                  <a:lnTo>
                    <a:pt x="16" y="80"/>
                  </a:lnTo>
                  <a:lnTo>
                    <a:pt x="16" y="78"/>
                  </a:lnTo>
                  <a:lnTo>
                    <a:pt x="15" y="72"/>
                  </a:lnTo>
                  <a:lnTo>
                    <a:pt x="14" y="61"/>
                  </a:lnTo>
                  <a:lnTo>
                    <a:pt x="13" y="50"/>
                  </a:lnTo>
                  <a:lnTo>
                    <a:pt x="12" y="37"/>
                  </a:lnTo>
                  <a:lnTo>
                    <a:pt x="12" y="24"/>
                  </a:lnTo>
                  <a:lnTo>
                    <a:pt x="14" y="11"/>
                  </a:lnTo>
                  <a:lnTo>
                    <a:pt x="18" y="1"/>
                  </a:lnTo>
                  <a:lnTo>
                    <a:pt x="18" y="1"/>
                  </a:lnTo>
                  <a:lnTo>
                    <a:pt x="18" y="1"/>
                  </a:lnTo>
                  <a:lnTo>
                    <a:pt x="18" y="1"/>
                  </a:lnTo>
                  <a:lnTo>
                    <a:pt x="16" y="0"/>
                  </a:lnTo>
                  <a:lnTo>
                    <a:pt x="15" y="0"/>
                  </a:lnTo>
                  <a:lnTo>
                    <a:pt x="13" y="1"/>
                  </a:lnTo>
                  <a:lnTo>
                    <a:pt x="9" y="1"/>
                  </a:lnTo>
                  <a:lnTo>
                    <a:pt x="6" y="2"/>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10" name="Freeform 266">
              <a:extLst>
                <a:ext uri="{FF2B5EF4-FFF2-40B4-BE49-F238E27FC236}">
                  <a16:creationId xmlns:a16="http://schemas.microsoft.com/office/drawing/2014/main" id="{E87C8BEC-B37F-35C2-55DD-81E8CCE9746D}"/>
                </a:ext>
              </a:extLst>
            </p:cNvPr>
            <p:cNvSpPr>
              <a:spLocks/>
            </p:cNvSpPr>
            <p:nvPr/>
          </p:nvSpPr>
          <p:spPr bwMode="auto">
            <a:xfrm>
              <a:off x="1176" y="1065"/>
              <a:ext cx="14" cy="69"/>
            </a:xfrm>
            <a:custGeom>
              <a:avLst/>
              <a:gdLst>
                <a:gd name="T0" fmla="*/ 5 w 14"/>
                <a:gd name="T1" fmla="*/ 2 h 69"/>
                <a:gd name="T2" fmla="*/ 5 w 14"/>
                <a:gd name="T3" fmla="*/ 3 h 69"/>
                <a:gd name="T4" fmla="*/ 4 w 14"/>
                <a:gd name="T5" fmla="*/ 7 h 69"/>
                <a:gd name="T6" fmla="*/ 3 w 14"/>
                <a:gd name="T7" fmla="*/ 13 h 69"/>
                <a:gd name="T8" fmla="*/ 1 w 14"/>
                <a:gd name="T9" fmla="*/ 21 h 69"/>
                <a:gd name="T10" fmla="*/ 0 w 14"/>
                <a:gd name="T11" fmla="*/ 32 h 69"/>
                <a:gd name="T12" fmla="*/ 0 w 14"/>
                <a:gd name="T13" fmla="*/ 44 h 69"/>
                <a:gd name="T14" fmla="*/ 1 w 14"/>
                <a:gd name="T15" fmla="*/ 56 h 69"/>
                <a:gd name="T16" fmla="*/ 4 w 14"/>
                <a:gd name="T17" fmla="*/ 69 h 69"/>
                <a:gd name="T18" fmla="*/ 14 w 14"/>
                <a:gd name="T19" fmla="*/ 69 h 69"/>
                <a:gd name="T20" fmla="*/ 13 w 14"/>
                <a:gd name="T21" fmla="*/ 67 h 69"/>
                <a:gd name="T22" fmla="*/ 13 w 14"/>
                <a:gd name="T23" fmla="*/ 61 h 69"/>
                <a:gd name="T24" fmla="*/ 12 w 14"/>
                <a:gd name="T25" fmla="*/ 53 h 69"/>
                <a:gd name="T26" fmla="*/ 11 w 14"/>
                <a:gd name="T27" fmla="*/ 44 h 69"/>
                <a:gd name="T28" fmla="*/ 10 w 14"/>
                <a:gd name="T29" fmla="*/ 32 h 69"/>
                <a:gd name="T30" fmla="*/ 10 w 14"/>
                <a:gd name="T31" fmla="*/ 20 h 69"/>
                <a:gd name="T32" fmla="*/ 12 w 14"/>
                <a:gd name="T33" fmla="*/ 10 h 69"/>
                <a:gd name="T34" fmla="*/ 14 w 14"/>
                <a:gd name="T35" fmla="*/ 2 h 69"/>
                <a:gd name="T36" fmla="*/ 14 w 14"/>
                <a:gd name="T37" fmla="*/ 2 h 69"/>
                <a:gd name="T38" fmla="*/ 14 w 14"/>
                <a:gd name="T39" fmla="*/ 2 h 69"/>
                <a:gd name="T40" fmla="*/ 14 w 14"/>
                <a:gd name="T41" fmla="*/ 0 h 69"/>
                <a:gd name="T42" fmla="*/ 14 w 14"/>
                <a:gd name="T43" fmla="*/ 0 h 69"/>
                <a:gd name="T44" fmla="*/ 13 w 14"/>
                <a:gd name="T45" fmla="*/ 0 h 69"/>
                <a:gd name="T46" fmla="*/ 11 w 14"/>
                <a:gd name="T47" fmla="*/ 0 h 69"/>
                <a:gd name="T48" fmla="*/ 8 w 14"/>
                <a:gd name="T49" fmla="*/ 2 h 69"/>
                <a:gd name="T50" fmla="*/ 5 w 14"/>
                <a:gd name="T51"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 h="69">
                  <a:moveTo>
                    <a:pt x="5" y="2"/>
                  </a:moveTo>
                  <a:lnTo>
                    <a:pt x="5" y="3"/>
                  </a:lnTo>
                  <a:lnTo>
                    <a:pt x="4" y="7"/>
                  </a:lnTo>
                  <a:lnTo>
                    <a:pt x="3" y="13"/>
                  </a:lnTo>
                  <a:lnTo>
                    <a:pt x="1" y="21"/>
                  </a:lnTo>
                  <a:lnTo>
                    <a:pt x="0" y="32"/>
                  </a:lnTo>
                  <a:lnTo>
                    <a:pt x="0" y="44"/>
                  </a:lnTo>
                  <a:lnTo>
                    <a:pt x="1" y="56"/>
                  </a:lnTo>
                  <a:lnTo>
                    <a:pt x="4" y="69"/>
                  </a:lnTo>
                  <a:lnTo>
                    <a:pt x="14" y="69"/>
                  </a:lnTo>
                  <a:lnTo>
                    <a:pt x="13" y="67"/>
                  </a:lnTo>
                  <a:lnTo>
                    <a:pt x="13" y="61"/>
                  </a:lnTo>
                  <a:lnTo>
                    <a:pt x="12" y="53"/>
                  </a:lnTo>
                  <a:lnTo>
                    <a:pt x="11" y="44"/>
                  </a:lnTo>
                  <a:lnTo>
                    <a:pt x="10" y="32"/>
                  </a:lnTo>
                  <a:lnTo>
                    <a:pt x="10" y="20"/>
                  </a:lnTo>
                  <a:lnTo>
                    <a:pt x="12" y="10"/>
                  </a:lnTo>
                  <a:lnTo>
                    <a:pt x="14" y="2"/>
                  </a:lnTo>
                  <a:lnTo>
                    <a:pt x="14" y="2"/>
                  </a:lnTo>
                  <a:lnTo>
                    <a:pt x="14" y="2"/>
                  </a:lnTo>
                  <a:lnTo>
                    <a:pt x="14" y="0"/>
                  </a:lnTo>
                  <a:lnTo>
                    <a:pt x="14" y="0"/>
                  </a:lnTo>
                  <a:lnTo>
                    <a:pt x="13" y="0"/>
                  </a:lnTo>
                  <a:lnTo>
                    <a:pt x="11" y="0"/>
                  </a:lnTo>
                  <a:lnTo>
                    <a:pt x="8" y="2"/>
                  </a:lnTo>
                  <a:lnTo>
                    <a:pt x="5" y="2"/>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11" name="Freeform 267">
              <a:extLst>
                <a:ext uri="{FF2B5EF4-FFF2-40B4-BE49-F238E27FC236}">
                  <a16:creationId xmlns:a16="http://schemas.microsoft.com/office/drawing/2014/main" id="{F835265F-C4C5-5FB1-C564-4D899F918385}"/>
                </a:ext>
              </a:extLst>
            </p:cNvPr>
            <p:cNvSpPr>
              <a:spLocks/>
            </p:cNvSpPr>
            <p:nvPr/>
          </p:nvSpPr>
          <p:spPr bwMode="auto">
            <a:xfrm>
              <a:off x="1177" y="1071"/>
              <a:ext cx="12" cy="57"/>
            </a:xfrm>
            <a:custGeom>
              <a:avLst/>
              <a:gdLst>
                <a:gd name="T0" fmla="*/ 4 w 12"/>
                <a:gd name="T1" fmla="*/ 1 h 57"/>
                <a:gd name="T2" fmla="*/ 3 w 12"/>
                <a:gd name="T3" fmla="*/ 3 h 57"/>
                <a:gd name="T4" fmla="*/ 3 w 12"/>
                <a:gd name="T5" fmla="*/ 5 h 57"/>
                <a:gd name="T6" fmla="*/ 2 w 12"/>
                <a:gd name="T7" fmla="*/ 11 h 57"/>
                <a:gd name="T8" fmla="*/ 0 w 12"/>
                <a:gd name="T9" fmla="*/ 18 h 57"/>
                <a:gd name="T10" fmla="*/ 0 w 12"/>
                <a:gd name="T11" fmla="*/ 26 h 57"/>
                <a:gd name="T12" fmla="*/ 0 w 12"/>
                <a:gd name="T13" fmla="*/ 35 h 57"/>
                <a:gd name="T14" fmla="*/ 2 w 12"/>
                <a:gd name="T15" fmla="*/ 46 h 57"/>
                <a:gd name="T16" fmla="*/ 3 w 12"/>
                <a:gd name="T17" fmla="*/ 57 h 57"/>
                <a:gd name="T18" fmla="*/ 11 w 12"/>
                <a:gd name="T19" fmla="*/ 56 h 57"/>
                <a:gd name="T20" fmla="*/ 11 w 12"/>
                <a:gd name="T21" fmla="*/ 55 h 57"/>
                <a:gd name="T22" fmla="*/ 10 w 12"/>
                <a:gd name="T23" fmla="*/ 50 h 57"/>
                <a:gd name="T24" fmla="*/ 10 w 12"/>
                <a:gd name="T25" fmla="*/ 43 h 57"/>
                <a:gd name="T26" fmla="*/ 9 w 12"/>
                <a:gd name="T27" fmla="*/ 35 h 57"/>
                <a:gd name="T28" fmla="*/ 7 w 12"/>
                <a:gd name="T29" fmla="*/ 26 h 57"/>
                <a:gd name="T30" fmla="*/ 9 w 12"/>
                <a:gd name="T31" fmla="*/ 17 h 57"/>
                <a:gd name="T32" fmla="*/ 10 w 12"/>
                <a:gd name="T33" fmla="*/ 8 h 57"/>
                <a:gd name="T34" fmla="*/ 12 w 12"/>
                <a:gd name="T35" fmla="*/ 0 h 57"/>
                <a:gd name="T36" fmla="*/ 12 w 12"/>
                <a:gd name="T37" fmla="*/ 0 h 57"/>
                <a:gd name="T38" fmla="*/ 12 w 12"/>
                <a:gd name="T39" fmla="*/ 0 h 57"/>
                <a:gd name="T40" fmla="*/ 12 w 12"/>
                <a:gd name="T41" fmla="*/ 0 h 57"/>
                <a:gd name="T42" fmla="*/ 11 w 12"/>
                <a:gd name="T43" fmla="*/ 0 h 57"/>
                <a:gd name="T44" fmla="*/ 10 w 12"/>
                <a:gd name="T45" fmla="*/ 0 h 57"/>
                <a:gd name="T46" fmla="*/ 9 w 12"/>
                <a:gd name="T47" fmla="*/ 0 h 57"/>
                <a:gd name="T48" fmla="*/ 6 w 12"/>
                <a:gd name="T49" fmla="*/ 0 h 57"/>
                <a:gd name="T50" fmla="*/ 4 w 12"/>
                <a:gd name="T51"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57">
                  <a:moveTo>
                    <a:pt x="4" y="1"/>
                  </a:moveTo>
                  <a:lnTo>
                    <a:pt x="3" y="3"/>
                  </a:lnTo>
                  <a:lnTo>
                    <a:pt x="3" y="5"/>
                  </a:lnTo>
                  <a:lnTo>
                    <a:pt x="2" y="11"/>
                  </a:lnTo>
                  <a:lnTo>
                    <a:pt x="0" y="18"/>
                  </a:lnTo>
                  <a:lnTo>
                    <a:pt x="0" y="26"/>
                  </a:lnTo>
                  <a:lnTo>
                    <a:pt x="0" y="35"/>
                  </a:lnTo>
                  <a:lnTo>
                    <a:pt x="2" y="46"/>
                  </a:lnTo>
                  <a:lnTo>
                    <a:pt x="3" y="57"/>
                  </a:lnTo>
                  <a:lnTo>
                    <a:pt x="11" y="56"/>
                  </a:lnTo>
                  <a:lnTo>
                    <a:pt x="11" y="55"/>
                  </a:lnTo>
                  <a:lnTo>
                    <a:pt x="10" y="50"/>
                  </a:lnTo>
                  <a:lnTo>
                    <a:pt x="10" y="43"/>
                  </a:lnTo>
                  <a:lnTo>
                    <a:pt x="9" y="35"/>
                  </a:lnTo>
                  <a:lnTo>
                    <a:pt x="7" y="26"/>
                  </a:lnTo>
                  <a:lnTo>
                    <a:pt x="9" y="17"/>
                  </a:lnTo>
                  <a:lnTo>
                    <a:pt x="10" y="8"/>
                  </a:lnTo>
                  <a:lnTo>
                    <a:pt x="12" y="0"/>
                  </a:lnTo>
                  <a:lnTo>
                    <a:pt x="12" y="0"/>
                  </a:lnTo>
                  <a:lnTo>
                    <a:pt x="12" y="0"/>
                  </a:lnTo>
                  <a:lnTo>
                    <a:pt x="12" y="0"/>
                  </a:lnTo>
                  <a:lnTo>
                    <a:pt x="11" y="0"/>
                  </a:lnTo>
                  <a:lnTo>
                    <a:pt x="10" y="0"/>
                  </a:lnTo>
                  <a:lnTo>
                    <a:pt x="9" y="0"/>
                  </a:lnTo>
                  <a:lnTo>
                    <a:pt x="6" y="0"/>
                  </a:lnTo>
                  <a:lnTo>
                    <a:pt x="4" y="1"/>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12" name="Freeform 268">
              <a:extLst>
                <a:ext uri="{FF2B5EF4-FFF2-40B4-BE49-F238E27FC236}">
                  <a16:creationId xmlns:a16="http://schemas.microsoft.com/office/drawing/2014/main" id="{24DB8DE8-9A11-F7E8-9B2D-C2147E7D2570}"/>
                </a:ext>
              </a:extLst>
            </p:cNvPr>
            <p:cNvSpPr>
              <a:spLocks/>
            </p:cNvSpPr>
            <p:nvPr/>
          </p:nvSpPr>
          <p:spPr bwMode="auto">
            <a:xfrm>
              <a:off x="1177" y="1076"/>
              <a:ext cx="10" cy="45"/>
            </a:xfrm>
            <a:custGeom>
              <a:avLst/>
              <a:gdLst>
                <a:gd name="T0" fmla="*/ 4 w 10"/>
                <a:gd name="T1" fmla="*/ 1 h 45"/>
                <a:gd name="T2" fmla="*/ 3 w 10"/>
                <a:gd name="T3" fmla="*/ 2 h 45"/>
                <a:gd name="T4" fmla="*/ 3 w 10"/>
                <a:gd name="T5" fmla="*/ 5 h 45"/>
                <a:gd name="T6" fmla="*/ 2 w 10"/>
                <a:gd name="T7" fmla="*/ 9 h 45"/>
                <a:gd name="T8" fmla="*/ 2 w 10"/>
                <a:gd name="T9" fmla="*/ 14 h 45"/>
                <a:gd name="T10" fmla="*/ 0 w 10"/>
                <a:gd name="T11" fmla="*/ 21 h 45"/>
                <a:gd name="T12" fmla="*/ 0 w 10"/>
                <a:gd name="T13" fmla="*/ 28 h 45"/>
                <a:gd name="T14" fmla="*/ 2 w 10"/>
                <a:gd name="T15" fmla="*/ 37 h 45"/>
                <a:gd name="T16" fmla="*/ 3 w 10"/>
                <a:gd name="T17" fmla="*/ 45 h 45"/>
                <a:gd name="T18" fmla="*/ 10 w 10"/>
                <a:gd name="T19" fmla="*/ 45 h 45"/>
                <a:gd name="T20" fmla="*/ 10 w 10"/>
                <a:gd name="T21" fmla="*/ 44 h 45"/>
                <a:gd name="T22" fmla="*/ 9 w 10"/>
                <a:gd name="T23" fmla="*/ 41 h 45"/>
                <a:gd name="T24" fmla="*/ 7 w 10"/>
                <a:gd name="T25" fmla="*/ 35 h 45"/>
                <a:gd name="T26" fmla="*/ 7 w 10"/>
                <a:gd name="T27" fmla="*/ 28 h 45"/>
                <a:gd name="T28" fmla="*/ 6 w 10"/>
                <a:gd name="T29" fmla="*/ 21 h 45"/>
                <a:gd name="T30" fmla="*/ 7 w 10"/>
                <a:gd name="T31" fmla="*/ 14 h 45"/>
                <a:gd name="T32" fmla="*/ 7 w 10"/>
                <a:gd name="T33" fmla="*/ 7 h 45"/>
                <a:gd name="T34" fmla="*/ 10 w 10"/>
                <a:gd name="T35" fmla="*/ 1 h 45"/>
                <a:gd name="T36" fmla="*/ 10 w 10"/>
                <a:gd name="T37" fmla="*/ 1 h 45"/>
                <a:gd name="T38" fmla="*/ 10 w 10"/>
                <a:gd name="T39" fmla="*/ 1 h 45"/>
                <a:gd name="T40" fmla="*/ 10 w 10"/>
                <a:gd name="T41" fmla="*/ 1 h 45"/>
                <a:gd name="T42" fmla="*/ 10 w 10"/>
                <a:gd name="T43" fmla="*/ 0 h 45"/>
                <a:gd name="T44" fmla="*/ 9 w 10"/>
                <a:gd name="T45" fmla="*/ 0 h 45"/>
                <a:gd name="T46" fmla="*/ 7 w 10"/>
                <a:gd name="T47" fmla="*/ 1 h 45"/>
                <a:gd name="T48" fmla="*/ 6 w 10"/>
                <a:gd name="T49" fmla="*/ 1 h 45"/>
                <a:gd name="T50" fmla="*/ 4 w 10"/>
                <a:gd name="T51"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45">
                  <a:moveTo>
                    <a:pt x="4" y="1"/>
                  </a:moveTo>
                  <a:lnTo>
                    <a:pt x="3" y="2"/>
                  </a:lnTo>
                  <a:lnTo>
                    <a:pt x="3" y="5"/>
                  </a:lnTo>
                  <a:lnTo>
                    <a:pt x="2" y="9"/>
                  </a:lnTo>
                  <a:lnTo>
                    <a:pt x="2" y="14"/>
                  </a:lnTo>
                  <a:lnTo>
                    <a:pt x="0" y="21"/>
                  </a:lnTo>
                  <a:lnTo>
                    <a:pt x="0" y="28"/>
                  </a:lnTo>
                  <a:lnTo>
                    <a:pt x="2" y="37"/>
                  </a:lnTo>
                  <a:lnTo>
                    <a:pt x="3" y="45"/>
                  </a:lnTo>
                  <a:lnTo>
                    <a:pt x="10" y="45"/>
                  </a:lnTo>
                  <a:lnTo>
                    <a:pt x="10" y="44"/>
                  </a:lnTo>
                  <a:lnTo>
                    <a:pt x="9" y="41"/>
                  </a:lnTo>
                  <a:lnTo>
                    <a:pt x="7" y="35"/>
                  </a:lnTo>
                  <a:lnTo>
                    <a:pt x="7" y="28"/>
                  </a:lnTo>
                  <a:lnTo>
                    <a:pt x="6" y="21"/>
                  </a:lnTo>
                  <a:lnTo>
                    <a:pt x="7" y="14"/>
                  </a:lnTo>
                  <a:lnTo>
                    <a:pt x="7" y="7"/>
                  </a:lnTo>
                  <a:lnTo>
                    <a:pt x="10" y="1"/>
                  </a:lnTo>
                  <a:lnTo>
                    <a:pt x="10" y="1"/>
                  </a:lnTo>
                  <a:lnTo>
                    <a:pt x="10" y="1"/>
                  </a:lnTo>
                  <a:lnTo>
                    <a:pt x="10" y="1"/>
                  </a:lnTo>
                  <a:lnTo>
                    <a:pt x="10" y="0"/>
                  </a:lnTo>
                  <a:lnTo>
                    <a:pt x="9" y="0"/>
                  </a:lnTo>
                  <a:lnTo>
                    <a:pt x="7" y="1"/>
                  </a:lnTo>
                  <a:lnTo>
                    <a:pt x="6" y="1"/>
                  </a:lnTo>
                  <a:lnTo>
                    <a:pt x="4"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13" name="Freeform 269">
              <a:extLst>
                <a:ext uri="{FF2B5EF4-FFF2-40B4-BE49-F238E27FC236}">
                  <a16:creationId xmlns:a16="http://schemas.microsoft.com/office/drawing/2014/main" id="{C5BEE2AF-97E4-3755-FE85-B3BBE77AFD0A}"/>
                </a:ext>
              </a:extLst>
            </p:cNvPr>
            <p:cNvSpPr>
              <a:spLocks/>
            </p:cNvSpPr>
            <p:nvPr/>
          </p:nvSpPr>
          <p:spPr bwMode="auto">
            <a:xfrm>
              <a:off x="1179" y="1082"/>
              <a:ext cx="7" cy="34"/>
            </a:xfrm>
            <a:custGeom>
              <a:avLst/>
              <a:gdLst>
                <a:gd name="T0" fmla="*/ 2 w 7"/>
                <a:gd name="T1" fmla="*/ 1 h 34"/>
                <a:gd name="T2" fmla="*/ 1 w 7"/>
                <a:gd name="T3" fmla="*/ 1 h 34"/>
                <a:gd name="T4" fmla="*/ 1 w 7"/>
                <a:gd name="T5" fmla="*/ 3 h 34"/>
                <a:gd name="T6" fmla="*/ 0 w 7"/>
                <a:gd name="T7" fmla="*/ 6 h 34"/>
                <a:gd name="T8" fmla="*/ 0 w 7"/>
                <a:gd name="T9" fmla="*/ 10 h 34"/>
                <a:gd name="T10" fmla="*/ 0 w 7"/>
                <a:gd name="T11" fmla="*/ 15 h 34"/>
                <a:gd name="T12" fmla="*/ 0 w 7"/>
                <a:gd name="T13" fmla="*/ 21 h 34"/>
                <a:gd name="T14" fmla="*/ 0 w 7"/>
                <a:gd name="T15" fmla="*/ 27 h 34"/>
                <a:gd name="T16" fmla="*/ 1 w 7"/>
                <a:gd name="T17" fmla="*/ 34 h 34"/>
                <a:gd name="T18" fmla="*/ 5 w 7"/>
                <a:gd name="T19" fmla="*/ 34 h 34"/>
                <a:gd name="T20" fmla="*/ 5 w 7"/>
                <a:gd name="T21" fmla="*/ 32 h 34"/>
                <a:gd name="T22" fmla="*/ 5 w 7"/>
                <a:gd name="T23" fmla="*/ 29 h 34"/>
                <a:gd name="T24" fmla="*/ 4 w 7"/>
                <a:gd name="T25" fmla="*/ 25 h 34"/>
                <a:gd name="T26" fmla="*/ 4 w 7"/>
                <a:gd name="T27" fmla="*/ 21 h 34"/>
                <a:gd name="T28" fmla="*/ 4 w 7"/>
                <a:gd name="T29" fmla="*/ 15 h 34"/>
                <a:gd name="T30" fmla="*/ 4 w 7"/>
                <a:gd name="T31" fmla="*/ 10 h 34"/>
                <a:gd name="T32" fmla="*/ 4 w 7"/>
                <a:gd name="T33" fmla="*/ 4 h 34"/>
                <a:gd name="T34" fmla="*/ 7 w 7"/>
                <a:gd name="T35" fmla="*/ 1 h 34"/>
                <a:gd name="T36" fmla="*/ 7 w 7"/>
                <a:gd name="T37" fmla="*/ 1 h 34"/>
                <a:gd name="T38" fmla="*/ 7 w 7"/>
                <a:gd name="T39" fmla="*/ 0 h 34"/>
                <a:gd name="T40" fmla="*/ 5 w 7"/>
                <a:gd name="T41" fmla="*/ 0 h 34"/>
                <a:gd name="T42" fmla="*/ 5 w 7"/>
                <a:gd name="T43" fmla="*/ 0 h 34"/>
                <a:gd name="T44" fmla="*/ 5 w 7"/>
                <a:gd name="T45" fmla="*/ 0 h 34"/>
                <a:gd name="T46" fmla="*/ 4 w 7"/>
                <a:gd name="T47" fmla="*/ 0 h 34"/>
                <a:gd name="T48" fmla="*/ 3 w 7"/>
                <a:gd name="T49" fmla="*/ 0 h 34"/>
                <a:gd name="T50" fmla="*/ 2 w 7"/>
                <a:gd name="T51"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 h="34">
                  <a:moveTo>
                    <a:pt x="2" y="1"/>
                  </a:moveTo>
                  <a:lnTo>
                    <a:pt x="1" y="1"/>
                  </a:lnTo>
                  <a:lnTo>
                    <a:pt x="1" y="3"/>
                  </a:lnTo>
                  <a:lnTo>
                    <a:pt x="0" y="6"/>
                  </a:lnTo>
                  <a:lnTo>
                    <a:pt x="0" y="10"/>
                  </a:lnTo>
                  <a:lnTo>
                    <a:pt x="0" y="15"/>
                  </a:lnTo>
                  <a:lnTo>
                    <a:pt x="0" y="21"/>
                  </a:lnTo>
                  <a:lnTo>
                    <a:pt x="0" y="27"/>
                  </a:lnTo>
                  <a:lnTo>
                    <a:pt x="1" y="34"/>
                  </a:lnTo>
                  <a:lnTo>
                    <a:pt x="5" y="34"/>
                  </a:lnTo>
                  <a:lnTo>
                    <a:pt x="5" y="32"/>
                  </a:lnTo>
                  <a:lnTo>
                    <a:pt x="5" y="29"/>
                  </a:lnTo>
                  <a:lnTo>
                    <a:pt x="4" y="25"/>
                  </a:lnTo>
                  <a:lnTo>
                    <a:pt x="4" y="21"/>
                  </a:lnTo>
                  <a:lnTo>
                    <a:pt x="4" y="15"/>
                  </a:lnTo>
                  <a:lnTo>
                    <a:pt x="4" y="10"/>
                  </a:lnTo>
                  <a:lnTo>
                    <a:pt x="4" y="4"/>
                  </a:lnTo>
                  <a:lnTo>
                    <a:pt x="7" y="1"/>
                  </a:lnTo>
                  <a:lnTo>
                    <a:pt x="7" y="1"/>
                  </a:lnTo>
                  <a:lnTo>
                    <a:pt x="7" y="0"/>
                  </a:lnTo>
                  <a:lnTo>
                    <a:pt x="5" y="0"/>
                  </a:lnTo>
                  <a:lnTo>
                    <a:pt x="5" y="0"/>
                  </a:lnTo>
                  <a:lnTo>
                    <a:pt x="5" y="0"/>
                  </a:lnTo>
                  <a:lnTo>
                    <a:pt x="4" y="0"/>
                  </a:lnTo>
                  <a:lnTo>
                    <a:pt x="3" y="0"/>
                  </a:lnTo>
                  <a:lnTo>
                    <a:pt x="2" y="1"/>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14" name="Freeform 270">
              <a:extLst>
                <a:ext uri="{FF2B5EF4-FFF2-40B4-BE49-F238E27FC236}">
                  <a16:creationId xmlns:a16="http://schemas.microsoft.com/office/drawing/2014/main" id="{6D885BC2-73C3-610A-0498-E670344DE2A0}"/>
                </a:ext>
              </a:extLst>
            </p:cNvPr>
            <p:cNvSpPr>
              <a:spLocks/>
            </p:cNvSpPr>
            <p:nvPr/>
          </p:nvSpPr>
          <p:spPr bwMode="auto">
            <a:xfrm>
              <a:off x="1274" y="1049"/>
              <a:ext cx="24" cy="91"/>
            </a:xfrm>
            <a:custGeom>
              <a:avLst/>
              <a:gdLst>
                <a:gd name="T0" fmla="*/ 24 w 24"/>
                <a:gd name="T1" fmla="*/ 1 h 91"/>
                <a:gd name="T2" fmla="*/ 22 w 24"/>
                <a:gd name="T3" fmla="*/ 1 h 91"/>
                <a:gd name="T4" fmla="*/ 21 w 24"/>
                <a:gd name="T5" fmla="*/ 4 h 91"/>
                <a:gd name="T6" fmla="*/ 19 w 24"/>
                <a:gd name="T7" fmla="*/ 8 h 91"/>
                <a:gd name="T8" fmla="*/ 17 w 24"/>
                <a:gd name="T9" fmla="*/ 16 h 91"/>
                <a:gd name="T10" fmla="*/ 15 w 24"/>
                <a:gd name="T11" fmla="*/ 28 h 91"/>
                <a:gd name="T12" fmla="*/ 14 w 24"/>
                <a:gd name="T13" fmla="*/ 43 h 91"/>
                <a:gd name="T14" fmla="*/ 15 w 24"/>
                <a:gd name="T15" fmla="*/ 64 h 91"/>
                <a:gd name="T16" fmla="*/ 18 w 24"/>
                <a:gd name="T17" fmla="*/ 91 h 91"/>
                <a:gd name="T18" fmla="*/ 5 w 24"/>
                <a:gd name="T19" fmla="*/ 91 h 91"/>
                <a:gd name="T20" fmla="*/ 4 w 24"/>
                <a:gd name="T21" fmla="*/ 88 h 91"/>
                <a:gd name="T22" fmla="*/ 3 w 24"/>
                <a:gd name="T23" fmla="*/ 81 h 91"/>
                <a:gd name="T24" fmla="*/ 1 w 24"/>
                <a:gd name="T25" fmla="*/ 70 h 91"/>
                <a:gd name="T26" fmla="*/ 0 w 24"/>
                <a:gd name="T27" fmla="*/ 56 h 91"/>
                <a:gd name="T28" fmla="*/ 0 w 24"/>
                <a:gd name="T29" fmla="*/ 42 h 91"/>
                <a:gd name="T30" fmla="*/ 1 w 24"/>
                <a:gd name="T31" fmla="*/ 27 h 91"/>
                <a:gd name="T32" fmla="*/ 4 w 24"/>
                <a:gd name="T33" fmla="*/ 13 h 91"/>
                <a:gd name="T34" fmla="*/ 7 w 24"/>
                <a:gd name="T35" fmla="*/ 0 h 91"/>
                <a:gd name="T36" fmla="*/ 24 w 24"/>
                <a:gd name="T37" fmla="*/ 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91">
                  <a:moveTo>
                    <a:pt x="24" y="1"/>
                  </a:moveTo>
                  <a:lnTo>
                    <a:pt x="22" y="1"/>
                  </a:lnTo>
                  <a:lnTo>
                    <a:pt x="21" y="4"/>
                  </a:lnTo>
                  <a:lnTo>
                    <a:pt x="19" y="8"/>
                  </a:lnTo>
                  <a:lnTo>
                    <a:pt x="17" y="16"/>
                  </a:lnTo>
                  <a:lnTo>
                    <a:pt x="15" y="28"/>
                  </a:lnTo>
                  <a:lnTo>
                    <a:pt x="14" y="43"/>
                  </a:lnTo>
                  <a:lnTo>
                    <a:pt x="15" y="64"/>
                  </a:lnTo>
                  <a:lnTo>
                    <a:pt x="18" y="91"/>
                  </a:lnTo>
                  <a:lnTo>
                    <a:pt x="5" y="91"/>
                  </a:lnTo>
                  <a:lnTo>
                    <a:pt x="4" y="88"/>
                  </a:lnTo>
                  <a:lnTo>
                    <a:pt x="3" y="81"/>
                  </a:lnTo>
                  <a:lnTo>
                    <a:pt x="1" y="70"/>
                  </a:lnTo>
                  <a:lnTo>
                    <a:pt x="0" y="56"/>
                  </a:lnTo>
                  <a:lnTo>
                    <a:pt x="0" y="42"/>
                  </a:lnTo>
                  <a:lnTo>
                    <a:pt x="1" y="27"/>
                  </a:lnTo>
                  <a:lnTo>
                    <a:pt x="4" y="13"/>
                  </a:lnTo>
                  <a:lnTo>
                    <a:pt x="7" y="0"/>
                  </a:lnTo>
                  <a:lnTo>
                    <a:pt x="24" y="1"/>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15" name="Freeform 271">
              <a:extLst>
                <a:ext uri="{FF2B5EF4-FFF2-40B4-BE49-F238E27FC236}">
                  <a16:creationId xmlns:a16="http://schemas.microsoft.com/office/drawing/2014/main" id="{52FEE6C5-8228-58F8-CF91-A88C6DCECF8E}"/>
                </a:ext>
              </a:extLst>
            </p:cNvPr>
            <p:cNvSpPr>
              <a:spLocks/>
            </p:cNvSpPr>
            <p:nvPr/>
          </p:nvSpPr>
          <p:spPr bwMode="auto">
            <a:xfrm>
              <a:off x="1275" y="1056"/>
              <a:ext cx="19" cy="77"/>
            </a:xfrm>
            <a:custGeom>
              <a:avLst/>
              <a:gdLst>
                <a:gd name="T0" fmla="*/ 19 w 19"/>
                <a:gd name="T1" fmla="*/ 0 h 77"/>
                <a:gd name="T2" fmla="*/ 19 w 19"/>
                <a:gd name="T3" fmla="*/ 1 h 77"/>
                <a:gd name="T4" fmla="*/ 18 w 19"/>
                <a:gd name="T5" fmla="*/ 2 h 77"/>
                <a:gd name="T6" fmla="*/ 17 w 19"/>
                <a:gd name="T7" fmla="*/ 7 h 77"/>
                <a:gd name="T8" fmla="*/ 14 w 19"/>
                <a:gd name="T9" fmla="*/ 13 h 77"/>
                <a:gd name="T10" fmla="*/ 13 w 19"/>
                <a:gd name="T11" fmla="*/ 23 h 77"/>
                <a:gd name="T12" fmla="*/ 12 w 19"/>
                <a:gd name="T13" fmla="*/ 36 h 77"/>
                <a:gd name="T14" fmla="*/ 13 w 19"/>
                <a:gd name="T15" fmla="*/ 54 h 77"/>
                <a:gd name="T16" fmla="*/ 14 w 19"/>
                <a:gd name="T17" fmla="*/ 77 h 77"/>
                <a:gd name="T18" fmla="*/ 4 w 19"/>
                <a:gd name="T19" fmla="*/ 77 h 77"/>
                <a:gd name="T20" fmla="*/ 4 w 19"/>
                <a:gd name="T21" fmla="*/ 75 h 77"/>
                <a:gd name="T22" fmla="*/ 3 w 19"/>
                <a:gd name="T23" fmla="*/ 69 h 77"/>
                <a:gd name="T24" fmla="*/ 2 w 19"/>
                <a:gd name="T25" fmla="*/ 60 h 77"/>
                <a:gd name="T26" fmla="*/ 0 w 19"/>
                <a:gd name="T27" fmla="*/ 48 h 77"/>
                <a:gd name="T28" fmla="*/ 0 w 19"/>
                <a:gd name="T29" fmla="*/ 35 h 77"/>
                <a:gd name="T30" fmla="*/ 0 w 19"/>
                <a:gd name="T31" fmla="*/ 22 h 77"/>
                <a:gd name="T32" fmla="*/ 3 w 19"/>
                <a:gd name="T33" fmla="*/ 11 h 77"/>
                <a:gd name="T34" fmla="*/ 6 w 19"/>
                <a:gd name="T35" fmla="*/ 0 h 77"/>
                <a:gd name="T36" fmla="*/ 19 w 19"/>
                <a:gd name="T3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77">
                  <a:moveTo>
                    <a:pt x="19" y="0"/>
                  </a:moveTo>
                  <a:lnTo>
                    <a:pt x="19" y="1"/>
                  </a:lnTo>
                  <a:lnTo>
                    <a:pt x="18" y="2"/>
                  </a:lnTo>
                  <a:lnTo>
                    <a:pt x="17" y="7"/>
                  </a:lnTo>
                  <a:lnTo>
                    <a:pt x="14" y="13"/>
                  </a:lnTo>
                  <a:lnTo>
                    <a:pt x="13" y="23"/>
                  </a:lnTo>
                  <a:lnTo>
                    <a:pt x="12" y="36"/>
                  </a:lnTo>
                  <a:lnTo>
                    <a:pt x="13" y="54"/>
                  </a:lnTo>
                  <a:lnTo>
                    <a:pt x="14" y="77"/>
                  </a:lnTo>
                  <a:lnTo>
                    <a:pt x="4" y="77"/>
                  </a:lnTo>
                  <a:lnTo>
                    <a:pt x="4" y="75"/>
                  </a:lnTo>
                  <a:lnTo>
                    <a:pt x="3" y="69"/>
                  </a:lnTo>
                  <a:lnTo>
                    <a:pt x="2" y="60"/>
                  </a:lnTo>
                  <a:lnTo>
                    <a:pt x="0" y="48"/>
                  </a:lnTo>
                  <a:lnTo>
                    <a:pt x="0" y="35"/>
                  </a:lnTo>
                  <a:lnTo>
                    <a:pt x="0" y="22"/>
                  </a:lnTo>
                  <a:lnTo>
                    <a:pt x="3" y="11"/>
                  </a:lnTo>
                  <a:lnTo>
                    <a:pt x="6" y="0"/>
                  </a:lnTo>
                  <a:lnTo>
                    <a:pt x="19" y="0"/>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16" name="Freeform 272">
              <a:extLst>
                <a:ext uri="{FF2B5EF4-FFF2-40B4-BE49-F238E27FC236}">
                  <a16:creationId xmlns:a16="http://schemas.microsoft.com/office/drawing/2014/main" id="{A2A03DCE-2797-C108-BFD2-6EBD1D17A792}"/>
                </a:ext>
              </a:extLst>
            </p:cNvPr>
            <p:cNvSpPr>
              <a:spLocks/>
            </p:cNvSpPr>
            <p:nvPr/>
          </p:nvSpPr>
          <p:spPr bwMode="auto">
            <a:xfrm>
              <a:off x="1277" y="1062"/>
              <a:ext cx="15" cy="64"/>
            </a:xfrm>
            <a:custGeom>
              <a:avLst/>
              <a:gdLst>
                <a:gd name="T0" fmla="*/ 15 w 15"/>
                <a:gd name="T1" fmla="*/ 0 h 64"/>
                <a:gd name="T2" fmla="*/ 15 w 15"/>
                <a:gd name="T3" fmla="*/ 1 h 64"/>
                <a:gd name="T4" fmla="*/ 14 w 15"/>
                <a:gd name="T5" fmla="*/ 2 h 64"/>
                <a:gd name="T6" fmla="*/ 12 w 15"/>
                <a:gd name="T7" fmla="*/ 6 h 64"/>
                <a:gd name="T8" fmla="*/ 11 w 15"/>
                <a:gd name="T9" fmla="*/ 12 h 64"/>
                <a:gd name="T10" fmla="*/ 10 w 15"/>
                <a:gd name="T11" fmla="*/ 20 h 64"/>
                <a:gd name="T12" fmla="*/ 9 w 15"/>
                <a:gd name="T13" fmla="*/ 30 h 64"/>
                <a:gd name="T14" fmla="*/ 10 w 15"/>
                <a:gd name="T15" fmla="*/ 45 h 64"/>
                <a:gd name="T16" fmla="*/ 11 w 15"/>
                <a:gd name="T17" fmla="*/ 64 h 64"/>
                <a:gd name="T18" fmla="*/ 2 w 15"/>
                <a:gd name="T19" fmla="*/ 64 h 64"/>
                <a:gd name="T20" fmla="*/ 2 w 15"/>
                <a:gd name="T21" fmla="*/ 62 h 64"/>
                <a:gd name="T22" fmla="*/ 1 w 15"/>
                <a:gd name="T23" fmla="*/ 57 h 64"/>
                <a:gd name="T24" fmla="*/ 0 w 15"/>
                <a:gd name="T25" fmla="*/ 49 h 64"/>
                <a:gd name="T26" fmla="*/ 0 w 15"/>
                <a:gd name="T27" fmla="*/ 40 h 64"/>
                <a:gd name="T28" fmla="*/ 0 w 15"/>
                <a:gd name="T29" fmla="*/ 29 h 64"/>
                <a:gd name="T30" fmla="*/ 0 w 15"/>
                <a:gd name="T31" fmla="*/ 19 h 64"/>
                <a:gd name="T32" fmla="*/ 1 w 15"/>
                <a:gd name="T33" fmla="*/ 8 h 64"/>
                <a:gd name="T34" fmla="*/ 4 w 15"/>
                <a:gd name="T35" fmla="*/ 0 h 64"/>
                <a:gd name="T36" fmla="*/ 15 w 15"/>
                <a:gd name="T3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4">
                  <a:moveTo>
                    <a:pt x="15" y="0"/>
                  </a:moveTo>
                  <a:lnTo>
                    <a:pt x="15" y="1"/>
                  </a:lnTo>
                  <a:lnTo>
                    <a:pt x="14" y="2"/>
                  </a:lnTo>
                  <a:lnTo>
                    <a:pt x="12" y="6"/>
                  </a:lnTo>
                  <a:lnTo>
                    <a:pt x="11" y="12"/>
                  </a:lnTo>
                  <a:lnTo>
                    <a:pt x="10" y="20"/>
                  </a:lnTo>
                  <a:lnTo>
                    <a:pt x="9" y="30"/>
                  </a:lnTo>
                  <a:lnTo>
                    <a:pt x="10" y="45"/>
                  </a:lnTo>
                  <a:lnTo>
                    <a:pt x="11" y="64"/>
                  </a:lnTo>
                  <a:lnTo>
                    <a:pt x="2" y="64"/>
                  </a:lnTo>
                  <a:lnTo>
                    <a:pt x="2" y="62"/>
                  </a:lnTo>
                  <a:lnTo>
                    <a:pt x="1" y="57"/>
                  </a:lnTo>
                  <a:lnTo>
                    <a:pt x="0" y="49"/>
                  </a:lnTo>
                  <a:lnTo>
                    <a:pt x="0" y="40"/>
                  </a:lnTo>
                  <a:lnTo>
                    <a:pt x="0" y="29"/>
                  </a:lnTo>
                  <a:lnTo>
                    <a:pt x="0" y="19"/>
                  </a:lnTo>
                  <a:lnTo>
                    <a:pt x="1" y="8"/>
                  </a:lnTo>
                  <a:lnTo>
                    <a:pt x="4" y="0"/>
                  </a:lnTo>
                  <a:lnTo>
                    <a:pt x="15" y="0"/>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17" name="Freeform 273">
              <a:extLst>
                <a:ext uri="{FF2B5EF4-FFF2-40B4-BE49-F238E27FC236}">
                  <a16:creationId xmlns:a16="http://schemas.microsoft.com/office/drawing/2014/main" id="{425612C9-3EE5-20A6-3A81-A4910097ECFE}"/>
                </a:ext>
              </a:extLst>
            </p:cNvPr>
            <p:cNvSpPr>
              <a:spLocks/>
            </p:cNvSpPr>
            <p:nvPr/>
          </p:nvSpPr>
          <p:spPr bwMode="auto">
            <a:xfrm>
              <a:off x="1277" y="1068"/>
              <a:ext cx="12" cy="51"/>
            </a:xfrm>
            <a:custGeom>
              <a:avLst/>
              <a:gdLst>
                <a:gd name="T0" fmla="*/ 12 w 12"/>
                <a:gd name="T1" fmla="*/ 1 h 51"/>
                <a:gd name="T2" fmla="*/ 12 w 12"/>
                <a:gd name="T3" fmla="*/ 1 h 51"/>
                <a:gd name="T4" fmla="*/ 11 w 12"/>
                <a:gd name="T5" fmla="*/ 2 h 51"/>
                <a:gd name="T6" fmla="*/ 10 w 12"/>
                <a:gd name="T7" fmla="*/ 4 h 51"/>
                <a:gd name="T8" fmla="*/ 9 w 12"/>
                <a:gd name="T9" fmla="*/ 9 h 51"/>
                <a:gd name="T10" fmla="*/ 9 w 12"/>
                <a:gd name="T11" fmla="*/ 16 h 51"/>
                <a:gd name="T12" fmla="*/ 8 w 12"/>
                <a:gd name="T13" fmla="*/ 24 h 51"/>
                <a:gd name="T14" fmla="*/ 8 w 12"/>
                <a:gd name="T15" fmla="*/ 36 h 51"/>
                <a:gd name="T16" fmla="*/ 9 w 12"/>
                <a:gd name="T17" fmla="*/ 51 h 51"/>
                <a:gd name="T18" fmla="*/ 2 w 12"/>
                <a:gd name="T19" fmla="*/ 51 h 51"/>
                <a:gd name="T20" fmla="*/ 2 w 12"/>
                <a:gd name="T21" fmla="*/ 50 h 51"/>
                <a:gd name="T22" fmla="*/ 2 w 12"/>
                <a:gd name="T23" fmla="*/ 45 h 51"/>
                <a:gd name="T24" fmla="*/ 1 w 12"/>
                <a:gd name="T25" fmla="*/ 39 h 51"/>
                <a:gd name="T26" fmla="*/ 1 w 12"/>
                <a:gd name="T27" fmla="*/ 31 h 51"/>
                <a:gd name="T28" fmla="*/ 0 w 12"/>
                <a:gd name="T29" fmla="*/ 23 h 51"/>
                <a:gd name="T30" fmla="*/ 1 w 12"/>
                <a:gd name="T31" fmla="*/ 15 h 51"/>
                <a:gd name="T32" fmla="*/ 2 w 12"/>
                <a:gd name="T33" fmla="*/ 7 h 51"/>
                <a:gd name="T34" fmla="*/ 4 w 12"/>
                <a:gd name="T35" fmla="*/ 0 h 51"/>
                <a:gd name="T36" fmla="*/ 12 w 12"/>
                <a:gd name="T37" fmla="*/ 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51">
                  <a:moveTo>
                    <a:pt x="12" y="1"/>
                  </a:moveTo>
                  <a:lnTo>
                    <a:pt x="12" y="1"/>
                  </a:lnTo>
                  <a:lnTo>
                    <a:pt x="11" y="2"/>
                  </a:lnTo>
                  <a:lnTo>
                    <a:pt x="10" y="4"/>
                  </a:lnTo>
                  <a:lnTo>
                    <a:pt x="9" y="9"/>
                  </a:lnTo>
                  <a:lnTo>
                    <a:pt x="9" y="16"/>
                  </a:lnTo>
                  <a:lnTo>
                    <a:pt x="8" y="24"/>
                  </a:lnTo>
                  <a:lnTo>
                    <a:pt x="8" y="36"/>
                  </a:lnTo>
                  <a:lnTo>
                    <a:pt x="9" y="51"/>
                  </a:lnTo>
                  <a:lnTo>
                    <a:pt x="2" y="51"/>
                  </a:lnTo>
                  <a:lnTo>
                    <a:pt x="2" y="50"/>
                  </a:lnTo>
                  <a:lnTo>
                    <a:pt x="2" y="45"/>
                  </a:lnTo>
                  <a:lnTo>
                    <a:pt x="1" y="39"/>
                  </a:lnTo>
                  <a:lnTo>
                    <a:pt x="1" y="31"/>
                  </a:lnTo>
                  <a:lnTo>
                    <a:pt x="0" y="23"/>
                  </a:lnTo>
                  <a:lnTo>
                    <a:pt x="1" y="15"/>
                  </a:lnTo>
                  <a:lnTo>
                    <a:pt x="2" y="7"/>
                  </a:lnTo>
                  <a:lnTo>
                    <a:pt x="4" y="0"/>
                  </a:lnTo>
                  <a:lnTo>
                    <a:pt x="12"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18" name="Freeform 274">
              <a:extLst>
                <a:ext uri="{FF2B5EF4-FFF2-40B4-BE49-F238E27FC236}">
                  <a16:creationId xmlns:a16="http://schemas.microsoft.com/office/drawing/2014/main" id="{9CFE5753-8ED6-CCE6-4390-87C246BF62CF}"/>
                </a:ext>
              </a:extLst>
            </p:cNvPr>
            <p:cNvSpPr>
              <a:spLocks/>
            </p:cNvSpPr>
            <p:nvPr/>
          </p:nvSpPr>
          <p:spPr bwMode="auto">
            <a:xfrm>
              <a:off x="1278" y="1075"/>
              <a:ext cx="9" cy="37"/>
            </a:xfrm>
            <a:custGeom>
              <a:avLst/>
              <a:gdLst>
                <a:gd name="T0" fmla="*/ 9 w 9"/>
                <a:gd name="T1" fmla="*/ 0 h 37"/>
                <a:gd name="T2" fmla="*/ 9 w 9"/>
                <a:gd name="T3" fmla="*/ 0 h 37"/>
                <a:gd name="T4" fmla="*/ 8 w 9"/>
                <a:gd name="T5" fmla="*/ 1 h 37"/>
                <a:gd name="T6" fmla="*/ 8 w 9"/>
                <a:gd name="T7" fmla="*/ 3 h 37"/>
                <a:gd name="T8" fmla="*/ 7 w 9"/>
                <a:gd name="T9" fmla="*/ 6 h 37"/>
                <a:gd name="T10" fmla="*/ 6 w 9"/>
                <a:gd name="T11" fmla="*/ 10 h 37"/>
                <a:gd name="T12" fmla="*/ 6 w 9"/>
                <a:gd name="T13" fmla="*/ 17 h 37"/>
                <a:gd name="T14" fmla="*/ 6 w 9"/>
                <a:gd name="T15" fmla="*/ 25 h 37"/>
                <a:gd name="T16" fmla="*/ 7 w 9"/>
                <a:gd name="T17" fmla="*/ 37 h 37"/>
                <a:gd name="T18" fmla="*/ 2 w 9"/>
                <a:gd name="T19" fmla="*/ 37 h 37"/>
                <a:gd name="T20" fmla="*/ 1 w 9"/>
                <a:gd name="T21" fmla="*/ 36 h 37"/>
                <a:gd name="T22" fmla="*/ 1 w 9"/>
                <a:gd name="T23" fmla="*/ 32 h 37"/>
                <a:gd name="T24" fmla="*/ 1 w 9"/>
                <a:gd name="T25" fmla="*/ 28 h 37"/>
                <a:gd name="T26" fmla="*/ 0 w 9"/>
                <a:gd name="T27" fmla="*/ 23 h 37"/>
                <a:gd name="T28" fmla="*/ 0 w 9"/>
                <a:gd name="T29" fmla="*/ 16 h 37"/>
                <a:gd name="T30" fmla="*/ 0 w 9"/>
                <a:gd name="T31" fmla="*/ 10 h 37"/>
                <a:gd name="T32" fmla="*/ 1 w 9"/>
                <a:gd name="T33" fmla="*/ 4 h 37"/>
                <a:gd name="T34" fmla="*/ 3 w 9"/>
                <a:gd name="T35" fmla="*/ 0 h 37"/>
                <a:gd name="T36" fmla="*/ 9 w 9"/>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37">
                  <a:moveTo>
                    <a:pt x="9" y="0"/>
                  </a:moveTo>
                  <a:lnTo>
                    <a:pt x="9" y="0"/>
                  </a:lnTo>
                  <a:lnTo>
                    <a:pt x="8" y="1"/>
                  </a:lnTo>
                  <a:lnTo>
                    <a:pt x="8" y="3"/>
                  </a:lnTo>
                  <a:lnTo>
                    <a:pt x="7" y="6"/>
                  </a:lnTo>
                  <a:lnTo>
                    <a:pt x="6" y="10"/>
                  </a:lnTo>
                  <a:lnTo>
                    <a:pt x="6" y="17"/>
                  </a:lnTo>
                  <a:lnTo>
                    <a:pt x="6" y="25"/>
                  </a:lnTo>
                  <a:lnTo>
                    <a:pt x="7" y="37"/>
                  </a:lnTo>
                  <a:lnTo>
                    <a:pt x="2" y="37"/>
                  </a:lnTo>
                  <a:lnTo>
                    <a:pt x="1" y="36"/>
                  </a:lnTo>
                  <a:lnTo>
                    <a:pt x="1" y="32"/>
                  </a:lnTo>
                  <a:lnTo>
                    <a:pt x="1" y="28"/>
                  </a:lnTo>
                  <a:lnTo>
                    <a:pt x="0" y="23"/>
                  </a:lnTo>
                  <a:lnTo>
                    <a:pt x="0" y="16"/>
                  </a:lnTo>
                  <a:lnTo>
                    <a:pt x="0" y="10"/>
                  </a:lnTo>
                  <a:lnTo>
                    <a:pt x="1" y="4"/>
                  </a:lnTo>
                  <a:lnTo>
                    <a:pt x="3" y="0"/>
                  </a:lnTo>
                  <a:lnTo>
                    <a:pt x="9" y="0"/>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19" name="Rectangle 275">
              <a:extLst>
                <a:ext uri="{FF2B5EF4-FFF2-40B4-BE49-F238E27FC236}">
                  <a16:creationId xmlns:a16="http://schemas.microsoft.com/office/drawing/2014/main" id="{4EEB2B06-F822-1A50-E1F4-41E887538507}"/>
                </a:ext>
              </a:extLst>
            </p:cNvPr>
            <p:cNvSpPr>
              <a:spLocks noChangeArrowheads="1"/>
            </p:cNvSpPr>
            <p:nvPr/>
          </p:nvSpPr>
          <p:spPr bwMode="auto">
            <a:xfrm>
              <a:off x="1155" y="1065"/>
              <a:ext cx="4" cy="1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134420" name="Freeform 276">
              <a:extLst>
                <a:ext uri="{FF2B5EF4-FFF2-40B4-BE49-F238E27FC236}">
                  <a16:creationId xmlns:a16="http://schemas.microsoft.com/office/drawing/2014/main" id="{3CB9223A-2BA3-C6E6-B413-CAFEDC6EBDAD}"/>
                </a:ext>
              </a:extLst>
            </p:cNvPr>
            <p:cNvSpPr>
              <a:spLocks/>
            </p:cNvSpPr>
            <p:nvPr/>
          </p:nvSpPr>
          <p:spPr bwMode="auto">
            <a:xfrm>
              <a:off x="1197" y="1063"/>
              <a:ext cx="46" cy="55"/>
            </a:xfrm>
            <a:custGeom>
              <a:avLst/>
              <a:gdLst>
                <a:gd name="T0" fmla="*/ 4 w 46"/>
                <a:gd name="T1" fmla="*/ 6 h 55"/>
                <a:gd name="T2" fmla="*/ 4 w 46"/>
                <a:gd name="T3" fmla="*/ 7 h 55"/>
                <a:gd name="T4" fmla="*/ 3 w 46"/>
                <a:gd name="T5" fmla="*/ 9 h 55"/>
                <a:gd name="T6" fmla="*/ 1 w 46"/>
                <a:gd name="T7" fmla="*/ 14 h 55"/>
                <a:gd name="T8" fmla="*/ 0 w 46"/>
                <a:gd name="T9" fmla="*/ 21 h 55"/>
                <a:gd name="T10" fmla="*/ 0 w 46"/>
                <a:gd name="T11" fmla="*/ 28 h 55"/>
                <a:gd name="T12" fmla="*/ 0 w 46"/>
                <a:gd name="T13" fmla="*/ 36 h 55"/>
                <a:gd name="T14" fmla="*/ 0 w 46"/>
                <a:gd name="T15" fmla="*/ 46 h 55"/>
                <a:gd name="T16" fmla="*/ 3 w 46"/>
                <a:gd name="T17" fmla="*/ 55 h 55"/>
                <a:gd name="T18" fmla="*/ 3 w 46"/>
                <a:gd name="T19" fmla="*/ 55 h 55"/>
                <a:gd name="T20" fmla="*/ 3 w 46"/>
                <a:gd name="T21" fmla="*/ 54 h 55"/>
                <a:gd name="T22" fmla="*/ 3 w 46"/>
                <a:gd name="T23" fmla="*/ 51 h 55"/>
                <a:gd name="T24" fmla="*/ 3 w 46"/>
                <a:gd name="T25" fmla="*/ 49 h 55"/>
                <a:gd name="T26" fmla="*/ 3 w 46"/>
                <a:gd name="T27" fmla="*/ 46 h 55"/>
                <a:gd name="T28" fmla="*/ 4 w 46"/>
                <a:gd name="T29" fmla="*/ 43 h 55"/>
                <a:gd name="T30" fmla="*/ 4 w 46"/>
                <a:gd name="T31" fmla="*/ 39 h 55"/>
                <a:gd name="T32" fmla="*/ 5 w 46"/>
                <a:gd name="T33" fmla="*/ 35 h 55"/>
                <a:gd name="T34" fmla="*/ 6 w 46"/>
                <a:gd name="T35" fmla="*/ 32 h 55"/>
                <a:gd name="T36" fmla="*/ 7 w 46"/>
                <a:gd name="T37" fmla="*/ 28 h 55"/>
                <a:gd name="T38" fmla="*/ 8 w 46"/>
                <a:gd name="T39" fmla="*/ 25 h 55"/>
                <a:gd name="T40" fmla="*/ 11 w 46"/>
                <a:gd name="T41" fmla="*/ 21 h 55"/>
                <a:gd name="T42" fmla="*/ 14 w 46"/>
                <a:gd name="T43" fmla="*/ 19 h 55"/>
                <a:gd name="T44" fmla="*/ 17 w 46"/>
                <a:gd name="T45" fmla="*/ 16 h 55"/>
                <a:gd name="T46" fmla="*/ 21 w 46"/>
                <a:gd name="T47" fmla="*/ 15 h 55"/>
                <a:gd name="T48" fmla="*/ 26 w 46"/>
                <a:gd name="T49" fmla="*/ 14 h 55"/>
                <a:gd name="T50" fmla="*/ 26 w 46"/>
                <a:gd name="T51" fmla="*/ 13 h 55"/>
                <a:gd name="T52" fmla="*/ 26 w 46"/>
                <a:gd name="T53" fmla="*/ 13 h 55"/>
                <a:gd name="T54" fmla="*/ 28 w 46"/>
                <a:gd name="T55" fmla="*/ 12 h 55"/>
                <a:gd name="T56" fmla="*/ 29 w 46"/>
                <a:gd name="T57" fmla="*/ 11 h 55"/>
                <a:gd name="T58" fmla="*/ 33 w 46"/>
                <a:gd name="T59" fmla="*/ 9 h 55"/>
                <a:gd name="T60" fmla="*/ 36 w 46"/>
                <a:gd name="T61" fmla="*/ 7 h 55"/>
                <a:gd name="T62" fmla="*/ 41 w 46"/>
                <a:gd name="T63" fmla="*/ 5 h 55"/>
                <a:gd name="T64" fmla="*/ 46 w 46"/>
                <a:gd name="T65" fmla="*/ 2 h 55"/>
                <a:gd name="T66" fmla="*/ 46 w 46"/>
                <a:gd name="T67" fmla="*/ 2 h 55"/>
                <a:gd name="T68" fmla="*/ 45 w 46"/>
                <a:gd name="T69" fmla="*/ 2 h 55"/>
                <a:gd name="T70" fmla="*/ 43 w 46"/>
                <a:gd name="T71" fmla="*/ 2 h 55"/>
                <a:gd name="T72" fmla="*/ 42 w 46"/>
                <a:gd name="T73" fmla="*/ 2 h 55"/>
                <a:gd name="T74" fmla="*/ 40 w 46"/>
                <a:gd name="T75" fmla="*/ 1 h 55"/>
                <a:gd name="T76" fmla="*/ 38 w 46"/>
                <a:gd name="T77" fmla="*/ 1 h 55"/>
                <a:gd name="T78" fmla="*/ 35 w 46"/>
                <a:gd name="T79" fmla="*/ 1 h 55"/>
                <a:gd name="T80" fmla="*/ 32 w 46"/>
                <a:gd name="T81" fmla="*/ 1 h 55"/>
                <a:gd name="T82" fmla="*/ 28 w 46"/>
                <a:gd name="T83" fmla="*/ 0 h 55"/>
                <a:gd name="T84" fmla="*/ 26 w 46"/>
                <a:gd name="T85" fmla="*/ 1 h 55"/>
                <a:gd name="T86" fmla="*/ 22 w 46"/>
                <a:gd name="T87" fmla="*/ 1 h 55"/>
                <a:gd name="T88" fmla="*/ 19 w 46"/>
                <a:gd name="T89" fmla="*/ 1 h 55"/>
                <a:gd name="T90" fmla="*/ 14 w 46"/>
                <a:gd name="T91" fmla="*/ 2 h 55"/>
                <a:gd name="T92" fmla="*/ 11 w 46"/>
                <a:gd name="T93" fmla="*/ 2 h 55"/>
                <a:gd name="T94" fmla="*/ 7 w 46"/>
                <a:gd name="T95" fmla="*/ 4 h 55"/>
                <a:gd name="T96" fmla="*/ 4 w 46"/>
                <a:gd name="T97" fmla="*/ 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 h="55">
                  <a:moveTo>
                    <a:pt x="4" y="6"/>
                  </a:moveTo>
                  <a:lnTo>
                    <a:pt x="4" y="7"/>
                  </a:lnTo>
                  <a:lnTo>
                    <a:pt x="3" y="9"/>
                  </a:lnTo>
                  <a:lnTo>
                    <a:pt x="1" y="14"/>
                  </a:lnTo>
                  <a:lnTo>
                    <a:pt x="0" y="21"/>
                  </a:lnTo>
                  <a:lnTo>
                    <a:pt x="0" y="28"/>
                  </a:lnTo>
                  <a:lnTo>
                    <a:pt x="0" y="36"/>
                  </a:lnTo>
                  <a:lnTo>
                    <a:pt x="0" y="46"/>
                  </a:lnTo>
                  <a:lnTo>
                    <a:pt x="3" y="55"/>
                  </a:lnTo>
                  <a:lnTo>
                    <a:pt x="3" y="55"/>
                  </a:lnTo>
                  <a:lnTo>
                    <a:pt x="3" y="54"/>
                  </a:lnTo>
                  <a:lnTo>
                    <a:pt x="3" y="51"/>
                  </a:lnTo>
                  <a:lnTo>
                    <a:pt x="3" y="49"/>
                  </a:lnTo>
                  <a:lnTo>
                    <a:pt x="3" y="46"/>
                  </a:lnTo>
                  <a:lnTo>
                    <a:pt x="4" y="43"/>
                  </a:lnTo>
                  <a:lnTo>
                    <a:pt x="4" y="39"/>
                  </a:lnTo>
                  <a:lnTo>
                    <a:pt x="5" y="35"/>
                  </a:lnTo>
                  <a:lnTo>
                    <a:pt x="6" y="32"/>
                  </a:lnTo>
                  <a:lnTo>
                    <a:pt x="7" y="28"/>
                  </a:lnTo>
                  <a:lnTo>
                    <a:pt x="8" y="25"/>
                  </a:lnTo>
                  <a:lnTo>
                    <a:pt x="11" y="21"/>
                  </a:lnTo>
                  <a:lnTo>
                    <a:pt x="14" y="19"/>
                  </a:lnTo>
                  <a:lnTo>
                    <a:pt x="17" y="16"/>
                  </a:lnTo>
                  <a:lnTo>
                    <a:pt x="21" y="15"/>
                  </a:lnTo>
                  <a:lnTo>
                    <a:pt x="26" y="14"/>
                  </a:lnTo>
                  <a:lnTo>
                    <a:pt x="26" y="13"/>
                  </a:lnTo>
                  <a:lnTo>
                    <a:pt x="26" y="13"/>
                  </a:lnTo>
                  <a:lnTo>
                    <a:pt x="28" y="12"/>
                  </a:lnTo>
                  <a:lnTo>
                    <a:pt x="29" y="11"/>
                  </a:lnTo>
                  <a:lnTo>
                    <a:pt x="33" y="9"/>
                  </a:lnTo>
                  <a:lnTo>
                    <a:pt x="36" y="7"/>
                  </a:lnTo>
                  <a:lnTo>
                    <a:pt x="41" y="5"/>
                  </a:lnTo>
                  <a:lnTo>
                    <a:pt x="46" y="2"/>
                  </a:lnTo>
                  <a:lnTo>
                    <a:pt x="46" y="2"/>
                  </a:lnTo>
                  <a:lnTo>
                    <a:pt x="45" y="2"/>
                  </a:lnTo>
                  <a:lnTo>
                    <a:pt x="43" y="2"/>
                  </a:lnTo>
                  <a:lnTo>
                    <a:pt x="42" y="2"/>
                  </a:lnTo>
                  <a:lnTo>
                    <a:pt x="40" y="1"/>
                  </a:lnTo>
                  <a:lnTo>
                    <a:pt x="38" y="1"/>
                  </a:lnTo>
                  <a:lnTo>
                    <a:pt x="35" y="1"/>
                  </a:lnTo>
                  <a:lnTo>
                    <a:pt x="32" y="1"/>
                  </a:lnTo>
                  <a:lnTo>
                    <a:pt x="28" y="0"/>
                  </a:lnTo>
                  <a:lnTo>
                    <a:pt x="26" y="1"/>
                  </a:lnTo>
                  <a:lnTo>
                    <a:pt x="22" y="1"/>
                  </a:lnTo>
                  <a:lnTo>
                    <a:pt x="19" y="1"/>
                  </a:lnTo>
                  <a:lnTo>
                    <a:pt x="14" y="2"/>
                  </a:lnTo>
                  <a:lnTo>
                    <a:pt x="11" y="2"/>
                  </a:lnTo>
                  <a:lnTo>
                    <a:pt x="7" y="4"/>
                  </a:lnTo>
                  <a:lnTo>
                    <a:pt x="4" y="6"/>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21" name="Freeform 277">
              <a:extLst>
                <a:ext uri="{FF2B5EF4-FFF2-40B4-BE49-F238E27FC236}">
                  <a16:creationId xmlns:a16="http://schemas.microsoft.com/office/drawing/2014/main" id="{A6867296-9D28-7635-02AE-93E587FE3CF0}"/>
                </a:ext>
              </a:extLst>
            </p:cNvPr>
            <p:cNvSpPr>
              <a:spLocks/>
            </p:cNvSpPr>
            <p:nvPr/>
          </p:nvSpPr>
          <p:spPr bwMode="auto">
            <a:xfrm>
              <a:off x="1133" y="1104"/>
              <a:ext cx="37" cy="10"/>
            </a:xfrm>
            <a:custGeom>
              <a:avLst/>
              <a:gdLst>
                <a:gd name="T0" fmla="*/ 0 w 37"/>
                <a:gd name="T1" fmla="*/ 7 h 10"/>
                <a:gd name="T2" fmla="*/ 0 w 37"/>
                <a:gd name="T3" fmla="*/ 7 h 10"/>
                <a:gd name="T4" fmla="*/ 0 w 37"/>
                <a:gd name="T5" fmla="*/ 6 h 10"/>
                <a:gd name="T6" fmla="*/ 1 w 37"/>
                <a:gd name="T7" fmla="*/ 6 h 10"/>
                <a:gd name="T8" fmla="*/ 1 w 37"/>
                <a:gd name="T9" fmla="*/ 5 h 10"/>
                <a:gd name="T10" fmla="*/ 2 w 37"/>
                <a:gd name="T11" fmla="*/ 3 h 10"/>
                <a:gd name="T12" fmla="*/ 4 w 37"/>
                <a:gd name="T13" fmla="*/ 3 h 10"/>
                <a:gd name="T14" fmla="*/ 5 w 37"/>
                <a:gd name="T15" fmla="*/ 2 h 10"/>
                <a:gd name="T16" fmla="*/ 7 w 37"/>
                <a:gd name="T17" fmla="*/ 1 h 10"/>
                <a:gd name="T18" fmla="*/ 9 w 37"/>
                <a:gd name="T19" fmla="*/ 1 h 10"/>
                <a:gd name="T20" fmla="*/ 12 w 37"/>
                <a:gd name="T21" fmla="*/ 0 h 10"/>
                <a:gd name="T22" fmla="*/ 15 w 37"/>
                <a:gd name="T23" fmla="*/ 0 h 10"/>
                <a:gd name="T24" fmla="*/ 19 w 37"/>
                <a:gd name="T25" fmla="*/ 0 h 10"/>
                <a:gd name="T26" fmla="*/ 22 w 37"/>
                <a:gd name="T27" fmla="*/ 0 h 10"/>
                <a:gd name="T28" fmla="*/ 27 w 37"/>
                <a:gd name="T29" fmla="*/ 1 h 10"/>
                <a:gd name="T30" fmla="*/ 32 w 37"/>
                <a:gd name="T31" fmla="*/ 2 h 10"/>
                <a:gd name="T32" fmla="*/ 37 w 37"/>
                <a:gd name="T33" fmla="*/ 3 h 10"/>
                <a:gd name="T34" fmla="*/ 37 w 37"/>
                <a:gd name="T35" fmla="*/ 6 h 10"/>
                <a:gd name="T36" fmla="*/ 36 w 37"/>
                <a:gd name="T37" fmla="*/ 6 h 10"/>
                <a:gd name="T38" fmla="*/ 36 w 37"/>
                <a:gd name="T39" fmla="*/ 6 h 10"/>
                <a:gd name="T40" fmla="*/ 34 w 37"/>
                <a:gd name="T41" fmla="*/ 5 h 10"/>
                <a:gd name="T42" fmla="*/ 33 w 37"/>
                <a:gd name="T43" fmla="*/ 5 h 10"/>
                <a:gd name="T44" fmla="*/ 30 w 37"/>
                <a:gd name="T45" fmla="*/ 3 h 10"/>
                <a:gd name="T46" fmla="*/ 28 w 37"/>
                <a:gd name="T47" fmla="*/ 3 h 10"/>
                <a:gd name="T48" fmla="*/ 25 w 37"/>
                <a:gd name="T49" fmla="*/ 3 h 10"/>
                <a:gd name="T50" fmla="*/ 22 w 37"/>
                <a:gd name="T51" fmla="*/ 2 h 10"/>
                <a:gd name="T52" fmla="*/ 19 w 37"/>
                <a:gd name="T53" fmla="*/ 2 h 10"/>
                <a:gd name="T54" fmla="*/ 15 w 37"/>
                <a:gd name="T55" fmla="*/ 2 h 10"/>
                <a:gd name="T56" fmla="*/ 13 w 37"/>
                <a:gd name="T57" fmla="*/ 3 h 10"/>
                <a:gd name="T58" fmla="*/ 9 w 37"/>
                <a:gd name="T59" fmla="*/ 3 h 10"/>
                <a:gd name="T60" fmla="*/ 7 w 37"/>
                <a:gd name="T61" fmla="*/ 5 h 10"/>
                <a:gd name="T62" fmla="*/ 5 w 37"/>
                <a:gd name="T63" fmla="*/ 6 h 10"/>
                <a:gd name="T64" fmla="*/ 2 w 37"/>
                <a:gd name="T65" fmla="*/ 8 h 10"/>
                <a:gd name="T66" fmla="*/ 0 w 37"/>
                <a:gd name="T67" fmla="*/ 10 h 10"/>
                <a:gd name="T68" fmla="*/ 0 w 37"/>
                <a:gd name="T69"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0">
                  <a:moveTo>
                    <a:pt x="0" y="7"/>
                  </a:moveTo>
                  <a:lnTo>
                    <a:pt x="0" y="7"/>
                  </a:lnTo>
                  <a:lnTo>
                    <a:pt x="0" y="6"/>
                  </a:lnTo>
                  <a:lnTo>
                    <a:pt x="1" y="6"/>
                  </a:lnTo>
                  <a:lnTo>
                    <a:pt x="1" y="5"/>
                  </a:lnTo>
                  <a:lnTo>
                    <a:pt x="2" y="3"/>
                  </a:lnTo>
                  <a:lnTo>
                    <a:pt x="4" y="3"/>
                  </a:lnTo>
                  <a:lnTo>
                    <a:pt x="5" y="2"/>
                  </a:lnTo>
                  <a:lnTo>
                    <a:pt x="7" y="1"/>
                  </a:lnTo>
                  <a:lnTo>
                    <a:pt x="9" y="1"/>
                  </a:lnTo>
                  <a:lnTo>
                    <a:pt x="12" y="0"/>
                  </a:lnTo>
                  <a:lnTo>
                    <a:pt x="15" y="0"/>
                  </a:lnTo>
                  <a:lnTo>
                    <a:pt x="19" y="0"/>
                  </a:lnTo>
                  <a:lnTo>
                    <a:pt x="22" y="0"/>
                  </a:lnTo>
                  <a:lnTo>
                    <a:pt x="27" y="1"/>
                  </a:lnTo>
                  <a:lnTo>
                    <a:pt x="32" y="2"/>
                  </a:lnTo>
                  <a:lnTo>
                    <a:pt x="37" y="3"/>
                  </a:lnTo>
                  <a:lnTo>
                    <a:pt x="37" y="6"/>
                  </a:lnTo>
                  <a:lnTo>
                    <a:pt x="36" y="6"/>
                  </a:lnTo>
                  <a:lnTo>
                    <a:pt x="36" y="6"/>
                  </a:lnTo>
                  <a:lnTo>
                    <a:pt x="34" y="5"/>
                  </a:lnTo>
                  <a:lnTo>
                    <a:pt x="33" y="5"/>
                  </a:lnTo>
                  <a:lnTo>
                    <a:pt x="30" y="3"/>
                  </a:lnTo>
                  <a:lnTo>
                    <a:pt x="28" y="3"/>
                  </a:lnTo>
                  <a:lnTo>
                    <a:pt x="25" y="3"/>
                  </a:lnTo>
                  <a:lnTo>
                    <a:pt x="22" y="2"/>
                  </a:lnTo>
                  <a:lnTo>
                    <a:pt x="19" y="2"/>
                  </a:lnTo>
                  <a:lnTo>
                    <a:pt x="15" y="2"/>
                  </a:lnTo>
                  <a:lnTo>
                    <a:pt x="13" y="3"/>
                  </a:lnTo>
                  <a:lnTo>
                    <a:pt x="9" y="3"/>
                  </a:lnTo>
                  <a:lnTo>
                    <a:pt x="7" y="5"/>
                  </a:lnTo>
                  <a:lnTo>
                    <a:pt x="5" y="6"/>
                  </a:lnTo>
                  <a:lnTo>
                    <a:pt x="2" y="8"/>
                  </a:lnTo>
                  <a:lnTo>
                    <a:pt x="0" y="10"/>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22" name="Freeform 278">
              <a:extLst>
                <a:ext uri="{FF2B5EF4-FFF2-40B4-BE49-F238E27FC236}">
                  <a16:creationId xmlns:a16="http://schemas.microsoft.com/office/drawing/2014/main" id="{5F4427E9-20B0-6987-11F9-B36ACE587AA6}"/>
                </a:ext>
              </a:extLst>
            </p:cNvPr>
            <p:cNvSpPr>
              <a:spLocks/>
            </p:cNvSpPr>
            <p:nvPr/>
          </p:nvSpPr>
          <p:spPr bwMode="auto">
            <a:xfrm>
              <a:off x="1133" y="1079"/>
              <a:ext cx="37" cy="11"/>
            </a:xfrm>
            <a:custGeom>
              <a:avLst/>
              <a:gdLst>
                <a:gd name="T0" fmla="*/ 0 w 37"/>
                <a:gd name="T1" fmla="*/ 7 h 11"/>
                <a:gd name="T2" fmla="*/ 0 w 37"/>
                <a:gd name="T3" fmla="*/ 7 h 11"/>
                <a:gd name="T4" fmla="*/ 0 w 37"/>
                <a:gd name="T5" fmla="*/ 6 h 11"/>
                <a:gd name="T6" fmla="*/ 1 w 37"/>
                <a:gd name="T7" fmla="*/ 6 h 11"/>
                <a:gd name="T8" fmla="*/ 1 w 37"/>
                <a:gd name="T9" fmla="*/ 5 h 11"/>
                <a:gd name="T10" fmla="*/ 2 w 37"/>
                <a:gd name="T11" fmla="*/ 4 h 11"/>
                <a:gd name="T12" fmla="*/ 4 w 37"/>
                <a:gd name="T13" fmla="*/ 4 h 11"/>
                <a:gd name="T14" fmla="*/ 5 w 37"/>
                <a:gd name="T15" fmla="*/ 3 h 11"/>
                <a:gd name="T16" fmla="*/ 7 w 37"/>
                <a:gd name="T17" fmla="*/ 2 h 11"/>
                <a:gd name="T18" fmla="*/ 9 w 37"/>
                <a:gd name="T19" fmla="*/ 2 h 11"/>
                <a:gd name="T20" fmla="*/ 12 w 37"/>
                <a:gd name="T21" fmla="*/ 0 h 11"/>
                <a:gd name="T22" fmla="*/ 15 w 37"/>
                <a:gd name="T23" fmla="*/ 0 h 11"/>
                <a:gd name="T24" fmla="*/ 19 w 37"/>
                <a:gd name="T25" fmla="*/ 0 h 11"/>
                <a:gd name="T26" fmla="*/ 22 w 37"/>
                <a:gd name="T27" fmla="*/ 0 h 11"/>
                <a:gd name="T28" fmla="*/ 27 w 37"/>
                <a:gd name="T29" fmla="*/ 2 h 11"/>
                <a:gd name="T30" fmla="*/ 32 w 37"/>
                <a:gd name="T31" fmla="*/ 3 h 11"/>
                <a:gd name="T32" fmla="*/ 37 w 37"/>
                <a:gd name="T33" fmla="*/ 4 h 11"/>
                <a:gd name="T34" fmla="*/ 37 w 37"/>
                <a:gd name="T35" fmla="*/ 6 h 11"/>
                <a:gd name="T36" fmla="*/ 36 w 37"/>
                <a:gd name="T37" fmla="*/ 6 h 11"/>
                <a:gd name="T38" fmla="*/ 36 w 37"/>
                <a:gd name="T39" fmla="*/ 6 h 11"/>
                <a:gd name="T40" fmla="*/ 34 w 37"/>
                <a:gd name="T41" fmla="*/ 5 h 11"/>
                <a:gd name="T42" fmla="*/ 33 w 37"/>
                <a:gd name="T43" fmla="*/ 5 h 11"/>
                <a:gd name="T44" fmla="*/ 30 w 37"/>
                <a:gd name="T45" fmla="*/ 5 h 11"/>
                <a:gd name="T46" fmla="*/ 28 w 37"/>
                <a:gd name="T47" fmla="*/ 4 h 11"/>
                <a:gd name="T48" fmla="*/ 25 w 37"/>
                <a:gd name="T49" fmla="*/ 4 h 11"/>
                <a:gd name="T50" fmla="*/ 22 w 37"/>
                <a:gd name="T51" fmla="*/ 3 h 11"/>
                <a:gd name="T52" fmla="*/ 19 w 37"/>
                <a:gd name="T53" fmla="*/ 3 h 11"/>
                <a:gd name="T54" fmla="*/ 15 w 37"/>
                <a:gd name="T55" fmla="*/ 3 h 11"/>
                <a:gd name="T56" fmla="*/ 13 w 37"/>
                <a:gd name="T57" fmla="*/ 4 h 11"/>
                <a:gd name="T58" fmla="*/ 9 w 37"/>
                <a:gd name="T59" fmla="*/ 4 h 11"/>
                <a:gd name="T60" fmla="*/ 7 w 37"/>
                <a:gd name="T61" fmla="*/ 5 h 11"/>
                <a:gd name="T62" fmla="*/ 5 w 37"/>
                <a:gd name="T63" fmla="*/ 6 h 11"/>
                <a:gd name="T64" fmla="*/ 2 w 37"/>
                <a:gd name="T65" fmla="*/ 9 h 11"/>
                <a:gd name="T66" fmla="*/ 0 w 37"/>
                <a:gd name="T67" fmla="*/ 11 h 11"/>
                <a:gd name="T68" fmla="*/ 0 w 37"/>
                <a:gd name="T69"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1">
                  <a:moveTo>
                    <a:pt x="0" y="7"/>
                  </a:moveTo>
                  <a:lnTo>
                    <a:pt x="0" y="7"/>
                  </a:lnTo>
                  <a:lnTo>
                    <a:pt x="0" y="6"/>
                  </a:lnTo>
                  <a:lnTo>
                    <a:pt x="1" y="6"/>
                  </a:lnTo>
                  <a:lnTo>
                    <a:pt x="1" y="5"/>
                  </a:lnTo>
                  <a:lnTo>
                    <a:pt x="2" y="4"/>
                  </a:lnTo>
                  <a:lnTo>
                    <a:pt x="4" y="4"/>
                  </a:lnTo>
                  <a:lnTo>
                    <a:pt x="5" y="3"/>
                  </a:lnTo>
                  <a:lnTo>
                    <a:pt x="7" y="2"/>
                  </a:lnTo>
                  <a:lnTo>
                    <a:pt x="9" y="2"/>
                  </a:lnTo>
                  <a:lnTo>
                    <a:pt x="12" y="0"/>
                  </a:lnTo>
                  <a:lnTo>
                    <a:pt x="15" y="0"/>
                  </a:lnTo>
                  <a:lnTo>
                    <a:pt x="19" y="0"/>
                  </a:lnTo>
                  <a:lnTo>
                    <a:pt x="22" y="0"/>
                  </a:lnTo>
                  <a:lnTo>
                    <a:pt x="27" y="2"/>
                  </a:lnTo>
                  <a:lnTo>
                    <a:pt x="32" y="3"/>
                  </a:lnTo>
                  <a:lnTo>
                    <a:pt x="37" y="4"/>
                  </a:lnTo>
                  <a:lnTo>
                    <a:pt x="37" y="6"/>
                  </a:lnTo>
                  <a:lnTo>
                    <a:pt x="36" y="6"/>
                  </a:lnTo>
                  <a:lnTo>
                    <a:pt x="36" y="6"/>
                  </a:lnTo>
                  <a:lnTo>
                    <a:pt x="34" y="5"/>
                  </a:lnTo>
                  <a:lnTo>
                    <a:pt x="33" y="5"/>
                  </a:lnTo>
                  <a:lnTo>
                    <a:pt x="30" y="5"/>
                  </a:lnTo>
                  <a:lnTo>
                    <a:pt x="28" y="4"/>
                  </a:lnTo>
                  <a:lnTo>
                    <a:pt x="25" y="4"/>
                  </a:lnTo>
                  <a:lnTo>
                    <a:pt x="22" y="3"/>
                  </a:lnTo>
                  <a:lnTo>
                    <a:pt x="19" y="3"/>
                  </a:lnTo>
                  <a:lnTo>
                    <a:pt x="15" y="3"/>
                  </a:lnTo>
                  <a:lnTo>
                    <a:pt x="13" y="4"/>
                  </a:lnTo>
                  <a:lnTo>
                    <a:pt x="9" y="4"/>
                  </a:lnTo>
                  <a:lnTo>
                    <a:pt x="7" y="5"/>
                  </a:lnTo>
                  <a:lnTo>
                    <a:pt x="5" y="6"/>
                  </a:lnTo>
                  <a:lnTo>
                    <a:pt x="2" y="9"/>
                  </a:lnTo>
                  <a:lnTo>
                    <a:pt x="0" y="11"/>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23" name="Freeform 279">
              <a:extLst>
                <a:ext uri="{FF2B5EF4-FFF2-40B4-BE49-F238E27FC236}">
                  <a16:creationId xmlns:a16="http://schemas.microsoft.com/office/drawing/2014/main" id="{B8B5B86B-E2CE-F9A6-6D73-DE74E0C67C93}"/>
                </a:ext>
              </a:extLst>
            </p:cNvPr>
            <p:cNvSpPr>
              <a:spLocks/>
            </p:cNvSpPr>
            <p:nvPr/>
          </p:nvSpPr>
          <p:spPr bwMode="auto">
            <a:xfrm>
              <a:off x="1168" y="1068"/>
              <a:ext cx="61" cy="113"/>
            </a:xfrm>
            <a:custGeom>
              <a:avLst/>
              <a:gdLst>
                <a:gd name="T0" fmla="*/ 0 w 61"/>
                <a:gd name="T1" fmla="*/ 0 h 113"/>
                <a:gd name="T2" fmla="*/ 0 w 61"/>
                <a:gd name="T3" fmla="*/ 110 h 113"/>
                <a:gd name="T4" fmla="*/ 19 w 61"/>
                <a:gd name="T5" fmla="*/ 113 h 113"/>
                <a:gd name="T6" fmla="*/ 18 w 61"/>
                <a:gd name="T7" fmla="*/ 98 h 113"/>
                <a:gd name="T8" fmla="*/ 61 w 61"/>
                <a:gd name="T9" fmla="*/ 105 h 113"/>
                <a:gd name="T10" fmla="*/ 61 w 61"/>
                <a:gd name="T11" fmla="*/ 99 h 113"/>
                <a:gd name="T12" fmla="*/ 30 w 61"/>
                <a:gd name="T13" fmla="*/ 96 h 113"/>
                <a:gd name="T14" fmla="*/ 29 w 61"/>
                <a:gd name="T15" fmla="*/ 83 h 113"/>
                <a:gd name="T16" fmla="*/ 9 w 61"/>
                <a:gd name="T17" fmla="*/ 83 h 113"/>
                <a:gd name="T18" fmla="*/ 8 w 61"/>
                <a:gd name="T19" fmla="*/ 80 h 113"/>
                <a:gd name="T20" fmla="*/ 7 w 61"/>
                <a:gd name="T21" fmla="*/ 76 h 113"/>
                <a:gd name="T22" fmla="*/ 6 w 61"/>
                <a:gd name="T23" fmla="*/ 69 h 113"/>
                <a:gd name="T24" fmla="*/ 4 w 61"/>
                <a:gd name="T25" fmla="*/ 59 h 113"/>
                <a:gd name="T26" fmla="*/ 2 w 61"/>
                <a:gd name="T27" fmla="*/ 48 h 113"/>
                <a:gd name="T28" fmla="*/ 1 w 61"/>
                <a:gd name="T29" fmla="*/ 34 h 113"/>
                <a:gd name="T30" fmla="*/ 2 w 61"/>
                <a:gd name="T31" fmla="*/ 20 h 113"/>
                <a:gd name="T32" fmla="*/ 6 w 61"/>
                <a:gd name="T33" fmla="*/ 3 h 113"/>
                <a:gd name="T34" fmla="*/ 0 w 61"/>
                <a:gd name="T35"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113">
                  <a:moveTo>
                    <a:pt x="0" y="0"/>
                  </a:moveTo>
                  <a:lnTo>
                    <a:pt x="0" y="110"/>
                  </a:lnTo>
                  <a:lnTo>
                    <a:pt x="19" y="113"/>
                  </a:lnTo>
                  <a:lnTo>
                    <a:pt x="18" y="98"/>
                  </a:lnTo>
                  <a:lnTo>
                    <a:pt x="61" y="105"/>
                  </a:lnTo>
                  <a:lnTo>
                    <a:pt x="61" y="99"/>
                  </a:lnTo>
                  <a:lnTo>
                    <a:pt x="30" y="96"/>
                  </a:lnTo>
                  <a:lnTo>
                    <a:pt x="29" y="83"/>
                  </a:lnTo>
                  <a:lnTo>
                    <a:pt x="9" y="83"/>
                  </a:lnTo>
                  <a:lnTo>
                    <a:pt x="8" y="80"/>
                  </a:lnTo>
                  <a:lnTo>
                    <a:pt x="7" y="76"/>
                  </a:lnTo>
                  <a:lnTo>
                    <a:pt x="6" y="69"/>
                  </a:lnTo>
                  <a:lnTo>
                    <a:pt x="4" y="59"/>
                  </a:lnTo>
                  <a:lnTo>
                    <a:pt x="2" y="48"/>
                  </a:lnTo>
                  <a:lnTo>
                    <a:pt x="1" y="34"/>
                  </a:lnTo>
                  <a:lnTo>
                    <a:pt x="2" y="20"/>
                  </a:lnTo>
                  <a:lnTo>
                    <a:pt x="6" y="3"/>
                  </a:lnTo>
                  <a:lnTo>
                    <a:pt x="0" y="0"/>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24" name="Freeform 280">
              <a:extLst>
                <a:ext uri="{FF2B5EF4-FFF2-40B4-BE49-F238E27FC236}">
                  <a16:creationId xmlns:a16="http://schemas.microsoft.com/office/drawing/2014/main" id="{9D46DC28-4560-F251-478E-C8A89FFB2E36}"/>
                </a:ext>
              </a:extLst>
            </p:cNvPr>
            <p:cNvSpPr>
              <a:spLocks/>
            </p:cNvSpPr>
            <p:nvPr/>
          </p:nvSpPr>
          <p:spPr bwMode="auto">
            <a:xfrm>
              <a:off x="1198" y="1042"/>
              <a:ext cx="79" cy="15"/>
            </a:xfrm>
            <a:custGeom>
              <a:avLst/>
              <a:gdLst>
                <a:gd name="T0" fmla="*/ 0 w 79"/>
                <a:gd name="T1" fmla="*/ 15 h 15"/>
                <a:gd name="T2" fmla="*/ 0 w 79"/>
                <a:gd name="T3" fmla="*/ 15 h 15"/>
                <a:gd name="T4" fmla="*/ 3 w 79"/>
                <a:gd name="T5" fmla="*/ 14 h 15"/>
                <a:gd name="T6" fmla="*/ 4 w 79"/>
                <a:gd name="T7" fmla="*/ 14 h 15"/>
                <a:gd name="T8" fmla="*/ 7 w 79"/>
                <a:gd name="T9" fmla="*/ 13 h 15"/>
                <a:gd name="T10" fmla="*/ 11 w 79"/>
                <a:gd name="T11" fmla="*/ 12 h 15"/>
                <a:gd name="T12" fmla="*/ 14 w 79"/>
                <a:gd name="T13" fmla="*/ 11 h 15"/>
                <a:gd name="T14" fmla="*/ 19 w 79"/>
                <a:gd name="T15" fmla="*/ 9 h 15"/>
                <a:gd name="T16" fmla="*/ 24 w 79"/>
                <a:gd name="T17" fmla="*/ 8 h 15"/>
                <a:gd name="T18" fmla="*/ 30 w 79"/>
                <a:gd name="T19" fmla="*/ 8 h 15"/>
                <a:gd name="T20" fmla="*/ 35 w 79"/>
                <a:gd name="T21" fmla="*/ 7 h 15"/>
                <a:gd name="T22" fmla="*/ 42 w 79"/>
                <a:gd name="T23" fmla="*/ 7 h 15"/>
                <a:gd name="T24" fmla="*/ 48 w 79"/>
                <a:gd name="T25" fmla="*/ 6 h 15"/>
                <a:gd name="T26" fmla="*/ 55 w 79"/>
                <a:gd name="T27" fmla="*/ 7 h 15"/>
                <a:gd name="T28" fmla="*/ 62 w 79"/>
                <a:gd name="T29" fmla="*/ 7 h 15"/>
                <a:gd name="T30" fmla="*/ 69 w 79"/>
                <a:gd name="T31" fmla="*/ 8 h 15"/>
                <a:gd name="T32" fmla="*/ 76 w 79"/>
                <a:gd name="T33" fmla="*/ 9 h 15"/>
                <a:gd name="T34" fmla="*/ 79 w 79"/>
                <a:gd name="T35" fmla="*/ 0 h 15"/>
                <a:gd name="T36" fmla="*/ 79 w 79"/>
                <a:gd name="T37" fmla="*/ 0 h 15"/>
                <a:gd name="T38" fmla="*/ 76 w 79"/>
                <a:gd name="T39" fmla="*/ 0 h 15"/>
                <a:gd name="T40" fmla="*/ 74 w 79"/>
                <a:gd name="T41" fmla="*/ 0 h 15"/>
                <a:gd name="T42" fmla="*/ 70 w 79"/>
                <a:gd name="T43" fmla="*/ 0 h 15"/>
                <a:gd name="T44" fmla="*/ 66 w 79"/>
                <a:gd name="T45" fmla="*/ 0 h 15"/>
                <a:gd name="T46" fmla="*/ 61 w 79"/>
                <a:gd name="T47" fmla="*/ 0 h 15"/>
                <a:gd name="T48" fmla="*/ 56 w 79"/>
                <a:gd name="T49" fmla="*/ 0 h 15"/>
                <a:gd name="T50" fmla="*/ 51 w 79"/>
                <a:gd name="T51" fmla="*/ 1 h 15"/>
                <a:gd name="T52" fmla="*/ 44 w 79"/>
                <a:gd name="T53" fmla="*/ 1 h 15"/>
                <a:gd name="T54" fmla="*/ 38 w 79"/>
                <a:gd name="T55" fmla="*/ 1 h 15"/>
                <a:gd name="T56" fmla="*/ 31 w 79"/>
                <a:gd name="T57" fmla="*/ 2 h 15"/>
                <a:gd name="T58" fmla="*/ 25 w 79"/>
                <a:gd name="T59" fmla="*/ 4 h 15"/>
                <a:gd name="T60" fmla="*/ 18 w 79"/>
                <a:gd name="T61" fmla="*/ 5 h 15"/>
                <a:gd name="T62" fmla="*/ 12 w 79"/>
                <a:gd name="T63" fmla="*/ 6 h 15"/>
                <a:gd name="T64" fmla="*/ 6 w 79"/>
                <a:gd name="T65" fmla="*/ 7 h 15"/>
                <a:gd name="T66" fmla="*/ 0 w 79"/>
                <a:gd name="T67" fmla="*/ 8 h 15"/>
                <a:gd name="T68" fmla="*/ 0 w 79"/>
                <a:gd name="T6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 h="15">
                  <a:moveTo>
                    <a:pt x="0" y="15"/>
                  </a:moveTo>
                  <a:lnTo>
                    <a:pt x="0" y="15"/>
                  </a:lnTo>
                  <a:lnTo>
                    <a:pt x="3" y="14"/>
                  </a:lnTo>
                  <a:lnTo>
                    <a:pt x="4" y="14"/>
                  </a:lnTo>
                  <a:lnTo>
                    <a:pt x="7" y="13"/>
                  </a:lnTo>
                  <a:lnTo>
                    <a:pt x="11" y="12"/>
                  </a:lnTo>
                  <a:lnTo>
                    <a:pt x="14" y="11"/>
                  </a:lnTo>
                  <a:lnTo>
                    <a:pt x="19" y="9"/>
                  </a:lnTo>
                  <a:lnTo>
                    <a:pt x="24" y="8"/>
                  </a:lnTo>
                  <a:lnTo>
                    <a:pt x="30" y="8"/>
                  </a:lnTo>
                  <a:lnTo>
                    <a:pt x="35" y="7"/>
                  </a:lnTo>
                  <a:lnTo>
                    <a:pt x="42" y="7"/>
                  </a:lnTo>
                  <a:lnTo>
                    <a:pt x="48" y="6"/>
                  </a:lnTo>
                  <a:lnTo>
                    <a:pt x="55" y="7"/>
                  </a:lnTo>
                  <a:lnTo>
                    <a:pt x="62" y="7"/>
                  </a:lnTo>
                  <a:lnTo>
                    <a:pt x="69" y="8"/>
                  </a:lnTo>
                  <a:lnTo>
                    <a:pt x="76" y="9"/>
                  </a:lnTo>
                  <a:lnTo>
                    <a:pt x="79" y="0"/>
                  </a:lnTo>
                  <a:lnTo>
                    <a:pt x="79" y="0"/>
                  </a:lnTo>
                  <a:lnTo>
                    <a:pt x="76" y="0"/>
                  </a:lnTo>
                  <a:lnTo>
                    <a:pt x="74" y="0"/>
                  </a:lnTo>
                  <a:lnTo>
                    <a:pt x="70" y="0"/>
                  </a:lnTo>
                  <a:lnTo>
                    <a:pt x="66" y="0"/>
                  </a:lnTo>
                  <a:lnTo>
                    <a:pt x="61" y="0"/>
                  </a:lnTo>
                  <a:lnTo>
                    <a:pt x="56" y="0"/>
                  </a:lnTo>
                  <a:lnTo>
                    <a:pt x="51" y="1"/>
                  </a:lnTo>
                  <a:lnTo>
                    <a:pt x="44" y="1"/>
                  </a:lnTo>
                  <a:lnTo>
                    <a:pt x="38" y="1"/>
                  </a:lnTo>
                  <a:lnTo>
                    <a:pt x="31" y="2"/>
                  </a:lnTo>
                  <a:lnTo>
                    <a:pt x="25" y="4"/>
                  </a:lnTo>
                  <a:lnTo>
                    <a:pt x="18" y="5"/>
                  </a:lnTo>
                  <a:lnTo>
                    <a:pt x="12" y="6"/>
                  </a:lnTo>
                  <a:lnTo>
                    <a:pt x="6" y="7"/>
                  </a:lnTo>
                  <a:lnTo>
                    <a:pt x="0" y="8"/>
                  </a:lnTo>
                  <a:lnTo>
                    <a:pt x="0" y="15"/>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25" name="Freeform 281">
              <a:extLst>
                <a:ext uri="{FF2B5EF4-FFF2-40B4-BE49-F238E27FC236}">
                  <a16:creationId xmlns:a16="http://schemas.microsoft.com/office/drawing/2014/main" id="{ED50D9F7-6EED-2567-6F25-B8094346C888}"/>
                </a:ext>
              </a:extLst>
            </p:cNvPr>
            <p:cNvSpPr>
              <a:spLocks/>
            </p:cNvSpPr>
            <p:nvPr/>
          </p:nvSpPr>
          <p:spPr bwMode="auto">
            <a:xfrm>
              <a:off x="1153" y="1183"/>
              <a:ext cx="132" cy="45"/>
            </a:xfrm>
            <a:custGeom>
              <a:avLst/>
              <a:gdLst>
                <a:gd name="T0" fmla="*/ 55 w 132"/>
                <a:gd name="T1" fmla="*/ 44 h 45"/>
                <a:gd name="T2" fmla="*/ 56 w 132"/>
                <a:gd name="T3" fmla="*/ 42 h 45"/>
                <a:gd name="T4" fmla="*/ 56 w 132"/>
                <a:gd name="T5" fmla="*/ 42 h 45"/>
                <a:gd name="T6" fmla="*/ 57 w 132"/>
                <a:gd name="T7" fmla="*/ 42 h 45"/>
                <a:gd name="T8" fmla="*/ 59 w 132"/>
                <a:gd name="T9" fmla="*/ 41 h 45"/>
                <a:gd name="T10" fmla="*/ 61 w 132"/>
                <a:gd name="T11" fmla="*/ 41 h 45"/>
                <a:gd name="T12" fmla="*/ 63 w 132"/>
                <a:gd name="T13" fmla="*/ 40 h 45"/>
                <a:gd name="T14" fmla="*/ 65 w 132"/>
                <a:gd name="T15" fmla="*/ 39 h 45"/>
                <a:gd name="T16" fmla="*/ 68 w 132"/>
                <a:gd name="T17" fmla="*/ 38 h 45"/>
                <a:gd name="T18" fmla="*/ 71 w 132"/>
                <a:gd name="T19" fmla="*/ 37 h 45"/>
                <a:gd name="T20" fmla="*/ 73 w 132"/>
                <a:gd name="T21" fmla="*/ 34 h 45"/>
                <a:gd name="T22" fmla="*/ 76 w 132"/>
                <a:gd name="T23" fmla="*/ 33 h 45"/>
                <a:gd name="T24" fmla="*/ 78 w 132"/>
                <a:gd name="T25" fmla="*/ 31 h 45"/>
                <a:gd name="T26" fmla="*/ 80 w 132"/>
                <a:gd name="T27" fmla="*/ 30 h 45"/>
                <a:gd name="T28" fmla="*/ 82 w 132"/>
                <a:gd name="T29" fmla="*/ 27 h 45"/>
                <a:gd name="T30" fmla="*/ 84 w 132"/>
                <a:gd name="T31" fmla="*/ 26 h 45"/>
                <a:gd name="T32" fmla="*/ 85 w 132"/>
                <a:gd name="T33" fmla="*/ 24 h 45"/>
                <a:gd name="T34" fmla="*/ 0 w 132"/>
                <a:gd name="T35" fmla="*/ 3 h 45"/>
                <a:gd name="T36" fmla="*/ 6 w 132"/>
                <a:gd name="T37" fmla="*/ 0 h 45"/>
                <a:gd name="T38" fmla="*/ 132 w 132"/>
                <a:gd name="T39" fmla="*/ 32 h 45"/>
                <a:gd name="T40" fmla="*/ 126 w 132"/>
                <a:gd name="T41" fmla="*/ 34 h 45"/>
                <a:gd name="T42" fmla="*/ 90 w 132"/>
                <a:gd name="T43" fmla="*/ 25 h 45"/>
                <a:gd name="T44" fmla="*/ 90 w 132"/>
                <a:gd name="T45" fmla="*/ 25 h 45"/>
                <a:gd name="T46" fmla="*/ 90 w 132"/>
                <a:gd name="T47" fmla="*/ 26 h 45"/>
                <a:gd name="T48" fmla="*/ 89 w 132"/>
                <a:gd name="T49" fmla="*/ 26 h 45"/>
                <a:gd name="T50" fmla="*/ 89 w 132"/>
                <a:gd name="T51" fmla="*/ 27 h 45"/>
                <a:gd name="T52" fmla="*/ 87 w 132"/>
                <a:gd name="T53" fmla="*/ 28 h 45"/>
                <a:gd name="T54" fmla="*/ 86 w 132"/>
                <a:gd name="T55" fmla="*/ 30 h 45"/>
                <a:gd name="T56" fmla="*/ 85 w 132"/>
                <a:gd name="T57" fmla="*/ 31 h 45"/>
                <a:gd name="T58" fmla="*/ 83 w 132"/>
                <a:gd name="T59" fmla="*/ 32 h 45"/>
                <a:gd name="T60" fmla="*/ 80 w 132"/>
                <a:gd name="T61" fmla="*/ 33 h 45"/>
                <a:gd name="T62" fmla="*/ 78 w 132"/>
                <a:gd name="T63" fmla="*/ 34 h 45"/>
                <a:gd name="T64" fmla="*/ 76 w 132"/>
                <a:gd name="T65" fmla="*/ 37 h 45"/>
                <a:gd name="T66" fmla="*/ 72 w 132"/>
                <a:gd name="T67" fmla="*/ 38 h 45"/>
                <a:gd name="T68" fmla="*/ 70 w 132"/>
                <a:gd name="T69" fmla="*/ 40 h 45"/>
                <a:gd name="T70" fmla="*/ 65 w 132"/>
                <a:gd name="T71" fmla="*/ 41 h 45"/>
                <a:gd name="T72" fmla="*/ 62 w 132"/>
                <a:gd name="T73" fmla="*/ 42 h 45"/>
                <a:gd name="T74" fmla="*/ 57 w 132"/>
                <a:gd name="T75" fmla="*/ 45 h 45"/>
                <a:gd name="T76" fmla="*/ 55 w 132"/>
                <a:gd name="T7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2" h="45">
                  <a:moveTo>
                    <a:pt x="55" y="44"/>
                  </a:moveTo>
                  <a:lnTo>
                    <a:pt x="56" y="42"/>
                  </a:lnTo>
                  <a:lnTo>
                    <a:pt x="56" y="42"/>
                  </a:lnTo>
                  <a:lnTo>
                    <a:pt x="57" y="42"/>
                  </a:lnTo>
                  <a:lnTo>
                    <a:pt x="59" y="41"/>
                  </a:lnTo>
                  <a:lnTo>
                    <a:pt x="61" y="41"/>
                  </a:lnTo>
                  <a:lnTo>
                    <a:pt x="63" y="40"/>
                  </a:lnTo>
                  <a:lnTo>
                    <a:pt x="65" y="39"/>
                  </a:lnTo>
                  <a:lnTo>
                    <a:pt x="68" y="38"/>
                  </a:lnTo>
                  <a:lnTo>
                    <a:pt x="71" y="37"/>
                  </a:lnTo>
                  <a:lnTo>
                    <a:pt x="73" y="34"/>
                  </a:lnTo>
                  <a:lnTo>
                    <a:pt x="76" y="33"/>
                  </a:lnTo>
                  <a:lnTo>
                    <a:pt x="78" y="31"/>
                  </a:lnTo>
                  <a:lnTo>
                    <a:pt x="80" y="30"/>
                  </a:lnTo>
                  <a:lnTo>
                    <a:pt x="82" y="27"/>
                  </a:lnTo>
                  <a:lnTo>
                    <a:pt x="84" y="26"/>
                  </a:lnTo>
                  <a:lnTo>
                    <a:pt x="85" y="24"/>
                  </a:lnTo>
                  <a:lnTo>
                    <a:pt x="0" y="3"/>
                  </a:lnTo>
                  <a:lnTo>
                    <a:pt x="6" y="0"/>
                  </a:lnTo>
                  <a:lnTo>
                    <a:pt x="132" y="32"/>
                  </a:lnTo>
                  <a:lnTo>
                    <a:pt x="126" y="34"/>
                  </a:lnTo>
                  <a:lnTo>
                    <a:pt x="90" y="25"/>
                  </a:lnTo>
                  <a:lnTo>
                    <a:pt x="90" y="25"/>
                  </a:lnTo>
                  <a:lnTo>
                    <a:pt x="90" y="26"/>
                  </a:lnTo>
                  <a:lnTo>
                    <a:pt x="89" y="26"/>
                  </a:lnTo>
                  <a:lnTo>
                    <a:pt x="89" y="27"/>
                  </a:lnTo>
                  <a:lnTo>
                    <a:pt x="87" y="28"/>
                  </a:lnTo>
                  <a:lnTo>
                    <a:pt x="86" y="30"/>
                  </a:lnTo>
                  <a:lnTo>
                    <a:pt x="85" y="31"/>
                  </a:lnTo>
                  <a:lnTo>
                    <a:pt x="83" y="32"/>
                  </a:lnTo>
                  <a:lnTo>
                    <a:pt x="80" y="33"/>
                  </a:lnTo>
                  <a:lnTo>
                    <a:pt x="78" y="34"/>
                  </a:lnTo>
                  <a:lnTo>
                    <a:pt x="76" y="37"/>
                  </a:lnTo>
                  <a:lnTo>
                    <a:pt x="72" y="38"/>
                  </a:lnTo>
                  <a:lnTo>
                    <a:pt x="70" y="40"/>
                  </a:lnTo>
                  <a:lnTo>
                    <a:pt x="65" y="41"/>
                  </a:lnTo>
                  <a:lnTo>
                    <a:pt x="62" y="42"/>
                  </a:lnTo>
                  <a:lnTo>
                    <a:pt x="57" y="45"/>
                  </a:lnTo>
                  <a:lnTo>
                    <a:pt x="55"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26" name="Freeform 282">
              <a:extLst>
                <a:ext uri="{FF2B5EF4-FFF2-40B4-BE49-F238E27FC236}">
                  <a16:creationId xmlns:a16="http://schemas.microsoft.com/office/drawing/2014/main" id="{A10E00F2-F315-ADB7-5C65-14C7FC9D0567}"/>
                </a:ext>
              </a:extLst>
            </p:cNvPr>
            <p:cNvSpPr>
              <a:spLocks/>
            </p:cNvSpPr>
            <p:nvPr/>
          </p:nvSpPr>
          <p:spPr bwMode="auto">
            <a:xfrm>
              <a:off x="1125" y="1195"/>
              <a:ext cx="135" cy="40"/>
            </a:xfrm>
            <a:custGeom>
              <a:avLst/>
              <a:gdLst>
                <a:gd name="T0" fmla="*/ 0 w 135"/>
                <a:gd name="T1" fmla="*/ 0 h 40"/>
                <a:gd name="T2" fmla="*/ 132 w 135"/>
                <a:gd name="T3" fmla="*/ 40 h 40"/>
                <a:gd name="T4" fmla="*/ 135 w 135"/>
                <a:gd name="T5" fmla="*/ 40 h 40"/>
                <a:gd name="T6" fmla="*/ 5 w 135"/>
                <a:gd name="T7" fmla="*/ 0 h 40"/>
                <a:gd name="T8" fmla="*/ 0 w 135"/>
                <a:gd name="T9" fmla="*/ 0 h 40"/>
              </a:gdLst>
              <a:ahLst/>
              <a:cxnLst>
                <a:cxn ang="0">
                  <a:pos x="T0" y="T1"/>
                </a:cxn>
                <a:cxn ang="0">
                  <a:pos x="T2" y="T3"/>
                </a:cxn>
                <a:cxn ang="0">
                  <a:pos x="T4" y="T5"/>
                </a:cxn>
                <a:cxn ang="0">
                  <a:pos x="T6" y="T7"/>
                </a:cxn>
                <a:cxn ang="0">
                  <a:pos x="T8" y="T9"/>
                </a:cxn>
              </a:cxnLst>
              <a:rect l="0" t="0" r="r" b="b"/>
              <a:pathLst>
                <a:path w="135" h="40">
                  <a:moveTo>
                    <a:pt x="0" y="0"/>
                  </a:moveTo>
                  <a:lnTo>
                    <a:pt x="132" y="40"/>
                  </a:lnTo>
                  <a:lnTo>
                    <a:pt x="135" y="40"/>
                  </a:lnTo>
                  <a:lnTo>
                    <a:pt x="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27" name="Freeform 283">
              <a:extLst>
                <a:ext uri="{FF2B5EF4-FFF2-40B4-BE49-F238E27FC236}">
                  <a16:creationId xmlns:a16="http://schemas.microsoft.com/office/drawing/2014/main" id="{3D8C8282-99A5-E14E-0166-4140D9D956F7}"/>
                </a:ext>
              </a:extLst>
            </p:cNvPr>
            <p:cNvSpPr>
              <a:spLocks/>
            </p:cNvSpPr>
            <p:nvPr/>
          </p:nvSpPr>
          <p:spPr bwMode="auto">
            <a:xfrm>
              <a:off x="1148" y="1189"/>
              <a:ext cx="132" cy="36"/>
            </a:xfrm>
            <a:custGeom>
              <a:avLst/>
              <a:gdLst>
                <a:gd name="T0" fmla="*/ 0 w 132"/>
                <a:gd name="T1" fmla="*/ 0 h 36"/>
                <a:gd name="T2" fmla="*/ 130 w 132"/>
                <a:gd name="T3" fmla="*/ 36 h 36"/>
                <a:gd name="T4" fmla="*/ 132 w 132"/>
                <a:gd name="T5" fmla="*/ 35 h 36"/>
                <a:gd name="T6" fmla="*/ 4 w 132"/>
                <a:gd name="T7" fmla="*/ 0 h 36"/>
                <a:gd name="T8" fmla="*/ 0 w 132"/>
                <a:gd name="T9" fmla="*/ 0 h 36"/>
              </a:gdLst>
              <a:ahLst/>
              <a:cxnLst>
                <a:cxn ang="0">
                  <a:pos x="T0" y="T1"/>
                </a:cxn>
                <a:cxn ang="0">
                  <a:pos x="T2" y="T3"/>
                </a:cxn>
                <a:cxn ang="0">
                  <a:pos x="T4" y="T5"/>
                </a:cxn>
                <a:cxn ang="0">
                  <a:pos x="T6" y="T7"/>
                </a:cxn>
                <a:cxn ang="0">
                  <a:pos x="T8" y="T9"/>
                </a:cxn>
              </a:cxnLst>
              <a:rect l="0" t="0" r="r" b="b"/>
              <a:pathLst>
                <a:path w="132" h="36">
                  <a:moveTo>
                    <a:pt x="0" y="0"/>
                  </a:moveTo>
                  <a:lnTo>
                    <a:pt x="130" y="36"/>
                  </a:lnTo>
                  <a:lnTo>
                    <a:pt x="132" y="35"/>
                  </a:lnTo>
                  <a:lnTo>
                    <a:pt x="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28" name="Freeform 284">
              <a:extLst>
                <a:ext uri="{FF2B5EF4-FFF2-40B4-BE49-F238E27FC236}">
                  <a16:creationId xmlns:a16="http://schemas.microsoft.com/office/drawing/2014/main" id="{804397C7-986A-2BBD-3A0F-CC10249591DD}"/>
                </a:ext>
              </a:extLst>
            </p:cNvPr>
            <p:cNvSpPr>
              <a:spLocks/>
            </p:cNvSpPr>
            <p:nvPr/>
          </p:nvSpPr>
          <p:spPr bwMode="auto">
            <a:xfrm>
              <a:off x="1138" y="1192"/>
              <a:ext cx="133" cy="38"/>
            </a:xfrm>
            <a:custGeom>
              <a:avLst/>
              <a:gdLst>
                <a:gd name="T0" fmla="*/ 0 w 133"/>
                <a:gd name="T1" fmla="*/ 0 h 38"/>
                <a:gd name="T2" fmla="*/ 130 w 133"/>
                <a:gd name="T3" fmla="*/ 38 h 38"/>
                <a:gd name="T4" fmla="*/ 133 w 133"/>
                <a:gd name="T5" fmla="*/ 38 h 38"/>
                <a:gd name="T6" fmla="*/ 3 w 133"/>
                <a:gd name="T7" fmla="*/ 0 h 38"/>
                <a:gd name="T8" fmla="*/ 0 w 133"/>
                <a:gd name="T9" fmla="*/ 0 h 38"/>
              </a:gdLst>
              <a:ahLst/>
              <a:cxnLst>
                <a:cxn ang="0">
                  <a:pos x="T0" y="T1"/>
                </a:cxn>
                <a:cxn ang="0">
                  <a:pos x="T2" y="T3"/>
                </a:cxn>
                <a:cxn ang="0">
                  <a:pos x="T4" y="T5"/>
                </a:cxn>
                <a:cxn ang="0">
                  <a:pos x="T6" y="T7"/>
                </a:cxn>
                <a:cxn ang="0">
                  <a:pos x="T8" y="T9"/>
                </a:cxn>
              </a:cxnLst>
              <a:rect l="0" t="0" r="r" b="b"/>
              <a:pathLst>
                <a:path w="133" h="38">
                  <a:moveTo>
                    <a:pt x="0" y="0"/>
                  </a:moveTo>
                  <a:lnTo>
                    <a:pt x="130" y="38"/>
                  </a:lnTo>
                  <a:lnTo>
                    <a:pt x="133" y="38"/>
                  </a:lnTo>
                  <a:lnTo>
                    <a:pt x="3"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29" name="Freeform 285">
              <a:extLst>
                <a:ext uri="{FF2B5EF4-FFF2-40B4-BE49-F238E27FC236}">
                  <a16:creationId xmlns:a16="http://schemas.microsoft.com/office/drawing/2014/main" id="{8A554ECE-FDE0-C105-F203-0235FC5CD04C}"/>
                </a:ext>
              </a:extLst>
            </p:cNvPr>
            <p:cNvSpPr>
              <a:spLocks/>
            </p:cNvSpPr>
            <p:nvPr/>
          </p:nvSpPr>
          <p:spPr bwMode="auto">
            <a:xfrm>
              <a:off x="1699" y="1106"/>
              <a:ext cx="249" cy="209"/>
            </a:xfrm>
            <a:custGeom>
              <a:avLst/>
              <a:gdLst>
                <a:gd name="T0" fmla="*/ 70 w 249"/>
                <a:gd name="T1" fmla="*/ 14 h 209"/>
                <a:gd name="T2" fmla="*/ 70 w 249"/>
                <a:gd name="T3" fmla="*/ 14 h 209"/>
                <a:gd name="T4" fmla="*/ 72 w 249"/>
                <a:gd name="T5" fmla="*/ 14 h 209"/>
                <a:gd name="T6" fmla="*/ 75 w 249"/>
                <a:gd name="T7" fmla="*/ 13 h 209"/>
                <a:gd name="T8" fmla="*/ 78 w 249"/>
                <a:gd name="T9" fmla="*/ 12 h 209"/>
                <a:gd name="T10" fmla="*/ 83 w 249"/>
                <a:gd name="T11" fmla="*/ 11 h 209"/>
                <a:gd name="T12" fmla="*/ 88 w 249"/>
                <a:gd name="T13" fmla="*/ 10 h 209"/>
                <a:gd name="T14" fmla="*/ 95 w 249"/>
                <a:gd name="T15" fmla="*/ 8 h 209"/>
                <a:gd name="T16" fmla="*/ 103 w 249"/>
                <a:gd name="T17" fmla="*/ 6 h 209"/>
                <a:gd name="T18" fmla="*/ 111 w 249"/>
                <a:gd name="T19" fmla="*/ 5 h 209"/>
                <a:gd name="T20" fmla="*/ 120 w 249"/>
                <a:gd name="T21" fmla="*/ 4 h 209"/>
                <a:gd name="T22" fmla="*/ 132 w 249"/>
                <a:gd name="T23" fmla="*/ 3 h 209"/>
                <a:gd name="T24" fmla="*/ 144 w 249"/>
                <a:gd name="T25" fmla="*/ 1 h 209"/>
                <a:gd name="T26" fmla="*/ 156 w 249"/>
                <a:gd name="T27" fmla="*/ 0 h 209"/>
                <a:gd name="T28" fmla="*/ 169 w 249"/>
                <a:gd name="T29" fmla="*/ 0 h 209"/>
                <a:gd name="T30" fmla="*/ 184 w 249"/>
                <a:gd name="T31" fmla="*/ 0 h 209"/>
                <a:gd name="T32" fmla="*/ 201 w 249"/>
                <a:gd name="T33" fmla="*/ 0 h 209"/>
                <a:gd name="T34" fmla="*/ 208 w 249"/>
                <a:gd name="T35" fmla="*/ 28 h 209"/>
                <a:gd name="T36" fmla="*/ 210 w 249"/>
                <a:gd name="T37" fmla="*/ 29 h 209"/>
                <a:gd name="T38" fmla="*/ 216 w 249"/>
                <a:gd name="T39" fmla="*/ 34 h 209"/>
                <a:gd name="T40" fmla="*/ 222 w 249"/>
                <a:gd name="T41" fmla="*/ 40 h 209"/>
                <a:gd name="T42" fmla="*/ 225 w 249"/>
                <a:gd name="T43" fmla="*/ 51 h 209"/>
                <a:gd name="T44" fmla="*/ 239 w 249"/>
                <a:gd name="T45" fmla="*/ 117 h 209"/>
                <a:gd name="T46" fmla="*/ 246 w 249"/>
                <a:gd name="T47" fmla="*/ 145 h 209"/>
                <a:gd name="T48" fmla="*/ 246 w 249"/>
                <a:gd name="T49" fmla="*/ 146 h 209"/>
                <a:gd name="T50" fmla="*/ 248 w 249"/>
                <a:gd name="T51" fmla="*/ 152 h 209"/>
                <a:gd name="T52" fmla="*/ 248 w 249"/>
                <a:gd name="T53" fmla="*/ 160 h 209"/>
                <a:gd name="T54" fmla="*/ 244 w 249"/>
                <a:gd name="T55" fmla="*/ 171 h 209"/>
                <a:gd name="T56" fmla="*/ 0 w 249"/>
                <a:gd name="T57" fmla="*/ 164 h 209"/>
                <a:gd name="T58" fmla="*/ 25 w 249"/>
                <a:gd name="T59" fmla="*/ 151 h 209"/>
                <a:gd name="T60" fmla="*/ 25 w 249"/>
                <a:gd name="T61" fmla="*/ 28 h 209"/>
                <a:gd name="T62" fmla="*/ 26 w 249"/>
                <a:gd name="T63" fmla="*/ 27 h 209"/>
                <a:gd name="T64" fmla="*/ 28 w 249"/>
                <a:gd name="T65" fmla="*/ 26 h 209"/>
                <a:gd name="T66" fmla="*/ 32 w 249"/>
                <a:gd name="T67" fmla="*/ 25 h 209"/>
                <a:gd name="T68" fmla="*/ 36 w 249"/>
                <a:gd name="T69" fmla="*/ 24 h 209"/>
                <a:gd name="T70" fmla="*/ 42 w 249"/>
                <a:gd name="T71" fmla="*/ 22 h 209"/>
                <a:gd name="T72" fmla="*/ 49 w 249"/>
                <a:gd name="T73" fmla="*/ 22 h 209"/>
                <a:gd name="T74" fmla="*/ 57 w 249"/>
                <a:gd name="T75" fmla="*/ 24 h 209"/>
                <a:gd name="T76" fmla="*/ 68 w 249"/>
                <a:gd name="T77" fmla="*/ 2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9" h="209">
                  <a:moveTo>
                    <a:pt x="68" y="27"/>
                  </a:moveTo>
                  <a:lnTo>
                    <a:pt x="70" y="14"/>
                  </a:lnTo>
                  <a:lnTo>
                    <a:pt x="70" y="14"/>
                  </a:lnTo>
                  <a:lnTo>
                    <a:pt x="70" y="14"/>
                  </a:lnTo>
                  <a:lnTo>
                    <a:pt x="71" y="14"/>
                  </a:lnTo>
                  <a:lnTo>
                    <a:pt x="72" y="14"/>
                  </a:lnTo>
                  <a:lnTo>
                    <a:pt x="74" y="13"/>
                  </a:lnTo>
                  <a:lnTo>
                    <a:pt x="75" y="13"/>
                  </a:lnTo>
                  <a:lnTo>
                    <a:pt x="76" y="13"/>
                  </a:lnTo>
                  <a:lnTo>
                    <a:pt x="78" y="12"/>
                  </a:lnTo>
                  <a:lnTo>
                    <a:pt x="81" y="12"/>
                  </a:lnTo>
                  <a:lnTo>
                    <a:pt x="83" y="11"/>
                  </a:lnTo>
                  <a:lnTo>
                    <a:pt x="85" y="11"/>
                  </a:lnTo>
                  <a:lnTo>
                    <a:pt x="88" y="10"/>
                  </a:lnTo>
                  <a:lnTo>
                    <a:pt x="91" y="8"/>
                  </a:lnTo>
                  <a:lnTo>
                    <a:pt x="95" y="8"/>
                  </a:lnTo>
                  <a:lnTo>
                    <a:pt x="98" y="7"/>
                  </a:lnTo>
                  <a:lnTo>
                    <a:pt x="103" y="6"/>
                  </a:lnTo>
                  <a:lnTo>
                    <a:pt x="106" y="6"/>
                  </a:lnTo>
                  <a:lnTo>
                    <a:pt x="111" y="5"/>
                  </a:lnTo>
                  <a:lnTo>
                    <a:pt x="116" y="5"/>
                  </a:lnTo>
                  <a:lnTo>
                    <a:pt x="120" y="4"/>
                  </a:lnTo>
                  <a:lnTo>
                    <a:pt x="126" y="3"/>
                  </a:lnTo>
                  <a:lnTo>
                    <a:pt x="132" y="3"/>
                  </a:lnTo>
                  <a:lnTo>
                    <a:pt x="137" y="1"/>
                  </a:lnTo>
                  <a:lnTo>
                    <a:pt x="144" y="1"/>
                  </a:lnTo>
                  <a:lnTo>
                    <a:pt x="149" y="1"/>
                  </a:lnTo>
                  <a:lnTo>
                    <a:pt x="156" y="0"/>
                  </a:lnTo>
                  <a:lnTo>
                    <a:pt x="162" y="0"/>
                  </a:lnTo>
                  <a:lnTo>
                    <a:pt x="169" y="0"/>
                  </a:lnTo>
                  <a:lnTo>
                    <a:pt x="177" y="0"/>
                  </a:lnTo>
                  <a:lnTo>
                    <a:pt x="184" y="0"/>
                  </a:lnTo>
                  <a:lnTo>
                    <a:pt x="193" y="0"/>
                  </a:lnTo>
                  <a:lnTo>
                    <a:pt x="201" y="0"/>
                  </a:lnTo>
                  <a:lnTo>
                    <a:pt x="210" y="5"/>
                  </a:lnTo>
                  <a:lnTo>
                    <a:pt x="208" y="28"/>
                  </a:lnTo>
                  <a:lnTo>
                    <a:pt x="208" y="29"/>
                  </a:lnTo>
                  <a:lnTo>
                    <a:pt x="210" y="29"/>
                  </a:lnTo>
                  <a:lnTo>
                    <a:pt x="212" y="32"/>
                  </a:lnTo>
                  <a:lnTo>
                    <a:pt x="216" y="34"/>
                  </a:lnTo>
                  <a:lnTo>
                    <a:pt x="219" y="37"/>
                  </a:lnTo>
                  <a:lnTo>
                    <a:pt x="222" y="40"/>
                  </a:lnTo>
                  <a:lnTo>
                    <a:pt x="224" y="45"/>
                  </a:lnTo>
                  <a:lnTo>
                    <a:pt x="225" y="51"/>
                  </a:lnTo>
                  <a:lnTo>
                    <a:pt x="245" y="69"/>
                  </a:lnTo>
                  <a:lnTo>
                    <a:pt x="239" y="117"/>
                  </a:lnTo>
                  <a:lnTo>
                    <a:pt x="208" y="133"/>
                  </a:lnTo>
                  <a:lnTo>
                    <a:pt x="246" y="145"/>
                  </a:lnTo>
                  <a:lnTo>
                    <a:pt x="246" y="145"/>
                  </a:lnTo>
                  <a:lnTo>
                    <a:pt x="246" y="146"/>
                  </a:lnTo>
                  <a:lnTo>
                    <a:pt x="248" y="149"/>
                  </a:lnTo>
                  <a:lnTo>
                    <a:pt x="248" y="152"/>
                  </a:lnTo>
                  <a:lnTo>
                    <a:pt x="249" y="156"/>
                  </a:lnTo>
                  <a:lnTo>
                    <a:pt x="248" y="160"/>
                  </a:lnTo>
                  <a:lnTo>
                    <a:pt x="246" y="165"/>
                  </a:lnTo>
                  <a:lnTo>
                    <a:pt x="244" y="171"/>
                  </a:lnTo>
                  <a:lnTo>
                    <a:pt x="144" y="209"/>
                  </a:lnTo>
                  <a:lnTo>
                    <a:pt x="0" y="164"/>
                  </a:lnTo>
                  <a:lnTo>
                    <a:pt x="2" y="159"/>
                  </a:lnTo>
                  <a:lnTo>
                    <a:pt x="25" y="151"/>
                  </a:lnTo>
                  <a:lnTo>
                    <a:pt x="25" y="28"/>
                  </a:lnTo>
                  <a:lnTo>
                    <a:pt x="25" y="28"/>
                  </a:lnTo>
                  <a:lnTo>
                    <a:pt x="25" y="28"/>
                  </a:lnTo>
                  <a:lnTo>
                    <a:pt x="26" y="27"/>
                  </a:lnTo>
                  <a:lnTo>
                    <a:pt x="27" y="27"/>
                  </a:lnTo>
                  <a:lnTo>
                    <a:pt x="28" y="26"/>
                  </a:lnTo>
                  <a:lnTo>
                    <a:pt x="30" y="26"/>
                  </a:lnTo>
                  <a:lnTo>
                    <a:pt x="32" y="25"/>
                  </a:lnTo>
                  <a:lnTo>
                    <a:pt x="34" y="24"/>
                  </a:lnTo>
                  <a:lnTo>
                    <a:pt x="36" y="24"/>
                  </a:lnTo>
                  <a:lnTo>
                    <a:pt x="40" y="22"/>
                  </a:lnTo>
                  <a:lnTo>
                    <a:pt x="42" y="22"/>
                  </a:lnTo>
                  <a:lnTo>
                    <a:pt x="46" y="22"/>
                  </a:lnTo>
                  <a:lnTo>
                    <a:pt x="49" y="22"/>
                  </a:lnTo>
                  <a:lnTo>
                    <a:pt x="53" y="22"/>
                  </a:lnTo>
                  <a:lnTo>
                    <a:pt x="57" y="24"/>
                  </a:lnTo>
                  <a:lnTo>
                    <a:pt x="61" y="25"/>
                  </a:lnTo>
                  <a:lnTo>
                    <a:pt x="68"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30" name="Freeform 286">
              <a:extLst>
                <a:ext uri="{FF2B5EF4-FFF2-40B4-BE49-F238E27FC236}">
                  <a16:creationId xmlns:a16="http://schemas.microsoft.com/office/drawing/2014/main" id="{3FAF77CA-ED43-AA57-98F2-56ED84978F37}"/>
                </a:ext>
              </a:extLst>
            </p:cNvPr>
            <p:cNvSpPr>
              <a:spLocks/>
            </p:cNvSpPr>
            <p:nvPr/>
          </p:nvSpPr>
          <p:spPr bwMode="auto">
            <a:xfrm>
              <a:off x="1785" y="1121"/>
              <a:ext cx="80" cy="92"/>
            </a:xfrm>
            <a:custGeom>
              <a:avLst/>
              <a:gdLst>
                <a:gd name="T0" fmla="*/ 79 w 80"/>
                <a:gd name="T1" fmla="*/ 4 h 92"/>
                <a:gd name="T2" fmla="*/ 79 w 80"/>
                <a:gd name="T3" fmla="*/ 4 h 92"/>
                <a:gd name="T4" fmla="*/ 77 w 80"/>
                <a:gd name="T5" fmla="*/ 4 h 92"/>
                <a:gd name="T6" fmla="*/ 75 w 80"/>
                <a:gd name="T7" fmla="*/ 3 h 92"/>
                <a:gd name="T8" fmla="*/ 73 w 80"/>
                <a:gd name="T9" fmla="*/ 3 h 92"/>
                <a:gd name="T10" fmla="*/ 69 w 80"/>
                <a:gd name="T11" fmla="*/ 2 h 92"/>
                <a:gd name="T12" fmla="*/ 66 w 80"/>
                <a:gd name="T13" fmla="*/ 2 h 92"/>
                <a:gd name="T14" fmla="*/ 61 w 80"/>
                <a:gd name="T15" fmla="*/ 2 h 92"/>
                <a:gd name="T16" fmla="*/ 56 w 80"/>
                <a:gd name="T17" fmla="*/ 0 h 92"/>
                <a:gd name="T18" fmla="*/ 51 w 80"/>
                <a:gd name="T19" fmla="*/ 0 h 92"/>
                <a:gd name="T20" fmla="*/ 45 w 80"/>
                <a:gd name="T21" fmla="*/ 2 h 92"/>
                <a:gd name="T22" fmla="*/ 39 w 80"/>
                <a:gd name="T23" fmla="*/ 2 h 92"/>
                <a:gd name="T24" fmla="*/ 32 w 80"/>
                <a:gd name="T25" fmla="*/ 3 h 92"/>
                <a:gd name="T26" fmla="*/ 26 w 80"/>
                <a:gd name="T27" fmla="*/ 4 h 92"/>
                <a:gd name="T28" fmla="*/ 19 w 80"/>
                <a:gd name="T29" fmla="*/ 6 h 92"/>
                <a:gd name="T30" fmla="*/ 12 w 80"/>
                <a:gd name="T31" fmla="*/ 9 h 92"/>
                <a:gd name="T32" fmla="*/ 5 w 80"/>
                <a:gd name="T33" fmla="*/ 12 h 92"/>
                <a:gd name="T34" fmla="*/ 5 w 80"/>
                <a:gd name="T35" fmla="*/ 13 h 92"/>
                <a:gd name="T36" fmla="*/ 4 w 80"/>
                <a:gd name="T37" fmla="*/ 18 h 92"/>
                <a:gd name="T38" fmla="*/ 2 w 80"/>
                <a:gd name="T39" fmla="*/ 26 h 92"/>
                <a:gd name="T40" fmla="*/ 0 w 80"/>
                <a:gd name="T41" fmla="*/ 36 h 92"/>
                <a:gd name="T42" fmla="*/ 0 w 80"/>
                <a:gd name="T43" fmla="*/ 47 h 92"/>
                <a:gd name="T44" fmla="*/ 0 w 80"/>
                <a:gd name="T45" fmla="*/ 61 h 92"/>
                <a:gd name="T46" fmla="*/ 3 w 80"/>
                <a:gd name="T47" fmla="*/ 75 h 92"/>
                <a:gd name="T48" fmla="*/ 6 w 80"/>
                <a:gd name="T49" fmla="*/ 89 h 92"/>
                <a:gd name="T50" fmla="*/ 7 w 80"/>
                <a:gd name="T51" fmla="*/ 89 h 92"/>
                <a:gd name="T52" fmla="*/ 9 w 80"/>
                <a:gd name="T53" fmla="*/ 89 h 92"/>
                <a:gd name="T54" fmla="*/ 10 w 80"/>
                <a:gd name="T55" fmla="*/ 89 h 92"/>
                <a:gd name="T56" fmla="*/ 12 w 80"/>
                <a:gd name="T57" fmla="*/ 89 h 92"/>
                <a:gd name="T58" fmla="*/ 16 w 80"/>
                <a:gd name="T59" fmla="*/ 88 h 92"/>
                <a:gd name="T60" fmla="*/ 19 w 80"/>
                <a:gd name="T61" fmla="*/ 88 h 92"/>
                <a:gd name="T62" fmla="*/ 23 w 80"/>
                <a:gd name="T63" fmla="*/ 88 h 92"/>
                <a:gd name="T64" fmla="*/ 27 w 80"/>
                <a:gd name="T65" fmla="*/ 88 h 92"/>
                <a:gd name="T66" fmla="*/ 33 w 80"/>
                <a:gd name="T67" fmla="*/ 88 h 92"/>
                <a:gd name="T68" fmla="*/ 39 w 80"/>
                <a:gd name="T69" fmla="*/ 88 h 92"/>
                <a:gd name="T70" fmla="*/ 45 w 80"/>
                <a:gd name="T71" fmla="*/ 88 h 92"/>
                <a:gd name="T72" fmla="*/ 51 w 80"/>
                <a:gd name="T73" fmla="*/ 88 h 92"/>
                <a:gd name="T74" fmla="*/ 58 w 80"/>
                <a:gd name="T75" fmla="*/ 89 h 92"/>
                <a:gd name="T76" fmla="*/ 65 w 80"/>
                <a:gd name="T77" fmla="*/ 89 h 92"/>
                <a:gd name="T78" fmla="*/ 72 w 80"/>
                <a:gd name="T79" fmla="*/ 90 h 92"/>
                <a:gd name="T80" fmla="*/ 80 w 80"/>
                <a:gd name="T81" fmla="*/ 92 h 92"/>
                <a:gd name="T82" fmla="*/ 80 w 80"/>
                <a:gd name="T83" fmla="*/ 89 h 92"/>
                <a:gd name="T84" fmla="*/ 79 w 80"/>
                <a:gd name="T85" fmla="*/ 82 h 92"/>
                <a:gd name="T86" fmla="*/ 77 w 80"/>
                <a:gd name="T87" fmla="*/ 71 h 92"/>
                <a:gd name="T88" fmla="*/ 76 w 80"/>
                <a:gd name="T89" fmla="*/ 58 h 92"/>
                <a:gd name="T90" fmla="*/ 76 w 80"/>
                <a:gd name="T91" fmla="*/ 44 h 92"/>
                <a:gd name="T92" fmla="*/ 76 w 80"/>
                <a:gd name="T93" fmla="*/ 30 h 92"/>
                <a:gd name="T94" fmla="*/ 77 w 80"/>
                <a:gd name="T95" fmla="*/ 16 h 92"/>
                <a:gd name="T96" fmla="*/ 79 w 80"/>
                <a:gd name="T97"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 h="92">
                  <a:moveTo>
                    <a:pt x="79" y="4"/>
                  </a:moveTo>
                  <a:lnTo>
                    <a:pt x="79" y="4"/>
                  </a:lnTo>
                  <a:lnTo>
                    <a:pt x="77" y="4"/>
                  </a:lnTo>
                  <a:lnTo>
                    <a:pt x="75" y="3"/>
                  </a:lnTo>
                  <a:lnTo>
                    <a:pt x="73" y="3"/>
                  </a:lnTo>
                  <a:lnTo>
                    <a:pt x="69" y="2"/>
                  </a:lnTo>
                  <a:lnTo>
                    <a:pt x="66" y="2"/>
                  </a:lnTo>
                  <a:lnTo>
                    <a:pt x="61" y="2"/>
                  </a:lnTo>
                  <a:lnTo>
                    <a:pt x="56" y="0"/>
                  </a:lnTo>
                  <a:lnTo>
                    <a:pt x="51" y="0"/>
                  </a:lnTo>
                  <a:lnTo>
                    <a:pt x="45" y="2"/>
                  </a:lnTo>
                  <a:lnTo>
                    <a:pt x="39" y="2"/>
                  </a:lnTo>
                  <a:lnTo>
                    <a:pt x="32" y="3"/>
                  </a:lnTo>
                  <a:lnTo>
                    <a:pt x="26" y="4"/>
                  </a:lnTo>
                  <a:lnTo>
                    <a:pt x="19" y="6"/>
                  </a:lnTo>
                  <a:lnTo>
                    <a:pt x="12" y="9"/>
                  </a:lnTo>
                  <a:lnTo>
                    <a:pt x="5" y="12"/>
                  </a:lnTo>
                  <a:lnTo>
                    <a:pt x="5" y="13"/>
                  </a:lnTo>
                  <a:lnTo>
                    <a:pt x="4" y="18"/>
                  </a:lnTo>
                  <a:lnTo>
                    <a:pt x="2" y="26"/>
                  </a:lnTo>
                  <a:lnTo>
                    <a:pt x="0" y="36"/>
                  </a:lnTo>
                  <a:lnTo>
                    <a:pt x="0" y="47"/>
                  </a:lnTo>
                  <a:lnTo>
                    <a:pt x="0" y="61"/>
                  </a:lnTo>
                  <a:lnTo>
                    <a:pt x="3" y="75"/>
                  </a:lnTo>
                  <a:lnTo>
                    <a:pt x="6" y="89"/>
                  </a:lnTo>
                  <a:lnTo>
                    <a:pt x="7" y="89"/>
                  </a:lnTo>
                  <a:lnTo>
                    <a:pt x="9" y="89"/>
                  </a:lnTo>
                  <a:lnTo>
                    <a:pt x="10" y="89"/>
                  </a:lnTo>
                  <a:lnTo>
                    <a:pt x="12" y="89"/>
                  </a:lnTo>
                  <a:lnTo>
                    <a:pt x="16" y="88"/>
                  </a:lnTo>
                  <a:lnTo>
                    <a:pt x="19" y="88"/>
                  </a:lnTo>
                  <a:lnTo>
                    <a:pt x="23" y="88"/>
                  </a:lnTo>
                  <a:lnTo>
                    <a:pt x="27" y="88"/>
                  </a:lnTo>
                  <a:lnTo>
                    <a:pt x="33" y="88"/>
                  </a:lnTo>
                  <a:lnTo>
                    <a:pt x="39" y="88"/>
                  </a:lnTo>
                  <a:lnTo>
                    <a:pt x="45" y="88"/>
                  </a:lnTo>
                  <a:lnTo>
                    <a:pt x="51" y="88"/>
                  </a:lnTo>
                  <a:lnTo>
                    <a:pt x="58" y="89"/>
                  </a:lnTo>
                  <a:lnTo>
                    <a:pt x="65" y="89"/>
                  </a:lnTo>
                  <a:lnTo>
                    <a:pt x="72" y="90"/>
                  </a:lnTo>
                  <a:lnTo>
                    <a:pt x="80" y="92"/>
                  </a:lnTo>
                  <a:lnTo>
                    <a:pt x="80" y="89"/>
                  </a:lnTo>
                  <a:lnTo>
                    <a:pt x="79" y="82"/>
                  </a:lnTo>
                  <a:lnTo>
                    <a:pt x="77" y="71"/>
                  </a:lnTo>
                  <a:lnTo>
                    <a:pt x="76" y="58"/>
                  </a:lnTo>
                  <a:lnTo>
                    <a:pt x="76" y="44"/>
                  </a:lnTo>
                  <a:lnTo>
                    <a:pt x="76" y="30"/>
                  </a:lnTo>
                  <a:lnTo>
                    <a:pt x="77" y="16"/>
                  </a:lnTo>
                  <a:lnTo>
                    <a:pt x="79" y="4"/>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31" name="Freeform 287">
              <a:extLst>
                <a:ext uri="{FF2B5EF4-FFF2-40B4-BE49-F238E27FC236}">
                  <a16:creationId xmlns:a16="http://schemas.microsoft.com/office/drawing/2014/main" id="{42C5CC04-9EAD-5A78-4DE5-8785CA53CCBA}"/>
                </a:ext>
              </a:extLst>
            </p:cNvPr>
            <p:cNvSpPr>
              <a:spLocks/>
            </p:cNvSpPr>
            <p:nvPr/>
          </p:nvSpPr>
          <p:spPr bwMode="auto">
            <a:xfrm>
              <a:off x="1794" y="1147"/>
              <a:ext cx="131" cy="90"/>
            </a:xfrm>
            <a:custGeom>
              <a:avLst/>
              <a:gdLst>
                <a:gd name="T0" fmla="*/ 1 w 131"/>
                <a:gd name="T1" fmla="*/ 68 h 90"/>
                <a:gd name="T2" fmla="*/ 0 w 131"/>
                <a:gd name="T3" fmla="*/ 78 h 90"/>
                <a:gd name="T4" fmla="*/ 86 w 131"/>
                <a:gd name="T5" fmla="*/ 90 h 90"/>
                <a:gd name="T6" fmla="*/ 86 w 131"/>
                <a:gd name="T7" fmla="*/ 90 h 90"/>
                <a:gd name="T8" fmla="*/ 88 w 131"/>
                <a:gd name="T9" fmla="*/ 89 h 90"/>
                <a:gd name="T10" fmla="*/ 91 w 131"/>
                <a:gd name="T11" fmla="*/ 88 h 90"/>
                <a:gd name="T12" fmla="*/ 94 w 131"/>
                <a:gd name="T13" fmla="*/ 85 h 90"/>
                <a:gd name="T14" fmla="*/ 98 w 131"/>
                <a:gd name="T15" fmla="*/ 83 h 90"/>
                <a:gd name="T16" fmla="*/ 102 w 131"/>
                <a:gd name="T17" fmla="*/ 80 h 90"/>
                <a:gd name="T18" fmla="*/ 107 w 131"/>
                <a:gd name="T19" fmla="*/ 75 h 90"/>
                <a:gd name="T20" fmla="*/ 112 w 131"/>
                <a:gd name="T21" fmla="*/ 71 h 90"/>
                <a:gd name="T22" fmla="*/ 116 w 131"/>
                <a:gd name="T23" fmla="*/ 66 h 90"/>
                <a:gd name="T24" fmla="*/ 121 w 131"/>
                <a:gd name="T25" fmla="*/ 60 h 90"/>
                <a:gd name="T26" fmla="*/ 124 w 131"/>
                <a:gd name="T27" fmla="*/ 54 h 90"/>
                <a:gd name="T28" fmla="*/ 128 w 131"/>
                <a:gd name="T29" fmla="*/ 47 h 90"/>
                <a:gd name="T30" fmla="*/ 130 w 131"/>
                <a:gd name="T31" fmla="*/ 40 h 90"/>
                <a:gd name="T32" fmla="*/ 131 w 131"/>
                <a:gd name="T33" fmla="*/ 32 h 90"/>
                <a:gd name="T34" fmla="*/ 131 w 131"/>
                <a:gd name="T35" fmla="*/ 22 h 90"/>
                <a:gd name="T36" fmla="*/ 129 w 131"/>
                <a:gd name="T37" fmla="*/ 13 h 90"/>
                <a:gd name="T38" fmla="*/ 129 w 131"/>
                <a:gd name="T39" fmla="*/ 13 h 90"/>
                <a:gd name="T40" fmla="*/ 128 w 131"/>
                <a:gd name="T41" fmla="*/ 11 h 90"/>
                <a:gd name="T42" fmla="*/ 127 w 131"/>
                <a:gd name="T43" fmla="*/ 10 h 90"/>
                <a:gd name="T44" fmla="*/ 126 w 131"/>
                <a:gd name="T45" fmla="*/ 7 h 90"/>
                <a:gd name="T46" fmla="*/ 123 w 131"/>
                <a:gd name="T47" fmla="*/ 4 h 90"/>
                <a:gd name="T48" fmla="*/ 120 w 131"/>
                <a:gd name="T49" fmla="*/ 3 h 90"/>
                <a:gd name="T50" fmla="*/ 116 w 131"/>
                <a:gd name="T51" fmla="*/ 0 h 90"/>
                <a:gd name="T52" fmla="*/ 113 w 131"/>
                <a:gd name="T53" fmla="*/ 0 h 90"/>
                <a:gd name="T54" fmla="*/ 113 w 131"/>
                <a:gd name="T55" fmla="*/ 1 h 90"/>
                <a:gd name="T56" fmla="*/ 114 w 131"/>
                <a:gd name="T57" fmla="*/ 5 h 90"/>
                <a:gd name="T58" fmla="*/ 116 w 131"/>
                <a:gd name="T59" fmla="*/ 12 h 90"/>
                <a:gd name="T60" fmla="*/ 117 w 131"/>
                <a:gd name="T61" fmla="*/ 19 h 90"/>
                <a:gd name="T62" fmla="*/ 117 w 131"/>
                <a:gd name="T63" fmla="*/ 29 h 90"/>
                <a:gd name="T64" fmla="*/ 116 w 131"/>
                <a:gd name="T65" fmla="*/ 40 h 90"/>
                <a:gd name="T66" fmla="*/ 114 w 131"/>
                <a:gd name="T67" fmla="*/ 52 h 90"/>
                <a:gd name="T68" fmla="*/ 108 w 131"/>
                <a:gd name="T69" fmla="*/ 63 h 90"/>
                <a:gd name="T70" fmla="*/ 108 w 131"/>
                <a:gd name="T71" fmla="*/ 63 h 90"/>
                <a:gd name="T72" fmla="*/ 108 w 131"/>
                <a:gd name="T73" fmla="*/ 64 h 90"/>
                <a:gd name="T74" fmla="*/ 107 w 131"/>
                <a:gd name="T75" fmla="*/ 64 h 90"/>
                <a:gd name="T76" fmla="*/ 106 w 131"/>
                <a:gd name="T77" fmla="*/ 66 h 90"/>
                <a:gd name="T78" fmla="*/ 105 w 131"/>
                <a:gd name="T79" fmla="*/ 67 h 90"/>
                <a:gd name="T80" fmla="*/ 102 w 131"/>
                <a:gd name="T81" fmla="*/ 68 h 90"/>
                <a:gd name="T82" fmla="*/ 100 w 131"/>
                <a:gd name="T83" fmla="*/ 69 h 90"/>
                <a:gd name="T84" fmla="*/ 98 w 131"/>
                <a:gd name="T85" fmla="*/ 70 h 90"/>
                <a:gd name="T86" fmla="*/ 95 w 131"/>
                <a:gd name="T87" fmla="*/ 70 h 90"/>
                <a:gd name="T88" fmla="*/ 92 w 131"/>
                <a:gd name="T89" fmla="*/ 71 h 90"/>
                <a:gd name="T90" fmla="*/ 89 w 131"/>
                <a:gd name="T91" fmla="*/ 73 h 90"/>
                <a:gd name="T92" fmla="*/ 85 w 131"/>
                <a:gd name="T93" fmla="*/ 73 h 90"/>
                <a:gd name="T94" fmla="*/ 81 w 131"/>
                <a:gd name="T95" fmla="*/ 73 h 90"/>
                <a:gd name="T96" fmla="*/ 78 w 131"/>
                <a:gd name="T97" fmla="*/ 73 h 90"/>
                <a:gd name="T98" fmla="*/ 73 w 131"/>
                <a:gd name="T99" fmla="*/ 73 h 90"/>
                <a:gd name="T100" fmla="*/ 68 w 131"/>
                <a:gd name="T101" fmla="*/ 71 h 90"/>
                <a:gd name="T102" fmla="*/ 68 w 131"/>
                <a:gd name="T103" fmla="*/ 83 h 90"/>
                <a:gd name="T104" fmla="*/ 3 w 131"/>
                <a:gd name="T105" fmla="*/ 76 h 90"/>
                <a:gd name="T106" fmla="*/ 1 w 131"/>
                <a:gd name="T107" fmla="*/ 6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90">
                  <a:moveTo>
                    <a:pt x="1" y="68"/>
                  </a:moveTo>
                  <a:lnTo>
                    <a:pt x="0" y="78"/>
                  </a:lnTo>
                  <a:lnTo>
                    <a:pt x="86" y="90"/>
                  </a:lnTo>
                  <a:lnTo>
                    <a:pt x="86" y="90"/>
                  </a:lnTo>
                  <a:lnTo>
                    <a:pt x="88" y="89"/>
                  </a:lnTo>
                  <a:lnTo>
                    <a:pt x="91" y="88"/>
                  </a:lnTo>
                  <a:lnTo>
                    <a:pt x="94" y="85"/>
                  </a:lnTo>
                  <a:lnTo>
                    <a:pt x="98" y="83"/>
                  </a:lnTo>
                  <a:lnTo>
                    <a:pt x="102" y="80"/>
                  </a:lnTo>
                  <a:lnTo>
                    <a:pt x="107" y="75"/>
                  </a:lnTo>
                  <a:lnTo>
                    <a:pt x="112" y="71"/>
                  </a:lnTo>
                  <a:lnTo>
                    <a:pt x="116" y="66"/>
                  </a:lnTo>
                  <a:lnTo>
                    <a:pt x="121" y="60"/>
                  </a:lnTo>
                  <a:lnTo>
                    <a:pt x="124" y="54"/>
                  </a:lnTo>
                  <a:lnTo>
                    <a:pt x="128" y="47"/>
                  </a:lnTo>
                  <a:lnTo>
                    <a:pt x="130" y="40"/>
                  </a:lnTo>
                  <a:lnTo>
                    <a:pt x="131" y="32"/>
                  </a:lnTo>
                  <a:lnTo>
                    <a:pt x="131" y="22"/>
                  </a:lnTo>
                  <a:lnTo>
                    <a:pt x="129" y="13"/>
                  </a:lnTo>
                  <a:lnTo>
                    <a:pt x="129" y="13"/>
                  </a:lnTo>
                  <a:lnTo>
                    <a:pt x="128" y="11"/>
                  </a:lnTo>
                  <a:lnTo>
                    <a:pt x="127" y="10"/>
                  </a:lnTo>
                  <a:lnTo>
                    <a:pt x="126" y="7"/>
                  </a:lnTo>
                  <a:lnTo>
                    <a:pt x="123" y="4"/>
                  </a:lnTo>
                  <a:lnTo>
                    <a:pt x="120" y="3"/>
                  </a:lnTo>
                  <a:lnTo>
                    <a:pt x="116" y="0"/>
                  </a:lnTo>
                  <a:lnTo>
                    <a:pt x="113" y="0"/>
                  </a:lnTo>
                  <a:lnTo>
                    <a:pt x="113" y="1"/>
                  </a:lnTo>
                  <a:lnTo>
                    <a:pt x="114" y="5"/>
                  </a:lnTo>
                  <a:lnTo>
                    <a:pt x="116" y="12"/>
                  </a:lnTo>
                  <a:lnTo>
                    <a:pt x="117" y="19"/>
                  </a:lnTo>
                  <a:lnTo>
                    <a:pt x="117" y="29"/>
                  </a:lnTo>
                  <a:lnTo>
                    <a:pt x="116" y="40"/>
                  </a:lnTo>
                  <a:lnTo>
                    <a:pt x="114" y="52"/>
                  </a:lnTo>
                  <a:lnTo>
                    <a:pt x="108" y="63"/>
                  </a:lnTo>
                  <a:lnTo>
                    <a:pt x="108" y="63"/>
                  </a:lnTo>
                  <a:lnTo>
                    <a:pt x="108" y="64"/>
                  </a:lnTo>
                  <a:lnTo>
                    <a:pt x="107" y="64"/>
                  </a:lnTo>
                  <a:lnTo>
                    <a:pt x="106" y="66"/>
                  </a:lnTo>
                  <a:lnTo>
                    <a:pt x="105" y="67"/>
                  </a:lnTo>
                  <a:lnTo>
                    <a:pt x="102" y="68"/>
                  </a:lnTo>
                  <a:lnTo>
                    <a:pt x="100" y="69"/>
                  </a:lnTo>
                  <a:lnTo>
                    <a:pt x="98" y="70"/>
                  </a:lnTo>
                  <a:lnTo>
                    <a:pt x="95" y="70"/>
                  </a:lnTo>
                  <a:lnTo>
                    <a:pt x="92" y="71"/>
                  </a:lnTo>
                  <a:lnTo>
                    <a:pt x="89" y="73"/>
                  </a:lnTo>
                  <a:lnTo>
                    <a:pt x="85" y="73"/>
                  </a:lnTo>
                  <a:lnTo>
                    <a:pt x="81" y="73"/>
                  </a:lnTo>
                  <a:lnTo>
                    <a:pt x="78" y="73"/>
                  </a:lnTo>
                  <a:lnTo>
                    <a:pt x="73" y="73"/>
                  </a:lnTo>
                  <a:lnTo>
                    <a:pt x="68" y="71"/>
                  </a:lnTo>
                  <a:lnTo>
                    <a:pt x="68" y="83"/>
                  </a:lnTo>
                  <a:lnTo>
                    <a:pt x="3" y="76"/>
                  </a:lnTo>
                  <a:lnTo>
                    <a:pt x="1" y="68"/>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32" name="Freeform 288">
              <a:extLst>
                <a:ext uri="{FF2B5EF4-FFF2-40B4-BE49-F238E27FC236}">
                  <a16:creationId xmlns:a16="http://schemas.microsoft.com/office/drawing/2014/main" id="{CD9C0E1C-B74F-D932-3B05-8349B4C1AA6E}"/>
                </a:ext>
              </a:extLst>
            </p:cNvPr>
            <p:cNvSpPr>
              <a:spLocks/>
            </p:cNvSpPr>
            <p:nvPr/>
          </p:nvSpPr>
          <p:spPr bwMode="auto">
            <a:xfrm>
              <a:off x="1777" y="1236"/>
              <a:ext cx="97" cy="30"/>
            </a:xfrm>
            <a:custGeom>
              <a:avLst/>
              <a:gdLst>
                <a:gd name="T0" fmla="*/ 97 w 97"/>
                <a:gd name="T1" fmla="*/ 10 h 30"/>
                <a:gd name="T2" fmla="*/ 1 w 97"/>
                <a:gd name="T3" fmla="*/ 0 h 30"/>
                <a:gd name="T4" fmla="*/ 0 w 97"/>
                <a:gd name="T5" fmla="*/ 10 h 30"/>
                <a:gd name="T6" fmla="*/ 94 w 97"/>
                <a:gd name="T7" fmla="*/ 30 h 30"/>
                <a:gd name="T8" fmla="*/ 97 w 97"/>
                <a:gd name="T9" fmla="*/ 10 h 30"/>
              </a:gdLst>
              <a:ahLst/>
              <a:cxnLst>
                <a:cxn ang="0">
                  <a:pos x="T0" y="T1"/>
                </a:cxn>
                <a:cxn ang="0">
                  <a:pos x="T2" y="T3"/>
                </a:cxn>
                <a:cxn ang="0">
                  <a:pos x="T4" y="T5"/>
                </a:cxn>
                <a:cxn ang="0">
                  <a:pos x="T6" y="T7"/>
                </a:cxn>
                <a:cxn ang="0">
                  <a:pos x="T8" y="T9"/>
                </a:cxn>
              </a:cxnLst>
              <a:rect l="0" t="0" r="r" b="b"/>
              <a:pathLst>
                <a:path w="97" h="30">
                  <a:moveTo>
                    <a:pt x="97" y="10"/>
                  </a:moveTo>
                  <a:lnTo>
                    <a:pt x="1" y="0"/>
                  </a:lnTo>
                  <a:lnTo>
                    <a:pt x="0" y="10"/>
                  </a:lnTo>
                  <a:lnTo>
                    <a:pt x="94" y="30"/>
                  </a:lnTo>
                  <a:lnTo>
                    <a:pt x="97"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33" name="Freeform 289">
              <a:extLst>
                <a:ext uri="{FF2B5EF4-FFF2-40B4-BE49-F238E27FC236}">
                  <a16:creationId xmlns:a16="http://schemas.microsoft.com/office/drawing/2014/main" id="{1EB4E884-DF20-50E4-453C-2FC5FCDCCD27}"/>
                </a:ext>
              </a:extLst>
            </p:cNvPr>
            <p:cNvSpPr>
              <a:spLocks/>
            </p:cNvSpPr>
            <p:nvPr/>
          </p:nvSpPr>
          <p:spPr bwMode="auto">
            <a:xfrm>
              <a:off x="1825" y="1245"/>
              <a:ext cx="42" cy="14"/>
            </a:xfrm>
            <a:custGeom>
              <a:avLst/>
              <a:gdLst>
                <a:gd name="T0" fmla="*/ 42 w 42"/>
                <a:gd name="T1" fmla="*/ 6 h 14"/>
                <a:gd name="T2" fmla="*/ 1 w 42"/>
                <a:gd name="T3" fmla="*/ 0 h 14"/>
                <a:gd name="T4" fmla="*/ 0 w 42"/>
                <a:gd name="T5" fmla="*/ 6 h 14"/>
                <a:gd name="T6" fmla="*/ 40 w 42"/>
                <a:gd name="T7" fmla="*/ 14 h 14"/>
                <a:gd name="T8" fmla="*/ 42 w 42"/>
                <a:gd name="T9" fmla="*/ 6 h 14"/>
              </a:gdLst>
              <a:ahLst/>
              <a:cxnLst>
                <a:cxn ang="0">
                  <a:pos x="T0" y="T1"/>
                </a:cxn>
                <a:cxn ang="0">
                  <a:pos x="T2" y="T3"/>
                </a:cxn>
                <a:cxn ang="0">
                  <a:pos x="T4" y="T5"/>
                </a:cxn>
                <a:cxn ang="0">
                  <a:pos x="T6" y="T7"/>
                </a:cxn>
                <a:cxn ang="0">
                  <a:pos x="T8" y="T9"/>
                </a:cxn>
              </a:cxnLst>
              <a:rect l="0" t="0" r="r" b="b"/>
              <a:pathLst>
                <a:path w="42" h="14">
                  <a:moveTo>
                    <a:pt x="42" y="6"/>
                  </a:moveTo>
                  <a:lnTo>
                    <a:pt x="1" y="0"/>
                  </a:lnTo>
                  <a:lnTo>
                    <a:pt x="0" y="6"/>
                  </a:lnTo>
                  <a:lnTo>
                    <a:pt x="40" y="14"/>
                  </a:lnTo>
                  <a:lnTo>
                    <a:pt x="42" y="6"/>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34" name="Freeform 290">
              <a:extLst>
                <a:ext uri="{FF2B5EF4-FFF2-40B4-BE49-F238E27FC236}">
                  <a16:creationId xmlns:a16="http://schemas.microsoft.com/office/drawing/2014/main" id="{1A6CC63F-3F1A-D0EB-F3CA-E85B30A31639}"/>
                </a:ext>
              </a:extLst>
            </p:cNvPr>
            <p:cNvSpPr>
              <a:spLocks/>
            </p:cNvSpPr>
            <p:nvPr/>
          </p:nvSpPr>
          <p:spPr bwMode="auto">
            <a:xfrm>
              <a:off x="1783" y="1238"/>
              <a:ext cx="28" cy="11"/>
            </a:xfrm>
            <a:custGeom>
              <a:avLst/>
              <a:gdLst>
                <a:gd name="T0" fmla="*/ 28 w 28"/>
                <a:gd name="T1" fmla="*/ 5 h 11"/>
                <a:gd name="T2" fmla="*/ 0 w 28"/>
                <a:gd name="T3" fmla="*/ 0 h 11"/>
                <a:gd name="T4" fmla="*/ 0 w 28"/>
                <a:gd name="T5" fmla="*/ 6 h 11"/>
                <a:gd name="T6" fmla="*/ 27 w 28"/>
                <a:gd name="T7" fmla="*/ 11 h 11"/>
                <a:gd name="T8" fmla="*/ 28 w 28"/>
                <a:gd name="T9" fmla="*/ 5 h 11"/>
              </a:gdLst>
              <a:ahLst/>
              <a:cxnLst>
                <a:cxn ang="0">
                  <a:pos x="T0" y="T1"/>
                </a:cxn>
                <a:cxn ang="0">
                  <a:pos x="T2" y="T3"/>
                </a:cxn>
                <a:cxn ang="0">
                  <a:pos x="T4" y="T5"/>
                </a:cxn>
                <a:cxn ang="0">
                  <a:pos x="T6" y="T7"/>
                </a:cxn>
                <a:cxn ang="0">
                  <a:pos x="T8" y="T9"/>
                </a:cxn>
              </a:cxnLst>
              <a:rect l="0" t="0" r="r" b="b"/>
              <a:pathLst>
                <a:path w="28" h="11">
                  <a:moveTo>
                    <a:pt x="28" y="5"/>
                  </a:moveTo>
                  <a:lnTo>
                    <a:pt x="0" y="0"/>
                  </a:lnTo>
                  <a:lnTo>
                    <a:pt x="0" y="6"/>
                  </a:lnTo>
                  <a:lnTo>
                    <a:pt x="27" y="11"/>
                  </a:lnTo>
                  <a:lnTo>
                    <a:pt x="28" y="5"/>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35" name="Freeform 291">
              <a:extLst>
                <a:ext uri="{FF2B5EF4-FFF2-40B4-BE49-F238E27FC236}">
                  <a16:creationId xmlns:a16="http://schemas.microsoft.com/office/drawing/2014/main" id="{62CE0DBB-9E8A-AA25-9BAD-4D126B2D5156}"/>
                </a:ext>
              </a:extLst>
            </p:cNvPr>
            <p:cNvSpPr>
              <a:spLocks/>
            </p:cNvSpPr>
            <p:nvPr/>
          </p:nvSpPr>
          <p:spPr bwMode="auto">
            <a:xfrm>
              <a:off x="1714" y="1249"/>
              <a:ext cx="162" cy="54"/>
            </a:xfrm>
            <a:custGeom>
              <a:avLst/>
              <a:gdLst>
                <a:gd name="T0" fmla="*/ 0 w 162"/>
                <a:gd name="T1" fmla="*/ 16 h 54"/>
                <a:gd name="T2" fmla="*/ 0 w 162"/>
                <a:gd name="T3" fmla="*/ 16 h 54"/>
                <a:gd name="T4" fmla="*/ 1 w 162"/>
                <a:gd name="T5" fmla="*/ 16 h 54"/>
                <a:gd name="T6" fmla="*/ 3 w 162"/>
                <a:gd name="T7" fmla="*/ 16 h 54"/>
                <a:gd name="T8" fmla="*/ 5 w 162"/>
                <a:gd name="T9" fmla="*/ 15 h 54"/>
                <a:gd name="T10" fmla="*/ 7 w 162"/>
                <a:gd name="T11" fmla="*/ 15 h 54"/>
                <a:gd name="T12" fmla="*/ 11 w 162"/>
                <a:gd name="T13" fmla="*/ 14 h 54"/>
                <a:gd name="T14" fmla="*/ 14 w 162"/>
                <a:gd name="T15" fmla="*/ 14 h 54"/>
                <a:gd name="T16" fmla="*/ 18 w 162"/>
                <a:gd name="T17" fmla="*/ 13 h 54"/>
                <a:gd name="T18" fmla="*/ 21 w 162"/>
                <a:gd name="T19" fmla="*/ 12 h 54"/>
                <a:gd name="T20" fmla="*/ 25 w 162"/>
                <a:gd name="T21" fmla="*/ 10 h 54"/>
                <a:gd name="T22" fmla="*/ 28 w 162"/>
                <a:gd name="T23" fmla="*/ 9 h 54"/>
                <a:gd name="T24" fmla="*/ 32 w 162"/>
                <a:gd name="T25" fmla="*/ 8 h 54"/>
                <a:gd name="T26" fmla="*/ 35 w 162"/>
                <a:gd name="T27" fmla="*/ 6 h 54"/>
                <a:gd name="T28" fmla="*/ 38 w 162"/>
                <a:gd name="T29" fmla="*/ 4 h 54"/>
                <a:gd name="T30" fmla="*/ 41 w 162"/>
                <a:gd name="T31" fmla="*/ 2 h 54"/>
                <a:gd name="T32" fmla="*/ 43 w 162"/>
                <a:gd name="T33" fmla="*/ 0 h 54"/>
                <a:gd name="T34" fmla="*/ 162 w 162"/>
                <a:gd name="T35" fmla="*/ 28 h 54"/>
                <a:gd name="T36" fmla="*/ 162 w 162"/>
                <a:gd name="T37" fmla="*/ 28 h 54"/>
                <a:gd name="T38" fmla="*/ 161 w 162"/>
                <a:gd name="T39" fmla="*/ 28 h 54"/>
                <a:gd name="T40" fmla="*/ 160 w 162"/>
                <a:gd name="T41" fmla="*/ 29 h 54"/>
                <a:gd name="T42" fmla="*/ 159 w 162"/>
                <a:gd name="T43" fmla="*/ 30 h 54"/>
                <a:gd name="T44" fmla="*/ 158 w 162"/>
                <a:gd name="T45" fmla="*/ 33 h 54"/>
                <a:gd name="T46" fmla="*/ 155 w 162"/>
                <a:gd name="T47" fmla="*/ 34 h 54"/>
                <a:gd name="T48" fmla="*/ 153 w 162"/>
                <a:gd name="T49" fmla="*/ 36 h 54"/>
                <a:gd name="T50" fmla="*/ 151 w 162"/>
                <a:gd name="T51" fmla="*/ 38 h 54"/>
                <a:gd name="T52" fmla="*/ 147 w 162"/>
                <a:gd name="T53" fmla="*/ 41 h 54"/>
                <a:gd name="T54" fmla="*/ 145 w 162"/>
                <a:gd name="T55" fmla="*/ 43 h 54"/>
                <a:gd name="T56" fmla="*/ 141 w 162"/>
                <a:gd name="T57" fmla="*/ 45 h 54"/>
                <a:gd name="T58" fmla="*/ 138 w 162"/>
                <a:gd name="T59" fmla="*/ 48 h 54"/>
                <a:gd name="T60" fmla="*/ 136 w 162"/>
                <a:gd name="T61" fmla="*/ 49 h 54"/>
                <a:gd name="T62" fmla="*/ 132 w 162"/>
                <a:gd name="T63" fmla="*/ 51 h 54"/>
                <a:gd name="T64" fmla="*/ 129 w 162"/>
                <a:gd name="T65" fmla="*/ 52 h 54"/>
                <a:gd name="T66" fmla="*/ 126 w 162"/>
                <a:gd name="T67" fmla="*/ 54 h 54"/>
                <a:gd name="T68" fmla="*/ 0 w 162"/>
                <a:gd name="T69" fmla="*/ 1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2" h="54">
                  <a:moveTo>
                    <a:pt x="0" y="16"/>
                  </a:moveTo>
                  <a:lnTo>
                    <a:pt x="0" y="16"/>
                  </a:lnTo>
                  <a:lnTo>
                    <a:pt x="1" y="16"/>
                  </a:lnTo>
                  <a:lnTo>
                    <a:pt x="3" y="16"/>
                  </a:lnTo>
                  <a:lnTo>
                    <a:pt x="5" y="15"/>
                  </a:lnTo>
                  <a:lnTo>
                    <a:pt x="7" y="15"/>
                  </a:lnTo>
                  <a:lnTo>
                    <a:pt x="11" y="14"/>
                  </a:lnTo>
                  <a:lnTo>
                    <a:pt x="14" y="14"/>
                  </a:lnTo>
                  <a:lnTo>
                    <a:pt x="18" y="13"/>
                  </a:lnTo>
                  <a:lnTo>
                    <a:pt x="21" y="12"/>
                  </a:lnTo>
                  <a:lnTo>
                    <a:pt x="25" y="10"/>
                  </a:lnTo>
                  <a:lnTo>
                    <a:pt x="28" y="9"/>
                  </a:lnTo>
                  <a:lnTo>
                    <a:pt x="32" y="8"/>
                  </a:lnTo>
                  <a:lnTo>
                    <a:pt x="35" y="6"/>
                  </a:lnTo>
                  <a:lnTo>
                    <a:pt x="38" y="4"/>
                  </a:lnTo>
                  <a:lnTo>
                    <a:pt x="41" y="2"/>
                  </a:lnTo>
                  <a:lnTo>
                    <a:pt x="43" y="0"/>
                  </a:lnTo>
                  <a:lnTo>
                    <a:pt x="162" y="28"/>
                  </a:lnTo>
                  <a:lnTo>
                    <a:pt x="162" y="28"/>
                  </a:lnTo>
                  <a:lnTo>
                    <a:pt x="161" y="28"/>
                  </a:lnTo>
                  <a:lnTo>
                    <a:pt x="160" y="29"/>
                  </a:lnTo>
                  <a:lnTo>
                    <a:pt x="159" y="30"/>
                  </a:lnTo>
                  <a:lnTo>
                    <a:pt x="158" y="33"/>
                  </a:lnTo>
                  <a:lnTo>
                    <a:pt x="155" y="34"/>
                  </a:lnTo>
                  <a:lnTo>
                    <a:pt x="153" y="36"/>
                  </a:lnTo>
                  <a:lnTo>
                    <a:pt x="151" y="38"/>
                  </a:lnTo>
                  <a:lnTo>
                    <a:pt x="147" y="41"/>
                  </a:lnTo>
                  <a:lnTo>
                    <a:pt x="145" y="43"/>
                  </a:lnTo>
                  <a:lnTo>
                    <a:pt x="141" y="45"/>
                  </a:lnTo>
                  <a:lnTo>
                    <a:pt x="138" y="48"/>
                  </a:lnTo>
                  <a:lnTo>
                    <a:pt x="136" y="49"/>
                  </a:lnTo>
                  <a:lnTo>
                    <a:pt x="132" y="51"/>
                  </a:lnTo>
                  <a:lnTo>
                    <a:pt x="129" y="52"/>
                  </a:lnTo>
                  <a:lnTo>
                    <a:pt x="126" y="54"/>
                  </a:lnTo>
                  <a:lnTo>
                    <a:pt x="0" y="16"/>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36" name="Freeform 292">
              <a:extLst>
                <a:ext uri="{FF2B5EF4-FFF2-40B4-BE49-F238E27FC236}">
                  <a16:creationId xmlns:a16="http://schemas.microsoft.com/office/drawing/2014/main" id="{545B526C-A125-2E1F-4B8A-3EF0BB98A3B3}"/>
                </a:ext>
              </a:extLst>
            </p:cNvPr>
            <p:cNvSpPr>
              <a:spLocks/>
            </p:cNvSpPr>
            <p:nvPr/>
          </p:nvSpPr>
          <p:spPr bwMode="auto">
            <a:xfrm>
              <a:off x="1876" y="1243"/>
              <a:ext cx="58" cy="26"/>
            </a:xfrm>
            <a:custGeom>
              <a:avLst/>
              <a:gdLst>
                <a:gd name="T0" fmla="*/ 6 w 58"/>
                <a:gd name="T1" fmla="*/ 26 h 26"/>
                <a:gd name="T2" fmla="*/ 58 w 58"/>
                <a:gd name="T3" fmla="*/ 10 h 26"/>
                <a:gd name="T4" fmla="*/ 26 w 58"/>
                <a:gd name="T5" fmla="*/ 0 h 26"/>
                <a:gd name="T6" fmla="*/ 0 w 58"/>
                <a:gd name="T7" fmla="*/ 3 h 26"/>
                <a:gd name="T8" fmla="*/ 0 w 58"/>
                <a:gd name="T9" fmla="*/ 25 h 26"/>
                <a:gd name="T10" fmla="*/ 6 w 58"/>
                <a:gd name="T11" fmla="*/ 26 h 26"/>
              </a:gdLst>
              <a:ahLst/>
              <a:cxnLst>
                <a:cxn ang="0">
                  <a:pos x="T0" y="T1"/>
                </a:cxn>
                <a:cxn ang="0">
                  <a:pos x="T2" y="T3"/>
                </a:cxn>
                <a:cxn ang="0">
                  <a:pos x="T4" y="T5"/>
                </a:cxn>
                <a:cxn ang="0">
                  <a:pos x="T6" y="T7"/>
                </a:cxn>
                <a:cxn ang="0">
                  <a:pos x="T8" y="T9"/>
                </a:cxn>
                <a:cxn ang="0">
                  <a:pos x="T10" y="T11"/>
                </a:cxn>
              </a:cxnLst>
              <a:rect l="0" t="0" r="r" b="b"/>
              <a:pathLst>
                <a:path w="58" h="26">
                  <a:moveTo>
                    <a:pt x="6" y="26"/>
                  </a:moveTo>
                  <a:lnTo>
                    <a:pt x="58" y="10"/>
                  </a:lnTo>
                  <a:lnTo>
                    <a:pt x="26" y="0"/>
                  </a:lnTo>
                  <a:lnTo>
                    <a:pt x="0" y="3"/>
                  </a:lnTo>
                  <a:lnTo>
                    <a:pt x="0" y="25"/>
                  </a:lnTo>
                  <a:lnTo>
                    <a:pt x="6" y="26"/>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37" name="Freeform 293">
              <a:extLst>
                <a:ext uri="{FF2B5EF4-FFF2-40B4-BE49-F238E27FC236}">
                  <a16:creationId xmlns:a16="http://schemas.microsoft.com/office/drawing/2014/main" id="{C3278EF0-E365-4C38-5126-931E9F960B23}"/>
                </a:ext>
              </a:extLst>
            </p:cNvPr>
            <p:cNvSpPr>
              <a:spLocks/>
            </p:cNvSpPr>
            <p:nvPr/>
          </p:nvSpPr>
          <p:spPr bwMode="auto">
            <a:xfrm>
              <a:off x="1726" y="1132"/>
              <a:ext cx="31" cy="124"/>
            </a:xfrm>
            <a:custGeom>
              <a:avLst/>
              <a:gdLst>
                <a:gd name="T0" fmla="*/ 31 w 31"/>
                <a:gd name="T1" fmla="*/ 3 h 124"/>
                <a:gd name="T2" fmla="*/ 31 w 31"/>
                <a:gd name="T3" fmla="*/ 2 h 124"/>
                <a:gd name="T4" fmla="*/ 30 w 31"/>
                <a:gd name="T5" fmla="*/ 2 h 124"/>
                <a:gd name="T6" fmla="*/ 30 w 31"/>
                <a:gd name="T7" fmla="*/ 2 h 124"/>
                <a:gd name="T8" fmla="*/ 29 w 31"/>
                <a:gd name="T9" fmla="*/ 2 h 124"/>
                <a:gd name="T10" fmla="*/ 27 w 31"/>
                <a:gd name="T11" fmla="*/ 1 h 124"/>
                <a:gd name="T12" fmla="*/ 26 w 31"/>
                <a:gd name="T13" fmla="*/ 1 h 124"/>
                <a:gd name="T14" fmla="*/ 23 w 31"/>
                <a:gd name="T15" fmla="*/ 0 h 124"/>
                <a:gd name="T16" fmla="*/ 22 w 31"/>
                <a:gd name="T17" fmla="*/ 0 h 124"/>
                <a:gd name="T18" fmla="*/ 20 w 31"/>
                <a:gd name="T19" fmla="*/ 0 h 124"/>
                <a:gd name="T20" fmla="*/ 17 w 31"/>
                <a:gd name="T21" fmla="*/ 0 h 124"/>
                <a:gd name="T22" fmla="*/ 14 w 31"/>
                <a:gd name="T23" fmla="*/ 0 h 124"/>
                <a:gd name="T24" fmla="*/ 12 w 31"/>
                <a:gd name="T25" fmla="*/ 1 h 124"/>
                <a:gd name="T26" fmla="*/ 9 w 31"/>
                <a:gd name="T27" fmla="*/ 1 h 124"/>
                <a:gd name="T28" fmla="*/ 6 w 31"/>
                <a:gd name="T29" fmla="*/ 2 h 124"/>
                <a:gd name="T30" fmla="*/ 3 w 31"/>
                <a:gd name="T31" fmla="*/ 3 h 124"/>
                <a:gd name="T32" fmla="*/ 0 w 31"/>
                <a:gd name="T33" fmla="*/ 6 h 124"/>
                <a:gd name="T34" fmla="*/ 0 w 31"/>
                <a:gd name="T35" fmla="*/ 124 h 124"/>
                <a:gd name="T36" fmla="*/ 1 w 31"/>
                <a:gd name="T37" fmla="*/ 124 h 124"/>
                <a:gd name="T38" fmla="*/ 1 w 31"/>
                <a:gd name="T39" fmla="*/ 124 h 124"/>
                <a:gd name="T40" fmla="*/ 2 w 31"/>
                <a:gd name="T41" fmla="*/ 124 h 124"/>
                <a:gd name="T42" fmla="*/ 3 w 31"/>
                <a:gd name="T43" fmla="*/ 124 h 124"/>
                <a:gd name="T44" fmla="*/ 5 w 31"/>
                <a:gd name="T45" fmla="*/ 123 h 124"/>
                <a:gd name="T46" fmla="*/ 7 w 31"/>
                <a:gd name="T47" fmla="*/ 123 h 124"/>
                <a:gd name="T48" fmla="*/ 8 w 31"/>
                <a:gd name="T49" fmla="*/ 123 h 124"/>
                <a:gd name="T50" fmla="*/ 10 w 31"/>
                <a:gd name="T51" fmla="*/ 121 h 124"/>
                <a:gd name="T52" fmla="*/ 13 w 31"/>
                <a:gd name="T53" fmla="*/ 121 h 124"/>
                <a:gd name="T54" fmla="*/ 15 w 31"/>
                <a:gd name="T55" fmla="*/ 120 h 124"/>
                <a:gd name="T56" fmla="*/ 17 w 31"/>
                <a:gd name="T57" fmla="*/ 119 h 124"/>
                <a:gd name="T58" fmla="*/ 21 w 31"/>
                <a:gd name="T59" fmla="*/ 118 h 124"/>
                <a:gd name="T60" fmla="*/ 23 w 31"/>
                <a:gd name="T61" fmla="*/ 117 h 124"/>
                <a:gd name="T62" fmla="*/ 26 w 31"/>
                <a:gd name="T63" fmla="*/ 116 h 124"/>
                <a:gd name="T64" fmla="*/ 29 w 31"/>
                <a:gd name="T65" fmla="*/ 113 h 124"/>
                <a:gd name="T66" fmla="*/ 31 w 31"/>
                <a:gd name="T67" fmla="*/ 112 h 124"/>
                <a:gd name="T68" fmla="*/ 31 w 31"/>
                <a:gd name="T69" fmla="*/ 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 h="124">
                  <a:moveTo>
                    <a:pt x="31" y="3"/>
                  </a:moveTo>
                  <a:lnTo>
                    <a:pt x="31" y="2"/>
                  </a:lnTo>
                  <a:lnTo>
                    <a:pt x="30" y="2"/>
                  </a:lnTo>
                  <a:lnTo>
                    <a:pt x="30" y="2"/>
                  </a:lnTo>
                  <a:lnTo>
                    <a:pt x="29" y="2"/>
                  </a:lnTo>
                  <a:lnTo>
                    <a:pt x="27" y="1"/>
                  </a:lnTo>
                  <a:lnTo>
                    <a:pt x="26" y="1"/>
                  </a:lnTo>
                  <a:lnTo>
                    <a:pt x="23" y="0"/>
                  </a:lnTo>
                  <a:lnTo>
                    <a:pt x="22" y="0"/>
                  </a:lnTo>
                  <a:lnTo>
                    <a:pt x="20" y="0"/>
                  </a:lnTo>
                  <a:lnTo>
                    <a:pt x="17" y="0"/>
                  </a:lnTo>
                  <a:lnTo>
                    <a:pt x="14" y="0"/>
                  </a:lnTo>
                  <a:lnTo>
                    <a:pt x="12" y="1"/>
                  </a:lnTo>
                  <a:lnTo>
                    <a:pt x="9" y="1"/>
                  </a:lnTo>
                  <a:lnTo>
                    <a:pt x="6" y="2"/>
                  </a:lnTo>
                  <a:lnTo>
                    <a:pt x="3" y="3"/>
                  </a:lnTo>
                  <a:lnTo>
                    <a:pt x="0" y="6"/>
                  </a:lnTo>
                  <a:lnTo>
                    <a:pt x="0" y="124"/>
                  </a:lnTo>
                  <a:lnTo>
                    <a:pt x="1" y="124"/>
                  </a:lnTo>
                  <a:lnTo>
                    <a:pt x="1" y="124"/>
                  </a:lnTo>
                  <a:lnTo>
                    <a:pt x="2" y="124"/>
                  </a:lnTo>
                  <a:lnTo>
                    <a:pt x="3" y="124"/>
                  </a:lnTo>
                  <a:lnTo>
                    <a:pt x="5" y="123"/>
                  </a:lnTo>
                  <a:lnTo>
                    <a:pt x="7" y="123"/>
                  </a:lnTo>
                  <a:lnTo>
                    <a:pt x="8" y="123"/>
                  </a:lnTo>
                  <a:lnTo>
                    <a:pt x="10" y="121"/>
                  </a:lnTo>
                  <a:lnTo>
                    <a:pt x="13" y="121"/>
                  </a:lnTo>
                  <a:lnTo>
                    <a:pt x="15" y="120"/>
                  </a:lnTo>
                  <a:lnTo>
                    <a:pt x="17" y="119"/>
                  </a:lnTo>
                  <a:lnTo>
                    <a:pt x="21" y="118"/>
                  </a:lnTo>
                  <a:lnTo>
                    <a:pt x="23" y="117"/>
                  </a:lnTo>
                  <a:lnTo>
                    <a:pt x="26" y="116"/>
                  </a:lnTo>
                  <a:lnTo>
                    <a:pt x="29" y="113"/>
                  </a:lnTo>
                  <a:lnTo>
                    <a:pt x="31" y="112"/>
                  </a:lnTo>
                  <a:lnTo>
                    <a:pt x="31" y="3"/>
                  </a:lnTo>
                  <a:close/>
                </a:path>
              </a:pathLst>
            </a:custGeom>
            <a:solidFill>
              <a:srgbClr val="7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38" name="Freeform 294">
              <a:extLst>
                <a:ext uri="{FF2B5EF4-FFF2-40B4-BE49-F238E27FC236}">
                  <a16:creationId xmlns:a16="http://schemas.microsoft.com/office/drawing/2014/main" id="{85357D08-AD40-2FDE-3136-B665A1DF0F3F}"/>
                </a:ext>
              </a:extLst>
            </p:cNvPr>
            <p:cNvSpPr>
              <a:spLocks/>
            </p:cNvSpPr>
            <p:nvPr/>
          </p:nvSpPr>
          <p:spPr bwMode="auto">
            <a:xfrm>
              <a:off x="1727" y="1133"/>
              <a:ext cx="27" cy="104"/>
            </a:xfrm>
            <a:custGeom>
              <a:avLst/>
              <a:gdLst>
                <a:gd name="T0" fmla="*/ 27 w 27"/>
                <a:gd name="T1" fmla="*/ 2 h 104"/>
                <a:gd name="T2" fmla="*/ 27 w 27"/>
                <a:gd name="T3" fmla="*/ 2 h 104"/>
                <a:gd name="T4" fmla="*/ 26 w 27"/>
                <a:gd name="T5" fmla="*/ 2 h 104"/>
                <a:gd name="T6" fmla="*/ 26 w 27"/>
                <a:gd name="T7" fmla="*/ 2 h 104"/>
                <a:gd name="T8" fmla="*/ 25 w 27"/>
                <a:gd name="T9" fmla="*/ 1 h 104"/>
                <a:gd name="T10" fmla="*/ 23 w 27"/>
                <a:gd name="T11" fmla="*/ 1 h 104"/>
                <a:gd name="T12" fmla="*/ 22 w 27"/>
                <a:gd name="T13" fmla="*/ 0 h 104"/>
                <a:gd name="T14" fmla="*/ 20 w 27"/>
                <a:gd name="T15" fmla="*/ 0 h 104"/>
                <a:gd name="T16" fmla="*/ 19 w 27"/>
                <a:gd name="T17" fmla="*/ 0 h 104"/>
                <a:gd name="T18" fmla="*/ 16 w 27"/>
                <a:gd name="T19" fmla="*/ 0 h 104"/>
                <a:gd name="T20" fmla="*/ 14 w 27"/>
                <a:gd name="T21" fmla="*/ 0 h 104"/>
                <a:gd name="T22" fmla="*/ 12 w 27"/>
                <a:gd name="T23" fmla="*/ 0 h 104"/>
                <a:gd name="T24" fmla="*/ 9 w 27"/>
                <a:gd name="T25" fmla="*/ 0 h 104"/>
                <a:gd name="T26" fmla="*/ 8 w 27"/>
                <a:gd name="T27" fmla="*/ 1 h 104"/>
                <a:gd name="T28" fmla="*/ 5 w 27"/>
                <a:gd name="T29" fmla="*/ 2 h 104"/>
                <a:gd name="T30" fmla="*/ 2 w 27"/>
                <a:gd name="T31" fmla="*/ 4 h 104"/>
                <a:gd name="T32" fmla="*/ 0 w 27"/>
                <a:gd name="T33" fmla="*/ 5 h 104"/>
                <a:gd name="T34" fmla="*/ 0 w 27"/>
                <a:gd name="T35" fmla="*/ 104 h 104"/>
                <a:gd name="T36" fmla="*/ 0 w 27"/>
                <a:gd name="T37" fmla="*/ 104 h 104"/>
                <a:gd name="T38" fmla="*/ 1 w 27"/>
                <a:gd name="T39" fmla="*/ 104 h 104"/>
                <a:gd name="T40" fmla="*/ 1 w 27"/>
                <a:gd name="T41" fmla="*/ 104 h 104"/>
                <a:gd name="T42" fmla="*/ 2 w 27"/>
                <a:gd name="T43" fmla="*/ 104 h 104"/>
                <a:gd name="T44" fmla="*/ 4 w 27"/>
                <a:gd name="T45" fmla="*/ 104 h 104"/>
                <a:gd name="T46" fmla="*/ 6 w 27"/>
                <a:gd name="T47" fmla="*/ 104 h 104"/>
                <a:gd name="T48" fmla="*/ 7 w 27"/>
                <a:gd name="T49" fmla="*/ 103 h 104"/>
                <a:gd name="T50" fmla="*/ 9 w 27"/>
                <a:gd name="T51" fmla="*/ 103 h 104"/>
                <a:gd name="T52" fmla="*/ 11 w 27"/>
                <a:gd name="T53" fmla="*/ 102 h 104"/>
                <a:gd name="T54" fmla="*/ 13 w 27"/>
                <a:gd name="T55" fmla="*/ 102 h 104"/>
                <a:gd name="T56" fmla="*/ 15 w 27"/>
                <a:gd name="T57" fmla="*/ 101 h 104"/>
                <a:gd name="T58" fmla="*/ 18 w 27"/>
                <a:gd name="T59" fmla="*/ 99 h 104"/>
                <a:gd name="T60" fmla="*/ 20 w 27"/>
                <a:gd name="T61" fmla="*/ 98 h 104"/>
                <a:gd name="T62" fmla="*/ 22 w 27"/>
                <a:gd name="T63" fmla="*/ 97 h 104"/>
                <a:gd name="T64" fmla="*/ 25 w 27"/>
                <a:gd name="T65" fmla="*/ 96 h 104"/>
                <a:gd name="T66" fmla="*/ 27 w 27"/>
                <a:gd name="T67" fmla="*/ 94 h 104"/>
                <a:gd name="T68" fmla="*/ 27 w 27"/>
                <a:gd name="T69" fmla="*/ 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 h="104">
                  <a:moveTo>
                    <a:pt x="27" y="2"/>
                  </a:moveTo>
                  <a:lnTo>
                    <a:pt x="27" y="2"/>
                  </a:lnTo>
                  <a:lnTo>
                    <a:pt x="26" y="2"/>
                  </a:lnTo>
                  <a:lnTo>
                    <a:pt x="26" y="2"/>
                  </a:lnTo>
                  <a:lnTo>
                    <a:pt x="25" y="1"/>
                  </a:lnTo>
                  <a:lnTo>
                    <a:pt x="23" y="1"/>
                  </a:lnTo>
                  <a:lnTo>
                    <a:pt x="22" y="0"/>
                  </a:lnTo>
                  <a:lnTo>
                    <a:pt x="20" y="0"/>
                  </a:lnTo>
                  <a:lnTo>
                    <a:pt x="19" y="0"/>
                  </a:lnTo>
                  <a:lnTo>
                    <a:pt x="16" y="0"/>
                  </a:lnTo>
                  <a:lnTo>
                    <a:pt x="14" y="0"/>
                  </a:lnTo>
                  <a:lnTo>
                    <a:pt x="12" y="0"/>
                  </a:lnTo>
                  <a:lnTo>
                    <a:pt x="9" y="0"/>
                  </a:lnTo>
                  <a:lnTo>
                    <a:pt x="8" y="1"/>
                  </a:lnTo>
                  <a:lnTo>
                    <a:pt x="5" y="2"/>
                  </a:lnTo>
                  <a:lnTo>
                    <a:pt x="2" y="4"/>
                  </a:lnTo>
                  <a:lnTo>
                    <a:pt x="0" y="5"/>
                  </a:lnTo>
                  <a:lnTo>
                    <a:pt x="0" y="104"/>
                  </a:lnTo>
                  <a:lnTo>
                    <a:pt x="0" y="104"/>
                  </a:lnTo>
                  <a:lnTo>
                    <a:pt x="1" y="104"/>
                  </a:lnTo>
                  <a:lnTo>
                    <a:pt x="1" y="104"/>
                  </a:lnTo>
                  <a:lnTo>
                    <a:pt x="2" y="104"/>
                  </a:lnTo>
                  <a:lnTo>
                    <a:pt x="4" y="104"/>
                  </a:lnTo>
                  <a:lnTo>
                    <a:pt x="6" y="104"/>
                  </a:lnTo>
                  <a:lnTo>
                    <a:pt x="7" y="103"/>
                  </a:lnTo>
                  <a:lnTo>
                    <a:pt x="9" y="103"/>
                  </a:lnTo>
                  <a:lnTo>
                    <a:pt x="11" y="102"/>
                  </a:lnTo>
                  <a:lnTo>
                    <a:pt x="13" y="102"/>
                  </a:lnTo>
                  <a:lnTo>
                    <a:pt x="15" y="101"/>
                  </a:lnTo>
                  <a:lnTo>
                    <a:pt x="18" y="99"/>
                  </a:lnTo>
                  <a:lnTo>
                    <a:pt x="20" y="98"/>
                  </a:lnTo>
                  <a:lnTo>
                    <a:pt x="22" y="97"/>
                  </a:lnTo>
                  <a:lnTo>
                    <a:pt x="25" y="96"/>
                  </a:lnTo>
                  <a:lnTo>
                    <a:pt x="27" y="94"/>
                  </a:lnTo>
                  <a:lnTo>
                    <a:pt x="27" y="2"/>
                  </a:lnTo>
                  <a:close/>
                </a:path>
              </a:pathLst>
            </a:custGeom>
            <a:solidFill>
              <a:srgbClr val="93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39" name="Freeform 295">
              <a:extLst>
                <a:ext uri="{FF2B5EF4-FFF2-40B4-BE49-F238E27FC236}">
                  <a16:creationId xmlns:a16="http://schemas.microsoft.com/office/drawing/2014/main" id="{B007E4BB-7DE3-0D54-8620-6C2F3A06B839}"/>
                </a:ext>
              </a:extLst>
            </p:cNvPr>
            <p:cNvSpPr>
              <a:spLocks/>
            </p:cNvSpPr>
            <p:nvPr/>
          </p:nvSpPr>
          <p:spPr bwMode="auto">
            <a:xfrm>
              <a:off x="1728" y="1134"/>
              <a:ext cx="22" cy="84"/>
            </a:xfrm>
            <a:custGeom>
              <a:avLst/>
              <a:gdLst>
                <a:gd name="T0" fmla="*/ 22 w 22"/>
                <a:gd name="T1" fmla="*/ 3 h 84"/>
                <a:gd name="T2" fmla="*/ 22 w 22"/>
                <a:gd name="T3" fmla="*/ 3 h 84"/>
                <a:gd name="T4" fmla="*/ 21 w 22"/>
                <a:gd name="T5" fmla="*/ 1 h 84"/>
                <a:gd name="T6" fmla="*/ 21 w 22"/>
                <a:gd name="T7" fmla="*/ 1 h 84"/>
                <a:gd name="T8" fmla="*/ 20 w 22"/>
                <a:gd name="T9" fmla="*/ 1 h 84"/>
                <a:gd name="T10" fmla="*/ 19 w 22"/>
                <a:gd name="T11" fmla="*/ 1 h 84"/>
                <a:gd name="T12" fmla="*/ 18 w 22"/>
                <a:gd name="T13" fmla="*/ 0 h 84"/>
                <a:gd name="T14" fmla="*/ 17 w 22"/>
                <a:gd name="T15" fmla="*/ 0 h 84"/>
                <a:gd name="T16" fmla="*/ 15 w 22"/>
                <a:gd name="T17" fmla="*/ 0 h 84"/>
                <a:gd name="T18" fmla="*/ 14 w 22"/>
                <a:gd name="T19" fmla="*/ 0 h 84"/>
                <a:gd name="T20" fmla="*/ 12 w 22"/>
                <a:gd name="T21" fmla="*/ 0 h 84"/>
                <a:gd name="T22" fmla="*/ 10 w 22"/>
                <a:gd name="T23" fmla="*/ 0 h 84"/>
                <a:gd name="T24" fmla="*/ 8 w 22"/>
                <a:gd name="T25" fmla="*/ 0 h 84"/>
                <a:gd name="T26" fmla="*/ 6 w 22"/>
                <a:gd name="T27" fmla="*/ 1 h 84"/>
                <a:gd name="T28" fmla="*/ 4 w 22"/>
                <a:gd name="T29" fmla="*/ 1 h 84"/>
                <a:gd name="T30" fmla="*/ 3 w 22"/>
                <a:gd name="T31" fmla="*/ 3 h 84"/>
                <a:gd name="T32" fmla="*/ 0 w 22"/>
                <a:gd name="T33" fmla="*/ 4 h 84"/>
                <a:gd name="T34" fmla="*/ 0 w 22"/>
                <a:gd name="T35" fmla="*/ 84 h 84"/>
                <a:gd name="T36" fmla="*/ 0 w 22"/>
                <a:gd name="T37" fmla="*/ 84 h 84"/>
                <a:gd name="T38" fmla="*/ 0 w 22"/>
                <a:gd name="T39" fmla="*/ 84 h 84"/>
                <a:gd name="T40" fmla="*/ 1 w 22"/>
                <a:gd name="T41" fmla="*/ 84 h 84"/>
                <a:gd name="T42" fmla="*/ 3 w 22"/>
                <a:gd name="T43" fmla="*/ 84 h 84"/>
                <a:gd name="T44" fmla="*/ 4 w 22"/>
                <a:gd name="T45" fmla="*/ 84 h 84"/>
                <a:gd name="T46" fmla="*/ 5 w 22"/>
                <a:gd name="T47" fmla="*/ 84 h 84"/>
                <a:gd name="T48" fmla="*/ 6 w 22"/>
                <a:gd name="T49" fmla="*/ 84 h 84"/>
                <a:gd name="T50" fmla="*/ 7 w 22"/>
                <a:gd name="T51" fmla="*/ 83 h 84"/>
                <a:gd name="T52" fmla="*/ 10 w 22"/>
                <a:gd name="T53" fmla="*/ 83 h 84"/>
                <a:gd name="T54" fmla="*/ 11 w 22"/>
                <a:gd name="T55" fmla="*/ 82 h 84"/>
                <a:gd name="T56" fmla="*/ 13 w 22"/>
                <a:gd name="T57" fmla="*/ 82 h 84"/>
                <a:gd name="T58" fmla="*/ 14 w 22"/>
                <a:gd name="T59" fmla="*/ 81 h 84"/>
                <a:gd name="T60" fmla="*/ 17 w 22"/>
                <a:gd name="T61" fmla="*/ 80 h 84"/>
                <a:gd name="T62" fmla="*/ 19 w 22"/>
                <a:gd name="T63" fmla="*/ 79 h 84"/>
                <a:gd name="T64" fmla="*/ 20 w 22"/>
                <a:gd name="T65" fmla="*/ 77 h 84"/>
                <a:gd name="T66" fmla="*/ 22 w 22"/>
                <a:gd name="T67" fmla="*/ 76 h 84"/>
                <a:gd name="T68" fmla="*/ 22 w 22"/>
                <a:gd name="T69" fmla="*/ 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84">
                  <a:moveTo>
                    <a:pt x="22" y="3"/>
                  </a:moveTo>
                  <a:lnTo>
                    <a:pt x="22" y="3"/>
                  </a:lnTo>
                  <a:lnTo>
                    <a:pt x="21" y="1"/>
                  </a:lnTo>
                  <a:lnTo>
                    <a:pt x="21" y="1"/>
                  </a:lnTo>
                  <a:lnTo>
                    <a:pt x="20" y="1"/>
                  </a:lnTo>
                  <a:lnTo>
                    <a:pt x="19" y="1"/>
                  </a:lnTo>
                  <a:lnTo>
                    <a:pt x="18" y="0"/>
                  </a:lnTo>
                  <a:lnTo>
                    <a:pt x="17" y="0"/>
                  </a:lnTo>
                  <a:lnTo>
                    <a:pt x="15" y="0"/>
                  </a:lnTo>
                  <a:lnTo>
                    <a:pt x="14" y="0"/>
                  </a:lnTo>
                  <a:lnTo>
                    <a:pt x="12" y="0"/>
                  </a:lnTo>
                  <a:lnTo>
                    <a:pt x="10" y="0"/>
                  </a:lnTo>
                  <a:lnTo>
                    <a:pt x="8" y="0"/>
                  </a:lnTo>
                  <a:lnTo>
                    <a:pt x="6" y="1"/>
                  </a:lnTo>
                  <a:lnTo>
                    <a:pt x="4" y="1"/>
                  </a:lnTo>
                  <a:lnTo>
                    <a:pt x="3" y="3"/>
                  </a:lnTo>
                  <a:lnTo>
                    <a:pt x="0" y="4"/>
                  </a:lnTo>
                  <a:lnTo>
                    <a:pt x="0" y="84"/>
                  </a:lnTo>
                  <a:lnTo>
                    <a:pt x="0" y="84"/>
                  </a:lnTo>
                  <a:lnTo>
                    <a:pt x="0" y="84"/>
                  </a:lnTo>
                  <a:lnTo>
                    <a:pt x="1" y="84"/>
                  </a:lnTo>
                  <a:lnTo>
                    <a:pt x="3" y="84"/>
                  </a:lnTo>
                  <a:lnTo>
                    <a:pt x="4" y="84"/>
                  </a:lnTo>
                  <a:lnTo>
                    <a:pt x="5" y="84"/>
                  </a:lnTo>
                  <a:lnTo>
                    <a:pt x="6" y="84"/>
                  </a:lnTo>
                  <a:lnTo>
                    <a:pt x="7" y="83"/>
                  </a:lnTo>
                  <a:lnTo>
                    <a:pt x="10" y="83"/>
                  </a:lnTo>
                  <a:lnTo>
                    <a:pt x="11" y="82"/>
                  </a:lnTo>
                  <a:lnTo>
                    <a:pt x="13" y="82"/>
                  </a:lnTo>
                  <a:lnTo>
                    <a:pt x="14" y="81"/>
                  </a:lnTo>
                  <a:lnTo>
                    <a:pt x="17" y="80"/>
                  </a:lnTo>
                  <a:lnTo>
                    <a:pt x="19" y="79"/>
                  </a:lnTo>
                  <a:lnTo>
                    <a:pt x="20" y="77"/>
                  </a:lnTo>
                  <a:lnTo>
                    <a:pt x="22" y="76"/>
                  </a:lnTo>
                  <a:lnTo>
                    <a:pt x="22" y="3"/>
                  </a:lnTo>
                  <a:close/>
                </a:path>
              </a:pathLst>
            </a:custGeom>
            <a:solidFill>
              <a:srgbClr val="A8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40" name="Freeform 296">
              <a:extLst>
                <a:ext uri="{FF2B5EF4-FFF2-40B4-BE49-F238E27FC236}">
                  <a16:creationId xmlns:a16="http://schemas.microsoft.com/office/drawing/2014/main" id="{44E06EF7-485B-272A-9897-07FB5C9C3E07}"/>
                </a:ext>
              </a:extLst>
            </p:cNvPr>
            <p:cNvSpPr>
              <a:spLocks/>
            </p:cNvSpPr>
            <p:nvPr/>
          </p:nvSpPr>
          <p:spPr bwMode="auto">
            <a:xfrm>
              <a:off x="1729" y="1135"/>
              <a:ext cx="18" cy="66"/>
            </a:xfrm>
            <a:custGeom>
              <a:avLst/>
              <a:gdLst>
                <a:gd name="T0" fmla="*/ 18 w 18"/>
                <a:gd name="T1" fmla="*/ 2 h 66"/>
                <a:gd name="T2" fmla="*/ 18 w 18"/>
                <a:gd name="T3" fmla="*/ 2 h 66"/>
                <a:gd name="T4" fmla="*/ 17 w 18"/>
                <a:gd name="T5" fmla="*/ 2 h 66"/>
                <a:gd name="T6" fmla="*/ 14 w 18"/>
                <a:gd name="T7" fmla="*/ 0 h 66"/>
                <a:gd name="T8" fmla="*/ 12 w 18"/>
                <a:gd name="T9" fmla="*/ 0 h 66"/>
                <a:gd name="T10" fmla="*/ 10 w 18"/>
                <a:gd name="T11" fmla="*/ 0 h 66"/>
                <a:gd name="T12" fmla="*/ 6 w 18"/>
                <a:gd name="T13" fmla="*/ 0 h 66"/>
                <a:gd name="T14" fmla="*/ 3 w 18"/>
                <a:gd name="T15" fmla="*/ 2 h 66"/>
                <a:gd name="T16" fmla="*/ 0 w 18"/>
                <a:gd name="T17" fmla="*/ 3 h 66"/>
                <a:gd name="T18" fmla="*/ 0 w 18"/>
                <a:gd name="T19" fmla="*/ 66 h 66"/>
                <a:gd name="T20" fmla="*/ 0 w 18"/>
                <a:gd name="T21" fmla="*/ 66 h 66"/>
                <a:gd name="T22" fmla="*/ 2 w 18"/>
                <a:gd name="T23" fmla="*/ 66 h 66"/>
                <a:gd name="T24" fmla="*/ 4 w 18"/>
                <a:gd name="T25" fmla="*/ 65 h 66"/>
                <a:gd name="T26" fmla="*/ 6 w 18"/>
                <a:gd name="T27" fmla="*/ 65 h 66"/>
                <a:gd name="T28" fmla="*/ 9 w 18"/>
                <a:gd name="T29" fmla="*/ 64 h 66"/>
                <a:gd name="T30" fmla="*/ 12 w 18"/>
                <a:gd name="T31" fmla="*/ 62 h 66"/>
                <a:gd name="T32" fmla="*/ 14 w 18"/>
                <a:gd name="T33" fmla="*/ 61 h 66"/>
                <a:gd name="T34" fmla="*/ 18 w 18"/>
                <a:gd name="T35" fmla="*/ 59 h 66"/>
                <a:gd name="T36" fmla="*/ 18 w 18"/>
                <a:gd name="T37" fmla="*/ 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66">
                  <a:moveTo>
                    <a:pt x="18" y="2"/>
                  </a:moveTo>
                  <a:lnTo>
                    <a:pt x="18" y="2"/>
                  </a:lnTo>
                  <a:lnTo>
                    <a:pt x="17" y="2"/>
                  </a:lnTo>
                  <a:lnTo>
                    <a:pt x="14" y="0"/>
                  </a:lnTo>
                  <a:lnTo>
                    <a:pt x="12" y="0"/>
                  </a:lnTo>
                  <a:lnTo>
                    <a:pt x="10" y="0"/>
                  </a:lnTo>
                  <a:lnTo>
                    <a:pt x="6" y="0"/>
                  </a:lnTo>
                  <a:lnTo>
                    <a:pt x="3" y="2"/>
                  </a:lnTo>
                  <a:lnTo>
                    <a:pt x="0" y="3"/>
                  </a:lnTo>
                  <a:lnTo>
                    <a:pt x="0" y="66"/>
                  </a:lnTo>
                  <a:lnTo>
                    <a:pt x="0" y="66"/>
                  </a:lnTo>
                  <a:lnTo>
                    <a:pt x="2" y="66"/>
                  </a:lnTo>
                  <a:lnTo>
                    <a:pt x="4" y="65"/>
                  </a:lnTo>
                  <a:lnTo>
                    <a:pt x="6" y="65"/>
                  </a:lnTo>
                  <a:lnTo>
                    <a:pt x="9" y="64"/>
                  </a:lnTo>
                  <a:lnTo>
                    <a:pt x="12" y="62"/>
                  </a:lnTo>
                  <a:lnTo>
                    <a:pt x="14" y="61"/>
                  </a:lnTo>
                  <a:lnTo>
                    <a:pt x="18" y="59"/>
                  </a:lnTo>
                  <a:lnTo>
                    <a:pt x="18" y="2"/>
                  </a:lnTo>
                  <a:close/>
                </a:path>
              </a:pathLst>
            </a:custGeom>
            <a:solidFill>
              <a:srgbClr val="BC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41" name="Freeform 297">
              <a:extLst>
                <a:ext uri="{FF2B5EF4-FFF2-40B4-BE49-F238E27FC236}">
                  <a16:creationId xmlns:a16="http://schemas.microsoft.com/office/drawing/2014/main" id="{AB7DBB11-DB00-03C2-4C08-23D8EFD83B60}"/>
                </a:ext>
              </a:extLst>
            </p:cNvPr>
            <p:cNvSpPr>
              <a:spLocks/>
            </p:cNvSpPr>
            <p:nvPr/>
          </p:nvSpPr>
          <p:spPr bwMode="auto">
            <a:xfrm>
              <a:off x="1729" y="1137"/>
              <a:ext cx="14" cy="45"/>
            </a:xfrm>
            <a:custGeom>
              <a:avLst/>
              <a:gdLst>
                <a:gd name="T0" fmla="*/ 14 w 14"/>
                <a:gd name="T1" fmla="*/ 1 h 45"/>
                <a:gd name="T2" fmla="*/ 14 w 14"/>
                <a:gd name="T3" fmla="*/ 0 h 45"/>
                <a:gd name="T4" fmla="*/ 13 w 14"/>
                <a:gd name="T5" fmla="*/ 0 h 45"/>
                <a:gd name="T6" fmla="*/ 12 w 14"/>
                <a:gd name="T7" fmla="*/ 0 h 45"/>
                <a:gd name="T8" fmla="*/ 10 w 14"/>
                <a:gd name="T9" fmla="*/ 0 h 45"/>
                <a:gd name="T10" fmla="*/ 9 w 14"/>
                <a:gd name="T11" fmla="*/ 0 h 45"/>
                <a:gd name="T12" fmla="*/ 6 w 14"/>
                <a:gd name="T13" fmla="*/ 0 h 45"/>
                <a:gd name="T14" fmla="*/ 3 w 14"/>
                <a:gd name="T15" fmla="*/ 0 h 45"/>
                <a:gd name="T16" fmla="*/ 0 w 14"/>
                <a:gd name="T17" fmla="*/ 2 h 45"/>
                <a:gd name="T18" fmla="*/ 0 w 14"/>
                <a:gd name="T19" fmla="*/ 45 h 45"/>
                <a:gd name="T20" fmla="*/ 2 w 14"/>
                <a:gd name="T21" fmla="*/ 45 h 45"/>
                <a:gd name="T22" fmla="*/ 2 w 14"/>
                <a:gd name="T23" fmla="*/ 45 h 45"/>
                <a:gd name="T24" fmla="*/ 4 w 14"/>
                <a:gd name="T25" fmla="*/ 45 h 45"/>
                <a:gd name="T26" fmla="*/ 5 w 14"/>
                <a:gd name="T27" fmla="*/ 44 h 45"/>
                <a:gd name="T28" fmla="*/ 7 w 14"/>
                <a:gd name="T29" fmla="*/ 44 h 45"/>
                <a:gd name="T30" fmla="*/ 10 w 14"/>
                <a:gd name="T31" fmla="*/ 43 h 45"/>
                <a:gd name="T32" fmla="*/ 12 w 14"/>
                <a:gd name="T33" fmla="*/ 42 h 45"/>
                <a:gd name="T34" fmla="*/ 14 w 14"/>
                <a:gd name="T35" fmla="*/ 41 h 45"/>
                <a:gd name="T36" fmla="*/ 14 w 14"/>
                <a:gd name="T37"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 h="45">
                  <a:moveTo>
                    <a:pt x="14" y="1"/>
                  </a:moveTo>
                  <a:lnTo>
                    <a:pt x="14" y="0"/>
                  </a:lnTo>
                  <a:lnTo>
                    <a:pt x="13" y="0"/>
                  </a:lnTo>
                  <a:lnTo>
                    <a:pt x="12" y="0"/>
                  </a:lnTo>
                  <a:lnTo>
                    <a:pt x="10" y="0"/>
                  </a:lnTo>
                  <a:lnTo>
                    <a:pt x="9" y="0"/>
                  </a:lnTo>
                  <a:lnTo>
                    <a:pt x="6" y="0"/>
                  </a:lnTo>
                  <a:lnTo>
                    <a:pt x="3" y="0"/>
                  </a:lnTo>
                  <a:lnTo>
                    <a:pt x="0" y="2"/>
                  </a:lnTo>
                  <a:lnTo>
                    <a:pt x="0" y="45"/>
                  </a:lnTo>
                  <a:lnTo>
                    <a:pt x="2" y="45"/>
                  </a:lnTo>
                  <a:lnTo>
                    <a:pt x="2" y="45"/>
                  </a:lnTo>
                  <a:lnTo>
                    <a:pt x="4" y="45"/>
                  </a:lnTo>
                  <a:lnTo>
                    <a:pt x="5" y="44"/>
                  </a:lnTo>
                  <a:lnTo>
                    <a:pt x="7" y="44"/>
                  </a:lnTo>
                  <a:lnTo>
                    <a:pt x="10" y="43"/>
                  </a:lnTo>
                  <a:lnTo>
                    <a:pt x="12" y="42"/>
                  </a:lnTo>
                  <a:lnTo>
                    <a:pt x="14" y="41"/>
                  </a:lnTo>
                  <a:lnTo>
                    <a:pt x="14" y="1"/>
                  </a:lnTo>
                  <a:close/>
                </a:path>
              </a:pathLst>
            </a:custGeom>
            <a:solidFill>
              <a:srgbClr val="D1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42" name="Freeform 298">
              <a:extLst>
                <a:ext uri="{FF2B5EF4-FFF2-40B4-BE49-F238E27FC236}">
                  <a16:creationId xmlns:a16="http://schemas.microsoft.com/office/drawing/2014/main" id="{CCD87A5D-F066-1E07-65A1-161CDF1FA064}"/>
                </a:ext>
              </a:extLst>
            </p:cNvPr>
            <p:cNvSpPr>
              <a:spLocks/>
            </p:cNvSpPr>
            <p:nvPr/>
          </p:nvSpPr>
          <p:spPr bwMode="auto">
            <a:xfrm>
              <a:off x="1731" y="1137"/>
              <a:ext cx="9" cy="27"/>
            </a:xfrm>
            <a:custGeom>
              <a:avLst/>
              <a:gdLst>
                <a:gd name="T0" fmla="*/ 9 w 9"/>
                <a:gd name="T1" fmla="*/ 1 h 27"/>
                <a:gd name="T2" fmla="*/ 9 w 9"/>
                <a:gd name="T3" fmla="*/ 1 h 27"/>
                <a:gd name="T4" fmla="*/ 8 w 9"/>
                <a:gd name="T5" fmla="*/ 1 h 27"/>
                <a:gd name="T6" fmla="*/ 7 w 9"/>
                <a:gd name="T7" fmla="*/ 1 h 27"/>
                <a:gd name="T8" fmla="*/ 5 w 9"/>
                <a:gd name="T9" fmla="*/ 0 h 27"/>
                <a:gd name="T10" fmla="*/ 4 w 9"/>
                <a:gd name="T11" fmla="*/ 0 h 27"/>
                <a:gd name="T12" fmla="*/ 3 w 9"/>
                <a:gd name="T13" fmla="*/ 1 h 27"/>
                <a:gd name="T14" fmla="*/ 1 w 9"/>
                <a:gd name="T15" fmla="*/ 1 h 27"/>
                <a:gd name="T16" fmla="*/ 0 w 9"/>
                <a:gd name="T17" fmla="*/ 2 h 27"/>
                <a:gd name="T18" fmla="*/ 0 w 9"/>
                <a:gd name="T19" fmla="*/ 27 h 27"/>
                <a:gd name="T20" fmla="*/ 0 w 9"/>
                <a:gd name="T21" fmla="*/ 27 h 27"/>
                <a:gd name="T22" fmla="*/ 1 w 9"/>
                <a:gd name="T23" fmla="*/ 27 h 27"/>
                <a:gd name="T24" fmla="*/ 2 w 9"/>
                <a:gd name="T25" fmla="*/ 27 h 27"/>
                <a:gd name="T26" fmla="*/ 3 w 9"/>
                <a:gd name="T27" fmla="*/ 27 h 27"/>
                <a:gd name="T28" fmla="*/ 4 w 9"/>
                <a:gd name="T29" fmla="*/ 27 h 27"/>
                <a:gd name="T30" fmla="*/ 5 w 9"/>
                <a:gd name="T31" fmla="*/ 25 h 27"/>
                <a:gd name="T32" fmla="*/ 8 w 9"/>
                <a:gd name="T33" fmla="*/ 24 h 27"/>
                <a:gd name="T34" fmla="*/ 9 w 9"/>
                <a:gd name="T35" fmla="*/ 23 h 27"/>
                <a:gd name="T36" fmla="*/ 9 w 9"/>
                <a:gd name="T3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27">
                  <a:moveTo>
                    <a:pt x="9" y="1"/>
                  </a:moveTo>
                  <a:lnTo>
                    <a:pt x="9" y="1"/>
                  </a:lnTo>
                  <a:lnTo>
                    <a:pt x="8" y="1"/>
                  </a:lnTo>
                  <a:lnTo>
                    <a:pt x="7" y="1"/>
                  </a:lnTo>
                  <a:lnTo>
                    <a:pt x="5" y="0"/>
                  </a:lnTo>
                  <a:lnTo>
                    <a:pt x="4" y="0"/>
                  </a:lnTo>
                  <a:lnTo>
                    <a:pt x="3" y="1"/>
                  </a:lnTo>
                  <a:lnTo>
                    <a:pt x="1" y="1"/>
                  </a:lnTo>
                  <a:lnTo>
                    <a:pt x="0" y="2"/>
                  </a:lnTo>
                  <a:lnTo>
                    <a:pt x="0" y="27"/>
                  </a:lnTo>
                  <a:lnTo>
                    <a:pt x="0" y="27"/>
                  </a:lnTo>
                  <a:lnTo>
                    <a:pt x="1" y="27"/>
                  </a:lnTo>
                  <a:lnTo>
                    <a:pt x="2" y="27"/>
                  </a:lnTo>
                  <a:lnTo>
                    <a:pt x="3" y="27"/>
                  </a:lnTo>
                  <a:lnTo>
                    <a:pt x="4" y="27"/>
                  </a:lnTo>
                  <a:lnTo>
                    <a:pt x="5" y="25"/>
                  </a:lnTo>
                  <a:lnTo>
                    <a:pt x="8" y="24"/>
                  </a:lnTo>
                  <a:lnTo>
                    <a:pt x="9" y="23"/>
                  </a:lnTo>
                  <a:lnTo>
                    <a:pt x="9" y="1"/>
                  </a:lnTo>
                  <a:close/>
                </a:path>
              </a:pathLst>
            </a:custGeom>
            <a:solidFill>
              <a:srgbClr val="E5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43" name="Freeform 299">
              <a:extLst>
                <a:ext uri="{FF2B5EF4-FFF2-40B4-BE49-F238E27FC236}">
                  <a16:creationId xmlns:a16="http://schemas.microsoft.com/office/drawing/2014/main" id="{441428D7-D031-1E99-895A-407D5CF1F364}"/>
                </a:ext>
              </a:extLst>
            </p:cNvPr>
            <p:cNvSpPr>
              <a:spLocks/>
            </p:cNvSpPr>
            <p:nvPr/>
          </p:nvSpPr>
          <p:spPr bwMode="auto">
            <a:xfrm>
              <a:off x="1841" y="1214"/>
              <a:ext cx="14" cy="14"/>
            </a:xfrm>
            <a:custGeom>
              <a:avLst/>
              <a:gdLst>
                <a:gd name="T0" fmla="*/ 7 w 14"/>
                <a:gd name="T1" fmla="*/ 14 h 14"/>
                <a:gd name="T2" fmla="*/ 9 w 14"/>
                <a:gd name="T3" fmla="*/ 14 h 14"/>
                <a:gd name="T4" fmla="*/ 10 w 14"/>
                <a:gd name="T5" fmla="*/ 13 h 14"/>
                <a:gd name="T6" fmla="*/ 11 w 14"/>
                <a:gd name="T7" fmla="*/ 13 h 14"/>
                <a:gd name="T8" fmla="*/ 12 w 14"/>
                <a:gd name="T9" fmla="*/ 11 h 14"/>
                <a:gd name="T10" fmla="*/ 13 w 14"/>
                <a:gd name="T11" fmla="*/ 10 h 14"/>
                <a:gd name="T12" fmla="*/ 13 w 14"/>
                <a:gd name="T13" fmla="*/ 9 h 14"/>
                <a:gd name="T14" fmla="*/ 14 w 14"/>
                <a:gd name="T15" fmla="*/ 8 h 14"/>
                <a:gd name="T16" fmla="*/ 14 w 14"/>
                <a:gd name="T17" fmla="*/ 7 h 14"/>
                <a:gd name="T18" fmla="*/ 14 w 14"/>
                <a:gd name="T19" fmla="*/ 6 h 14"/>
                <a:gd name="T20" fmla="*/ 13 w 14"/>
                <a:gd name="T21" fmla="*/ 4 h 14"/>
                <a:gd name="T22" fmla="*/ 13 w 14"/>
                <a:gd name="T23" fmla="*/ 3 h 14"/>
                <a:gd name="T24" fmla="*/ 12 w 14"/>
                <a:gd name="T25" fmla="*/ 2 h 14"/>
                <a:gd name="T26" fmla="*/ 11 w 14"/>
                <a:gd name="T27" fmla="*/ 1 h 14"/>
                <a:gd name="T28" fmla="*/ 10 w 14"/>
                <a:gd name="T29" fmla="*/ 0 h 14"/>
                <a:gd name="T30" fmla="*/ 9 w 14"/>
                <a:gd name="T31" fmla="*/ 0 h 14"/>
                <a:gd name="T32" fmla="*/ 7 w 14"/>
                <a:gd name="T33" fmla="*/ 0 h 14"/>
                <a:gd name="T34" fmla="*/ 6 w 14"/>
                <a:gd name="T35" fmla="*/ 0 h 14"/>
                <a:gd name="T36" fmla="*/ 5 w 14"/>
                <a:gd name="T37" fmla="*/ 0 h 14"/>
                <a:gd name="T38" fmla="*/ 4 w 14"/>
                <a:gd name="T39" fmla="*/ 1 h 14"/>
                <a:gd name="T40" fmla="*/ 3 w 14"/>
                <a:gd name="T41" fmla="*/ 2 h 14"/>
                <a:gd name="T42" fmla="*/ 2 w 14"/>
                <a:gd name="T43" fmla="*/ 3 h 14"/>
                <a:gd name="T44" fmla="*/ 2 w 14"/>
                <a:gd name="T45" fmla="*/ 4 h 14"/>
                <a:gd name="T46" fmla="*/ 0 w 14"/>
                <a:gd name="T47" fmla="*/ 6 h 14"/>
                <a:gd name="T48" fmla="*/ 0 w 14"/>
                <a:gd name="T49" fmla="*/ 7 h 14"/>
                <a:gd name="T50" fmla="*/ 0 w 14"/>
                <a:gd name="T51" fmla="*/ 8 h 14"/>
                <a:gd name="T52" fmla="*/ 2 w 14"/>
                <a:gd name="T53" fmla="*/ 9 h 14"/>
                <a:gd name="T54" fmla="*/ 2 w 14"/>
                <a:gd name="T55" fmla="*/ 10 h 14"/>
                <a:gd name="T56" fmla="*/ 3 w 14"/>
                <a:gd name="T57" fmla="*/ 11 h 14"/>
                <a:gd name="T58" fmla="*/ 4 w 14"/>
                <a:gd name="T59" fmla="*/ 13 h 14"/>
                <a:gd name="T60" fmla="*/ 5 w 14"/>
                <a:gd name="T61" fmla="*/ 13 h 14"/>
                <a:gd name="T62" fmla="*/ 6 w 14"/>
                <a:gd name="T63" fmla="*/ 14 h 14"/>
                <a:gd name="T64" fmla="*/ 7 w 14"/>
                <a:gd name="T6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4">
                  <a:moveTo>
                    <a:pt x="7" y="14"/>
                  </a:moveTo>
                  <a:lnTo>
                    <a:pt x="9" y="14"/>
                  </a:lnTo>
                  <a:lnTo>
                    <a:pt x="10" y="13"/>
                  </a:lnTo>
                  <a:lnTo>
                    <a:pt x="11" y="13"/>
                  </a:lnTo>
                  <a:lnTo>
                    <a:pt x="12" y="11"/>
                  </a:lnTo>
                  <a:lnTo>
                    <a:pt x="13" y="10"/>
                  </a:lnTo>
                  <a:lnTo>
                    <a:pt x="13" y="9"/>
                  </a:lnTo>
                  <a:lnTo>
                    <a:pt x="14" y="8"/>
                  </a:lnTo>
                  <a:lnTo>
                    <a:pt x="14" y="7"/>
                  </a:lnTo>
                  <a:lnTo>
                    <a:pt x="14" y="6"/>
                  </a:lnTo>
                  <a:lnTo>
                    <a:pt x="13" y="4"/>
                  </a:lnTo>
                  <a:lnTo>
                    <a:pt x="13" y="3"/>
                  </a:lnTo>
                  <a:lnTo>
                    <a:pt x="12" y="2"/>
                  </a:lnTo>
                  <a:lnTo>
                    <a:pt x="11" y="1"/>
                  </a:lnTo>
                  <a:lnTo>
                    <a:pt x="10" y="0"/>
                  </a:lnTo>
                  <a:lnTo>
                    <a:pt x="9" y="0"/>
                  </a:lnTo>
                  <a:lnTo>
                    <a:pt x="7" y="0"/>
                  </a:lnTo>
                  <a:lnTo>
                    <a:pt x="6" y="0"/>
                  </a:lnTo>
                  <a:lnTo>
                    <a:pt x="5" y="0"/>
                  </a:lnTo>
                  <a:lnTo>
                    <a:pt x="4" y="1"/>
                  </a:lnTo>
                  <a:lnTo>
                    <a:pt x="3" y="2"/>
                  </a:lnTo>
                  <a:lnTo>
                    <a:pt x="2" y="3"/>
                  </a:lnTo>
                  <a:lnTo>
                    <a:pt x="2" y="4"/>
                  </a:lnTo>
                  <a:lnTo>
                    <a:pt x="0" y="6"/>
                  </a:lnTo>
                  <a:lnTo>
                    <a:pt x="0" y="7"/>
                  </a:lnTo>
                  <a:lnTo>
                    <a:pt x="0" y="8"/>
                  </a:lnTo>
                  <a:lnTo>
                    <a:pt x="2" y="9"/>
                  </a:lnTo>
                  <a:lnTo>
                    <a:pt x="2" y="10"/>
                  </a:lnTo>
                  <a:lnTo>
                    <a:pt x="3" y="11"/>
                  </a:lnTo>
                  <a:lnTo>
                    <a:pt x="4" y="13"/>
                  </a:lnTo>
                  <a:lnTo>
                    <a:pt x="5" y="13"/>
                  </a:lnTo>
                  <a:lnTo>
                    <a:pt x="6" y="14"/>
                  </a:lnTo>
                  <a:lnTo>
                    <a:pt x="7"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44" name="Freeform 300">
              <a:extLst>
                <a:ext uri="{FF2B5EF4-FFF2-40B4-BE49-F238E27FC236}">
                  <a16:creationId xmlns:a16="http://schemas.microsoft.com/office/drawing/2014/main" id="{815CCAFC-86AF-4497-D882-9AFBD247F233}"/>
                </a:ext>
              </a:extLst>
            </p:cNvPr>
            <p:cNvSpPr>
              <a:spLocks/>
            </p:cNvSpPr>
            <p:nvPr/>
          </p:nvSpPr>
          <p:spPr bwMode="auto">
            <a:xfrm>
              <a:off x="1801" y="1214"/>
              <a:ext cx="7" cy="7"/>
            </a:xfrm>
            <a:custGeom>
              <a:avLst/>
              <a:gdLst>
                <a:gd name="T0" fmla="*/ 3 w 7"/>
                <a:gd name="T1" fmla="*/ 7 h 7"/>
                <a:gd name="T2" fmla="*/ 4 w 7"/>
                <a:gd name="T3" fmla="*/ 7 h 7"/>
                <a:gd name="T4" fmla="*/ 5 w 7"/>
                <a:gd name="T5" fmla="*/ 6 h 7"/>
                <a:gd name="T6" fmla="*/ 5 w 7"/>
                <a:gd name="T7" fmla="*/ 4 h 7"/>
                <a:gd name="T8" fmla="*/ 7 w 7"/>
                <a:gd name="T9" fmla="*/ 3 h 7"/>
                <a:gd name="T10" fmla="*/ 5 w 7"/>
                <a:gd name="T11" fmla="*/ 2 h 7"/>
                <a:gd name="T12" fmla="*/ 5 w 7"/>
                <a:gd name="T13" fmla="*/ 1 h 7"/>
                <a:gd name="T14" fmla="*/ 4 w 7"/>
                <a:gd name="T15" fmla="*/ 0 h 7"/>
                <a:gd name="T16" fmla="*/ 3 w 7"/>
                <a:gd name="T17" fmla="*/ 0 h 7"/>
                <a:gd name="T18" fmla="*/ 2 w 7"/>
                <a:gd name="T19" fmla="*/ 0 h 7"/>
                <a:gd name="T20" fmla="*/ 1 w 7"/>
                <a:gd name="T21" fmla="*/ 1 h 7"/>
                <a:gd name="T22" fmla="*/ 0 w 7"/>
                <a:gd name="T23" fmla="*/ 2 h 7"/>
                <a:gd name="T24" fmla="*/ 0 w 7"/>
                <a:gd name="T25" fmla="*/ 3 h 7"/>
                <a:gd name="T26" fmla="*/ 0 w 7"/>
                <a:gd name="T27" fmla="*/ 4 h 7"/>
                <a:gd name="T28" fmla="*/ 1 w 7"/>
                <a:gd name="T29" fmla="*/ 6 h 7"/>
                <a:gd name="T30" fmla="*/ 2 w 7"/>
                <a:gd name="T31" fmla="*/ 7 h 7"/>
                <a:gd name="T32" fmla="*/ 3 w 7"/>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7">
                  <a:moveTo>
                    <a:pt x="3" y="7"/>
                  </a:moveTo>
                  <a:lnTo>
                    <a:pt x="4" y="7"/>
                  </a:lnTo>
                  <a:lnTo>
                    <a:pt x="5" y="6"/>
                  </a:lnTo>
                  <a:lnTo>
                    <a:pt x="5" y="4"/>
                  </a:lnTo>
                  <a:lnTo>
                    <a:pt x="7" y="3"/>
                  </a:lnTo>
                  <a:lnTo>
                    <a:pt x="5" y="2"/>
                  </a:lnTo>
                  <a:lnTo>
                    <a:pt x="5" y="1"/>
                  </a:lnTo>
                  <a:lnTo>
                    <a:pt x="4" y="0"/>
                  </a:lnTo>
                  <a:lnTo>
                    <a:pt x="3" y="0"/>
                  </a:lnTo>
                  <a:lnTo>
                    <a:pt x="2" y="0"/>
                  </a:lnTo>
                  <a:lnTo>
                    <a:pt x="1" y="1"/>
                  </a:lnTo>
                  <a:lnTo>
                    <a:pt x="0" y="2"/>
                  </a:lnTo>
                  <a:lnTo>
                    <a:pt x="0" y="3"/>
                  </a:lnTo>
                  <a:lnTo>
                    <a:pt x="0" y="4"/>
                  </a:lnTo>
                  <a:lnTo>
                    <a:pt x="1" y="6"/>
                  </a:lnTo>
                  <a:lnTo>
                    <a:pt x="2" y="7"/>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45" name="Freeform 301">
              <a:extLst>
                <a:ext uri="{FF2B5EF4-FFF2-40B4-BE49-F238E27FC236}">
                  <a16:creationId xmlns:a16="http://schemas.microsoft.com/office/drawing/2014/main" id="{17119C63-9156-6FF9-BF64-57C439ACBBF9}"/>
                </a:ext>
              </a:extLst>
            </p:cNvPr>
            <p:cNvSpPr>
              <a:spLocks/>
            </p:cNvSpPr>
            <p:nvPr/>
          </p:nvSpPr>
          <p:spPr bwMode="auto">
            <a:xfrm>
              <a:off x="1812" y="1214"/>
              <a:ext cx="6" cy="7"/>
            </a:xfrm>
            <a:custGeom>
              <a:avLst/>
              <a:gdLst>
                <a:gd name="T0" fmla="*/ 4 w 6"/>
                <a:gd name="T1" fmla="*/ 7 h 7"/>
                <a:gd name="T2" fmla="*/ 5 w 6"/>
                <a:gd name="T3" fmla="*/ 7 h 7"/>
                <a:gd name="T4" fmla="*/ 6 w 6"/>
                <a:gd name="T5" fmla="*/ 7 h 7"/>
                <a:gd name="T6" fmla="*/ 6 w 6"/>
                <a:gd name="T7" fmla="*/ 6 h 7"/>
                <a:gd name="T8" fmla="*/ 6 w 6"/>
                <a:gd name="T9" fmla="*/ 3 h 7"/>
                <a:gd name="T10" fmla="*/ 6 w 6"/>
                <a:gd name="T11" fmla="*/ 2 h 7"/>
                <a:gd name="T12" fmla="*/ 6 w 6"/>
                <a:gd name="T13" fmla="*/ 1 h 7"/>
                <a:gd name="T14" fmla="*/ 5 w 6"/>
                <a:gd name="T15" fmla="*/ 1 h 7"/>
                <a:gd name="T16" fmla="*/ 4 w 6"/>
                <a:gd name="T17" fmla="*/ 0 h 7"/>
                <a:gd name="T18" fmla="*/ 3 w 6"/>
                <a:gd name="T19" fmla="*/ 1 h 7"/>
                <a:gd name="T20" fmla="*/ 1 w 6"/>
                <a:gd name="T21" fmla="*/ 1 h 7"/>
                <a:gd name="T22" fmla="*/ 0 w 6"/>
                <a:gd name="T23" fmla="*/ 2 h 7"/>
                <a:gd name="T24" fmla="*/ 0 w 6"/>
                <a:gd name="T25" fmla="*/ 3 h 7"/>
                <a:gd name="T26" fmla="*/ 0 w 6"/>
                <a:gd name="T27" fmla="*/ 6 h 7"/>
                <a:gd name="T28" fmla="*/ 1 w 6"/>
                <a:gd name="T29" fmla="*/ 7 h 7"/>
                <a:gd name="T30" fmla="*/ 3 w 6"/>
                <a:gd name="T31" fmla="*/ 7 h 7"/>
                <a:gd name="T32" fmla="*/ 4 w 6"/>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7">
                  <a:moveTo>
                    <a:pt x="4" y="7"/>
                  </a:moveTo>
                  <a:lnTo>
                    <a:pt x="5" y="7"/>
                  </a:lnTo>
                  <a:lnTo>
                    <a:pt x="6" y="7"/>
                  </a:lnTo>
                  <a:lnTo>
                    <a:pt x="6" y="6"/>
                  </a:lnTo>
                  <a:lnTo>
                    <a:pt x="6" y="3"/>
                  </a:lnTo>
                  <a:lnTo>
                    <a:pt x="6" y="2"/>
                  </a:lnTo>
                  <a:lnTo>
                    <a:pt x="6" y="1"/>
                  </a:lnTo>
                  <a:lnTo>
                    <a:pt x="5" y="1"/>
                  </a:lnTo>
                  <a:lnTo>
                    <a:pt x="4" y="0"/>
                  </a:lnTo>
                  <a:lnTo>
                    <a:pt x="3" y="1"/>
                  </a:lnTo>
                  <a:lnTo>
                    <a:pt x="1" y="1"/>
                  </a:lnTo>
                  <a:lnTo>
                    <a:pt x="0" y="2"/>
                  </a:lnTo>
                  <a:lnTo>
                    <a:pt x="0" y="3"/>
                  </a:lnTo>
                  <a:lnTo>
                    <a:pt x="0" y="6"/>
                  </a:lnTo>
                  <a:lnTo>
                    <a:pt x="1" y="7"/>
                  </a:lnTo>
                  <a:lnTo>
                    <a:pt x="3" y="7"/>
                  </a:lnTo>
                  <a:lnTo>
                    <a:pt x="4"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46" name="Freeform 302">
              <a:extLst>
                <a:ext uri="{FF2B5EF4-FFF2-40B4-BE49-F238E27FC236}">
                  <a16:creationId xmlns:a16="http://schemas.microsoft.com/office/drawing/2014/main" id="{42A9A536-33F5-0023-2CD2-A00C6992CCCD}"/>
                </a:ext>
              </a:extLst>
            </p:cNvPr>
            <p:cNvSpPr>
              <a:spLocks/>
            </p:cNvSpPr>
            <p:nvPr/>
          </p:nvSpPr>
          <p:spPr bwMode="auto">
            <a:xfrm>
              <a:off x="1767" y="1121"/>
              <a:ext cx="18" cy="93"/>
            </a:xfrm>
            <a:custGeom>
              <a:avLst/>
              <a:gdLst>
                <a:gd name="T0" fmla="*/ 6 w 18"/>
                <a:gd name="T1" fmla="*/ 2 h 93"/>
                <a:gd name="T2" fmla="*/ 6 w 18"/>
                <a:gd name="T3" fmla="*/ 4 h 93"/>
                <a:gd name="T4" fmla="*/ 3 w 18"/>
                <a:gd name="T5" fmla="*/ 9 h 93"/>
                <a:gd name="T6" fmla="*/ 2 w 18"/>
                <a:gd name="T7" fmla="*/ 17 h 93"/>
                <a:gd name="T8" fmla="*/ 1 w 18"/>
                <a:gd name="T9" fmla="*/ 29 h 93"/>
                <a:gd name="T10" fmla="*/ 0 w 18"/>
                <a:gd name="T11" fmla="*/ 41 h 93"/>
                <a:gd name="T12" fmla="*/ 0 w 18"/>
                <a:gd name="T13" fmla="*/ 58 h 93"/>
                <a:gd name="T14" fmla="*/ 1 w 18"/>
                <a:gd name="T15" fmla="*/ 74 h 93"/>
                <a:gd name="T16" fmla="*/ 4 w 18"/>
                <a:gd name="T17" fmla="*/ 93 h 93"/>
                <a:gd name="T18" fmla="*/ 18 w 18"/>
                <a:gd name="T19" fmla="*/ 93 h 93"/>
                <a:gd name="T20" fmla="*/ 17 w 18"/>
                <a:gd name="T21" fmla="*/ 89 h 93"/>
                <a:gd name="T22" fmla="*/ 16 w 18"/>
                <a:gd name="T23" fmla="*/ 82 h 93"/>
                <a:gd name="T24" fmla="*/ 15 w 18"/>
                <a:gd name="T25" fmla="*/ 71 h 93"/>
                <a:gd name="T26" fmla="*/ 14 w 18"/>
                <a:gd name="T27" fmla="*/ 58 h 93"/>
                <a:gd name="T28" fmla="*/ 13 w 18"/>
                <a:gd name="T29" fmla="*/ 43 h 93"/>
                <a:gd name="T30" fmla="*/ 13 w 18"/>
                <a:gd name="T31" fmla="*/ 27 h 93"/>
                <a:gd name="T32" fmla="*/ 15 w 18"/>
                <a:gd name="T33" fmla="*/ 13 h 93"/>
                <a:gd name="T34" fmla="*/ 18 w 18"/>
                <a:gd name="T35" fmla="*/ 2 h 93"/>
                <a:gd name="T36" fmla="*/ 18 w 18"/>
                <a:gd name="T37" fmla="*/ 2 h 93"/>
                <a:gd name="T38" fmla="*/ 18 w 18"/>
                <a:gd name="T39" fmla="*/ 0 h 93"/>
                <a:gd name="T40" fmla="*/ 18 w 18"/>
                <a:gd name="T41" fmla="*/ 0 h 93"/>
                <a:gd name="T42" fmla="*/ 17 w 18"/>
                <a:gd name="T43" fmla="*/ 0 h 93"/>
                <a:gd name="T44" fmla="*/ 16 w 18"/>
                <a:gd name="T45" fmla="*/ 0 h 93"/>
                <a:gd name="T46" fmla="*/ 14 w 18"/>
                <a:gd name="T47" fmla="*/ 0 h 93"/>
                <a:gd name="T48" fmla="*/ 10 w 18"/>
                <a:gd name="T49" fmla="*/ 0 h 93"/>
                <a:gd name="T50" fmla="*/ 6 w 18"/>
                <a:gd name="T51" fmla="*/ 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 h="93">
                  <a:moveTo>
                    <a:pt x="6" y="2"/>
                  </a:moveTo>
                  <a:lnTo>
                    <a:pt x="6" y="4"/>
                  </a:lnTo>
                  <a:lnTo>
                    <a:pt x="3" y="9"/>
                  </a:lnTo>
                  <a:lnTo>
                    <a:pt x="2" y="17"/>
                  </a:lnTo>
                  <a:lnTo>
                    <a:pt x="1" y="29"/>
                  </a:lnTo>
                  <a:lnTo>
                    <a:pt x="0" y="41"/>
                  </a:lnTo>
                  <a:lnTo>
                    <a:pt x="0" y="58"/>
                  </a:lnTo>
                  <a:lnTo>
                    <a:pt x="1" y="74"/>
                  </a:lnTo>
                  <a:lnTo>
                    <a:pt x="4" y="93"/>
                  </a:lnTo>
                  <a:lnTo>
                    <a:pt x="18" y="93"/>
                  </a:lnTo>
                  <a:lnTo>
                    <a:pt x="17" y="89"/>
                  </a:lnTo>
                  <a:lnTo>
                    <a:pt x="16" y="82"/>
                  </a:lnTo>
                  <a:lnTo>
                    <a:pt x="15" y="71"/>
                  </a:lnTo>
                  <a:lnTo>
                    <a:pt x="14" y="58"/>
                  </a:lnTo>
                  <a:lnTo>
                    <a:pt x="13" y="43"/>
                  </a:lnTo>
                  <a:lnTo>
                    <a:pt x="13" y="27"/>
                  </a:lnTo>
                  <a:lnTo>
                    <a:pt x="15" y="13"/>
                  </a:lnTo>
                  <a:lnTo>
                    <a:pt x="18" y="2"/>
                  </a:lnTo>
                  <a:lnTo>
                    <a:pt x="18" y="2"/>
                  </a:lnTo>
                  <a:lnTo>
                    <a:pt x="18" y="0"/>
                  </a:lnTo>
                  <a:lnTo>
                    <a:pt x="18" y="0"/>
                  </a:lnTo>
                  <a:lnTo>
                    <a:pt x="17" y="0"/>
                  </a:lnTo>
                  <a:lnTo>
                    <a:pt x="16" y="0"/>
                  </a:lnTo>
                  <a:lnTo>
                    <a:pt x="14" y="0"/>
                  </a:lnTo>
                  <a:lnTo>
                    <a:pt x="10" y="0"/>
                  </a:lnTo>
                  <a:lnTo>
                    <a:pt x="6" y="2"/>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47" name="Freeform 303">
              <a:extLst>
                <a:ext uri="{FF2B5EF4-FFF2-40B4-BE49-F238E27FC236}">
                  <a16:creationId xmlns:a16="http://schemas.microsoft.com/office/drawing/2014/main" id="{C2373A3C-0001-0F4A-2D9C-BC7F574123E0}"/>
                </a:ext>
              </a:extLst>
            </p:cNvPr>
            <p:cNvSpPr>
              <a:spLocks/>
            </p:cNvSpPr>
            <p:nvPr/>
          </p:nvSpPr>
          <p:spPr bwMode="auto">
            <a:xfrm>
              <a:off x="1865" y="1110"/>
              <a:ext cx="27" cy="104"/>
            </a:xfrm>
            <a:custGeom>
              <a:avLst/>
              <a:gdLst>
                <a:gd name="T0" fmla="*/ 27 w 27"/>
                <a:gd name="T1" fmla="*/ 0 h 104"/>
                <a:gd name="T2" fmla="*/ 25 w 27"/>
                <a:gd name="T3" fmla="*/ 1 h 104"/>
                <a:gd name="T4" fmla="*/ 24 w 27"/>
                <a:gd name="T5" fmla="*/ 3 h 104"/>
                <a:gd name="T6" fmla="*/ 22 w 27"/>
                <a:gd name="T7" fmla="*/ 9 h 104"/>
                <a:gd name="T8" fmla="*/ 20 w 27"/>
                <a:gd name="T9" fmla="*/ 18 h 104"/>
                <a:gd name="T10" fmla="*/ 17 w 27"/>
                <a:gd name="T11" fmla="*/ 31 h 104"/>
                <a:gd name="T12" fmla="*/ 16 w 27"/>
                <a:gd name="T13" fmla="*/ 49 h 104"/>
                <a:gd name="T14" fmla="*/ 17 w 27"/>
                <a:gd name="T15" fmla="*/ 73 h 104"/>
                <a:gd name="T16" fmla="*/ 20 w 27"/>
                <a:gd name="T17" fmla="*/ 104 h 104"/>
                <a:gd name="T18" fmla="*/ 4 w 27"/>
                <a:gd name="T19" fmla="*/ 104 h 104"/>
                <a:gd name="T20" fmla="*/ 4 w 27"/>
                <a:gd name="T21" fmla="*/ 100 h 104"/>
                <a:gd name="T22" fmla="*/ 3 w 27"/>
                <a:gd name="T23" fmla="*/ 92 h 104"/>
                <a:gd name="T24" fmla="*/ 2 w 27"/>
                <a:gd name="T25" fmla="*/ 79 h 104"/>
                <a:gd name="T26" fmla="*/ 1 w 27"/>
                <a:gd name="T27" fmla="*/ 64 h 104"/>
                <a:gd name="T28" fmla="*/ 0 w 27"/>
                <a:gd name="T29" fmla="*/ 47 h 104"/>
                <a:gd name="T30" fmla="*/ 1 w 27"/>
                <a:gd name="T31" fmla="*/ 30 h 104"/>
                <a:gd name="T32" fmla="*/ 3 w 27"/>
                <a:gd name="T33" fmla="*/ 14 h 104"/>
                <a:gd name="T34" fmla="*/ 9 w 27"/>
                <a:gd name="T35" fmla="*/ 0 h 104"/>
                <a:gd name="T36" fmla="*/ 27 w 27"/>
                <a:gd name="T3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104">
                  <a:moveTo>
                    <a:pt x="27" y="0"/>
                  </a:moveTo>
                  <a:lnTo>
                    <a:pt x="25" y="1"/>
                  </a:lnTo>
                  <a:lnTo>
                    <a:pt x="24" y="3"/>
                  </a:lnTo>
                  <a:lnTo>
                    <a:pt x="22" y="9"/>
                  </a:lnTo>
                  <a:lnTo>
                    <a:pt x="20" y="18"/>
                  </a:lnTo>
                  <a:lnTo>
                    <a:pt x="17" y="31"/>
                  </a:lnTo>
                  <a:lnTo>
                    <a:pt x="16" y="49"/>
                  </a:lnTo>
                  <a:lnTo>
                    <a:pt x="17" y="73"/>
                  </a:lnTo>
                  <a:lnTo>
                    <a:pt x="20" y="104"/>
                  </a:lnTo>
                  <a:lnTo>
                    <a:pt x="4" y="104"/>
                  </a:lnTo>
                  <a:lnTo>
                    <a:pt x="4" y="100"/>
                  </a:lnTo>
                  <a:lnTo>
                    <a:pt x="3" y="92"/>
                  </a:lnTo>
                  <a:lnTo>
                    <a:pt x="2" y="79"/>
                  </a:lnTo>
                  <a:lnTo>
                    <a:pt x="1" y="64"/>
                  </a:lnTo>
                  <a:lnTo>
                    <a:pt x="0" y="47"/>
                  </a:lnTo>
                  <a:lnTo>
                    <a:pt x="1" y="30"/>
                  </a:lnTo>
                  <a:lnTo>
                    <a:pt x="3" y="14"/>
                  </a:lnTo>
                  <a:lnTo>
                    <a:pt x="9" y="0"/>
                  </a:lnTo>
                  <a:lnTo>
                    <a:pt x="27" y="0"/>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48" name="Freeform 304">
              <a:extLst>
                <a:ext uri="{FF2B5EF4-FFF2-40B4-BE49-F238E27FC236}">
                  <a16:creationId xmlns:a16="http://schemas.microsoft.com/office/drawing/2014/main" id="{CD5438A5-AA0A-97D1-D9C5-7EF0AFB62D66}"/>
                </a:ext>
              </a:extLst>
            </p:cNvPr>
            <p:cNvSpPr>
              <a:spLocks/>
            </p:cNvSpPr>
            <p:nvPr/>
          </p:nvSpPr>
          <p:spPr bwMode="auto">
            <a:xfrm>
              <a:off x="1767" y="1126"/>
              <a:ext cx="17" cy="82"/>
            </a:xfrm>
            <a:custGeom>
              <a:avLst/>
              <a:gdLst>
                <a:gd name="T0" fmla="*/ 6 w 17"/>
                <a:gd name="T1" fmla="*/ 2 h 82"/>
                <a:gd name="T2" fmla="*/ 6 w 17"/>
                <a:gd name="T3" fmla="*/ 4 h 82"/>
                <a:gd name="T4" fmla="*/ 4 w 17"/>
                <a:gd name="T5" fmla="*/ 8 h 82"/>
                <a:gd name="T6" fmla="*/ 2 w 17"/>
                <a:gd name="T7" fmla="*/ 15 h 82"/>
                <a:gd name="T8" fmla="*/ 1 w 17"/>
                <a:gd name="T9" fmla="*/ 26 h 82"/>
                <a:gd name="T10" fmla="*/ 0 w 17"/>
                <a:gd name="T11" fmla="*/ 38 h 82"/>
                <a:gd name="T12" fmla="*/ 1 w 17"/>
                <a:gd name="T13" fmla="*/ 50 h 82"/>
                <a:gd name="T14" fmla="*/ 2 w 17"/>
                <a:gd name="T15" fmla="*/ 66 h 82"/>
                <a:gd name="T16" fmla="*/ 4 w 17"/>
                <a:gd name="T17" fmla="*/ 82 h 82"/>
                <a:gd name="T18" fmla="*/ 16 w 17"/>
                <a:gd name="T19" fmla="*/ 81 h 82"/>
                <a:gd name="T20" fmla="*/ 16 w 17"/>
                <a:gd name="T21" fmla="*/ 78 h 82"/>
                <a:gd name="T22" fmla="*/ 15 w 17"/>
                <a:gd name="T23" fmla="*/ 73 h 82"/>
                <a:gd name="T24" fmla="*/ 14 w 17"/>
                <a:gd name="T25" fmla="*/ 62 h 82"/>
                <a:gd name="T26" fmla="*/ 13 w 17"/>
                <a:gd name="T27" fmla="*/ 50 h 82"/>
                <a:gd name="T28" fmla="*/ 11 w 17"/>
                <a:gd name="T29" fmla="*/ 38 h 82"/>
                <a:gd name="T30" fmla="*/ 11 w 17"/>
                <a:gd name="T31" fmla="*/ 25 h 82"/>
                <a:gd name="T32" fmla="*/ 14 w 17"/>
                <a:gd name="T33" fmla="*/ 12 h 82"/>
                <a:gd name="T34" fmla="*/ 17 w 17"/>
                <a:gd name="T35" fmla="*/ 1 h 82"/>
                <a:gd name="T36" fmla="*/ 17 w 17"/>
                <a:gd name="T37" fmla="*/ 1 h 82"/>
                <a:gd name="T38" fmla="*/ 17 w 17"/>
                <a:gd name="T39" fmla="*/ 1 h 82"/>
                <a:gd name="T40" fmla="*/ 17 w 17"/>
                <a:gd name="T41" fmla="*/ 1 h 82"/>
                <a:gd name="T42" fmla="*/ 16 w 17"/>
                <a:gd name="T43" fmla="*/ 0 h 82"/>
                <a:gd name="T44" fmla="*/ 15 w 17"/>
                <a:gd name="T45" fmla="*/ 0 h 82"/>
                <a:gd name="T46" fmla="*/ 13 w 17"/>
                <a:gd name="T47" fmla="*/ 1 h 82"/>
                <a:gd name="T48" fmla="*/ 9 w 17"/>
                <a:gd name="T49" fmla="*/ 1 h 82"/>
                <a:gd name="T50" fmla="*/ 6 w 17"/>
                <a:gd name="T51" fmla="*/ 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 h="82">
                  <a:moveTo>
                    <a:pt x="6" y="2"/>
                  </a:moveTo>
                  <a:lnTo>
                    <a:pt x="6" y="4"/>
                  </a:lnTo>
                  <a:lnTo>
                    <a:pt x="4" y="8"/>
                  </a:lnTo>
                  <a:lnTo>
                    <a:pt x="2" y="15"/>
                  </a:lnTo>
                  <a:lnTo>
                    <a:pt x="1" y="26"/>
                  </a:lnTo>
                  <a:lnTo>
                    <a:pt x="0" y="38"/>
                  </a:lnTo>
                  <a:lnTo>
                    <a:pt x="1" y="50"/>
                  </a:lnTo>
                  <a:lnTo>
                    <a:pt x="2" y="66"/>
                  </a:lnTo>
                  <a:lnTo>
                    <a:pt x="4" y="82"/>
                  </a:lnTo>
                  <a:lnTo>
                    <a:pt x="16" y="81"/>
                  </a:lnTo>
                  <a:lnTo>
                    <a:pt x="16" y="78"/>
                  </a:lnTo>
                  <a:lnTo>
                    <a:pt x="15" y="73"/>
                  </a:lnTo>
                  <a:lnTo>
                    <a:pt x="14" y="62"/>
                  </a:lnTo>
                  <a:lnTo>
                    <a:pt x="13" y="50"/>
                  </a:lnTo>
                  <a:lnTo>
                    <a:pt x="11" y="38"/>
                  </a:lnTo>
                  <a:lnTo>
                    <a:pt x="11" y="25"/>
                  </a:lnTo>
                  <a:lnTo>
                    <a:pt x="14" y="12"/>
                  </a:lnTo>
                  <a:lnTo>
                    <a:pt x="17" y="1"/>
                  </a:lnTo>
                  <a:lnTo>
                    <a:pt x="17" y="1"/>
                  </a:lnTo>
                  <a:lnTo>
                    <a:pt x="17" y="1"/>
                  </a:lnTo>
                  <a:lnTo>
                    <a:pt x="17" y="1"/>
                  </a:lnTo>
                  <a:lnTo>
                    <a:pt x="16" y="0"/>
                  </a:lnTo>
                  <a:lnTo>
                    <a:pt x="15" y="0"/>
                  </a:lnTo>
                  <a:lnTo>
                    <a:pt x="13" y="1"/>
                  </a:lnTo>
                  <a:lnTo>
                    <a:pt x="9" y="1"/>
                  </a:lnTo>
                  <a:lnTo>
                    <a:pt x="6" y="2"/>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49" name="Freeform 305">
              <a:extLst>
                <a:ext uri="{FF2B5EF4-FFF2-40B4-BE49-F238E27FC236}">
                  <a16:creationId xmlns:a16="http://schemas.microsoft.com/office/drawing/2014/main" id="{5878C81E-22C2-E18A-83C1-AD14A4C54CD3}"/>
                </a:ext>
              </a:extLst>
            </p:cNvPr>
            <p:cNvSpPr>
              <a:spLocks/>
            </p:cNvSpPr>
            <p:nvPr/>
          </p:nvSpPr>
          <p:spPr bwMode="auto">
            <a:xfrm>
              <a:off x="1768" y="1132"/>
              <a:ext cx="14" cy="69"/>
            </a:xfrm>
            <a:custGeom>
              <a:avLst/>
              <a:gdLst>
                <a:gd name="T0" fmla="*/ 5 w 14"/>
                <a:gd name="T1" fmla="*/ 1 h 69"/>
                <a:gd name="T2" fmla="*/ 5 w 14"/>
                <a:gd name="T3" fmla="*/ 2 h 69"/>
                <a:gd name="T4" fmla="*/ 3 w 14"/>
                <a:gd name="T5" fmla="*/ 7 h 69"/>
                <a:gd name="T6" fmla="*/ 2 w 14"/>
                <a:gd name="T7" fmla="*/ 13 h 69"/>
                <a:gd name="T8" fmla="*/ 1 w 14"/>
                <a:gd name="T9" fmla="*/ 21 h 69"/>
                <a:gd name="T10" fmla="*/ 0 w 14"/>
                <a:gd name="T11" fmla="*/ 32 h 69"/>
                <a:gd name="T12" fmla="*/ 0 w 14"/>
                <a:gd name="T13" fmla="*/ 43 h 69"/>
                <a:gd name="T14" fmla="*/ 1 w 14"/>
                <a:gd name="T15" fmla="*/ 56 h 69"/>
                <a:gd name="T16" fmla="*/ 3 w 14"/>
                <a:gd name="T17" fmla="*/ 69 h 69"/>
                <a:gd name="T18" fmla="*/ 14 w 14"/>
                <a:gd name="T19" fmla="*/ 69 h 69"/>
                <a:gd name="T20" fmla="*/ 13 w 14"/>
                <a:gd name="T21" fmla="*/ 67 h 69"/>
                <a:gd name="T22" fmla="*/ 13 w 14"/>
                <a:gd name="T23" fmla="*/ 61 h 69"/>
                <a:gd name="T24" fmla="*/ 12 w 14"/>
                <a:gd name="T25" fmla="*/ 53 h 69"/>
                <a:gd name="T26" fmla="*/ 10 w 14"/>
                <a:gd name="T27" fmla="*/ 43 h 69"/>
                <a:gd name="T28" fmla="*/ 9 w 14"/>
                <a:gd name="T29" fmla="*/ 32 h 69"/>
                <a:gd name="T30" fmla="*/ 9 w 14"/>
                <a:gd name="T31" fmla="*/ 20 h 69"/>
                <a:gd name="T32" fmla="*/ 12 w 14"/>
                <a:gd name="T33" fmla="*/ 9 h 69"/>
                <a:gd name="T34" fmla="*/ 14 w 14"/>
                <a:gd name="T35" fmla="*/ 1 h 69"/>
                <a:gd name="T36" fmla="*/ 14 w 14"/>
                <a:gd name="T37" fmla="*/ 1 h 69"/>
                <a:gd name="T38" fmla="*/ 14 w 14"/>
                <a:gd name="T39" fmla="*/ 1 h 69"/>
                <a:gd name="T40" fmla="*/ 14 w 14"/>
                <a:gd name="T41" fmla="*/ 0 h 69"/>
                <a:gd name="T42" fmla="*/ 14 w 14"/>
                <a:gd name="T43" fmla="*/ 0 h 69"/>
                <a:gd name="T44" fmla="*/ 13 w 14"/>
                <a:gd name="T45" fmla="*/ 0 h 69"/>
                <a:gd name="T46" fmla="*/ 10 w 14"/>
                <a:gd name="T47" fmla="*/ 0 h 69"/>
                <a:gd name="T48" fmla="*/ 8 w 14"/>
                <a:gd name="T49" fmla="*/ 1 h 69"/>
                <a:gd name="T50" fmla="*/ 5 w 14"/>
                <a:gd name="T51" fmla="*/ 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 h="69">
                  <a:moveTo>
                    <a:pt x="5" y="1"/>
                  </a:moveTo>
                  <a:lnTo>
                    <a:pt x="5" y="2"/>
                  </a:lnTo>
                  <a:lnTo>
                    <a:pt x="3" y="7"/>
                  </a:lnTo>
                  <a:lnTo>
                    <a:pt x="2" y="13"/>
                  </a:lnTo>
                  <a:lnTo>
                    <a:pt x="1" y="21"/>
                  </a:lnTo>
                  <a:lnTo>
                    <a:pt x="0" y="32"/>
                  </a:lnTo>
                  <a:lnTo>
                    <a:pt x="0" y="43"/>
                  </a:lnTo>
                  <a:lnTo>
                    <a:pt x="1" y="56"/>
                  </a:lnTo>
                  <a:lnTo>
                    <a:pt x="3" y="69"/>
                  </a:lnTo>
                  <a:lnTo>
                    <a:pt x="14" y="69"/>
                  </a:lnTo>
                  <a:lnTo>
                    <a:pt x="13" y="67"/>
                  </a:lnTo>
                  <a:lnTo>
                    <a:pt x="13" y="61"/>
                  </a:lnTo>
                  <a:lnTo>
                    <a:pt x="12" y="53"/>
                  </a:lnTo>
                  <a:lnTo>
                    <a:pt x="10" y="43"/>
                  </a:lnTo>
                  <a:lnTo>
                    <a:pt x="9" y="32"/>
                  </a:lnTo>
                  <a:lnTo>
                    <a:pt x="9" y="20"/>
                  </a:lnTo>
                  <a:lnTo>
                    <a:pt x="12" y="9"/>
                  </a:lnTo>
                  <a:lnTo>
                    <a:pt x="14" y="1"/>
                  </a:lnTo>
                  <a:lnTo>
                    <a:pt x="14" y="1"/>
                  </a:lnTo>
                  <a:lnTo>
                    <a:pt x="14" y="1"/>
                  </a:lnTo>
                  <a:lnTo>
                    <a:pt x="14" y="0"/>
                  </a:lnTo>
                  <a:lnTo>
                    <a:pt x="14" y="0"/>
                  </a:lnTo>
                  <a:lnTo>
                    <a:pt x="13" y="0"/>
                  </a:lnTo>
                  <a:lnTo>
                    <a:pt x="10" y="0"/>
                  </a:lnTo>
                  <a:lnTo>
                    <a:pt x="8" y="1"/>
                  </a:lnTo>
                  <a:lnTo>
                    <a:pt x="5" y="1"/>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50" name="Freeform 306">
              <a:extLst>
                <a:ext uri="{FF2B5EF4-FFF2-40B4-BE49-F238E27FC236}">
                  <a16:creationId xmlns:a16="http://schemas.microsoft.com/office/drawing/2014/main" id="{1D1017FD-40D7-3200-A6F2-7287D9F9968E}"/>
                </a:ext>
              </a:extLst>
            </p:cNvPr>
            <p:cNvSpPr>
              <a:spLocks/>
            </p:cNvSpPr>
            <p:nvPr/>
          </p:nvSpPr>
          <p:spPr bwMode="auto">
            <a:xfrm>
              <a:off x="1769" y="1138"/>
              <a:ext cx="12" cy="57"/>
            </a:xfrm>
            <a:custGeom>
              <a:avLst/>
              <a:gdLst>
                <a:gd name="T0" fmla="*/ 4 w 12"/>
                <a:gd name="T1" fmla="*/ 1 h 57"/>
                <a:gd name="T2" fmla="*/ 2 w 12"/>
                <a:gd name="T3" fmla="*/ 2 h 57"/>
                <a:gd name="T4" fmla="*/ 2 w 12"/>
                <a:gd name="T5" fmla="*/ 5 h 57"/>
                <a:gd name="T6" fmla="*/ 1 w 12"/>
                <a:gd name="T7" fmla="*/ 10 h 57"/>
                <a:gd name="T8" fmla="*/ 0 w 12"/>
                <a:gd name="T9" fmla="*/ 17 h 57"/>
                <a:gd name="T10" fmla="*/ 0 w 12"/>
                <a:gd name="T11" fmla="*/ 26 h 57"/>
                <a:gd name="T12" fmla="*/ 0 w 12"/>
                <a:gd name="T13" fmla="*/ 35 h 57"/>
                <a:gd name="T14" fmla="*/ 1 w 12"/>
                <a:gd name="T15" fmla="*/ 45 h 57"/>
                <a:gd name="T16" fmla="*/ 2 w 12"/>
                <a:gd name="T17" fmla="*/ 57 h 57"/>
                <a:gd name="T18" fmla="*/ 11 w 12"/>
                <a:gd name="T19" fmla="*/ 56 h 57"/>
                <a:gd name="T20" fmla="*/ 11 w 12"/>
                <a:gd name="T21" fmla="*/ 55 h 57"/>
                <a:gd name="T22" fmla="*/ 9 w 12"/>
                <a:gd name="T23" fmla="*/ 50 h 57"/>
                <a:gd name="T24" fmla="*/ 9 w 12"/>
                <a:gd name="T25" fmla="*/ 43 h 57"/>
                <a:gd name="T26" fmla="*/ 8 w 12"/>
                <a:gd name="T27" fmla="*/ 35 h 57"/>
                <a:gd name="T28" fmla="*/ 7 w 12"/>
                <a:gd name="T29" fmla="*/ 26 h 57"/>
                <a:gd name="T30" fmla="*/ 8 w 12"/>
                <a:gd name="T31" fmla="*/ 16 h 57"/>
                <a:gd name="T32" fmla="*/ 9 w 12"/>
                <a:gd name="T33" fmla="*/ 8 h 57"/>
                <a:gd name="T34" fmla="*/ 12 w 12"/>
                <a:gd name="T35" fmla="*/ 0 h 57"/>
                <a:gd name="T36" fmla="*/ 12 w 12"/>
                <a:gd name="T37" fmla="*/ 0 h 57"/>
                <a:gd name="T38" fmla="*/ 12 w 12"/>
                <a:gd name="T39" fmla="*/ 0 h 57"/>
                <a:gd name="T40" fmla="*/ 12 w 12"/>
                <a:gd name="T41" fmla="*/ 0 h 57"/>
                <a:gd name="T42" fmla="*/ 11 w 12"/>
                <a:gd name="T43" fmla="*/ 0 h 57"/>
                <a:gd name="T44" fmla="*/ 9 w 12"/>
                <a:gd name="T45" fmla="*/ 0 h 57"/>
                <a:gd name="T46" fmla="*/ 8 w 12"/>
                <a:gd name="T47" fmla="*/ 0 h 57"/>
                <a:gd name="T48" fmla="*/ 6 w 12"/>
                <a:gd name="T49" fmla="*/ 0 h 57"/>
                <a:gd name="T50" fmla="*/ 4 w 12"/>
                <a:gd name="T51"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57">
                  <a:moveTo>
                    <a:pt x="4" y="1"/>
                  </a:moveTo>
                  <a:lnTo>
                    <a:pt x="2" y="2"/>
                  </a:lnTo>
                  <a:lnTo>
                    <a:pt x="2" y="5"/>
                  </a:lnTo>
                  <a:lnTo>
                    <a:pt x="1" y="10"/>
                  </a:lnTo>
                  <a:lnTo>
                    <a:pt x="0" y="17"/>
                  </a:lnTo>
                  <a:lnTo>
                    <a:pt x="0" y="26"/>
                  </a:lnTo>
                  <a:lnTo>
                    <a:pt x="0" y="35"/>
                  </a:lnTo>
                  <a:lnTo>
                    <a:pt x="1" y="45"/>
                  </a:lnTo>
                  <a:lnTo>
                    <a:pt x="2" y="57"/>
                  </a:lnTo>
                  <a:lnTo>
                    <a:pt x="11" y="56"/>
                  </a:lnTo>
                  <a:lnTo>
                    <a:pt x="11" y="55"/>
                  </a:lnTo>
                  <a:lnTo>
                    <a:pt x="9" y="50"/>
                  </a:lnTo>
                  <a:lnTo>
                    <a:pt x="9" y="43"/>
                  </a:lnTo>
                  <a:lnTo>
                    <a:pt x="8" y="35"/>
                  </a:lnTo>
                  <a:lnTo>
                    <a:pt x="7" y="26"/>
                  </a:lnTo>
                  <a:lnTo>
                    <a:pt x="8" y="16"/>
                  </a:lnTo>
                  <a:lnTo>
                    <a:pt x="9" y="8"/>
                  </a:lnTo>
                  <a:lnTo>
                    <a:pt x="12" y="0"/>
                  </a:lnTo>
                  <a:lnTo>
                    <a:pt x="12" y="0"/>
                  </a:lnTo>
                  <a:lnTo>
                    <a:pt x="12" y="0"/>
                  </a:lnTo>
                  <a:lnTo>
                    <a:pt x="12" y="0"/>
                  </a:lnTo>
                  <a:lnTo>
                    <a:pt x="11" y="0"/>
                  </a:lnTo>
                  <a:lnTo>
                    <a:pt x="9" y="0"/>
                  </a:lnTo>
                  <a:lnTo>
                    <a:pt x="8" y="0"/>
                  </a:lnTo>
                  <a:lnTo>
                    <a:pt x="6" y="0"/>
                  </a:lnTo>
                  <a:lnTo>
                    <a:pt x="4" y="1"/>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51" name="Freeform 307">
              <a:extLst>
                <a:ext uri="{FF2B5EF4-FFF2-40B4-BE49-F238E27FC236}">
                  <a16:creationId xmlns:a16="http://schemas.microsoft.com/office/drawing/2014/main" id="{E1EEA5F2-F6A4-305C-8848-AAC57187BC28}"/>
                </a:ext>
              </a:extLst>
            </p:cNvPr>
            <p:cNvSpPr>
              <a:spLocks/>
            </p:cNvSpPr>
            <p:nvPr/>
          </p:nvSpPr>
          <p:spPr bwMode="auto">
            <a:xfrm>
              <a:off x="1769" y="1143"/>
              <a:ext cx="9" cy="45"/>
            </a:xfrm>
            <a:custGeom>
              <a:avLst/>
              <a:gdLst>
                <a:gd name="T0" fmla="*/ 4 w 9"/>
                <a:gd name="T1" fmla="*/ 1 h 45"/>
                <a:gd name="T2" fmla="*/ 2 w 9"/>
                <a:gd name="T3" fmla="*/ 2 h 45"/>
                <a:gd name="T4" fmla="*/ 2 w 9"/>
                <a:gd name="T5" fmla="*/ 4 h 45"/>
                <a:gd name="T6" fmla="*/ 1 w 9"/>
                <a:gd name="T7" fmla="*/ 9 h 45"/>
                <a:gd name="T8" fmla="*/ 1 w 9"/>
                <a:gd name="T9" fmla="*/ 14 h 45"/>
                <a:gd name="T10" fmla="*/ 0 w 9"/>
                <a:gd name="T11" fmla="*/ 21 h 45"/>
                <a:gd name="T12" fmla="*/ 0 w 9"/>
                <a:gd name="T13" fmla="*/ 28 h 45"/>
                <a:gd name="T14" fmla="*/ 1 w 9"/>
                <a:gd name="T15" fmla="*/ 37 h 45"/>
                <a:gd name="T16" fmla="*/ 2 w 9"/>
                <a:gd name="T17" fmla="*/ 45 h 45"/>
                <a:gd name="T18" fmla="*/ 9 w 9"/>
                <a:gd name="T19" fmla="*/ 45 h 45"/>
                <a:gd name="T20" fmla="*/ 9 w 9"/>
                <a:gd name="T21" fmla="*/ 44 h 45"/>
                <a:gd name="T22" fmla="*/ 8 w 9"/>
                <a:gd name="T23" fmla="*/ 40 h 45"/>
                <a:gd name="T24" fmla="*/ 7 w 9"/>
                <a:gd name="T25" fmla="*/ 35 h 45"/>
                <a:gd name="T26" fmla="*/ 7 w 9"/>
                <a:gd name="T27" fmla="*/ 28 h 45"/>
                <a:gd name="T28" fmla="*/ 6 w 9"/>
                <a:gd name="T29" fmla="*/ 21 h 45"/>
                <a:gd name="T30" fmla="*/ 7 w 9"/>
                <a:gd name="T31" fmla="*/ 14 h 45"/>
                <a:gd name="T32" fmla="*/ 7 w 9"/>
                <a:gd name="T33" fmla="*/ 7 h 45"/>
                <a:gd name="T34" fmla="*/ 9 w 9"/>
                <a:gd name="T35" fmla="*/ 1 h 45"/>
                <a:gd name="T36" fmla="*/ 9 w 9"/>
                <a:gd name="T37" fmla="*/ 1 h 45"/>
                <a:gd name="T38" fmla="*/ 9 w 9"/>
                <a:gd name="T39" fmla="*/ 1 h 45"/>
                <a:gd name="T40" fmla="*/ 9 w 9"/>
                <a:gd name="T41" fmla="*/ 1 h 45"/>
                <a:gd name="T42" fmla="*/ 9 w 9"/>
                <a:gd name="T43" fmla="*/ 0 h 45"/>
                <a:gd name="T44" fmla="*/ 8 w 9"/>
                <a:gd name="T45" fmla="*/ 0 h 45"/>
                <a:gd name="T46" fmla="*/ 7 w 9"/>
                <a:gd name="T47" fmla="*/ 1 h 45"/>
                <a:gd name="T48" fmla="*/ 6 w 9"/>
                <a:gd name="T49" fmla="*/ 1 h 45"/>
                <a:gd name="T50" fmla="*/ 4 w 9"/>
                <a:gd name="T51"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 h="45">
                  <a:moveTo>
                    <a:pt x="4" y="1"/>
                  </a:moveTo>
                  <a:lnTo>
                    <a:pt x="2" y="2"/>
                  </a:lnTo>
                  <a:lnTo>
                    <a:pt x="2" y="4"/>
                  </a:lnTo>
                  <a:lnTo>
                    <a:pt x="1" y="9"/>
                  </a:lnTo>
                  <a:lnTo>
                    <a:pt x="1" y="14"/>
                  </a:lnTo>
                  <a:lnTo>
                    <a:pt x="0" y="21"/>
                  </a:lnTo>
                  <a:lnTo>
                    <a:pt x="0" y="28"/>
                  </a:lnTo>
                  <a:lnTo>
                    <a:pt x="1" y="37"/>
                  </a:lnTo>
                  <a:lnTo>
                    <a:pt x="2" y="45"/>
                  </a:lnTo>
                  <a:lnTo>
                    <a:pt x="9" y="45"/>
                  </a:lnTo>
                  <a:lnTo>
                    <a:pt x="9" y="44"/>
                  </a:lnTo>
                  <a:lnTo>
                    <a:pt x="8" y="40"/>
                  </a:lnTo>
                  <a:lnTo>
                    <a:pt x="7" y="35"/>
                  </a:lnTo>
                  <a:lnTo>
                    <a:pt x="7" y="28"/>
                  </a:lnTo>
                  <a:lnTo>
                    <a:pt x="6" y="21"/>
                  </a:lnTo>
                  <a:lnTo>
                    <a:pt x="7" y="14"/>
                  </a:lnTo>
                  <a:lnTo>
                    <a:pt x="7" y="7"/>
                  </a:lnTo>
                  <a:lnTo>
                    <a:pt x="9" y="1"/>
                  </a:lnTo>
                  <a:lnTo>
                    <a:pt x="9" y="1"/>
                  </a:lnTo>
                  <a:lnTo>
                    <a:pt x="9" y="1"/>
                  </a:lnTo>
                  <a:lnTo>
                    <a:pt x="9" y="1"/>
                  </a:lnTo>
                  <a:lnTo>
                    <a:pt x="9" y="0"/>
                  </a:lnTo>
                  <a:lnTo>
                    <a:pt x="8" y="0"/>
                  </a:lnTo>
                  <a:lnTo>
                    <a:pt x="7" y="1"/>
                  </a:lnTo>
                  <a:lnTo>
                    <a:pt x="6" y="1"/>
                  </a:lnTo>
                  <a:lnTo>
                    <a:pt x="4"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52" name="Freeform 308">
              <a:extLst>
                <a:ext uri="{FF2B5EF4-FFF2-40B4-BE49-F238E27FC236}">
                  <a16:creationId xmlns:a16="http://schemas.microsoft.com/office/drawing/2014/main" id="{4D35E295-65DF-602A-E5DA-017390DA0532}"/>
                </a:ext>
              </a:extLst>
            </p:cNvPr>
            <p:cNvSpPr>
              <a:spLocks/>
            </p:cNvSpPr>
            <p:nvPr/>
          </p:nvSpPr>
          <p:spPr bwMode="auto">
            <a:xfrm>
              <a:off x="1770" y="1148"/>
              <a:ext cx="7" cy="34"/>
            </a:xfrm>
            <a:custGeom>
              <a:avLst/>
              <a:gdLst>
                <a:gd name="T0" fmla="*/ 3 w 7"/>
                <a:gd name="T1" fmla="*/ 2 h 34"/>
                <a:gd name="T2" fmla="*/ 1 w 7"/>
                <a:gd name="T3" fmla="*/ 2 h 34"/>
                <a:gd name="T4" fmla="*/ 1 w 7"/>
                <a:gd name="T5" fmla="*/ 4 h 34"/>
                <a:gd name="T6" fmla="*/ 0 w 7"/>
                <a:gd name="T7" fmla="*/ 6 h 34"/>
                <a:gd name="T8" fmla="*/ 0 w 7"/>
                <a:gd name="T9" fmla="*/ 11 h 34"/>
                <a:gd name="T10" fmla="*/ 0 w 7"/>
                <a:gd name="T11" fmla="*/ 16 h 34"/>
                <a:gd name="T12" fmla="*/ 0 w 7"/>
                <a:gd name="T13" fmla="*/ 21 h 34"/>
                <a:gd name="T14" fmla="*/ 0 w 7"/>
                <a:gd name="T15" fmla="*/ 27 h 34"/>
                <a:gd name="T16" fmla="*/ 1 w 7"/>
                <a:gd name="T17" fmla="*/ 34 h 34"/>
                <a:gd name="T18" fmla="*/ 6 w 7"/>
                <a:gd name="T19" fmla="*/ 34 h 34"/>
                <a:gd name="T20" fmla="*/ 6 w 7"/>
                <a:gd name="T21" fmla="*/ 33 h 34"/>
                <a:gd name="T22" fmla="*/ 6 w 7"/>
                <a:gd name="T23" fmla="*/ 30 h 34"/>
                <a:gd name="T24" fmla="*/ 5 w 7"/>
                <a:gd name="T25" fmla="*/ 26 h 34"/>
                <a:gd name="T26" fmla="*/ 5 w 7"/>
                <a:gd name="T27" fmla="*/ 21 h 34"/>
                <a:gd name="T28" fmla="*/ 5 w 7"/>
                <a:gd name="T29" fmla="*/ 16 h 34"/>
                <a:gd name="T30" fmla="*/ 5 w 7"/>
                <a:gd name="T31" fmla="*/ 11 h 34"/>
                <a:gd name="T32" fmla="*/ 5 w 7"/>
                <a:gd name="T33" fmla="*/ 5 h 34"/>
                <a:gd name="T34" fmla="*/ 7 w 7"/>
                <a:gd name="T35" fmla="*/ 2 h 34"/>
                <a:gd name="T36" fmla="*/ 7 w 7"/>
                <a:gd name="T37" fmla="*/ 2 h 34"/>
                <a:gd name="T38" fmla="*/ 7 w 7"/>
                <a:gd name="T39" fmla="*/ 0 h 34"/>
                <a:gd name="T40" fmla="*/ 6 w 7"/>
                <a:gd name="T41" fmla="*/ 0 h 34"/>
                <a:gd name="T42" fmla="*/ 6 w 7"/>
                <a:gd name="T43" fmla="*/ 0 h 34"/>
                <a:gd name="T44" fmla="*/ 6 w 7"/>
                <a:gd name="T45" fmla="*/ 0 h 34"/>
                <a:gd name="T46" fmla="*/ 5 w 7"/>
                <a:gd name="T47" fmla="*/ 0 h 34"/>
                <a:gd name="T48" fmla="*/ 4 w 7"/>
                <a:gd name="T49" fmla="*/ 0 h 34"/>
                <a:gd name="T50" fmla="*/ 3 w 7"/>
                <a:gd name="T5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 h="34">
                  <a:moveTo>
                    <a:pt x="3" y="2"/>
                  </a:moveTo>
                  <a:lnTo>
                    <a:pt x="1" y="2"/>
                  </a:lnTo>
                  <a:lnTo>
                    <a:pt x="1" y="4"/>
                  </a:lnTo>
                  <a:lnTo>
                    <a:pt x="0" y="6"/>
                  </a:lnTo>
                  <a:lnTo>
                    <a:pt x="0" y="11"/>
                  </a:lnTo>
                  <a:lnTo>
                    <a:pt x="0" y="16"/>
                  </a:lnTo>
                  <a:lnTo>
                    <a:pt x="0" y="21"/>
                  </a:lnTo>
                  <a:lnTo>
                    <a:pt x="0" y="27"/>
                  </a:lnTo>
                  <a:lnTo>
                    <a:pt x="1" y="34"/>
                  </a:lnTo>
                  <a:lnTo>
                    <a:pt x="6" y="34"/>
                  </a:lnTo>
                  <a:lnTo>
                    <a:pt x="6" y="33"/>
                  </a:lnTo>
                  <a:lnTo>
                    <a:pt x="6" y="30"/>
                  </a:lnTo>
                  <a:lnTo>
                    <a:pt x="5" y="26"/>
                  </a:lnTo>
                  <a:lnTo>
                    <a:pt x="5" y="21"/>
                  </a:lnTo>
                  <a:lnTo>
                    <a:pt x="5" y="16"/>
                  </a:lnTo>
                  <a:lnTo>
                    <a:pt x="5" y="11"/>
                  </a:lnTo>
                  <a:lnTo>
                    <a:pt x="5" y="5"/>
                  </a:lnTo>
                  <a:lnTo>
                    <a:pt x="7" y="2"/>
                  </a:lnTo>
                  <a:lnTo>
                    <a:pt x="7" y="2"/>
                  </a:lnTo>
                  <a:lnTo>
                    <a:pt x="7" y="0"/>
                  </a:lnTo>
                  <a:lnTo>
                    <a:pt x="6" y="0"/>
                  </a:lnTo>
                  <a:lnTo>
                    <a:pt x="6" y="0"/>
                  </a:lnTo>
                  <a:lnTo>
                    <a:pt x="6" y="0"/>
                  </a:lnTo>
                  <a:lnTo>
                    <a:pt x="5" y="0"/>
                  </a:lnTo>
                  <a:lnTo>
                    <a:pt x="4" y="0"/>
                  </a:lnTo>
                  <a:lnTo>
                    <a:pt x="3" y="2"/>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53" name="Freeform 309">
              <a:extLst>
                <a:ext uri="{FF2B5EF4-FFF2-40B4-BE49-F238E27FC236}">
                  <a16:creationId xmlns:a16="http://schemas.microsoft.com/office/drawing/2014/main" id="{E2CD9657-24A6-499C-3871-2334D7EBCEC6}"/>
                </a:ext>
              </a:extLst>
            </p:cNvPr>
            <p:cNvSpPr>
              <a:spLocks/>
            </p:cNvSpPr>
            <p:nvPr/>
          </p:nvSpPr>
          <p:spPr bwMode="auto">
            <a:xfrm>
              <a:off x="1866" y="1116"/>
              <a:ext cx="23" cy="91"/>
            </a:xfrm>
            <a:custGeom>
              <a:avLst/>
              <a:gdLst>
                <a:gd name="T0" fmla="*/ 23 w 23"/>
                <a:gd name="T1" fmla="*/ 1 h 91"/>
                <a:gd name="T2" fmla="*/ 22 w 23"/>
                <a:gd name="T3" fmla="*/ 1 h 91"/>
                <a:gd name="T4" fmla="*/ 21 w 23"/>
                <a:gd name="T5" fmla="*/ 3 h 91"/>
                <a:gd name="T6" fmla="*/ 19 w 23"/>
                <a:gd name="T7" fmla="*/ 8 h 91"/>
                <a:gd name="T8" fmla="*/ 16 w 23"/>
                <a:gd name="T9" fmla="*/ 16 h 91"/>
                <a:gd name="T10" fmla="*/ 15 w 23"/>
                <a:gd name="T11" fmla="*/ 28 h 91"/>
                <a:gd name="T12" fmla="*/ 14 w 23"/>
                <a:gd name="T13" fmla="*/ 43 h 91"/>
                <a:gd name="T14" fmla="*/ 15 w 23"/>
                <a:gd name="T15" fmla="*/ 64 h 91"/>
                <a:gd name="T16" fmla="*/ 17 w 23"/>
                <a:gd name="T17" fmla="*/ 91 h 91"/>
                <a:gd name="T18" fmla="*/ 5 w 23"/>
                <a:gd name="T19" fmla="*/ 91 h 91"/>
                <a:gd name="T20" fmla="*/ 3 w 23"/>
                <a:gd name="T21" fmla="*/ 87 h 91"/>
                <a:gd name="T22" fmla="*/ 2 w 23"/>
                <a:gd name="T23" fmla="*/ 80 h 91"/>
                <a:gd name="T24" fmla="*/ 1 w 23"/>
                <a:gd name="T25" fmla="*/ 70 h 91"/>
                <a:gd name="T26" fmla="*/ 0 w 23"/>
                <a:gd name="T27" fmla="*/ 56 h 91"/>
                <a:gd name="T28" fmla="*/ 0 w 23"/>
                <a:gd name="T29" fmla="*/ 42 h 91"/>
                <a:gd name="T30" fmla="*/ 1 w 23"/>
                <a:gd name="T31" fmla="*/ 27 h 91"/>
                <a:gd name="T32" fmla="*/ 3 w 23"/>
                <a:gd name="T33" fmla="*/ 12 h 91"/>
                <a:gd name="T34" fmla="*/ 7 w 23"/>
                <a:gd name="T35" fmla="*/ 0 h 91"/>
                <a:gd name="T36" fmla="*/ 23 w 23"/>
                <a:gd name="T37" fmla="*/ 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 h="91">
                  <a:moveTo>
                    <a:pt x="23" y="1"/>
                  </a:moveTo>
                  <a:lnTo>
                    <a:pt x="22" y="1"/>
                  </a:lnTo>
                  <a:lnTo>
                    <a:pt x="21" y="3"/>
                  </a:lnTo>
                  <a:lnTo>
                    <a:pt x="19" y="8"/>
                  </a:lnTo>
                  <a:lnTo>
                    <a:pt x="16" y="16"/>
                  </a:lnTo>
                  <a:lnTo>
                    <a:pt x="15" y="28"/>
                  </a:lnTo>
                  <a:lnTo>
                    <a:pt x="14" y="43"/>
                  </a:lnTo>
                  <a:lnTo>
                    <a:pt x="15" y="64"/>
                  </a:lnTo>
                  <a:lnTo>
                    <a:pt x="17" y="91"/>
                  </a:lnTo>
                  <a:lnTo>
                    <a:pt x="5" y="91"/>
                  </a:lnTo>
                  <a:lnTo>
                    <a:pt x="3" y="87"/>
                  </a:lnTo>
                  <a:lnTo>
                    <a:pt x="2" y="80"/>
                  </a:lnTo>
                  <a:lnTo>
                    <a:pt x="1" y="70"/>
                  </a:lnTo>
                  <a:lnTo>
                    <a:pt x="0" y="56"/>
                  </a:lnTo>
                  <a:lnTo>
                    <a:pt x="0" y="42"/>
                  </a:lnTo>
                  <a:lnTo>
                    <a:pt x="1" y="27"/>
                  </a:lnTo>
                  <a:lnTo>
                    <a:pt x="3" y="12"/>
                  </a:lnTo>
                  <a:lnTo>
                    <a:pt x="7" y="0"/>
                  </a:lnTo>
                  <a:lnTo>
                    <a:pt x="23" y="1"/>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54" name="Freeform 310">
              <a:extLst>
                <a:ext uri="{FF2B5EF4-FFF2-40B4-BE49-F238E27FC236}">
                  <a16:creationId xmlns:a16="http://schemas.microsoft.com/office/drawing/2014/main" id="{005A78A4-6514-F2EF-B407-E25D472B143D}"/>
                </a:ext>
              </a:extLst>
            </p:cNvPr>
            <p:cNvSpPr>
              <a:spLocks/>
            </p:cNvSpPr>
            <p:nvPr/>
          </p:nvSpPr>
          <p:spPr bwMode="auto">
            <a:xfrm>
              <a:off x="1867" y="1123"/>
              <a:ext cx="19" cy="77"/>
            </a:xfrm>
            <a:custGeom>
              <a:avLst/>
              <a:gdLst>
                <a:gd name="T0" fmla="*/ 19 w 19"/>
                <a:gd name="T1" fmla="*/ 0 h 77"/>
                <a:gd name="T2" fmla="*/ 19 w 19"/>
                <a:gd name="T3" fmla="*/ 1 h 77"/>
                <a:gd name="T4" fmla="*/ 18 w 19"/>
                <a:gd name="T5" fmla="*/ 2 h 77"/>
                <a:gd name="T6" fmla="*/ 16 w 19"/>
                <a:gd name="T7" fmla="*/ 7 h 77"/>
                <a:gd name="T8" fmla="*/ 14 w 19"/>
                <a:gd name="T9" fmla="*/ 12 h 77"/>
                <a:gd name="T10" fmla="*/ 13 w 19"/>
                <a:gd name="T11" fmla="*/ 23 h 77"/>
                <a:gd name="T12" fmla="*/ 12 w 19"/>
                <a:gd name="T13" fmla="*/ 36 h 77"/>
                <a:gd name="T14" fmla="*/ 13 w 19"/>
                <a:gd name="T15" fmla="*/ 53 h 77"/>
                <a:gd name="T16" fmla="*/ 14 w 19"/>
                <a:gd name="T17" fmla="*/ 77 h 77"/>
                <a:gd name="T18" fmla="*/ 4 w 19"/>
                <a:gd name="T19" fmla="*/ 77 h 77"/>
                <a:gd name="T20" fmla="*/ 4 w 19"/>
                <a:gd name="T21" fmla="*/ 74 h 77"/>
                <a:gd name="T22" fmla="*/ 2 w 19"/>
                <a:gd name="T23" fmla="*/ 69 h 77"/>
                <a:gd name="T24" fmla="*/ 1 w 19"/>
                <a:gd name="T25" fmla="*/ 59 h 77"/>
                <a:gd name="T26" fmla="*/ 0 w 19"/>
                <a:gd name="T27" fmla="*/ 48 h 77"/>
                <a:gd name="T28" fmla="*/ 0 w 19"/>
                <a:gd name="T29" fmla="*/ 35 h 77"/>
                <a:gd name="T30" fmla="*/ 0 w 19"/>
                <a:gd name="T31" fmla="*/ 22 h 77"/>
                <a:gd name="T32" fmla="*/ 2 w 19"/>
                <a:gd name="T33" fmla="*/ 10 h 77"/>
                <a:gd name="T34" fmla="*/ 6 w 19"/>
                <a:gd name="T35" fmla="*/ 0 h 77"/>
                <a:gd name="T36" fmla="*/ 19 w 19"/>
                <a:gd name="T3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77">
                  <a:moveTo>
                    <a:pt x="19" y="0"/>
                  </a:moveTo>
                  <a:lnTo>
                    <a:pt x="19" y="1"/>
                  </a:lnTo>
                  <a:lnTo>
                    <a:pt x="18" y="2"/>
                  </a:lnTo>
                  <a:lnTo>
                    <a:pt x="16" y="7"/>
                  </a:lnTo>
                  <a:lnTo>
                    <a:pt x="14" y="12"/>
                  </a:lnTo>
                  <a:lnTo>
                    <a:pt x="13" y="23"/>
                  </a:lnTo>
                  <a:lnTo>
                    <a:pt x="12" y="36"/>
                  </a:lnTo>
                  <a:lnTo>
                    <a:pt x="13" y="53"/>
                  </a:lnTo>
                  <a:lnTo>
                    <a:pt x="14" y="77"/>
                  </a:lnTo>
                  <a:lnTo>
                    <a:pt x="4" y="77"/>
                  </a:lnTo>
                  <a:lnTo>
                    <a:pt x="4" y="74"/>
                  </a:lnTo>
                  <a:lnTo>
                    <a:pt x="2" y="69"/>
                  </a:lnTo>
                  <a:lnTo>
                    <a:pt x="1" y="59"/>
                  </a:lnTo>
                  <a:lnTo>
                    <a:pt x="0" y="48"/>
                  </a:lnTo>
                  <a:lnTo>
                    <a:pt x="0" y="35"/>
                  </a:lnTo>
                  <a:lnTo>
                    <a:pt x="0" y="22"/>
                  </a:lnTo>
                  <a:lnTo>
                    <a:pt x="2" y="10"/>
                  </a:lnTo>
                  <a:lnTo>
                    <a:pt x="6" y="0"/>
                  </a:lnTo>
                  <a:lnTo>
                    <a:pt x="19" y="0"/>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55" name="Freeform 311">
              <a:extLst>
                <a:ext uri="{FF2B5EF4-FFF2-40B4-BE49-F238E27FC236}">
                  <a16:creationId xmlns:a16="http://schemas.microsoft.com/office/drawing/2014/main" id="{84C4A696-50A9-C755-AF77-00A08ADC8C5B}"/>
                </a:ext>
              </a:extLst>
            </p:cNvPr>
            <p:cNvSpPr>
              <a:spLocks/>
            </p:cNvSpPr>
            <p:nvPr/>
          </p:nvSpPr>
          <p:spPr bwMode="auto">
            <a:xfrm>
              <a:off x="1868" y="1128"/>
              <a:ext cx="15" cy="65"/>
            </a:xfrm>
            <a:custGeom>
              <a:avLst/>
              <a:gdLst>
                <a:gd name="T0" fmla="*/ 15 w 15"/>
                <a:gd name="T1" fmla="*/ 0 h 65"/>
                <a:gd name="T2" fmla="*/ 15 w 15"/>
                <a:gd name="T3" fmla="*/ 2 h 65"/>
                <a:gd name="T4" fmla="*/ 14 w 15"/>
                <a:gd name="T5" fmla="*/ 3 h 65"/>
                <a:gd name="T6" fmla="*/ 13 w 15"/>
                <a:gd name="T7" fmla="*/ 6 h 65"/>
                <a:gd name="T8" fmla="*/ 12 w 15"/>
                <a:gd name="T9" fmla="*/ 12 h 65"/>
                <a:gd name="T10" fmla="*/ 11 w 15"/>
                <a:gd name="T11" fmla="*/ 20 h 65"/>
                <a:gd name="T12" fmla="*/ 10 w 15"/>
                <a:gd name="T13" fmla="*/ 31 h 65"/>
                <a:gd name="T14" fmla="*/ 11 w 15"/>
                <a:gd name="T15" fmla="*/ 46 h 65"/>
                <a:gd name="T16" fmla="*/ 12 w 15"/>
                <a:gd name="T17" fmla="*/ 65 h 65"/>
                <a:gd name="T18" fmla="*/ 3 w 15"/>
                <a:gd name="T19" fmla="*/ 65 h 65"/>
                <a:gd name="T20" fmla="*/ 3 w 15"/>
                <a:gd name="T21" fmla="*/ 62 h 65"/>
                <a:gd name="T22" fmla="*/ 1 w 15"/>
                <a:gd name="T23" fmla="*/ 58 h 65"/>
                <a:gd name="T24" fmla="*/ 0 w 15"/>
                <a:gd name="T25" fmla="*/ 50 h 65"/>
                <a:gd name="T26" fmla="*/ 0 w 15"/>
                <a:gd name="T27" fmla="*/ 40 h 65"/>
                <a:gd name="T28" fmla="*/ 0 w 15"/>
                <a:gd name="T29" fmla="*/ 30 h 65"/>
                <a:gd name="T30" fmla="*/ 0 w 15"/>
                <a:gd name="T31" fmla="*/ 19 h 65"/>
                <a:gd name="T32" fmla="*/ 1 w 15"/>
                <a:gd name="T33" fmla="*/ 9 h 65"/>
                <a:gd name="T34" fmla="*/ 5 w 15"/>
                <a:gd name="T35" fmla="*/ 0 h 65"/>
                <a:gd name="T36" fmla="*/ 15 w 15"/>
                <a:gd name="T3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15" y="0"/>
                  </a:moveTo>
                  <a:lnTo>
                    <a:pt x="15" y="2"/>
                  </a:lnTo>
                  <a:lnTo>
                    <a:pt x="14" y="3"/>
                  </a:lnTo>
                  <a:lnTo>
                    <a:pt x="13" y="6"/>
                  </a:lnTo>
                  <a:lnTo>
                    <a:pt x="12" y="12"/>
                  </a:lnTo>
                  <a:lnTo>
                    <a:pt x="11" y="20"/>
                  </a:lnTo>
                  <a:lnTo>
                    <a:pt x="10" y="31"/>
                  </a:lnTo>
                  <a:lnTo>
                    <a:pt x="11" y="46"/>
                  </a:lnTo>
                  <a:lnTo>
                    <a:pt x="12" y="65"/>
                  </a:lnTo>
                  <a:lnTo>
                    <a:pt x="3" y="65"/>
                  </a:lnTo>
                  <a:lnTo>
                    <a:pt x="3" y="62"/>
                  </a:lnTo>
                  <a:lnTo>
                    <a:pt x="1" y="58"/>
                  </a:lnTo>
                  <a:lnTo>
                    <a:pt x="0" y="50"/>
                  </a:lnTo>
                  <a:lnTo>
                    <a:pt x="0" y="40"/>
                  </a:lnTo>
                  <a:lnTo>
                    <a:pt x="0" y="30"/>
                  </a:lnTo>
                  <a:lnTo>
                    <a:pt x="0" y="19"/>
                  </a:lnTo>
                  <a:lnTo>
                    <a:pt x="1" y="9"/>
                  </a:lnTo>
                  <a:lnTo>
                    <a:pt x="5" y="0"/>
                  </a:lnTo>
                  <a:lnTo>
                    <a:pt x="15" y="0"/>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56" name="Freeform 312">
              <a:extLst>
                <a:ext uri="{FF2B5EF4-FFF2-40B4-BE49-F238E27FC236}">
                  <a16:creationId xmlns:a16="http://schemas.microsoft.com/office/drawing/2014/main" id="{445FA9ED-93E2-AD9C-8E8D-155A5F25D6E7}"/>
                </a:ext>
              </a:extLst>
            </p:cNvPr>
            <p:cNvSpPr>
              <a:spLocks/>
            </p:cNvSpPr>
            <p:nvPr/>
          </p:nvSpPr>
          <p:spPr bwMode="auto">
            <a:xfrm>
              <a:off x="1868" y="1134"/>
              <a:ext cx="13" cy="52"/>
            </a:xfrm>
            <a:custGeom>
              <a:avLst/>
              <a:gdLst>
                <a:gd name="T0" fmla="*/ 13 w 13"/>
                <a:gd name="T1" fmla="*/ 1 h 52"/>
                <a:gd name="T2" fmla="*/ 13 w 13"/>
                <a:gd name="T3" fmla="*/ 1 h 52"/>
                <a:gd name="T4" fmla="*/ 12 w 13"/>
                <a:gd name="T5" fmla="*/ 3 h 52"/>
                <a:gd name="T6" fmla="*/ 11 w 13"/>
                <a:gd name="T7" fmla="*/ 5 h 52"/>
                <a:gd name="T8" fmla="*/ 10 w 13"/>
                <a:gd name="T9" fmla="*/ 10 h 52"/>
                <a:gd name="T10" fmla="*/ 10 w 13"/>
                <a:gd name="T11" fmla="*/ 17 h 52"/>
                <a:gd name="T12" fmla="*/ 8 w 13"/>
                <a:gd name="T13" fmla="*/ 25 h 52"/>
                <a:gd name="T14" fmla="*/ 8 w 13"/>
                <a:gd name="T15" fmla="*/ 37 h 52"/>
                <a:gd name="T16" fmla="*/ 10 w 13"/>
                <a:gd name="T17" fmla="*/ 52 h 52"/>
                <a:gd name="T18" fmla="*/ 3 w 13"/>
                <a:gd name="T19" fmla="*/ 52 h 52"/>
                <a:gd name="T20" fmla="*/ 3 w 13"/>
                <a:gd name="T21" fmla="*/ 51 h 52"/>
                <a:gd name="T22" fmla="*/ 3 w 13"/>
                <a:gd name="T23" fmla="*/ 46 h 52"/>
                <a:gd name="T24" fmla="*/ 1 w 13"/>
                <a:gd name="T25" fmla="*/ 40 h 52"/>
                <a:gd name="T26" fmla="*/ 1 w 13"/>
                <a:gd name="T27" fmla="*/ 32 h 52"/>
                <a:gd name="T28" fmla="*/ 0 w 13"/>
                <a:gd name="T29" fmla="*/ 24 h 52"/>
                <a:gd name="T30" fmla="*/ 1 w 13"/>
                <a:gd name="T31" fmla="*/ 16 h 52"/>
                <a:gd name="T32" fmla="*/ 3 w 13"/>
                <a:gd name="T33" fmla="*/ 7 h 52"/>
                <a:gd name="T34" fmla="*/ 5 w 13"/>
                <a:gd name="T35" fmla="*/ 0 h 52"/>
                <a:gd name="T36" fmla="*/ 13 w 13"/>
                <a:gd name="T37" fmla="*/ 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52">
                  <a:moveTo>
                    <a:pt x="13" y="1"/>
                  </a:moveTo>
                  <a:lnTo>
                    <a:pt x="13" y="1"/>
                  </a:lnTo>
                  <a:lnTo>
                    <a:pt x="12" y="3"/>
                  </a:lnTo>
                  <a:lnTo>
                    <a:pt x="11" y="5"/>
                  </a:lnTo>
                  <a:lnTo>
                    <a:pt x="10" y="10"/>
                  </a:lnTo>
                  <a:lnTo>
                    <a:pt x="10" y="17"/>
                  </a:lnTo>
                  <a:lnTo>
                    <a:pt x="8" y="25"/>
                  </a:lnTo>
                  <a:lnTo>
                    <a:pt x="8" y="37"/>
                  </a:lnTo>
                  <a:lnTo>
                    <a:pt x="10" y="52"/>
                  </a:lnTo>
                  <a:lnTo>
                    <a:pt x="3" y="52"/>
                  </a:lnTo>
                  <a:lnTo>
                    <a:pt x="3" y="51"/>
                  </a:lnTo>
                  <a:lnTo>
                    <a:pt x="3" y="46"/>
                  </a:lnTo>
                  <a:lnTo>
                    <a:pt x="1" y="40"/>
                  </a:lnTo>
                  <a:lnTo>
                    <a:pt x="1" y="32"/>
                  </a:lnTo>
                  <a:lnTo>
                    <a:pt x="0" y="24"/>
                  </a:lnTo>
                  <a:lnTo>
                    <a:pt x="1" y="16"/>
                  </a:lnTo>
                  <a:lnTo>
                    <a:pt x="3" y="7"/>
                  </a:lnTo>
                  <a:lnTo>
                    <a:pt x="5" y="0"/>
                  </a:lnTo>
                  <a:lnTo>
                    <a:pt x="13"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57" name="Freeform 313">
              <a:extLst>
                <a:ext uri="{FF2B5EF4-FFF2-40B4-BE49-F238E27FC236}">
                  <a16:creationId xmlns:a16="http://schemas.microsoft.com/office/drawing/2014/main" id="{7A6EFCC1-2C11-2A43-67B1-9B02A0E1AE97}"/>
                </a:ext>
              </a:extLst>
            </p:cNvPr>
            <p:cNvSpPr>
              <a:spLocks/>
            </p:cNvSpPr>
            <p:nvPr/>
          </p:nvSpPr>
          <p:spPr bwMode="auto">
            <a:xfrm>
              <a:off x="1869" y="1141"/>
              <a:ext cx="10" cy="38"/>
            </a:xfrm>
            <a:custGeom>
              <a:avLst/>
              <a:gdLst>
                <a:gd name="T0" fmla="*/ 10 w 10"/>
                <a:gd name="T1" fmla="*/ 0 h 38"/>
                <a:gd name="T2" fmla="*/ 10 w 10"/>
                <a:gd name="T3" fmla="*/ 0 h 38"/>
                <a:gd name="T4" fmla="*/ 9 w 10"/>
                <a:gd name="T5" fmla="*/ 2 h 38"/>
                <a:gd name="T6" fmla="*/ 9 w 10"/>
                <a:gd name="T7" fmla="*/ 4 h 38"/>
                <a:gd name="T8" fmla="*/ 7 w 10"/>
                <a:gd name="T9" fmla="*/ 6 h 38"/>
                <a:gd name="T10" fmla="*/ 6 w 10"/>
                <a:gd name="T11" fmla="*/ 11 h 38"/>
                <a:gd name="T12" fmla="*/ 6 w 10"/>
                <a:gd name="T13" fmla="*/ 18 h 38"/>
                <a:gd name="T14" fmla="*/ 6 w 10"/>
                <a:gd name="T15" fmla="*/ 26 h 38"/>
                <a:gd name="T16" fmla="*/ 7 w 10"/>
                <a:gd name="T17" fmla="*/ 38 h 38"/>
                <a:gd name="T18" fmla="*/ 3 w 10"/>
                <a:gd name="T19" fmla="*/ 38 h 38"/>
                <a:gd name="T20" fmla="*/ 2 w 10"/>
                <a:gd name="T21" fmla="*/ 37 h 38"/>
                <a:gd name="T22" fmla="*/ 2 w 10"/>
                <a:gd name="T23" fmla="*/ 33 h 38"/>
                <a:gd name="T24" fmla="*/ 2 w 10"/>
                <a:gd name="T25" fmla="*/ 28 h 38"/>
                <a:gd name="T26" fmla="*/ 0 w 10"/>
                <a:gd name="T27" fmla="*/ 24 h 38"/>
                <a:gd name="T28" fmla="*/ 0 w 10"/>
                <a:gd name="T29" fmla="*/ 17 h 38"/>
                <a:gd name="T30" fmla="*/ 0 w 10"/>
                <a:gd name="T31" fmla="*/ 11 h 38"/>
                <a:gd name="T32" fmla="*/ 2 w 10"/>
                <a:gd name="T33" fmla="*/ 5 h 38"/>
                <a:gd name="T34" fmla="*/ 4 w 10"/>
                <a:gd name="T35" fmla="*/ 0 h 38"/>
                <a:gd name="T36" fmla="*/ 10 w 10"/>
                <a:gd name="T3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38">
                  <a:moveTo>
                    <a:pt x="10" y="0"/>
                  </a:moveTo>
                  <a:lnTo>
                    <a:pt x="10" y="0"/>
                  </a:lnTo>
                  <a:lnTo>
                    <a:pt x="9" y="2"/>
                  </a:lnTo>
                  <a:lnTo>
                    <a:pt x="9" y="4"/>
                  </a:lnTo>
                  <a:lnTo>
                    <a:pt x="7" y="6"/>
                  </a:lnTo>
                  <a:lnTo>
                    <a:pt x="6" y="11"/>
                  </a:lnTo>
                  <a:lnTo>
                    <a:pt x="6" y="18"/>
                  </a:lnTo>
                  <a:lnTo>
                    <a:pt x="6" y="26"/>
                  </a:lnTo>
                  <a:lnTo>
                    <a:pt x="7" y="38"/>
                  </a:lnTo>
                  <a:lnTo>
                    <a:pt x="3" y="38"/>
                  </a:lnTo>
                  <a:lnTo>
                    <a:pt x="2" y="37"/>
                  </a:lnTo>
                  <a:lnTo>
                    <a:pt x="2" y="33"/>
                  </a:lnTo>
                  <a:lnTo>
                    <a:pt x="2" y="28"/>
                  </a:lnTo>
                  <a:lnTo>
                    <a:pt x="0" y="24"/>
                  </a:lnTo>
                  <a:lnTo>
                    <a:pt x="0" y="17"/>
                  </a:lnTo>
                  <a:lnTo>
                    <a:pt x="0" y="11"/>
                  </a:lnTo>
                  <a:lnTo>
                    <a:pt x="2" y="5"/>
                  </a:lnTo>
                  <a:lnTo>
                    <a:pt x="4" y="0"/>
                  </a:lnTo>
                  <a:lnTo>
                    <a:pt x="10" y="0"/>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58" name="Freeform 314">
              <a:extLst>
                <a:ext uri="{FF2B5EF4-FFF2-40B4-BE49-F238E27FC236}">
                  <a16:creationId xmlns:a16="http://schemas.microsoft.com/office/drawing/2014/main" id="{43A97EC3-1658-75DF-276D-D091663912EC}"/>
                </a:ext>
              </a:extLst>
            </p:cNvPr>
            <p:cNvSpPr>
              <a:spLocks/>
            </p:cNvSpPr>
            <p:nvPr/>
          </p:nvSpPr>
          <p:spPr bwMode="auto">
            <a:xfrm>
              <a:off x="1789" y="1130"/>
              <a:ext cx="45" cy="55"/>
            </a:xfrm>
            <a:custGeom>
              <a:avLst/>
              <a:gdLst>
                <a:gd name="T0" fmla="*/ 3 w 45"/>
                <a:gd name="T1" fmla="*/ 5 h 55"/>
                <a:gd name="T2" fmla="*/ 3 w 45"/>
                <a:gd name="T3" fmla="*/ 7 h 55"/>
                <a:gd name="T4" fmla="*/ 2 w 45"/>
                <a:gd name="T5" fmla="*/ 9 h 55"/>
                <a:gd name="T6" fmla="*/ 1 w 45"/>
                <a:gd name="T7" fmla="*/ 14 h 55"/>
                <a:gd name="T8" fmla="*/ 0 w 45"/>
                <a:gd name="T9" fmla="*/ 21 h 55"/>
                <a:gd name="T10" fmla="*/ 0 w 45"/>
                <a:gd name="T11" fmla="*/ 28 h 55"/>
                <a:gd name="T12" fmla="*/ 0 w 45"/>
                <a:gd name="T13" fmla="*/ 36 h 55"/>
                <a:gd name="T14" fmla="*/ 0 w 45"/>
                <a:gd name="T15" fmla="*/ 45 h 55"/>
                <a:gd name="T16" fmla="*/ 2 w 45"/>
                <a:gd name="T17" fmla="*/ 55 h 55"/>
                <a:gd name="T18" fmla="*/ 2 w 45"/>
                <a:gd name="T19" fmla="*/ 55 h 55"/>
                <a:gd name="T20" fmla="*/ 2 w 45"/>
                <a:gd name="T21" fmla="*/ 53 h 55"/>
                <a:gd name="T22" fmla="*/ 2 w 45"/>
                <a:gd name="T23" fmla="*/ 51 h 55"/>
                <a:gd name="T24" fmla="*/ 2 w 45"/>
                <a:gd name="T25" fmla="*/ 49 h 55"/>
                <a:gd name="T26" fmla="*/ 2 w 45"/>
                <a:gd name="T27" fmla="*/ 45 h 55"/>
                <a:gd name="T28" fmla="*/ 3 w 45"/>
                <a:gd name="T29" fmla="*/ 43 h 55"/>
                <a:gd name="T30" fmla="*/ 3 w 45"/>
                <a:gd name="T31" fmla="*/ 38 h 55"/>
                <a:gd name="T32" fmla="*/ 5 w 45"/>
                <a:gd name="T33" fmla="*/ 35 h 55"/>
                <a:gd name="T34" fmla="*/ 6 w 45"/>
                <a:gd name="T35" fmla="*/ 31 h 55"/>
                <a:gd name="T36" fmla="*/ 7 w 45"/>
                <a:gd name="T37" fmla="*/ 28 h 55"/>
                <a:gd name="T38" fmla="*/ 8 w 45"/>
                <a:gd name="T39" fmla="*/ 24 h 55"/>
                <a:gd name="T40" fmla="*/ 10 w 45"/>
                <a:gd name="T41" fmla="*/ 21 h 55"/>
                <a:gd name="T42" fmla="*/ 14 w 45"/>
                <a:gd name="T43" fmla="*/ 18 h 55"/>
                <a:gd name="T44" fmla="*/ 16 w 45"/>
                <a:gd name="T45" fmla="*/ 16 h 55"/>
                <a:gd name="T46" fmla="*/ 21 w 45"/>
                <a:gd name="T47" fmla="*/ 15 h 55"/>
                <a:gd name="T48" fmla="*/ 26 w 45"/>
                <a:gd name="T49" fmla="*/ 14 h 55"/>
                <a:gd name="T50" fmla="*/ 26 w 45"/>
                <a:gd name="T51" fmla="*/ 13 h 55"/>
                <a:gd name="T52" fmla="*/ 26 w 45"/>
                <a:gd name="T53" fmla="*/ 13 h 55"/>
                <a:gd name="T54" fmla="*/ 28 w 45"/>
                <a:gd name="T55" fmla="*/ 11 h 55"/>
                <a:gd name="T56" fmla="*/ 29 w 45"/>
                <a:gd name="T57" fmla="*/ 10 h 55"/>
                <a:gd name="T58" fmla="*/ 33 w 45"/>
                <a:gd name="T59" fmla="*/ 9 h 55"/>
                <a:gd name="T60" fmla="*/ 36 w 45"/>
                <a:gd name="T61" fmla="*/ 7 h 55"/>
                <a:gd name="T62" fmla="*/ 41 w 45"/>
                <a:gd name="T63" fmla="*/ 4 h 55"/>
                <a:gd name="T64" fmla="*/ 45 w 45"/>
                <a:gd name="T65" fmla="*/ 2 h 55"/>
                <a:gd name="T66" fmla="*/ 45 w 45"/>
                <a:gd name="T67" fmla="*/ 2 h 55"/>
                <a:gd name="T68" fmla="*/ 44 w 45"/>
                <a:gd name="T69" fmla="*/ 2 h 55"/>
                <a:gd name="T70" fmla="*/ 43 w 45"/>
                <a:gd name="T71" fmla="*/ 2 h 55"/>
                <a:gd name="T72" fmla="*/ 42 w 45"/>
                <a:gd name="T73" fmla="*/ 2 h 55"/>
                <a:gd name="T74" fmla="*/ 40 w 45"/>
                <a:gd name="T75" fmla="*/ 1 h 55"/>
                <a:gd name="T76" fmla="*/ 37 w 45"/>
                <a:gd name="T77" fmla="*/ 1 h 55"/>
                <a:gd name="T78" fmla="*/ 35 w 45"/>
                <a:gd name="T79" fmla="*/ 1 h 55"/>
                <a:gd name="T80" fmla="*/ 31 w 45"/>
                <a:gd name="T81" fmla="*/ 1 h 55"/>
                <a:gd name="T82" fmla="*/ 28 w 45"/>
                <a:gd name="T83" fmla="*/ 0 h 55"/>
                <a:gd name="T84" fmla="*/ 26 w 45"/>
                <a:gd name="T85" fmla="*/ 1 h 55"/>
                <a:gd name="T86" fmla="*/ 22 w 45"/>
                <a:gd name="T87" fmla="*/ 1 h 55"/>
                <a:gd name="T88" fmla="*/ 19 w 45"/>
                <a:gd name="T89" fmla="*/ 1 h 55"/>
                <a:gd name="T90" fmla="*/ 14 w 45"/>
                <a:gd name="T91" fmla="*/ 2 h 55"/>
                <a:gd name="T92" fmla="*/ 10 w 45"/>
                <a:gd name="T93" fmla="*/ 2 h 55"/>
                <a:gd name="T94" fmla="*/ 7 w 45"/>
                <a:gd name="T95" fmla="*/ 3 h 55"/>
                <a:gd name="T96" fmla="*/ 3 w 45"/>
                <a:gd name="T97" fmla="*/ 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 h="55">
                  <a:moveTo>
                    <a:pt x="3" y="5"/>
                  </a:moveTo>
                  <a:lnTo>
                    <a:pt x="3" y="7"/>
                  </a:lnTo>
                  <a:lnTo>
                    <a:pt x="2" y="9"/>
                  </a:lnTo>
                  <a:lnTo>
                    <a:pt x="1" y="14"/>
                  </a:lnTo>
                  <a:lnTo>
                    <a:pt x="0" y="21"/>
                  </a:lnTo>
                  <a:lnTo>
                    <a:pt x="0" y="28"/>
                  </a:lnTo>
                  <a:lnTo>
                    <a:pt x="0" y="36"/>
                  </a:lnTo>
                  <a:lnTo>
                    <a:pt x="0" y="45"/>
                  </a:lnTo>
                  <a:lnTo>
                    <a:pt x="2" y="55"/>
                  </a:lnTo>
                  <a:lnTo>
                    <a:pt x="2" y="55"/>
                  </a:lnTo>
                  <a:lnTo>
                    <a:pt x="2" y="53"/>
                  </a:lnTo>
                  <a:lnTo>
                    <a:pt x="2" y="51"/>
                  </a:lnTo>
                  <a:lnTo>
                    <a:pt x="2" y="49"/>
                  </a:lnTo>
                  <a:lnTo>
                    <a:pt x="2" y="45"/>
                  </a:lnTo>
                  <a:lnTo>
                    <a:pt x="3" y="43"/>
                  </a:lnTo>
                  <a:lnTo>
                    <a:pt x="3" y="38"/>
                  </a:lnTo>
                  <a:lnTo>
                    <a:pt x="5" y="35"/>
                  </a:lnTo>
                  <a:lnTo>
                    <a:pt x="6" y="31"/>
                  </a:lnTo>
                  <a:lnTo>
                    <a:pt x="7" y="28"/>
                  </a:lnTo>
                  <a:lnTo>
                    <a:pt x="8" y="24"/>
                  </a:lnTo>
                  <a:lnTo>
                    <a:pt x="10" y="21"/>
                  </a:lnTo>
                  <a:lnTo>
                    <a:pt x="14" y="18"/>
                  </a:lnTo>
                  <a:lnTo>
                    <a:pt x="16" y="16"/>
                  </a:lnTo>
                  <a:lnTo>
                    <a:pt x="21" y="15"/>
                  </a:lnTo>
                  <a:lnTo>
                    <a:pt x="26" y="14"/>
                  </a:lnTo>
                  <a:lnTo>
                    <a:pt x="26" y="13"/>
                  </a:lnTo>
                  <a:lnTo>
                    <a:pt x="26" y="13"/>
                  </a:lnTo>
                  <a:lnTo>
                    <a:pt x="28" y="11"/>
                  </a:lnTo>
                  <a:lnTo>
                    <a:pt x="29" y="10"/>
                  </a:lnTo>
                  <a:lnTo>
                    <a:pt x="33" y="9"/>
                  </a:lnTo>
                  <a:lnTo>
                    <a:pt x="36" y="7"/>
                  </a:lnTo>
                  <a:lnTo>
                    <a:pt x="41" y="4"/>
                  </a:lnTo>
                  <a:lnTo>
                    <a:pt x="45" y="2"/>
                  </a:lnTo>
                  <a:lnTo>
                    <a:pt x="45" y="2"/>
                  </a:lnTo>
                  <a:lnTo>
                    <a:pt x="44" y="2"/>
                  </a:lnTo>
                  <a:lnTo>
                    <a:pt x="43" y="2"/>
                  </a:lnTo>
                  <a:lnTo>
                    <a:pt x="42" y="2"/>
                  </a:lnTo>
                  <a:lnTo>
                    <a:pt x="40" y="1"/>
                  </a:lnTo>
                  <a:lnTo>
                    <a:pt x="37" y="1"/>
                  </a:lnTo>
                  <a:lnTo>
                    <a:pt x="35" y="1"/>
                  </a:lnTo>
                  <a:lnTo>
                    <a:pt x="31" y="1"/>
                  </a:lnTo>
                  <a:lnTo>
                    <a:pt x="28" y="0"/>
                  </a:lnTo>
                  <a:lnTo>
                    <a:pt x="26" y="1"/>
                  </a:lnTo>
                  <a:lnTo>
                    <a:pt x="22" y="1"/>
                  </a:lnTo>
                  <a:lnTo>
                    <a:pt x="19" y="1"/>
                  </a:lnTo>
                  <a:lnTo>
                    <a:pt x="14" y="2"/>
                  </a:lnTo>
                  <a:lnTo>
                    <a:pt x="10" y="2"/>
                  </a:lnTo>
                  <a:lnTo>
                    <a:pt x="7" y="3"/>
                  </a:lnTo>
                  <a:lnTo>
                    <a:pt x="3" y="5"/>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59" name="Freeform 315">
              <a:extLst>
                <a:ext uri="{FF2B5EF4-FFF2-40B4-BE49-F238E27FC236}">
                  <a16:creationId xmlns:a16="http://schemas.microsoft.com/office/drawing/2014/main" id="{5DE11350-33E5-E7B3-2C5A-F21833D5779A}"/>
                </a:ext>
              </a:extLst>
            </p:cNvPr>
            <p:cNvSpPr>
              <a:spLocks/>
            </p:cNvSpPr>
            <p:nvPr/>
          </p:nvSpPr>
          <p:spPr bwMode="auto">
            <a:xfrm>
              <a:off x="1725" y="1171"/>
              <a:ext cx="37" cy="10"/>
            </a:xfrm>
            <a:custGeom>
              <a:avLst/>
              <a:gdLst>
                <a:gd name="T0" fmla="*/ 0 w 37"/>
                <a:gd name="T1" fmla="*/ 7 h 10"/>
                <a:gd name="T2" fmla="*/ 0 w 37"/>
                <a:gd name="T3" fmla="*/ 7 h 10"/>
                <a:gd name="T4" fmla="*/ 0 w 37"/>
                <a:gd name="T5" fmla="*/ 5 h 10"/>
                <a:gd name="T6" fmla="*/ 1 w 37"/>
                <a:gd name="T7" fmla="*/ 5 h 10"/>
                <a:gd name="T8" fmla="*/ 1 w 37"/>
                <a:gd name="T9" fmla="*/ 4 h 10"/>
                <a:gd name="T10" fmla="*/ 2 w 37"/>
                <a:gd name="T11" fmla="*/ 3 h 10"/>
                <a:gd name="T12" fmla="*/ 3 w 37"/>
                <a:gd name="T13" fmla="*/ 3 h 10"/>
                <a:gd name="T14" fmla="*/ 4 w 37"/>
                <a:gd name="T15" fmla="*/ 2 h 10"/>
                <a:gd name="T16" fmla="*/ 7 w 37"/>
                <a:gd name="T17" fmla="*/ 1 h 10"/>
                <a:gd name="T18" fmla="*/ 9 w 37"/>
                <a:gd name="T19" fmla="*/ 1 h 10"/>
                <a:gd name="T20" fmla="*/ 11 w 37"/>
                <a:gd name="T21" fmla="*/ 0 h 10"/>
                <a:gd name="T22" fmla="*/ 15 w 37"/>
                <a:gd name="T23" fmla="*/ 0 h 10"/>
                <a:gd name="T24" fmla="*/ 18 w 37"/>
                <a:gd name="T25" fmla="*/ 0 h 10"/>
                <a:gd name="T26" fmla="*/ 22 w 37"/>
                <a:gd name="T27" fmla="*/ 0 h 10"/>
                <a:gd name="T28" fmla="*/ 27 w 37"/>
                <a:gd name="T29" fmla="*/ 1 h 10"/>
                <a:gd name="T30" fmla="*/ 31 w 37"/>
                <a:gd name="T31" fmla="*/ 2 h 10"/>
                <a:gd name="T32" fmla="*/ 37 w 37"/>
                <a:gd name="T33" fmla="*/ 3 h 10"/>
                <a:gd name="T34" fmla="*/ 37 w 37"/>
                <a:gd name="T35" fmla="*/ 5 h 10"/>
                <a:gd name="T36" fmla="*/ 36 w 37"/>
                <a:gd name="T37" fmla="*/ 5 h 10"/>
                <a:gd name="T38" fmla="*/ 36 w 37"/>
                <a:gd name="T39" fmla="*/ 5 h 10"/>
                <a:gd name="T40" fmla="*/ 34 w 37"/>
                <a:gd name="T41" fmla="*/ 4 h 10"/>
                <a:gd name="T42" fmla="*/ 32 w 37"/>
                <a:gd name="T43" fmla="*/ 4 h 10"/>
                <a:gd name="T44" fmla="*/ 30 w 37"/>
                <a:gd name="T45" fmla="*/ 3 h 10"/>
                <a:gd name="T46" fmla="*/ 28 w 37"/>
                <a:gd name="T47" fmla="*/ 3 h 10"/>
                <a:gd name="T48" fmla="*/ 24 w 37"/>
                <a:gd name="T49" fmla="*/ 3 h 10"/>
                <a:gd name="T50" fmla="*/ 22 w 37"/>
                <a:gd name="T51" fmla="*/ 2 h 10"/>
                <a:gd name="T52" fmla="*/ 18 w 37"/>
                <a:gd name="T53" fmla="*/ 2 h 10"/>
                <a:gd name="T54" fmla="*/ 15 w 37"/>
                <a:gd name="T55" fmla="*/ 2 h 10"/>
                <a:gd name="T56" fmla="*/ 13 w 37"/>
                <a:gd name="T57" fmla="*/ 3 h 10"/>
                <a:gd name="T58" fmla="*/ 9 w 37"/>
                <a:gd name="T59" fmla="*/ 3 h 10"/>
                <a:gd name="T60" fmla="*/ 7 w 37"/>
                <a:gd name="T61" fmla="*/ 4 h 10"/>
                <a:gd name="T62" fmla="*/ 4 w 37"/>
                <a:gd name="T63" fmla="*/ 5 h 10"/>
                <a:gd name="T64" fmla="*/ 2 w 37"/>
                <a:gd name="T65" fmla="*/ 8 h 10"/>
                <a:gd name="T66" fmla="*/ 0 w 37"/>
                <a:gd name="T67" fmla="*/ 10 h 10"/>
                <a:gd name="T68" fmla="*/ 0 w 37"/>
                <a:gd name="T69"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0">
                  <a:moveTo>
                    <a:pt x="0" y="7"/>
                  </a:moveTo>
                  <a:lnTo>
                    <a:pt x="0" y="7"/>
                  </a:lnTo>
                  <a:lnTo>
                    <a:pt x="0" y="5"/>
                  </a:lnTo>
                  <a:lnTo>
                    <a:pt x="1" y="5"/>
                  </a:lnTo>
                  <a:lnTo>
                    <a:pt x="1" y="4"/>
                  </a:lnTo>
                  <a:lnTo>
                    <a:pt x="2" y="3"/>
                  </a:lnTo>
                  <a:lnTo>
                    <a:pt x="3" y="3"/>
                  </a:lnTo>
                  <a:lnTo>
                    <a:pt x="4" y="2"/>
                  </a:lnTo>
                  <a:lnTo>
                    <a:pt x="7" y="1"/>
                  </a:lnTo>
                  <a:lnTo>
                    <a:pt x="9" y="1"/>
                  </a:lnTo>
                  <a:lnTo>
                    <a:pt x="11" y="0"/>
                  </a:lnTo>
                  <a:lnTo>
                    <a:pt x="15" y="0"/>
                  </a:lnTo>
                  <a:lnTo>
                    <a:pt x="18" y="0"/>
                  </a:lnTo>
                  <a:lnTo>
                    <a:pt x="22" y="0"/>
                  </a:lnTo>
                  <a:lnTo>
                    <a:pt x="27" y="1"/>
                  </a:lnTo>
                  <a:lnTo>
                    <a:pt x="31" y="2"/>
                  </a:lnTo>
                  <a:lnTo>
                    <a:pt x="37" y="3"/>
                  </a:lnTo>
                  <a:lnTo>
                    <a:pt x="37" y="5"/>
                  </a:lnTo>
                  <a:lnTo>
                    <a:pt x="36" y="5"/>
                  </a:lnTo>
                  <a:lnTo>
                    <a:pt x="36" y="5"/>
                  </a:lnTo>
                  <a:lnTo>
                    <a:pt x="34" y="4"/>
                  </a:lnTo>
                  <a:lnTo>
                    <a:pt x="32" y="4"/>
                  </a:lnTo>
                  <a:lnTo>
                    <a:pt x="30" y="3"/>
                  </a:lnTo>
                  <a:lnTo>
                    <a:pt x="28" y="3"/>
                  </a:lnTo>
                  <a:lnTo>
                    <a:pt x="24" y="3"/>
                  </a:lnTo>
                  <a:lnTo>
                    <a:pt x="22" y="2"/>
                  </a:lnTo>
                  <a:lnTo>
                    <a:pt x="18" y="2"/>
                  </a:lnTo>
                  <a:lnTo>
                    <a:pt x="15" y="2"/>
                  </a:lnTo>
                  <a:lnTo>
                    <a:pt x="13" y="3"/>
                  </a:lnTo>
                  <a:lnTo>
                    <a:pt x="9" y="3"/>
                  </a:lnTo>
                  <a:lnTo>
                    <a:pt x="7" y="4"/>
                  </a:lnTo>
                  <a:lnTo>
                    <a:pt x="4" y="5"/>
                  </a:lnTo>
                  <a:lnTo>
                    <a:pt x="2" y="8"/>
                  </a:lnTo>
                  <a:lnTo>
                    <a:pt x="0" y="10"/>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60" name="Freeform 316">
              <a:extLst>
                <a:ext uri="{FF2B5EF4-FFF2-40B4-BE49-F238E27FC236}">
                  <a16:creationId xmlns:a16="http://schemas.microsoft.com/office/drawing/2014/main" id="{28447C18-5501-A9AA-D662-F112A0DEFA55}"/>
                </a:ext>
              </a:extLst>
            </p:cNvPr>
            <p:cNvSpPr>
              <a:spLocks/>
            </p:cNvSpPr>
            <p:nvPr/>
          </p:nvSpPr>
          <p:spPr bwMode="auto">
            <a:xfrm>
              <a:off x="1725" y="1146"/>
              <a:ext cx="37" cy="11"/>
            </a:xfrm>
            <a:custGeom>
              <a:avLst/>
              <a:gdLst>
                <a:gd name="T0" fmla="*/ 0 w 37"/>
                <a:gd name="T1" fmla="*/ 7 h 11"/>
                <a:gd name="T2" fmla="*/ 0 w 37"/>
                <a:gd name="T3" fmla="*/ 7 h 11"/>
                <a:gd name="T4" fmla="*/ 0 w 37"/>
                <a:gd name="T5" fmla="*/ 6 h 11"/>
                <a:gd name="T6" fmla="*/ 1 w 37"/>
                <a:gd name="T7" fmla="*/ 6 h 11"/>
                <a:gd name="T8" fmla="*/ 1 w 37"/>
                <a:gd name="T9" fmla="*/ 5 h 11"/>
                <a:gd name="T10" fmla="*/ 2 w 37"/>
                <a:gd name="T11" fmla="*/ 4 h 11"/>
                <a:gd name="T12" fmla="*/ 3 w 37"/>
                <a:gd name="T13" fmla="*/ 4 h 11"/>
                <a:gd name="T14" fmla="*/ 4 w 37"/>
                <a:gd name="T15" fmla="*/ 2 h 11"/>
                <a:gd name="T16" fmla="*/ 7 w 37"/>
                <a:gd name="T17" fmla="*/ 1 h 11"/>
                <a:gd name="T18" fmla="*/ 9 w 37"/>
                <a:gd name="T19" fmla="*/ 1 h 11"/>
                <a:gd name="T20" fmla="*/ 11 w 37"/>
                <a:gd name="T21" fmla="*/ 0 h 11"/>
                <a:gd name="T22" fmla="*/ 15 w 37"/>
                <a:gd name="T23" fmla="*/ 0 h 11"/>
                <a:gd name="T24" fmla="*/ 18 w 37"/>
                <a:gd name="T25" fmla="*/ 0 h 11"/>
                <a:gd name="T26" fmla="*/ 22 w 37"/>
                <a:gd name="T27" fmla="*/ 0 h 11"/>
                <a:gd name="T28" fmla="*/ 27 w 37"/>
                <a:gd name="T29" fmla="*/ 1 h 11"/>
                <a:gd name="T30" fmla="*/ 31 w 37"/>
                <a:gd name="T31" fmla="*/ 2 h 11"/>
                <a:gd name="T32" fmla="*/ 37 w 37"/>
                <a:gd name="T33" fmla="*/ 4 h 11"/>
                <a:gd name="T34" fmla="*/ 37 w 37"/>
                <a:gd name="T35" fmla="*/ 6 h 11"/>
                <a:gd name="T36" fmla="*/ 36 w 37"/>
                <a:gd name="T37" fmla="*/ 6 h 11"/>
                <a:gd name="T38" fmla="*/ 36 w 37"/>
                <a:gd name="T39" fmla="*/ 6 h 11"/>
                <a:gd name="T40" fmla="*/ 34 w 37"/>
                <a:gd name="T41" fmla="*/ 5 h 11"/>
                <a:gd name="T42" fmla="*/ 32 w 37"/>
                <a:gd name="T43" fmla="*/ 5 h 11"/>
                <a:gd name="T44" fmla="*/ 30 w 37"/>
                <a:gd name="T45" fmla="*/ 5 h 11"/>
                <a:gd name="T46" fmla="*/ 28 w 37"/>
                <a:gd name="T47" fmla="*/ 4 h 11"/>
                <a:gd name="T48" fmla="*/ 24 w 37"/>
                <a:gd name="T49" fmla="*/ 4 h 11"/>
                <a:gd name="T50" fmla="*/ 22 w 37"/>
                <a:gd name="T51" fmla="*/ 2 h 11"/>
                <a:gd name="T52" fmla="*/ 18 w 37"/>
                <a:gd name="T53" fmla="*/ 2 h 11"/>
                <a:gd name="T54" fmla="*/ 15 w 37"/>
                <a:gd name="T55" fmla="*/ 2 h 11"/>
                <a:gd name="T56" fmla="*/ 13 w 37"/>
                <a:gd name="T57" fmla="*/ 4 h 11"/>
                <a:gd name="T58" fmla="*/ 9 w 37"/>
                <a:gd name="T59" fmla="*/ 4 h 11"/>
                <a:gd name="T60" fmla="*/ 7 w 37"/>
                <a:gd name="T61" fmla="*/ 5 h 11"/>
                <a:gd name="T62" fmla="*/ 4 w 37"/>
                <a:gd name="T63" fmla="*/ 6 h 11"/>
                <a:gd name="T64" fmla="*/ 2 w 37"/>
                <a:gd name="T65" fmla="*/ 8 h 11"/>
                <a:gd name="T66" fmla="*/ 0 w 37"/>
                <a:gd name="T67" fmla="*/ 11 h 11"/>
                <a:gd name="T68" fmla="*/ 0 w 37"/>
                <a:gd name="T69"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1">
                  <a:moveTo>
                    <a:pt x="0" y="7"/>
                  </a:moveTo>
                  <a:lnTo>
                    <a:pt x="0" y="7"/>
                  </a:lnTo>
                  <a:lnTo>
                    <a:pt x="0" y="6"/>
                  </a:lnTo>
                  <a:lnTo>
                    <a:pt x="1" y="6"/>
                  </a:lnTo>
                  <a:lnTo>
                    <a:pt x="1" y="5"/>
                  </a:lnTo>
                  <a:lnTo>
                    <a:pt x="2" y="4"/>
                  </a:lnTo>
                  <a:lnTo>
                    <a:pt x="3" y="4"/>
                  </a:lnTo>
                  <a:lnTo>
                    <a:pt x="4" y="2"/>
                  </a:lnTo>
                  <a:lnTo>
                    <a:pt x="7" y="1"/>
                  </a:lnTo>
                  <a:lnTo>
                    <a:pt x="9" y="1"/>
                  </a:lnTo>
                  <a:lnTo>
                    <a:pt x="11" y="0"/>
                  </a:lnTo>
                  <a:lnTo>
                    <a:pt x="15" y="0"/>
                  </a:lnTo>
                  <a:lnTo>
                    <a:pt x="18" y="0"/>
                  </a:lnTo>
                  <a:lnTo>
                    <a:pt x="22" y="0"/>
                  </a:lnTo>
                  <a:lnTo>
                    <a:pt x="27" y="1"/>
                  </a:lnTo>
                  <a:lnTo>
                    <a:pt x="31" y="2"/>
                  </a:lnTo>
                  <a:lnTo>
                    <a:pt x="37" y="4"/>
                  </a:lnTo>
                  <a:lnTo>
                    <a:pt x="37" y="6"/>
                  </a:lnTo>
                  <a:lnTo>
                    <a:pt x="36" y="6"/>
                  </a:lnTo>
                  <a:lnTo>
                    <a:pt x="36" y="6"/>
                  </a:lnTo>
                  <a:lnTo>
                    <a:pt x="34" y="5"/>
                  </a:lnTo>
                  <a:lnTo>
                    <a:pt x="32" y="5"/>
                  </a:lnTo>
                  <a:lnTo>
                    <a:pt x="30" y="5"/>
                  </a:lnTo>
                  <a:lnTo>
                    <a:pt x="28" y="4"/>
                  </a:lnTo>
                  <a:lnTo>
                    <a:pt x="24" y="4"/>
                  </a:lnTo>
                  <a:lnTo>
                    <a:pt x="22" y="2"/>
                  </a:lnTo>
                  <a:lnTo>
                    <a:pt x="18" y="2"/>
                  </a:lnTo>
                  <a:lnTo>
                    <a:pt x="15" y="2"/>
                  </a:lnTo>
                  <a:lnTo>
                    <a:pt x="13" y="4"/>
                  </a:lnTo>
                  <a:lnTo>
                    <a:pt x="9" y="4"/>
                  </a:lnTo>
                  <a:lnTo>
                    <a:pt x="7" y="5"/>
                  </a:lnTo>
                  <a:lnTo>
                    <a:pt x="4" y="6"/>
                  </a:lnTo>
                  <a:lnTo>
                    <a:pt x="2" y="8"/>
                  </a:lnTo>
                  <a:lnTo>
                    <a:pt x="0" y="11"/>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61" name="Freeform 317">
              <a:extLst>
                <a:ext uri="{FF2B5EF4-FFF2-40B4-BE49-F238E27FC236}">
                  <a16:creationId xmlns:a16="http://schemas.microsoft.com/office/drawing/2014/main" id="{8C30DB71-5BAE-F7F4-CB63-EE5C34E2ACD2}"/>
                </a:ext>
              </a:extLst>
            </p:cNvPr>
            <p:cNvSpPr>
              <a:spLocks/>
            </p:cNvSpPr>
            <p:nvPr/>
          </p:nvSpPr>
          <p:spPr bwMode="auto">
            <a:xfrm>
              <a:off x="1760" y="1134"/>
              <a:ext cx="60" cy="114"/>
            </a:xfrm>
            <a:custGeom>
              <a:avLst/>
              <a:gdLst>
                <a:gd name="T0" fmla="*/ 0 w 60"/>
                <a:gd name="T1" fmla="*/ 0 h 114"/>
                <a:gd name="T2" fmla="*/ 0 w 60"/>
                <a:gd name="T3" fmla="*/ 110 h 114"/>
                <a:gd name="T4" fmla="*/ 18 w 60"/>
                <a:gd name="T5" fmla="*/ 114 h 114"/>
                <a:gd name="T6" fmla="*/ 17 w 60"/>
                <a:gd name="T7" fmla="*/ 98 h 114"/>
                <a:gd name="T8" fmla="*/ 60 w 60"/>
                <a:gd name="T9" fmla="*/ 105 h 114"/>
                <a:gd name="T10" fmla="*/ 60 w 60"/>
                <a:gd name="T11" fmla="*/ 100 h 114"/>
                <a:gd name="T12" fmla="*/ 30 w 60"/>
                <a:gd name="T13" fmla="*/ 96 h 114"/>
                <a:gd name="T14" fmla="*/ 29 w 60"/>
                <a:gd name="T15" fmla="*/ 83 h 114"/>
                <a:gd name="T16" fmla="*/ 9 w 60"/>
                <a:gd name="T17" fmla="*/ 83 h 114"/>
                <a:gd name="T18" fmla="*/ 8 w 60"/>
                <a:gd name="T19" fmla="*/ 81 h 114"/>
                <a:gd name="T20" fmla="*/ 7 w 60"/>
                <a:gd name="T21" fmla="*/ 76 h 114"/>
                <a:gd name="T22" fmla="*/ 6 w 60"/>
                <a:gd name="T23" fmla="*/ 69 h 114"/>
                <a:gd name="T24" fmla="*/ 3 w 60"/>
                <a:gd name="T25" fmla="*/ 60 h 114"/>
                <a:gd name="T26" fmla="*/ 2 w 60"/>
                <a:gd name="T27" fmla="*/ 48 h 114"/>
                <a:gd name="T28" fmla="*/ 1 w 60"/>
                <a:gd name="T29" fmla="*/ 34 h 114"/>
                <a:gd name="T30" fmla="*/ 2 w 60"/>
                <a:gd name="T31" fmla="*/ 20 h 114"/>
                <a:gd name="T32" fmla="*/ 6 w 60"/>
                <a:gd name="T33" fmla="*/ 4 h 114"/>
                <a:gd name="T34" fmla="*/ 0 w 60"/>
                <a:gd name="T35"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114">
                  <a:moveTo>
                    <a:pt x="0" y="0"/>
                  </a:moveTo>
                  <a:lnTo>
                    <a:pt x="0" y="110"/>
                  </a:lnTo>
                  <a:lnTo>
                    <a:pt x="18" y="114"/>
                  </a:lnTo>
                  <a:lnTo>
                    <a:pt x="17" y="98"/>
                  </a:lnTo>
                  <a:lnTo>
                    <a:pt x="60" y="105"/>
                  </a:lnTo>
                  <a:lnTo>
                    <a:pt x="60" y="100"/>
                  </a:lnTo>
                  <a:lnTo>
                    <a:pt x="30" y="96"/>
                  </a:lnTo>
                  <a:lnTo>
                    <a:pt x="29" y="83"/>
                  </a:lnTo>
                  <a:lnTo>
                    <a:pt x="9" y="83"/>
                  </a:lnTo>
                  <a:lnTo>
                    <a:pt x="8" y="81"/>
                  </a:lnTo>
                  <a:lnTo>
                    <a:pt x="7" y="76"/>
                  </a:lnTo>
                  <a:lnTo>
                    <a:pt x="6" y="69"/>
                  </a:lnTo>
                  <a:lnTo>
                    <a:pt x="3" y="60"/>
                  </a:lnTo>
                  <a:lnTo>
                    <a:pt x="2" y="48"/>
                  </a:lnTo>
                  <a:lnTo>
                    <a:pt x="1" y="34"/>
                  </a:lnTo>
                  <a:lnTo>
                    <a:pt x="2" y="20"/>
                  </a:lnTo>
                  <a:lnTo>
                    <a:pt x="6" y="4"/>
                  </a:lnTo>
                  <a:lnTo>
                    <a:pt x="0" y="0"/>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62" name="Freeform 318">
              <a:extLst>
                <a:ext uri="{FF2B5EF4-FFF2-40B4-BE49-F238E27FC236}">
                  <a16:creationId xmlns:a16="http://schemas.microsoft.com/office/drawing/2014/main" id="{30A718C6-083F-8904-BE67-41C3386C20BF}"/>
                </a:ext>
              </a:extLst>
            </p:cNvPr>
            <p:cNvSpPr>
              <a:spLocks/>
            </p:cNvSpPr>
            <p:nvPr/>
          </p:nvSpPr>
          <p:spPr bwMode="auto">
            <a:xfrm>
              <a:off x="1790" y="1109"/>
              <a:ext cx="78" cy="15"/>
            </a:xfrm>
            <a:custGeom>
              <a:avLst/>
              <a:gdLst>
                <a:gd name="T0" fmla="*/ 0 w 78"/>
                <a:gd name="T1" fmla="*/ 15 h 15"/>
                <a:gd name="T2" fmla="*/ 0 w 78"/>
                <a:gd name="T3" fmla="*/ 15 h 15"/>
                <a:gd name="T4" fmla="*/ 2 w 78"/>
                <a:gd name="T5" fmla="*/ 14 h 15"/>
                <a:gd name="T6" fmla="*/ 4 w 78"/>
                <a:gd name="T7" fmla="*/ 14 h 15"/>
                <a:gd name="T8" fmla="*/ 7 w 78"/>
                <a:gd name="T9" fmla="*/ 12 h 15"/>
                <a:gd name="T10" fmla="*/ 11 w 78"/>
                <a:gd name="T11" fmla="*/ 11 h 15"/>
                <a:gd name="T12" fmla="*/ 14 w 78"/>
                <a:gd name="T13" fmla="*/ 10 h 15"/>
                <a:gd name="T14" fmla="*/ 19 w 78"/>
                <a:gd name="T15" fmla="*/ 9 h 15"/>
                <a:gd name="T16" fmla="*/ 23 w 78"/>
                <a:gd name="T17" fmla="*/ 8 h 15"/>
                <a:gd name="T18" fmla="*/ 29 w 78"/>
                <a:gd name="T19" fmla="*/ 8 h 15"/>
                <a:gd name="T20" fmla="*/ 35 w 78"/>
                <a:gd name="T21" fmla="*/ 7 h 15"/>
                <a:gd name="T22" fmla="*/ 42 w 78"/>
                <a:gd name="T23" fmla="*/ 7 h 15"/>
                <a:gd name="T24" fmla="*/ 48 w 78"/>
                <a:gd name="T25" fmla="*/ 5 h 15"/>
                <a:gd name="T26" fmla="*/ 55 w 78"/>
                <a:gd name="T27" fmla="*/ 7 h 15"/>
                <a:gd name="T28" fmla="*/ 62 w 78"/>
                <a:gd name="T29" fmla="*/ 7 h 15"/>
                <a:gd name="T30" fmla="*/ 69 w 78"/>
                <a:gd name="T31" fmla="*/ 8 h 15"/>
                <a:gd name="T32" fmla="*/ 76 w 78"/>
                <a:gd name="T33" fmla="*/ 9 h 15"/>
                <a:gd name="T34" fmla="*/ 78 w 78"/>
                <a:gd name="T35" fmla="*/ 0 h 15"/>
                <a:gd name="T36" fmla="*/ 78 w 78"/>
                <a:gd name="T37" fmla="*/ 0 h 15"/>
                <a:gd name="T38" fmla="*/ 76 w 78"/>
                <a:gd name="T39" fmla="*/ 0 h 15"/>
                <a:gd name="T40" fmla="*/ 74 w 78"/>
                <a:gd name="T41" fmla="*/ 0 h 15"/>
                <a:gd name="T42" fmla="*/ 70 w 78"/>
                <a:gd name="T43" fmla="*/ 0 h 15"/>
                <a:gd name="T44" fmla="*/ 65 w 78"/>
                <a:gd name="T45" fmla="*/ 0 h 15"/>
                <a:gd name="T46" fmla="*/ 61 w 78"/>
                <a:gd name="T47" fmla="*/ 0 h 15"/>
                <a:gd name="T48" fmla="*/ 56 w 78"/>
                <a:gd name="T49" fmla="*/ 0 h 15"/>
                <a:gd name="T50" fmla="*/ 50 w 78"/>
                <a:gd name="T51" fmla="*/ 1 h 15"/>
                <a:gd name="T52" fmla="*/ 43 w 78"/>
                <a:gd name="T53" fmla="*/ 1 h 15"/>
                <a:gd name="T54" fmla="*/ 37 w 78"/>
                <a:gd name="T55" fmla="*/ 1 h 15"/>
                <a:gd name="T56" fmla="*/ 30 w 78"/>
                <a:gd name="T57" fmla="*/ 2 h 15"/>
                <a:gd name="T58" fmla="*/ 25 w 78"/>
                <a:gd name="T59" fmla="*/ 3 h 15"/>
                <a:gd name="T60" fmla="*/ 18 w 78"/>
                <a:gd name="T61" fmla="*/ 4 h 15"/>
                <a:gd name="T62" fmla="*/ 12 w 78"/>
                <a:gd name="T63" fmla="*/ 5 h 15"/>
                <a:gd name="T64" fmla="*/ 6 w 78"/>
                <a:gd name="T65" fmla="*/ 7 h 15"/>
                <a:gd name="T66" fmla="*/ 0 w 78"/>
                <a:gd name="T67" fmla="*/ 8 h 15"/>
                <a:gd name="T68" fmla="*/ 0 w 78"/>
                <a:gd name="T6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 h="15">
                  <a:moveTo>
                    <a:pt x="0" y="15"/>
                  </a:moveTo>
                  <a:lnTo>
                    <a:pt x="0" y="15"/>
                  </a:lnTo>
                  <a:lnTo>
                    <a:pt x="2" y="14"/>
                  </a:lnTo>
                  <a:lnTo>
                    <a:pt x="4" y="14"/>
                  </a:lnTo>
                  <a:lnTo>
                    <a:pt x="7" y="12"/>
                  </a:lnTo>
                  <a:lnTo>
                    <a:pt x="11" y="11"/>
                  </a:lnTo>
                  <a:lnTo>
                    <a:pt x="14" y="10"/>
                  </a:lnTo>
                  <a:lnTo>
                    <a:pt x="19" y="9"/>
                  </a:lnTo>
                  <a:lnTo>
                    <a:pt x="23" y="8"/>
                  </a:lnTo>
                  <a:lnTo>
                    <a:pt x="29" y="8"/>
                  </a:lnTo>
                  <a:lnTo>
                    <a:pt x="35" y="7"/>
                  </a:lnTo>
                  <a:lnTo>
                    <a:pt x="42" y="7"/>
                  </a:lnTo>
                  <a:lnTo>
                    <a:pt x="48" y="5"/>
                  </a:lnTo>
                  <a:lnTo>
                    <a:pt x="55" y="7"/>
                  </a:lnTo>
                  <a:lnTo>
                    <a:pt x="62" y="7"/>
                  </a:lnTo>
                  <a:lnTo>
                    <a:pt x="69" y="8"/>
                  </a:lnTo>
                  <a:lnTo>
                    <a:pt x="76" y="9"/>
                  </a:lnTo>
                  <a:lnTo>
                    <a:pt x="78" y="0"/>
                  </a:lnTo>
                  <a:lnTo>
                    <a:pt x="78" y="0"/>
                  </a:lnTo>
                  <a:lnTo>
                    <a:pt x="76" y="0"/>
                  </a:lnTo>
                  <a:lnTo>
                    <a:pt x="74" y="0"/>
                  </a:lnTo>
                  <a:lnTo>
                    <a:pt x="70" y="0"/>
                  </a:lnTo>
                  <a:lnTo>
                    <a:pt x="65" y="0"/>
                  </a:lnTo>
                  <a:lnTo>
                    <a:pt x="61" y="0"/>
                  </a:lnTo>
                  <a:lnTo>
                    <a:pt x="56" y="0"/>
                  </a:lnTo>
                  <a:lnTo>
                    <a:pt x="50" y="1"/>
                  </a:lnTo>
                  <a:lnTo>
                    <a:pt x="43" y="1"/>
                  </a:lnTo>
                  <a:lnTo>
                    <a:pt x="37" y="1"/>
                  </a:lnTo>
                  <a:lnTo>
                    <a:pt x="30" y="2"/>
                  </a:lnTo>
                  <a:lnTo>
                    <a:pt x="25" y="3"/>
                  </a:lnTo>
                  <a:lnTo>
                    <a:pt x="18" y="4"/>
                  </a:lnTo>
                  <a:lnTo>
                    <a:pt x="12" y="5"/>
                  </a:lnTo>
                  <a:lnTo>
                    <a:pt x="6" y="7"/>
                  </a:lnTo>
                  <a:lnTo>
                    <a:pt x="0" y="8"/>
                  </a:lnTo>
                  <a:lnTo>
                    <a:pt x="0" y="15"/>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63" name="Freeform 319">
              <a:extLst>
                <a:ext uri="{FF2B5EF4-FFF2-40B4-BE49-F238E27FC236}">
                  <a16:creationId xmlns:a16="http://schemas.microsoft.com/office/drawing/2014/main" id="{BAE3EFA5-92DD-281F-4413-E6BCC177C0E7}"/>
                </a:ext>
              </a:extLst>
            </p:cNvPr>
            <p:cNvSpPr>
              <a:spLocks/>
            </p:cNvSpPr>
            <p:nvPr/>
          </p:nvSpPr>
          <p:spPr bwMode="auto">
            <a:xfrm>
              <a:off x="1745" y="1250"/>
              <a:ext cx="131" cy="44"/>
            </a:xfrm>
            <a:custGeom>
              <a:avLst/>
              <a:gdLst>
                <a:gd name="T0" fmla="*/ 54 w 131"/>
                <a:gd name="T1" fmla="*/ 43 h 44"/>
                <a:gd name="T2" fmla="*/ 56 w 131"/>
                <a:gd name="T3" fmla="*/ 42 h 44"/>
                <a:gd name="T4" fmla="*/ 56 w 131"/>
                <a:gd name="T5" fmla="*/ 42 h 44"/>
                <a:gd name="T6" fmla="*/ 57 w 131"/>
                <a:gd name="T7" fmla="*/ 42 h 44"/>
                <a:gd name="T8" fmla="*/ 59 w 131"/>
                <a:gd name="T9" fmla="*/ 41 h 44"/>
                <a:gd name="T10" fmla="*/ 60 w 131"/>
                <a:gd name="T11" fmla="*/ 41 h 44"/>
                <a:gd name="T12" fmla="*/ 63 w 131"/>
                <a:gd name="T13" fmla="*/ 40 h 44"/>
                <a:gd name="T14" fmla="*/ 65 w 131"/>
                <a:gd name="T15" fmla="*/ 39 h 44"/>
                <a:gd name="T16" fmla="*/ 67 w 131"/>
                <a:gd name="T17" fmla="*/ 37 h 44"/>
                <a:gd name="T18" fmla="*/ 71 w 131"/>
                <a:gd name="T19" fmla="*/ 36 h 44"/>
                <a:gd name="T20" fmla="*/ 73 w 131"/>
                <a:gd name="T21" fmla="*/ 34 h 44"/>
                <a:gd name="T22" fmla="*/ 75 w 131"/>
                <a:gd name="T23" fmla="*/ 33 h 44"/>
                <a:gd name="T24" fmla="*/ 78 w 131"/>
                <a:gd name="T25" fmla="*/ 30 h 44"/>
                <a:gd name="T26" fmla="*/ 80 w 131"/>
                <a:gd name="T27" fmla="*/ 29 h 44"/>
                <a:gd name="T28" fmla="*/ 81 w 131"/>
                <a:gd name="T29" fmla="*/ 27 h 44"/>
                <a:gd name="T30" fmla="*/ 84 w 131"/>
                <a:gd name="T31" fmla="*/ 26 h 44"/>
                <a:gd name="T32" fmla="*/ 85 w 131"/>
                <a:gd name="T33" fmla="*/ 23 h 44"/>
                <a:gd name="T34" fmla="*/ 0 w 131"/>
                <a:gd name="T35" fmla="*/ 2 h 44"/>
                <a:gd name="T36" fmla="*/ 5 w 131"/>
                <a:gd name="T37" fmla="*/ 0 h 44"/>
                <a:gd name="T38" fmla="*/ 131 w 131"/>
                <a:gd name="T39" fmla="*/ 32 h 44"/>
                <a:gd name="T40" fmla="*/ 126 w 131"/>
                <a:gd name="T41" fmla="*/ 34 h 44"/>
                <a:gd name="T42" fmla="*/ 89 w 131"/>
                <a:gd name="T43" fmla="*/ 25 h 44"/>
                <a:gd name="T44" fmla="*/ 89 w 131"/>
                <a:gd name="T45" fmla="*/ 25 h 44"/>
                <a:gd name="T46" fmla="*/ 89 w 131"/>
                <a:gd name="T47" fmla="*/ 26 h 44"/>
                <a:gd name="T48" fmla="*/ 88 w 131"/>
                <a:gd name="T49" fmla="*/ 26 h 44"/>
                <a:gd name="T50" fmla="*/ 88 w 131"/>
                <a:gd name="T51" fmla="*/ 27 h 44"/>
                <a:gd name="T52" fmla="*/ 87 w 131"/>
                <a:gd name="T53" fmla="*/ 28 h 44"/>
                <a:gd name="T54" fmla="*/ 86 w 131"/>
                <a:gd name="T55" fmla="*/ 29 h 44"/>
                <a:gd name="T56" fmla="*/ 85 w 131"/>
                <a:gd name="T57" fmla="*/ 30 h 44"/>
                <a:gd name="T58" fmla="*/ 82 w 131"/>
                <a:gd name="T59" fmla="*/ 32 h 44"/>
                <a:gd name="T60" fmla="*/ 80 w 131"/>
                <a:gd name="T61" fmla="*/ 33 h 44"/>
                <a:gd name="T62" fmla="*/ 78 w 131"/>
                <a:gd name="T63" fmla="*/ 34 h 44"/>
                <a:gd name="T64" fmla="*/ 75 w 131"/>
                <a:gd name="T65" fmla="*/ 36 h 44"/>
                <a:gd name="T66" fmla="*/ 72 w 131"/>
                <a:gd name="T67" fmla="*/ 37 h 44"/>
                <a:gd name="T68" fmla="*/ 70 w 131"/>
                <a:gd name="T69" fmla="*/ 40 h 44"/>
                <a:gd name="T70" fmla="*/ 65 w 131"/>
                <a:gd name="T71" fmla="*/ 41 h 44"/>
                <a:gd name="T72" fmla="*/ 61 w 131"/>
                <a:gd name="T73" fmla="*/ 42 h 44"/>
                <a:gd name="T74" fmla="*/ 57 w 131"/>
                <a:gd name="T75" fmla="*/ 44 h 44"/>
                <a:gd name="T76" fmla="*/ 54 w 131"/>
                <a:gd name="T77" fmla="*/ 4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1" h="44">
                  <a:moveTo>
                    <a:pt x="54" y="43"/>
                  </a:moveTo>
                  <a:lnTo>
                    <a:pt x="56" y="42"/>
                  </a:lnTo>
                  <a:lnTo>
                    <a:pt x="56" y="42"/>
                  </a:lnTo>
                  <a:lnTo>
                    <a:pt x="57" y="42"/>
                  </a:lnTo>
                  <a:lnTo>
                    <a:pt x="59" y="41"/>
                  </a:lnTo>
                  <a:lnTo>
                    <a:pt x="60" y="41"/>
                  </a:lnTo>
                  <a:lnTo>
                    <a:pt x="63" y="40"/>
                  </a:lnTo>
                  <a:lnTo>
                    <a:pt x="65" y="39"/>
                  </a:lnTo>
                  <a:lnTo>
                    <a:pt x="67" y="37"/>
                  </a:lnTo>
                  <a:lnTo>
                    <a:pt x="71" y="36"/>
                  </a:lnTo>
                  <a:lnTo>
                    <a:pt x="73" y="34"/>
                  </a:lnTo>
                  <a:lnTo>
                    <a:pt x="75" y="33"/>
                  </a:lnTo>
                  <a:lnTo>
                    <a:pt x="78" y="30"/>
                  </a:lnTo>
                  <a:lnTo>
                    <a:pt x="80" y="29"/>
                  </a:lnTo>
                  <a:lnTo>
                    <a:pt x="81" y="27"/>
                  </a:lnTo>
                  <a:lnTo>
                    <a:pt x="84" y="26"/>
                  </a:lnTo>
                  <a:lnTo>
                    <a:pt x="85" y="23"/>
                  </a:lnTo>
                  <a:lnTo>
                    <a:pt x="0" y="2"/>
                  </a:lnTo>
                  <a:lnTo>
                    <a:pt x="5" y="0"/>
                  </a:lnTo>
                  <a:lnTo>
                    <a:pt x="131" y="32"/>
                  </a:lnTo>
                  <a:lnTo>
                    <a:pt x="126" y="34"/>
                  </a:lnTo>
                  <a:lnTo>
                    <a:pt x="89" y="25"/>
                  </a:lnTo>
                  <a:lnTo>
                    <a:pt x="89" y="25"/>
                  </a:lnTo>
                  <a:lnTo>
                    <a:pt x="89" y="26"/>
                  </a:lnTo>
                  <a:lnTo>
                    <a:pt x="88" y="26"/>
                  </a:lnTo>
                  <a:lnTo>
                    <a:pt x="88" y="27"/>
                  </a:lnTo>
                  <a:lnTo>
                    <a:pt x="87" y="28"/>
                  </a:lnTo>
                  <a:lnTo>
                    <a:pt x="86" y="29"/>
                  </a:lnTo>
                  <a:lnTo>
                    <a:pt x="85" y="30"/>
                  </a:lnTo>
                  <a:lnTo>
                    <a:pt x="82" y="32"/>
                  </a:lnTo>
                  <a:lnTo>
                    <a:pt x="80" y="33"/>
                  </a:lnTo>
                  <a:lnTo>
                    <a:pt x="78" y="34"/>
                  </a:lnTo>
                  <a:lnTo>
                    <a:pt x="75" y="36"/>
                  </a:lnTo>
                  <a:lnTo>
                    <a:pt x="72" y="37"/>
                  </a:lnTo>
                  <a:lnTo>
                    <a:pt x="70" y="40"/>
                  </a:lnTo>
                  <a:lnTo>
                    <a:pt x="65" y="41"/>
                  </a:lnTo>
                  <a:lnTo>
                    <a:pt x="61" y="42"/>
                  </a:lnTo>
                  <a:lnTo>
                    <a:pt x="57" y="44"/>
                  </a:lnTo>
                  <a:lnTo>
                    <a:pt x="54"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64" name="Freeform 320">
              <a:extLst>
                <a:ext uri="{FF2B5EF4-FFF2-40B4-BE49-F238E27FC236}">
                  <a16:creationId xmlns:a16="http://schemas.microsoft.com/office/drawing/2014/main" id="{0BF8FEAA-702E-6559-3497-2942C5B68A1A}"/>
                </a:ext>
              </a:extLst>
            </p:cNvPr>
            <p:cNvSpPr>
              <a:spLocks/>
            </p:cNvSpPr>
            <p:nvPr/>
          </p:nvSpPr>
          <p:spPr bwMode="auto">
            <a:xfrm>
              <a:off x="1717" y="1262"/>
              <a:ext cx="135" cy="39"/>
            </a:xfrm>
            <a:custGeom>
              <a:avLst/>
              <a:gdLst>
                <a:gd name="T0" fmla="*/ 0 w 135"/>
                <a:gd name="T1" fmla="*/ 0 h 39"/>
                <a:gd name="T2" fmla="*/ 131 w 135"/>
                <a:gd name="T3" fmla="*/ 39 h 39"/>
                <a:gd name="T4" fmla="*/ 135 w 135"/>
                <a:gd name="T5" fmla="*/ 39 h 39"/>
                <a:gd name="T6" fmla="*/ 4 w 135"/>
                <a:gd name="T7" fmla="*/ 0 h 39"/>
                <a:gd name="T8" fmla="*/ 0 w 135"/>
                <a:gd name="T9" fmla="*/ 0 h 39"/>
              </a:gdLst>
              <a:ahLst/>
              <a:cxnLst>
                <a:cxn ang="0">
                  <a:pos x="T0" y="T1"/>
                </a:cxn>
                <a:cxn ang="0">
                  <a:pos x="T2" y="T3"/>
                </a:cxn>
                <a:cxn ang="0">
                  <a:pos x="T4" y="T5"/>
                </a:cxn>
                <a:cxn ang="0">
                  <a:pos x="T6" y="T7"/>
                </a:cxn>
                <a:cxn ang="0">
                  <a:pos x="T8" y="T9"/>
                </a:cxn>
              </a:cxnLst>
              <a:rect l="0" t="0" r="r" b="b"/>
              <a:pathLst>
                <a:path w="135" h="39">
                  <a:moveTo>
                    <a:pt x="0" y="0"/>
                  </a:moveTo>
                  <a:lnTo>
                    <a:pt x="131" y="39"/>
                  </a:lnTo>
                  <a:lnTo>
                    <a:pt x="135" y="39"/>
                  </a:lnTo>
                  <a:lnTo>
                    <a:pt x="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65" name="Freeform 321">
              <a:extLst>
                <a:ext uri="{FF2B5EF4-FFF2-40B4-BE49-F238E27FC236}">
                  <a16:creationId xmlns:a16="http://schemas.microsoft.com/office/drawing/2014/main" id="{29AE7988-0C1D-5403-C43F-5CB626A6E2AF}"/>
                </a:ext>
              </a:extLst>
            </p:cNvPr>
            <p:cNvSpPr>
              <a:spLocks/>
            </p:cNvSpPr>
            <p:nvPr/>
          </p:nvSpPr>
          <p:spPr bwMode="auto">
            <a:xfrm>
              <a:off x="1740" y="1256"/>
              <a:ext cx="132" cy="36"/>
            </a:xfrm>
            <a:custGeom>
              <a:avLst/>
              <a:gdLst>
                <a:gd name="T0" fmla="*/ 0 w 132"/>
                <a:gd name="T1" fmla="*/ 0 h 36"/>
                <a:gd name="T2" fmla="*/ 129 w 132"/>
                <a:gd name="T3" fmla="*/ 36 h 36"/>
                <a:gd name="T4" fmla="*/ 132 w 132"/>
                <a:gd name="T5" fmla="*/ 35 h 36"/>
                <a:gd name="T6" fmla="*/ 3 w 132"/>
                <a:gd name="T7" fmla="*/ 0 h 36"/>
                <a:gd name="T8" fmla="*/ 0 w 132"/>
                <a:gd name="T9" fmla="*/ 0 h 36"/>
              </a:gdLst>
              <a:ahLst/>
              <a:cxnLst>
                <a:cxn ang="0">
                  <a:pos x="T0" y="T1"/>
                </a:cxn>
                <a:cxn ang="0">
                  <a:pos x="T2" y="T3"/>
                </a:cxn>
                <a:cxn ang="0">
                  <a:pos x="T4" y="T5"/>
                </a:cxn>
                <a:cxn ang="0">
                  <a:pos x="T6" y="T7"/>
                </a:cxn>
                <a:cxn ang="0">
                  <a:pos x="T8" y="T9"/>
                </a:cxn>
              </a:cxnLst>
              <a:rect l="0" t="0" r="r" b="b"/>
              <a:pathLst>
                <a:path w="132" h="36">
                  <a:moveTo>
                    <a:pt x="0" y="0"/>
                  </a:moveTo>
                  <a:lnTo>
                    <a:pt x="129" y="36"/>
                  </a:lnTo>
                  <a:lnTo>
                    <a:pt x="132" y="35"/>
                  </a:lnTo>
                  <a:lnTo>
                    <a:pt x="3"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66" name="Freeform 322">
              <a:extLst>
                <a:ext uri="{FF2B5EF4-FFF2-40B4-BE49-F238E27FC236}">
                  <a16:creationId xmlns:a16="http://schemas.microsoft.com/office/drawing/2014/main" id="{6FFBDBE4-3B92-479D-D25D-B5E3D1EE8033}"/>
                </a:ext>
              </a:extLst>
            </p:cNvPr>
            <p:cNvSpPr>
              <a:spLocks/>
            </p:cNvSpPr>
            <p:nvPr/>
          </p:nvSpPr>
          <p:spPr bwMode="auto">
            <a:xfrm>
              <a:off x="1729" y="1258"/>
              <a:ext cx="133" cy="39"/>
            </a:xfrm>
            <a:custGeom>
              <a:avLst/>
              <a:gdLst>
                <a:gd name="T0" fmla="*/ 0 w 133"/>
                <a:gd name="T1" fmla="*/ 0 h 39"/>
                <a:gd name="T2" fmla="*/ 131 w 133"/>
                <a:gd name="T3" fmla="*/ 39 h 39"/>
                <a:gd name="T4" fmla="*/ 133 w 133"/>
                <a:gd name="T5" fmla="*/ 39 h 39"/>
                <a:gd name="T6" fmla="*/ 4 w 133"/>
                <a:gd name="T7" fmla="*/ 0 h 39"/>
                <a:gd name="T8" fmla="*/ 0 w 133"/>
                <a:gd name="T9" fmla="*/ 0 h 39"/>
              </a:gdLst>
              <a:ahLst/>
              <a:cxnLst>
                <a:cxn ang="0">
                  <a:pos x="T0" y="T1"/>
                </a:cxn>
                <a:cxn ang="0">
                  <a:pos x="T2" y="T3"/>
                </a:cxn>
                <a:cxn ang="0">
                  <a:pos x="T4" y="T5"/>
                </a:cxn>
                <a:cxn ang="0">
                  <a:pos x="T6" y="T7"/>
                </a:cxn>
                <a:cxn ang="0">
                  <a:pos x="T8" y="T9"/>
                </a:cxn>
              </a:cxnLst>
              <a:rect l="0" t="0" r="r" b="b"/>
              <a:pathLst>
                <a:path w="133" h="39">
                  <a:moveTo>
                    <a:pt x="0" y="0"/>
                  </a:moveTo>
                  <a:lnTo>
                    <a:pt x="131" y="39"/>
                  </a:lnTo>
                  <a:lnTo>
                    <a:pt x="133" y="39"/>
                  </a:lnTo>
                  <a:lnTo>
                    <a:pt x="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67" name="Line 323">
              <a:extLst>
                <a:ext uri="{FF2B5EF4-FFF2-40B4-BE49-F238E27FC236}">
                  <a16:creationId xmlns:a16="http://schemas.microsoft.com/office/drawing/2014/main" id="{EACADD90-0BB5-4739-2697-C6570DF251E7}"/>
                </a:ext>
              </a:extLst>
            </p:cNvPr>
            <p:cNvSpPr>
              <a:spLocks noChangeShapeType="1"/>
            </p:cNvSpPr>
            <p:nvPr/>
          </p:nvSpPr>
          <p:spPr bwMode="auto">
            <a:xfrm>
              <a:off x="2066" y="1569"/>
              <a:ext cx="274"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134479" name="Freeform 335">
              <a:extLst>
                <a:ext uri="{FF2B5EF4-FFF2-40B4-BE49-F238E27FC236}">
                  <a16:creationId xmlns:a16="http://schemas.microsoft.com/office/drawing/2014/main" id="{FA92F745-72EC-CC42-3AD9-CF7C077A793A}"/>
                </a:ext>
              </a:extLst>
            </p:cNvPr>
            <p:cNvSpPr>
              <a:spLocks/>
            </p:cNvSpPr>
            <p:nvPr/>
          </p:nvSpPr>
          <p:spPr bwMode="auto">
            <a:xfrm>
              <a:off x="3046" y="1176"/>
              <a:ext cx="746" cy="719"/>
            </a:xfrm>
            <a:custGeom>
              <a:avLst/>
              <a:gdLst>
                <a:gd name="T0" fmla="*/ 1142 w 1198"/>
                <a:gd name="T1" fmla="*/ 3 h 719"/>
                <a:gd name="T2" fmla="*/ 1116 w 1198"/>
                <a:gd name="T3" fmla="*/ 0 h 719"/>
                <a:gd name="T4" fmla="*/ 1082 w 1198"/>
                <a:gd name="T5" fmla="*/ 7 h 719"/>
                <a:gd name="T6" fmla="*/ 1036 w 1198"/>
                <a:gd name="T7" fmla="*/ 24 h 719"/>
                <a:gd name="T8" fmla="*/ 956 w 1198"/>
                <a:gd name="T9" fmla="*/ 56 h 719"/>
                <a:gd name="T10" fmla="*/ 904 w 1198"/>
                <a:gd name="T11" fmla="*/ 73 h 719"/>
                <a:gd name="T12" fmla="*/ 866 w 1198"/>
                <a:gd name="T13" fmla="*/ 77 h 719"/>
                <a:gd name="T14" fmla="*/ 798 w 1198"/>
                <a:gd name="T15" fmla="*/ 75 h 719"/>
                <a:gd name="T16" fmla="*/ 719 w 1198"/>
                <a:gd name="T17" fmla="*/ 65 h 719"/>
                <a:gd name="T18" fmla="*/ 632 w 1198"/>
                <a:gd name="T19" fmla="*/ 56 h 719"/>
                <a:gd name="T20" fmla="*/ 574 w 1198"/>
                <a:gd name="T21" fmla="*/ 58 h 719"/>
                <a:gd name="T22" fmla="*/ 524 w 1198"/>
                <a:gd name="T23" fmla="*/ 65 h 719"/>
                <a:gd name="T24" fmla="*/ 464 w 1198"/>
                <a:gd name="T25" fmla="*/ 76 h 719"/>
                <a:gd name="T26" fmla="*/ 398 w 1198"/>
                <a:gd name="T27" fmla="*/ 89 h 719"/>
                <a:gd name="T28" fmla="*/ 274 w 1198"/>
                <a:gd name="T29" fmla="*/ 117 h 719"/>
                <a:gd name="T30" fmla="*/ 190 w 1198"/>
                <a:gd name="T31" fmla="*/ 144 h 719"/>
                <a:gd name="T32" fmla="*/ 131 w 1198"/>
                <a:gd name="T33" fmla="*/ 169 h 719"/>
                <a:gd name="T34" fmla="*/ 82 w 1198"/>
                <a:gd name="T35" fmla="*/ 198 h 719"/>
                <a:gd name="T36" fmla="*/ 47 w 1198"/>
                <a:gd name="T37" fmla="*/ 232 h 719"/>
                <a:gd name="T38" fmla="*/ 23 w 1198"/>
                <a:gd name="T39" fmla="*/ 273 h 719"/>
                <a:gd name="T40" fmla="*/ 8 w 1198"/>
                <a:gd name="T41" fmla="*/ 323 h 719"/>
                <a:gd name="T42" fmla="*/ 1 w 1198"/>
                <a:gd name="T43" fmla="*/ 378 h 719"/>
                <a:gd name="T44" fmla="*/ 0 w 1198"/>
                <a:gd name="T45" fmla="*/ 434 h 719"/>
                <a:gd name="T46" fmla="*/ 6 w 1198"/>
                <a:gd name="T47" fmla="*/ 489 h 719"/>
                <a:gd name="T48" fmla="*/ 17 w 1198"/>
                <a:gd name="T49" fmla="*/ 539 h 719"/>
                <a:gd name="T50" fmla="*/ 33 w 1198"/>
                <a:gd name="T51" fmla="*/ 582 h 719"/>
                <a:gd name="T52" fmla="*/ 51 w 1198"/>
                <a:gd name="T53" fmla="*/ 615 h 719"/>
                <a:gd name="T54" fmla="*/ 77 w 1198"/>
                <a:gd name="T55" fmla="*/ 638 h 719"/>
                <a:gd name="T56" fmla="*/ 110 w 1198"/>
                <a:gd name="T57" fmla="*/ 656 h 719"/>
                <a:gd name="T58" fmla="*/ 159 w 1198"/>
                <a:gd name="T59" fmla="*/ 670 h 719"/>
                <a:gd name="T60" fmla="*/ 248 w 1198"/>
                <a:gd name="T61" fmla="*/ 683 h 719"/>
                <a:gd name="T62" fmla="*/ 342 w 1198"/>
                <a:gd name="T63" fmla="*/ 692 h 719"/>
                <a:gd name="T64" fmla="*/ 401 w 1198"/>
                <a:gd name="T65" fmla="*/ 700 h 719"/>
                <a:gd name="T66" fmla="*/ 492 w 1198"/>
                <a:gd name="T67" fmla="*/ 710 h 719"/>
                <a:gd name="T68" fmla="*/ 631 w 1198"/>
                <a:gd name="T69" fmla="*/ 717 h 719"/>
                <a:gd name="T70" fmla="*/ 708 w 1198"/>
                <a:gd name="T71" fmla="*/ 719 h 719"/>
                <a:gd name="T72" fmla="*/ 753 w 1198"/>
                <a:gd name="T73" fmla="*/ 719 h 719"/>
                <a:gd name="T74" fmla="*/ 791 w 1198"/>
                <a:gd name="T75" fmla="*/ 719 h 719"/>
                <a:gd name="T76" fmla="*/ 824 w 1198"/>
                <a:gd name="T77" fmla="*/ 718 h 719"/>
                <a:gd name="T78" fmla="*/ 876 w 1198"/>
                <a:gd name="T79" fmla="*/ 712 h 719"/>
                <a:gd name="T80" fmla="*/ 931 w 1198"/>
                <a:gd name="T81" fmla="*/ 700 h 719"/>
                <a:gd name="T82" fmla="*/ 977 w 1198"/>
                <a:gd name="T83" fmla="*/ 687 h 719"/>
                <a:gd name="T84" fmla="*/ 1029 w 1198"/>
                <a:gd name="T85" fmla="*/ 672 h 719"/>
                <a:gd name="T86" fmla="*/ 1096 w 1198"/>
                <a:gd name="T87" fmla="*/ 652 h 719"/>
                <a:gd name="T88" fmla="*/ 1142 w 1198"/>
                <a:gd name="T89" fmla="*/ 627 h 719"/>
                <a:gd name="T90" fmla="*/ 1168 w 1198"/>
                <a:gd name="T91" fmla="*/ 601 h 719"/>
                <a:gd name="T92" fmla="*/ 1188 w 1198"/>
                <a:gd name="T93" fmla="*/ 554 h 719"/>
                <a:gd name="T94" fmla="*/ 1196 w 1198"/>
                <a:gd name="T95" fmla="*/ 498 h 719"/>
                <a:gd name="T96" fmla="*/ 1197 w 1198"/>
                <a:gd name="T97" fmla="*/ 433 h 719"/>
                <a:gd name="T98" fmla="*/ 1196 w 1198"/>
                <a:gd name="T99" fmla="*/ 361 h 719"/>
                <a:gd name="T100" fmla="*/ 1196 w 1198"/>
                <a:gd name="T101" fmla="*/ 321 h 719"/>
                <a:gd name="T102" fmla="*/ 1197 w 1198"/>
                <a:gd name="T103" fmla="*/ 271 h 719"/>
                <a:gd name="T104" fmla="*/ 1197 w 1198"/>
                <a:gd name="T105" fmla="*/ 166 h 719"/>
                <a:gd name="T106" fmla="*/ 1194 w 1198"/>
                <a:gd name="T107" fmla="*/ 103 h 719"/>
                <a:gd name="T108" fmla="*/ 1186 w 1198"/>
                <a:gd name="T109" fmla="*/ 61 h 719"/>
                <a:gd name="T110" fmla="*/ 1173 w 1198"/>
                <a:gd name="T111" fmla="*/ 28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8" h="719">
                  <a:moveTo>
                    <a:pt x="1160" y="13"/>
                  </a:moveTo>
                  <a:lnTo>
                    <a:pt x="1154" y="9"/>
                  </a:lnTo>
                  <a:lnTo>
                    <a:pt x="1149" y="5"/>
                  </a:lnTo>
                  <a:lnTo>
                    <a:pt x="1142" y="3"/>
                  </a:lnTo>
                  <a:lnTo>
                    <a:pt x="1137" y="2"/>
                  </a:lnTo>
                  <a:lnTo>
                    <a:pt x="1130" y="0"/>
                  </a:lnTo>
                  <a:lnTo>
                    <a:pt x="1123" y="0"/>
                  </a:lnTo>
                  <a:lnTo>
                    <a:pt x="1116" y="0"/>
                  </a:lnTo>
                  <a:lnTo>
                    <a:pt x="1107" y="2"/>
                  </a:lnTo>
                  <a:lnTo>
                    <a:pt x="1099" y="3"/>
                  </a:lnTo>
                  <a:lnTo>
                    <a:pt x="1091" y="5"/>
                  </a:lnTo>
                  <a:lnTo>
                    <a:pt x="1082" y="7"/>
                  </a:lnTo>
                  <a:lnTo>
                    <a:pt x="1074" y="10"/>
                  </a:lnTo>
                  <a:lnTo>
                    <a:pt x="1064" y="13"/>
                  </a:lnTo>
                  <a:lnTo>
                    <a:pt x="1055" y="17"/>
                  </a:lnTo>
                  <a:lnTo>
                    <a:pt x="1036" y="24"/>
                  </a:lnTo>
                  <a:lnTo>
                    <a:pt x="1016" y="32"/>
                  </a:lnTo>
                  <a:lnTo>
                    <a:pt x="997" y="40"/>
                  </a:lnTo>
                  <a:lnTo>
                    <a:pt x="977" y="49"/>
                  </a:lnTo>
                  <a:lnTo>
                    <a:pt x="956" y="56"/>
                  </a:lnTo>
                  <a:lnTo>
                    <a:pt x="936" y="65"/>
                  </a:lnTo>
                  <a:lnTo>
                    <a:pt x="925" y="67"/>
                  </a:lnTo>
                  <a:lnTo>
                    <a:pt x="915" y="70"/>
                  </a:lnTo>
                  <a:lnTo>
                    <a:pt x="904" y="73"/>
                  </a:lnTo>
                  <a:lnTo>
                    <a:pt x="895" y="75"/>
                  </a:lnTo>
                  <a:lnTo>
                    <a:pt x="885" y="76"/>
                  </a:lnTo>
                  <a:lnTo>
                    <a:pt x="875" y="77"/>
                  </a:lnTo>
                  <a:lnTo>
                    <a:pt x="866" y="77"/>
                  </a:lnTo>
                  <a:lnTo>
                    <a:pt x="855" y="79"/>
                  </a:lnTo>
                  <a:lnTo>
                    <a:pt x="837" y="77"/>
                  </a:lnTo>
                  <a:lnTo>
                    <a:pt x="817" y="76"/>
                  </a:lnTo>
                  <a:lnTo>
                    <a:pt x="798" y="75"/>
                  </a:lnTo>
                  <a:lnTo>
                    <a:pt x="778" y="73"/>
                  </a:lnTo>
                  <a:lnTo>
                    <a:pt x="758" y="70"/>
                  </a:lnTo>
                  <a:lnTo>
                    <a:pt x="739" y="67"/>
                  </a:lnTo>
                  <a:lnTo>
                    <a:pt x="719" y="65"/>
                  </a:lnTo>
                  <a:lnTo>
                    <a:pt x="698" y="61"/>
                  </a:lnTo>
                  <a:lnTo>
                    <a:pt x="677" y="59"/>
                  </a:lnTo>
                  <a:lnTo>
                    <a:pt x="655" y="58"/>
                  </a:lnTo>
                  <a:lnTo>
                    <a:pt x="632" y="56"/>
                  </a:lnTo>
                  <a:lnTo>
                    <a:pt x="610" y="56"/>
                  </a:lnTo>
                  <a:lnTo>
                    <a:pt x="599" y="56"/>
                  </a:lnTo>
                  <a:lnTo>
                    <a:pt x="586" y="56"/>
                  </a:lnTo>
                  <a:lnTo>
                    <a:pt x="574" y="58"/>
                  </a:lnTo>
                  <a:lnTo>
                    <a:pt x="562" y="59"/>
                  </a:lnTo>
                  <a:lnTo>
                    <a:pt x="550" y="61"/>
                  </a:lnTo>
                  <a:lnTo>
                    <a:pt x="537" y="63"/>
                  </a:lnTo>
                  <a:lnTo>
                    <a:pt x="524" y="65"/>
                  </a:lnTo>
                  <a:lnTo>
                    <a:pt x="510" y="68"/>
                  </a:lnTo>
                  <a:lnTo>
                    <a:pt x="495" y="70"/>
                  </a:lnTo>
                  <a:lnTo>
                    <a:pt x="480" y="73"/>
                  </a:lnTo>
                  <a:lnTo>
                    <a:pt x="464" y="76"/>
                  </a:lnTo>
                  <a:lnTo>
                    <a:pt x="448" y="79"/>
                  </a:lnTo>
                  <a:lnTo>
                    <a:pt x="432" y="82"/>
                  </a:lnTo>
                  <a:lnTo>
                    <a:pt x="415" y="86"/>
                  </a:lnTo>
                  <a:lnTo>
                    <a:pt x="398" y="89"/>
                  </a:lnTo>
                  <a:lnTo>
                    <a:pt x="380" y="93"/>
                  </a:lnTo>
                  <a:lnTo>
                    <a:pt x="345" y="100"/>
                  </a:lnTo>
                  <a:lnTo>
                    <a:pt x="310" y="108"/>
                  </a:lnTo>
                  <a:lnTo>
                    <a:pt x="274" y="117"/>
                  </a:lnTo>
                  <a:lnTo>
                    <a:pt x="240" y="128"/>
                  </a:lnTo>
                  <a:lnTo>
                    <a:pt x="223" y="132"/>
                  </a:lnTo>
                  <a:lnTo>
                    <a:pt x="206" y="138"/>
                  </a:lnTo>
                  <a:lnTo>
                    <a:pt x="190" y="144"/>
                  </a:lnTo>
                  <a:lnTo>
                    <a:pt x="175" y="150"/>
                  </a:lnTo>
                  <a:lnTo>
                    <a:pt x="159" y="156"/>
                  </a:lnTo>
                  <a:lnTo>
                    <a:pt x="145" y="163"/>
                  </a:lnTo>
                  <a:lnTo>
                    <a:pt x="131" y="169"/>
                  </a:lnTo>
                  <a:lnTo>
                    <a:pt x="117" y="176"/>
                  </a:lnTo>
                  <a:lnTo>
                    <a:pt x="104" y="183"/>
                  </a:lnTo>
                  <a:lnTo>
                    <a:pt x="92" y="191"/>
                  </a:lnTo>
                  <a:lnTo>
                    <a:pt x="82" y="198"/>
                  </a:lnTo>
                  <a:lnTo>
                    <a:pt x="71" y="206"/>
                  </a:lnTo>
                  <a:lnTo>
                    <a:pt x="62" y="214"/>
                  </a:lnTo>
                  <a:lnTo>
                    <a:pt x="54" y="222"/>
                  </a:lnTo>
                  <a:lnTo>
                    <a:pt x="47" y="232"/>
                  </a:lnTo>
                  <a:lnTo>
                    <a:pt x="40" y="241"/>
                  </a:lnTo>
                  <a:lnTo>
                    <a:pt x="34" y="250"/>
                  </a:lnTo>
                  <a:lnTo>
                    <a:pt x="28" y="262"/>
                  </a:lnTo>
                  <a:lnTo>
                    <a:pt x="23" y="273"/>
                  </a:lnTo>
                  <a:lnTo>
                    <a:pt x="19" y="284"/>
                  </a:lnTo>
                  <a:lnTo>
                    <a:pt x="14" y="297"/>
                  </a:lnTo>
                  <a:lnTo>
                    <a:pt x="10" y="310"/>
                  </a:lnTo>
                  <a:lnTo>
                    <a:pt x="8" y="323"/>
                  </a:lnTo>
                  <a:lnTo>
                    <a:pt x="6" y="336"/>
                  </a:lnTo>
                  <a:lnTo>
                    <a:pt x="3" y="350"/>
                  </a:lnTo>
                  <a:lnTo>
                    <a:pt x="2" y="364"/>
                  </a:lnTo>
                  <a:lnTo>
                    <a:pt x="1" y="378"/>
                  </a:lnTo>
                  <a:lnTo>
                    <a:pt x="0" y="391"/>
                  </a:lnTo>
                  <a:lnTo>
                    <a:pt x="0" y="406"/>
                  </a:lnTo>
                  <a:lnTo>
                    <a:pt x="0" y="420"/>
                  </a:lnTo>
                  <a:lnTo>
                    <a:pt x="0" y="434"/>
                  </a:lnTo>
                  <a:lnTo>
                    <a:pt x="1" y="448"/>
                  </a:lnTo>
                  <a:lnTo>
                    <a:pt x="2" y="461"/>
                  </a:lnTo>
                  <a:lnTo>
                    <a:pt x="5" y="475"/>
                  </a:lnTo>
                  <a:lnTo>
                    <a:pt x="6" y="489"/>
                  </a:lnTo>
                  <a:lnTo>
                    <a:pt x="8" y="502"/>
                  </a:lnTo>
                  <a:lnTo>
                    <a:pt x="12" y="514"/>
                  </a:lnTo>
                  <a:lnTo>
                    <a:pt x="14" y="526"/>
                  </a:lnTo>
                  <a:lnTo>
                    <a:pt x="17" y="539"/>
                  </a:lnTo>
                  <a:lnTo>
                    <a:pt x="21" y="551"/>
                  </a:lnTo>
                  <a:lnTo>
                    <a:pt x="24" y="561"/>
                  </a:lnTo>
                  <a:lnTo>
                    <a:pt x="28" y="572"/>
                  </a:lnTo>
                  <a:lnTo>
                    <a:pt x="33" y="582"/>
                  </a:lnTo>
                  <a:lnTo>
                    <a:pt x="37" y="590"/>
                  </a:lnTo>
                  <a:lnTo>
                    <a:pt x="42" y="600"/>
                  </a:lnTo>
                  <a:lnTo>
                    <a:pt x="47" y="607"/>
                  </a:lnTo>
                  <a:lnTo>
                    <a:pt x="51" y="615"/>
                  </a:lnTo>
                  <a:lnTo>
                    <a:pt x="57" y="621"/>
                  </a:lnTo>
                  <a:lnTo>
                    <a:pt x="63" y="627"/>
                  </a:lnTo>
                  <a:lnTo>
                    <a:pt x="70" y="632"/>
                  </a:lnTo>
                  <a:lnTo>
                    <a:pt x="77" y="638"/>
                  </a:lnTo>
                  <a:lnTo>
                    <a:pt x="85" y="643"/>
                  </a:lnTo>
                  <a:lnTo>
                    <a:pt x="92" y="648"/>
                  </a:lnTo>
                  <a:lnTo>
                    <a:pt x="101" y="651"/>
                  </a:lnTo>
                  <a:lnTo>
                    <a:pt x="110" y="656"/>
                  </a:lnTo>
                  <a:lnTo>
                    <a:pt x="119" y="659"/>
                  </a:lnTo>
                  <a:lnTo>
                    <a:pt x="128" y="662"/>
                  </a:lnTo>
                  <a:lnTo>
                    <a:pt x="138" y="665"/>
                  </a:lnTo>
                  <a:lnTo>
                    <a:pt x="159" y="670"/>
                  </a:lnTo>
                  <a:lnTo>
                    <a:pt x="180" y="673"/>
                  </a:lnTo>
                  <a:lnTo>
                    <a:pt x="202" y="677"/>
                  </a:lnTo>
                  <a:lnTo>
                    <a:pt x="225" y="680"/>
                  </a:lnTo>
                  <a:lnTo>
                    <a:pt x="248" y="683"/>
                  </a:lnTo>
                  <a:lnTo>
                    <a:pt x="272" y="685"/>
                  </a:lnTo>
                  <a:lnTo>
                    <a:pt x="295" y="686"/>
                  </a:lnTo>
                  <a:lnTo>
                    <a:pt x="319" y="689"/>
                  </a:lnTo>
                  <a:lnTo>
                    <a:pt x="342" y="692"/>
                  </a:lnTo>
                  <a:lnTo>
                    <a:pt x="365" y="696"/>
                  </a:lnTo>
                  <a:lnTo>
                    <a:pt x="377" y="697"/>
                  </a:lnTo>
                  <a:lnTo>
                    <a:pt x="389" y="698"/>
                  </a:lnTo>
                  <a:lnTo>
                    <a:pt x="401" y="700"/>
                  </a:lnTo>
                  <a:lnTo>
                    <a:pt x="413" y="701"/>
                  </a:lnTo>
                  <a:lnTo>
                    <a:pt x="439" y="704"/>
                  </a:lnTo>
                  <a:lnTo>
                    <a:pt x="466" y="707"/>
                  </a:lnTo>
                  <a:lnTo>
                    <a:pt x="492" y="710"/>
                  </a:lnTo>
                  <a:lnTo>
                    <a:pt x="520" y="711"/>
                  </a:lnTo>
                  <a:lnTo>
                    <a:pt x="576" y="714"/>
                  </a:lnTo>
                  <a:lnTo>
                    <a:pt x="604" y="715"/>
                  </a:lnTo>
                  <a:lnTo>
                    <a:pt x="631" y="717"/>
                  </a:lnTo>
                  <a:lnTo>
                    <a:pt x="658" y="718"/>
                  </a:lnTo>
                  <a:lnTo>
                    <a:pt x="684" y="719"/>
                  </a:lnTo>
                  <a:lnTo>
                    <a:pt x="695" y="719"/>
                  </a:lnTo>
                  <a:lnTo>
                    <a:pt x="708" y="719"/>
                  </a:lnTo>
                  <a:lnTo>
                    <a:pt x="720" y="719"/>
                  </a:lnTo>
                  <a:lnTo>
                    <a:pt x="732" y="719"/>
                  </a:lnTo>
                  <a:lnTo>
                    <a:pt x="742" y="719"/>
                  </a:lnTo>
                  <a:lnTo>
                    <a:pt x="753" y="719"/>
                  </a:lnTo>
                  <a:lnTo>
                    <a:pt x="763" y="719"/>
                  </a:lnTo>
                  <a:lnTo>
                    <a:pt x="773" y="719"/>
                  </a:lnTo>
                  <a:lnTo>
                    <a:pt x="782" y="719"/>
                  </a:lnTo>
                  <a:lnTo>
                    <a:pt x="791" y="719"/>
                  </a:lnTo>
                  <a:lnTo>
                    <a:pt x="801" y="719"/>
                  </a:lnTo>
                  <a:lnTo>
                    <a:pt x="809" y="718"/>
                  </a:lnTo>
                  <a:lnTo>
                    <a:pt x="816" y="718"/>
                  </a:lnTo>
                  <a:lnTo>
                    <a:pt x="824" y="718"/>
                  </a:lnTo>
                  <a:lnTo>
                    <a:pt x="839" y="717"/>
                  </a:lnTo>
                  <a:lnTo>
                    <a:pt x="852" y="715"/>
                  </a:lnTo>
                  <a:lnTo>
                    <a:pt x="865" y="713"/>
                  </a:lnTo>
                  <a:lnTo>
                    <a:pt x="876" y="712"/>
                  </a:lnTo>
                  <a:lnTo>
                    <a:pt x="888" y="710"/>
                  </a:lnTo>
                  <a:lnTo>
                    <a:pt x="900" y="707"/>
                  </a:lnTo>
                  <a:lnTo>
                    <a:pt x="910" y="705"/>
                  </a:lnTo>
                  <a:lnTo>
                    <a:pt x="931" y="700"/>
                  </a:lnTo>
                  <a:lnTo>
                    <a:pt x="943" y="697"/>
                  </a:lnTo>
                  <a:lnTo>
                    <a:pt x="953" y="693"/>
                  </a:lnTo>
                  <a:lnTo>
                    <a:pt x="965" y="691"/>
                  </a:lnTo>
                  <a:lnTo>
                    <a:pt x="977" y="687"/>
                  </a:lnTo>
                  <a:lnTo>
                    <a:pt x="990" y="683"/>
                  </a:lnTo>
                  <a:lnTo>
                    <a:pt x="1002" y="679"/>
                  </a:lnTo>
                  <a:lnTo>
                    <a:pt x="1015" y="676"/>
                  </a:lnTo>
                  <a:lnTo>
                    <a:pt x="1029" y="672"/>
                  </a:lnTo>
                  <a:lnTo>
                    <a:pt x="1056" y="665"/>
                  </a:lnTo>
                  <a:lnTo>
                    <a:pt x="1070" y="662"/>
                  </a:lnTo>
                  <a:lnTo>
                    <a:pt x="1083" y="657"/>
                  </a:lnTo>
                  <a:lnTo>
                    <a:pt x="1096" y="652"/>
                  </a:lnTo>
                  <a:lnTo>
                    <a:pt x="1109" y="647"/>
                  </a:lnTo>
                  <a:lnTo>
                    <a:pt x="1120" y="641"/>
                  </a:lnTo>
                  <a:lnTo>
                    <a:pt x="1132" y="635"/>
                  </a:lnTo>
                  <a:lnTo>
                    <a:pt x="1142" y="627"/>
                  </a:lnTo>
                  <a:lnTo>
                    <a:pt x="1152" y="620"/>
                  </a:lnTo>
                  <a:lnTo>
                    <a:pt x="1160" y="610"/>
                  </a:lnTo>
                  <a:lnTo>
                    <a:pt x="1165" y="606"/>
                  </a:lnTo>
                  <a:lnTo>
                    <a:pt x="1168" y="601"/>
                  </a:lnTo>
                  <a:lnTo>
                    <a:pt x="1174" y="590"/>
                  </a:lnTo>
                  <a:lnTo>
                    <a:pt x="1180" y="579"/>
                  </a:lnTo>
                  <a:lnTo>
                    <a:pt x="1184" y="567"/>
                  </a:lnTo>
                  <a:lnTo>
                    <a:pt x="1188" y="554"/>
                  </a:lnTo>
                  <a:lnTo>
                    <a:pt x="1191" y="541"/>
                  </a:lnTo>
                  <a:lnTo>
                    <a:pt x="1194" y="527"/>
                  </a:lnTo>
                  <a:lnTo>
                    <a:pt x="1195" y="513"/>
                  </a:lnTo>
                  <a:lnTo>
                    <a:pt x="1196" y="498"/>
                  </a:lnTo>
                  <a:lnTo>
                    <a:pt x="1197" y="483"/>
                  </a:lnTo>
                  <a:lnTo>
                    <a:pt x="1197" y="467"/>
                  </a:lnTo>
                  <a:lnTo>
                    <a:pt x="1197" y="450"/>
                  </a:lnTo>
                  <a:lnTo>
                    <a:pt x="1197" y="433"/>
                  </a:lnTo>
                  <a:lnTo>
                    <a:pt x="1197" y="415"/>
                  </a:lnTo>
                  <a:lnTo>
                    <a:pt x="1197" y="398"/>
                  </a:lnTo>
                  <a:lnTo>
                    <a:pt x="1197" y="380"/>
                  </a:lnTo>
                  <a:lnTo>
                    <a:pt x="1196" y="361"/>
                  </a:lnTo>
                  <a:lnTo>
                    <a:pt x="1196" y="352"/>
                  </a:lnTo>
                  <a:lnTo>
                    <a:pt x="1196" y="343"/>
                  </a:lnTo>
                  <a:lnTo>
                    <a:pt x="1196" y="331"/>
                  </a:lnTo>
                  <a:lnTo>
                    <a:pt x="1196" y="321"/>
                  </a:lnTo>
                  <a:lnTo>
                    <a:pt x="1197" y="309"/>
                  </a:lnTo>
                  <a:lnTo>
                    <a:pt x="1197" y="297"/>
                  </a:lnTo>
                  <a:lnTo>
                    <a:pt x="1197" y="284"/>
                  </a:lnTo>
                  <a:lnTo>
                    <a:pt x="1197" y="271"/>
                  </a:lnTo>
                  <a:lnTo>
                    <a:pt x="1198" y="246"/>
                  </a:lnTo>
                  <a:lnTo>
                    <a:pt x="1198" y="219"/>
                  </a:lnTo>
                  <a:lnTo>
                    <a:pt x="1198" y="192"/>
                  </a:lnTo>
                  <a:lnTo>
                    <a:pt x="1197" y="166"/>
                  </a:lnTo>
                  <a:lnTo>
                    <a:pt x="1196" y="141"/>
                  </a:lnTo>
                  <a:lnTo>
                    <a:pt x="1196" y="128"/>
                  </a:lnTo>
                  <a:lnTo>
                    <a:pt x="1195" y="116"/>
                  </a:lnTo>
                  <a:lnTo>
                    <a:pt x="1194" y="103"/>
                  </a:lnTo>
                  <a:lnTo>
                    <a:pt x="1191" y="93"/>
                  </a:lnTo>
                  <a:lnTo>
                    <a:pt x="1190" y="81"/>
                  </a:lnTo>
                  <a:lnTo>
                    <a:pt x="1188" y="70"/>
                  </a:lnTo>
                  <a:lnTo>
                    <a:pt x="1186" y="61"/>
                  </a:lnTo>
                  <a:lnTo>
                    <a:pt x="1183" y="52"/>
                  </a:lnTo>
                  <a:lnTo>
                    <a:pt x="1180" y="44"/>
                  </a:lnTo>
                  <a:lnTo>
                    <a:pt x="1176" y="35"/>
                  </a:lnTo>
                  <a:lnTo>
                    <a:pt x="1173" y="28"/>
                  </a:lnTo>
                  <a:lnTo>
                    <a:pt x="1169" y="23"/>
                  </a:lnTo>
                  <a:lnTo>
                    <a:pt x="1165" y="17"/>
                  </a:lnTo>
                  <a:lnTo>
                    <a:pt x="1160" y="13"/>
                  </a:lnTo>
                  <a:close/>
                </a:path>
              </a:pathLst>
            </a:custGeom>
            <a:gradFill rotWithShape="1">
              <a:gsLst>
                <a:gs pos="0">
                  <a:srgbClr val="00FFFF"/>
                </a:gs>
                <a:gs pos="100000">
                  <a:srgbClr val="FFFFF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134480" name="Line 336">
              <a:extLst>
                <a:ext uri="{FF2B5EF4-FFF2-40B4-BE49-F238E27FC236}">
                  <a16:creationId xmlns:a16="http://schemas.microsoft.com/office/drawing/2014/main" id="{183B3A5E-B9B9-E8C0-0798-BF6A44EA1912}"/>
                </a:ext>
              </a:extLst>
            </p:cNvPr>
            <p:cNvSpPr>
              <a:spLocks noChangeShapeType="1"/>
            </p:cNvSpPr>
            <p:nvPr/>
          </p:nvSpPr>
          <p:spPr bwMode="auto">
            <a:xfrm flipV="1">
              <a:off x="2735" y="1558"/>
              <a:ext cx="309" cy="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grpSp>
      <p:sp>
        <p:nvSpPr>
          <p:cNvPr id="134493" name="Rectangle 349">
            <a:extLst>
              <a:ext uri="{FF2B5EF4-FFF2-40B4-BE49-F238E27FC236}">
                <a16:creationId xmlns:a16="http://schemas.microsoft.com/office/drawing/2014/main" id="{34ADD081-C397-83C0-9C1C-BFBDDDE2C099}"/>
              </a:ext>
            </a:extLst>
          </p:cNvPr>
          <p:cNvSpPr>
            <a:spLocks noChangeArrowheads="1"/>
          </p:cNvSpPr>
          <p:nvPr/>
        </p:nvSpPr>
        <p:spPr bwMode="auto">
          <a:xfrm>
            <a:off x="4908550" y="2462213"/>
            <a:ext cx="493713" cy="88900"/>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4494" name="Line 350">
            <a:extLst>
              <a:ext uri="{FF2B5EF4-FFF2-40B4-BE49-F238E27FC236}">
                <a16:creationId xmlns:a16="http://schemas.microsoft.com/office/drawing/2014/main" id="{64EE4F27-F8EE-F3C0-A733-2131B8310399}"/>
              </a:ext>
            </a:extLst>
          </p:cNvPr>
          <p:cNvSpPr>
            <a:spLocks noChangeShapeType="1"/>
          </p:cNvSpPr>
          <p:nvPr/>
        </p:nvSpPr>
        <p:spPr bwMode="auto">
          <a:xfrm flipH="1">
            <a:off x="4711700" y="2378075"/>
            <a:ext cx="506413"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34495" name="Rectangle 351">
            <a:extLst>
              <a:ext uri="{FF2B5EF4-FFF2-40B4-BE49-F238E27FC236}">
                <a16:creationId xmlns:a16="http://schemas.microsoft.com/office/drawing/2014/main" id="{883ACF09-C0ED-77D7-3A53-C4FB66BEBEFE}"/>
              </a:ext>
            </a:extLst>
          </p:cNvPr>
          <p:cNvSpPr>
            <a:spLocks noChangeArrowheads="1"/>
          </p:cNvSpPr>
          <p:nvPr/>
        </p:nvSpPr>
        <p:spPr bwMode="auto">
          <a:xfrm>
            <a:off x="3554413" y="2754313"/>
            <a:ext cx="493712" cy="88900"/>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4496" name="Line 352">
            <a:extLst>
              <a:ext uri="{FF2B5EF4-FFF2-40B4-BE49-F238E27FC236}">
                <a16:creationId xmlns:a16="http://schemas.microsoft.com/office/drawing/2014/main" id="{BCD7867A-51DE-220A-5D47-E12BF59C97BF}"/>
              </a:ext>
            </a:extLst>
          </p:cNvPr>
          <p:cNvSpPr>
            <a:spLocks noChangeShapeType="1"/>
          </p:cNvSpPr>
          <p:nvPr/>
        </p:nvSpPr>
        <p:spPr bwMode="auto">
          <a:xfrm flipH="1">
            <a:off x="3709988" y="2911475"/>
            <a:ext cx="506412" cy="0"/>
          </a:xfrm>
          <a:prstGeom prst="line">
            <a:avLst/>
          </a:prstGeom>
          <a:noFill/>
          <a:ln w="190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134500" name="Oval 356">
            <a:extLst>
              <a:ext uri="{FF2B5EF4-FFF2-40B4-BE49-F238E27FC236}">
                <a16:creationId xmlns:a16="http://schemas.microsoft.com/office/drawing/2014/main" id="{986446CC-D378-679D-D24C-7BDD44BFFE71}"/>
              </a:ext>
            </a:extLst>
          </p:cNvPr>
          <p:cNvSpPr>
            <a:spLocks noChangeArrowheads="1"/>
          </p:cNvSpPr>
          <p:nvPr/>
        </p:nvSpPr>
        <p:spPr bwMode="auto">
          <a:xfrm>
            <a:off x="4287838" y="1974850"/>
            <a:ext cx="815975" cy="19685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4501" name="Oval 357">
            <a:extLst>
              <a:ext uri="{FF2B5EF4-FFF2-40B4-BE49-F238E27FC236}">
                <a16:creationId xmlns:a16="http://schemas.microsoft.com/office/drawing/2014/main" id="{AD8BA0EA-B7D4-4692-2B10-C69F242309E6}"/>
              </a:ext>
            </a:extLst>
          </p:cNvPr>
          <p:cNvSpPr>
            <a:spLocks noChangeArrowheads="1"/>
          </p:cNvSpPr>
          <p:nvPr/>
        </p:nvSpPr>
        <p:spPr bwMode="auto">
          <a:xfrm>
            <a:off x="4338638" y="2160588"/>
            <a:ext cx="350837" cy="15398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4498" name="Oval 354">
            <a:extLst>
              <a:ext uri="{FF2B5EF4-FFF2-40B4-BE49-F238E27FC236}">
                <a16:creationId xmlns:a16="http://schemas.microsoft.com/office/drawing/2014/main" id="{97781454-A40C-10D9-EF84-91BE1C8F92C7}"/>
              </a:ext>
            </a:extLst>
          </p:cNvPr>
          <p:cNvSpPr>
            <a:spLocks noChangeArrowheads="1"/>
          </p:cNvSpPr>
          <p:nvPr/>
        </p:nvSpPr>
        <p:spPr bwMode="auto">
          <a:xfrm>
            <a:off x="5670550" y="942975"/>
            <a:ext cx="2897188" cy="140493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4497" name="Text Box 353">
            <a:extLst>
              <a:ext uri="{FF2B5EF4-FFF2-40B4-BE49-F238E27FC236}">
                <a16:creationId xmlns:a16="http://schemas.microsoft.com/office/drawing/2014/main" id="{57E86AFE-590E-29B7-F678-8729C588240A}"/>
              </a:ext>
            </a:extLst>
          </p:cNvPr>
          <p:cNvSpPr txBox="1">
            <a:spLocks noChangeArrowheads="1"/>
          </p:cNvSpPr>
          <p:nvPr/>
        </p:nvSpPr>
        <p:spPr bwMode="auto">
          <a:xfrm>
            <a:off x="5745163" y="1036638"/>
            <a:ext cx="2671762"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JO" sz="2000">
                <a:latin typeface="Comic Sans MS" panose="030F0902030302020204" pitchFamily="66" charset="0"/>
              </a:rPr>
              <a:t>Should arriving packet be allowed in? Departing packet let out?</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A51D4844-280A-0078-1CB1-BFDD9D2C2452}"/>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EDDD5283-F689-EB70-4F47-F8D4144DD50A}"/>
              </a:ext>
            </a:extLst>
          </p:cNvPr>
          <p:cNvSpPr>
            <a:spLocks noGrp="1"/>
          </p:cNvSpPr>
          <p:nvPr>
            <p:ph type="sldNum" sz="quarter" idx="12"/>
          </p:nvPr>
        </p:nvSpPr>
        <p:spPr/>
        <p:txBody>
          <a:bodyPr/>
          <a:lstStyle/>
          <a:p>
            <a:r>
              <a:rPr lang="en-US" altLang="en-JO"/>
              <a:t>8-</a:t>
            </a:r>
            <a:fld id="{B3B16979-29FA-C844-85DA-D5965DE70653}" type="slidenum">
              <a:rPr lang="en-US" altLang="en-JO"/>
              <a:pPr/>
              <a:t>76</a:t>
            </a:fld>
            <a:endParaRPr lang="en-US" altLang="en-JO"/>
          </a:p>
        </p:txBody>
      </p:sp>
      <p:sp>
        <p:nvSpPr>
          <p:cNvPr id="199682" name="Rectangle 2">
            <a:extLst>
              <a:ext uri="{FF2B5EF4-FFF2-40B4-BE49-F238E27FC236}">
                <a16:creationId xmlns:a16="http://schemas.microsoft.com/office/drawing/2014/main" id="{99EA1B90-55D3-C404-37BE-C5F11DE7AFD0}"/>
              </a:ext>
            </a:extLst>
          </p:cNvPr>
          <p:cNvSpPr>
            <a:spLocks noGrp="1" noChangeArrowheads="1"/>
          </p:cNvSpPr>
          <p:nvPr>
            <p:ph type="title"/>
          </p:nvPr>
        </p:nvSpPr>
        <p:spPr/>
        <p:txBody>
          <a:bodyPr/>
          <a:lstStyle/>
          <a:p>
            <a:r>
              <a:rPr lang="en-US" altLang="en-JO" sz="3200"/>
              <a:t>Stateless packet filtering: example</a:t>
            </a:r>
          </a:p>
        </p:txBody>
      </p:sp>
      <p:sp>
        <p:nvSpPr>
          <p:cNvPr id="199684" name="Rectangle 4">
            <a:extLst>
              <a:ext uri="{FF2B5EF4-FFF2-40B4-BE49-F238E27FC236}">
                <a16:creationId xmlns:a16="http://schemas.microsoft.com/office/drawing/2014/main" id="{757D66BD-10D6-FB04-0BD9-744FA4F38E6D}"/>
              </a:ext>
            </a:extLst>
          </p:cNvPr>
          <p:cNvSpPr>
            <a:spLocks noGrp="1" noChangeArrowheads="1"/>
          </p:cNvSpPr>
          <p:nvPr>
            <p:ph type="body" sz="half" idx="2"/>
          </p:nvPr>
        </p:nvSpPr>
        <p:spPr>
          <a:xfrm>
            <a:off x="673100" y="1306513"/>
            <a:ext cx="7566025" cy="4183062"/>
          </a:xfrm>
        </p:spPr>
        <p:txBody>
          <a:bodyPr/>
          <a:lstStyle/>
          <a:p>
            <a:r>
              <a:rPr lang="en-US" altLang="en-JO" sz="2400">
                <a:solidFill>
                  <a:srgbClr val="FF0000"/>
                </a:solidFill>
              </a:rPr>
              <a:t>example 1: block incoming and outgoing datagrams with IP protocol field = 17 and with either source or dest port = 23.</a:t>
            </a:r>
            <a:endParaRPr lang="en-US" altLang="en-JO" sz="2400"/>
          </a:p>
          <a:p>
            <a:pPr lvl="1"/>
            <a:r>
              <a:rPr lang="en-US" altLang="en-JO"/>
              <a:t>all incoming, outgoing UDP flows and telnet connections are blocked.</a:t>
            </a:r>
          </a:p>
          <a:p>
            <a:r>
              <a:rPr lang="en-US" altLang="en-JO" sz="2400">
                <a:solidFill>
                  <a:srgbClr val="FF0000"/>
                </a:solidFill>
              </a:rPr>
              <a:t>example 2: Block inbound TCP segments with ACK=0.</a:t>
            </a:r>
          </a:p>
          <a:p>
            <a:pPr lvl="1"/>
            <a:r>
              <a:rPr lang="en-US" altLang="en-JO"/>
              <a:t>prevents external clients from making TCP connections with internal clients, but allows internal clients to connect to outside.</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5742111E-C5EF-9E8F-8F2C-6E932BDF0F46}"/>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AF4D4FE5-A9BD-5B06-D25F-4A4FEB2ECEE7}"/>
              </a:ext>
            </a:extLst>
          </p:cNvPr>
          <p:cNvSpPr>
            <a:spLocks noGrp="1"/>
          </p:cNvSpPr>
          <p:nvPr>
            <p:ph type="sldNum" sz="quarter" idx="12"/>
          </p:nvPr>
        </p:nvSpPr>
        <p:spPr/>
        <p:txBody>
          <a:bodyPr/>
          <a:lstStyle/>
          <a:p>
            <a:r>
              <a:rPr lang="en-US" altLang="en-JO"/>
              <a:t>8-</a:t>
            </a:r>
            <a:fld id="{F4745EFC-CAAC-4B41-8414-6BA44AD4F6B4}" type="slidenum">
              <a:rPr lang="en-US" altLang="en-JO"/>
              <a:pPr/>
              <a:t>77</a:t>
            </a:fld>
            <a:endParaRPr lang="en-US" altLang="en-JO"/>
          </a:p>
        </p:txBody>
      </p:sp>
      <p:sp>
        <p:nvSpPr>
          <p:cNvPr id="443394" name="Text Box 2">
            <a:extLst>
              <a:ext uri="{FF2B5EF4-FFF2-40B4-BE49-F238E27FC236}">
                <a16:creationId xmlns:a16="http://schemas.microsoft.com/office/drawing/2014/main" id="{68EA1124-C78C-1267-82B2-A6DA21BB5325}"/>
              </a:ext>
            </a:extLst>
          </p:cNvPr>
          <p:cNvSpPr txBox="1">
            <a:spLocks noChangeArrowheads="1"/>
          </p:cNvSpPr>
          <p:nvPr>
            <p:ph type="body" idx="1"/>
          </p:nvPr>
        </p:nvSpPr>
        <p:spPr>
          <a:xfrm>
            <a:off x="-152400" y="1219200"/>
            <a:ext cx="4267200" cy="46847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Lst>
        </p:spPr>
        <p:txBody>
          <a:bodyPr/>
          <a:lstStyle/>
          <a:p>
            <a:pPr>
              <a:spcBef>
                <a:spcPct val="0"/>
              </a:spcBef>
              <a:spcAft>
                <a:spcPct val="50000"/>
              </a:spcAft>
              <a:buClrTx/>
              <a:buSzTx/>
              <a:buFontTx/>
              <a:buNone/>
            </a:pPr>
            <a:r>
              <a:rPr lang="en-US" altLang="en-JO" sz="1800">
                <a:solidFill>
                  <a:srgbClr val="800000"/>
                </a:solidFill>
                <a:latin typeface="Times" pitchFamily="2" charset="0"/>
              </a:rPr>
              <a:t>	</a:t>
            </a:r>
          </a:p>
        </p:txBody>
      </p:sp>
      <p:graphicFrame>
        <p:nvGraphicFramePr>
          <p:cNvPr id="443420" name="Group 28">
            <a:extLst>
              <a:ext uri="{FF2B5EF4-FFF2-40B4-BE49-F238E27FC236}">
                <a16:creationId xmlns:a16="http://schemas.microsoft.com/office/drawing/2014/main" id="{98C92CBE-0393-D3F6-6DBD-1B129D7F8222}"/>
              </a:ext>
            </a:extLst>
          </p:cNvPr>
          <p:cNvGraphicFramePr>
            <a:graphicFrameLocks noGrp="1"/>
          </p:cNvGraphicFramePr>
          <p:nvPr/>
        </p:nvGraphicFramePr>
        <p:xfrm>
          <a:off x="711200" y="1490663"/>
          <a:ext cx="7854950" cy="4549775"/>
        </p:xfrm>
        <a:graphic>
          <a:graphicData uri="http://schemas.openxmlformats.org/drawingml/2006/table">
            <a:tbl>
              <a:tblPr/>
              <a:tblGrid>
                <a:gridCol w="3929063">
                  <a:extLst>
                    <a:ext uri="{9D8B030D-6E8A-4147-A177-3AD203B41FA5}">
                      <a16:colId xmlns:a16="http://schemas.microsoft.com/office/drawing/2014/main" val="4156666004"/>
                    </a:ext>
                  </a:extLst>
                </a:gridCol>
                <a:gridCol w="3925887">
                  <a:extLst>
                    <a:ext uri="{9D8B030D-6E8A-4147-A177-3AD203B41FA5}">
                      <a16:colId xmlns:a16="http://schemas.microsoft.com/office/drawing/2014/main" val="129300192"/>
                    </a:ext>
                  </a:extLst>
                </a:gridCol>
              </a:tblGrid>
              <a:tr h="500063">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800" b="0" i="0" u="sng" strike="noStrike" cap="none" normalizeH="0" baseline="0">
                          <a:ln>
                            <a:noFill/>
                          </a:ln>
                          <a:solidFill>
                            <a:srgbClr val="0000CC"/>
                          </a:solidFill>
                          <a:effectLst/>
                          <a:latin typeface="Comic Sans MS" panose="030F0902030302020204" pitchFamily="66" charset="0"/>
                        </a:rPr>
                        <a:t>Policy</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50000"/>
                        </a:spcAft>
                        <a:buClrTx/>
                        <a:buSzTx/>
                        <a:buFontTx/>
                        <a:buNone/>
                        <a:tabLst/>
                      </a:pPr>
                      <a:r>
                        <a:rPr kumimoji="0" lang="en-US" altLang="en-JO" sz="1600" b="0" i="0" u="sng" strike="noStrike" cap="none" normalizeH="0" baseline="0">
                          <a:ln>
                            <a:noFill/>
                          </a:ln>
                          <a:solidFill>
                            <a:srgbClr val="FF3300"/>
                          </a:solidFill>
                          <a:effectLst/>
                          <a:latin typeface="Comic Sans MS" panose="030F0902030302020204" pitchFamily="66" charset="0"/>
                        </a:rPr>
                        <a:t>Firewall Setting</a:t>
                      </a:r>
                      <a:endParaRPr kumimoji="0" lang="en-US" altLang="en-JO" sz="2400" b="0" i="0" u="none" strike="noStrike" cap="none" normalizeH="0" baseline="0">
                        <a:ln>
                          <a:noFill/>
                        </a:ln>
                        <a:solidFill>
                          <a:srgbClr val="FF3300"/>
                        </a:solidFill>
                        <a:effectLst/>
                        <a:latin typeface="Comic Sans MS" panose="030F0902030302020204" pitchFamily="66"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2103030044"/>
                  </a:ext>
                </a:extLst>
              </a:tr>
              <a:tr h="685800">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50000"/>
                        </a:spcAft>
                        <a:buClrTx/>
                        <a:buSzTx/>
                        <a:buFontTx/>
                        <a:buNone/>
                        <a:tabLst/>
                      </a:pPr>
                      <a:r>
                        <a:rPr kumimoji="0" lang="en-US" altLang="en-JO" sz="1800" b="0" i="0" u="none" strike="noStrike" cap="none" normalizeH="0" baseline="0">
                          <a:ln>
                            <a:noFill/>
                          </a:ln>
                          <a:solidFill>
                            <a:srgbClr val="0000CC"/>
                          </a:solidFill>
                          <a:effectLst/>
                          <a:latin typeface="Comic Sans MS" panose="030F0902030302020204" pitchFamily="66" charset="0"/>
                        </a:rPr>
                        <a:t>No outside Web access.</a:t>
                      </a:r>
                      <a:endParaRPr kumimoji="0" lang="en-US" altLang="en-JO" sz="2400" b="0" i="0" u="none" strike="noStrike" cap="none" normalizeH="0" baseline="0">
                        <a:ln>
                          <a:noFill/>
                        </a:ln>
                        <a:solidFill>
                          <a:srgbClr val="0000CC"/>
                        </a:solidFill>
                        <a:effectLst/>
                        <a:latin typeface="Comic Sans MS" panose="030F0902030302020204" pitchFamily="66"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50000"/>
                        </a:spcAft>
                        <a:buClrTx/>
                        <a:buSzTx/>
                        <a:buFontTx/>
                        <a:buNone/>
                        <a:tabLst/>
                      </a:pPr>
                      <a:r>
                        <a:rPr kumimoji="0" lang="en-US" altLang="en-JO" sz="1600" b="0" i="0" u="none" strike="noStrike" cap="none" normalizeH="0" baseline="0">
                          <a:ln>
                            <a:noFill/>
                          </a:ln>
                          <a:solidFill>
                            <a:srgbClr val="FF3300"/>
                          </a:solidFill>
                          <a:effectLst/>
                          <a:latin typeface="Comic Sans MS" panose="030F0902030302020204" pitchFamily="66" charset="0"/>
                        </a:rPr>
                        <a:t>Drop all outgoing packets to any IP address, port 80</a:t>
                      </a:r>
                      <a:endParaRPr kumimoji="0" lang="en-US" altLang="en-JO" sz="2400" b="0" i="0" u="none" strike="noStrike" cap="none" normalizeH="0" baseline="0">
                        <a:ln>
                          <a:noFill/>
                        </a:ln>
                        <a:solidFill>
                          <a:srgbClr val="FF3300"/>
                        </a:solidFill>
                        <a:effectLst/>
                        <a:latin typeface="Comic Sans MS" panose="030F0902030302020204" pitchFamily="66"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3491282318"/>
                  </a:ext>
                </a:extLst>
              </a:tr>
              <a:tr h="812800">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50000"/>
                        </a:spcAft>
                        <a:buClrTx/>
                        <a:buSzTx/>
                        <a:buFontTx/>
                        <a:buNone/>
                        <a:tabLst/>
                      </a:pPr>
                      <a:r>
                        <a:rPr kumimoji="0" lang="en-US" altLang="en-JO" sz="1800" b="0" i="0" u="none" strike="noStrike" cap="none" normalizeH="0" baseline="0">
                          <a:ln>
                            <a:noFill/>
                          </a:ln>
                          <a:solidFill>
                            <a:srgbClr val="0000CC"/>
                          </a:solidFill>
                          <a:effectLst/>
                          <a:latin typeface="Comic Sans MS" panose="030F0902030302020204" pitchFamily="66" charset="0"/>
                        </a:rPr>
                        <a:t>No incoming TCP connections, except those for institution’s public Web server only.</a:t>
                      </a:r>
                      <a:endParaRPr kumimoji="0" lang="en-US" altLang="en-JO" sz="2400" b="0" i="0" u="none" strike="noStrike" cap="none" normalizeH="0" baseline="0">
                        <a:ln>
                          <a:noFill/>
                        </a:ln>
                        <a:solidFill>
                          <a:srgbClr val="0000CC"/>
                        </a:solidFill>
                        <a:effectLst/>
                        <a:latin typeface="Comic Sans MS" panose="030F0902030302020204" pitchFamily="66"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rgbClr val="FF3300"/>
                          </a:solidFill>
                          <a:effectLst/>
                          <a:latin typeface="Comic Sans MS" panose="030F0902030302020204" pitchFamily="66" charset="0"/>
                        </a:rPr>
                        <a:t>Drop all incoming TCP SYN packets to any IP except 130.207.244.203, port 80</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917951558"/>
                  </a:ext>
                </a:extLst>
              </a:tr>
              <a:tr h="812800">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50000"/>
                        </a:spcAft>
                        <a:buClrTx/>
                        <a:buSzTx/>
                        <a:buFontTx/>
                        <a:buNone/>
                        <a:tabLst/>
                      </a:pPr>
                      <a:r>
                        <a:rPr kumimoji="0" lang="en-US" altLang="en-JO" sz="1800" b="0" i="0" u="none" strike="noStrike" cap="none" normalizeH="0" baseline="0">
                          <a:ln>
                            <a:noFill/>
                          </a:ln>
                          <a:solidFill>
                            <a:srgbClr val="0000CC"/>
                          </a:solidFill>
                          <a:effectLst/>
                          <a:latin typeface="Comic Sans MS" panose="030F0902030302020204" pitchFamily="66" charset="0"/>
                        </a:rPr>
                        <a:t>Prevent Web-radios from eating up the available bandwidth.</a:t>
                      </a:r>
                      <a:endParaRPr kumimoji="0" lang="en-US" altLang="en-JO" sz="2400" b="0" i="0" u="none" strike="noStrike" cap="none" normalizeH="0" baseline="0">
                        <a:ln>
                          <a:noFill/>
                        </a:ln>
                        <a:solidFill>
                          <a:srgbClr val="0000CC"/>
                        </a:solidFill>
                        <a:effectLst/>
                        <a:latin typeface="Comic Sans MS" panose="030F0902030302020204" pitchFamily="66"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50000"/>
                        </a:spcAft>
                        <a:buClrTx/>
                        <a:buSzTx/>
                        <a:buFontTx/>
                        <a:buNone/>
                        <a:tabLst/>
                      </a:pPr>
                      <a:r>
                        <a:rPr kumimoji="0" lang="en-US" altLang="en-JO" sz="1600" b="0" i="0" u="none" strike="noStrike" cap="none" normalizeH="0" baseline="0">
                          <a:ln>
                            <a:noFill/>
                          </a:ln>
                          <a:solidFill>
                            <a:srgbClr val="FF3300"/>
                          </a:solidFill>
                          <a:effectLst/>
                          <a:latin typeface="Comic Sans MS" panose="030F0902030302020204" pitchFamily="66" charset="0"/>
                        </a:rPr>
                        <a:t>Drop all incoming UDP packets - except DNS and router broadcasts.</a:t>
                      </a:r>
                      <a:endParaRPr kumimoji="0" lang="en-US" altLang="en-JO" sz="2400" b="0" i="0" u="none" strike="noStrike" cap="none" normalizeH="0" baseline="0">
                        <a:ln>
                          <a:noFill/>
                        </a:ln>
                        <a:solidFill>
                          <a:srgbClr val="FF3300"/>
                        </a:solidFill>
                        <a:effectLst/>
                        <a:latin typeface="Comic Sans MS" panose="030F0902030302020204" pitchFamily="66"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442354761"/>
                  </a:ext>
                </a:extLst>
              </a:tr>
              <a:tr h="812800">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50000"/>
                        </a:spcAft>
                        <a:buClrTx/>
                        <a:buSzTx/>
                        <a:buFontTx/>
                        <a:buNone/>
                        <a:tabLst/>
                      </a:pPr>
                      <a:r>
                        <a:rPr kumimoji="0" lang="en-US" altLang="en-JO" sz="1800" b="0" i="0" u="none" strike="noStrike" cap="none" normalizeH="0" baseline="0">
                          <a:ln>
                            <a:noFill/>
                          </a:ln>
                          <a:solidFill>
                            <a:srgbClr val="0000CC"/>
                          </a:solidFill>
                          <a:effectLst/>
                          <a:latin typeface="Comic Sans MS" panose="030F0902030302020204" pitchFamily="66" charset="0"/>
                        </a:rPr>
                        <a:t>Prevent your network from being used for a smurf DoS attack.</a:t>
                      </a:r>
                      <a:endParaRPr kumimoji="0" lang="en-US" altLang="en-JO" sz="2400" b="0" i="0" u="none" strike="noStrike" cap="none" normalizeH="0" baseline="0">
                        <a:ln>
                          <a:noFill/>
                        </a:ln>
                        <a:solidFill>
                          <a:srgbClr val="0000CC"/>
                        </a:solidFill>
                        <a:effectLst/>
                        <a:latin typeface="Comic Sans MS" panose="030F0902030302020204" pitchFamily="66"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50000"/>
                        </a:spcAft>
                        <a:buClrTx/>
                        <a:buSzTx/>
                        <a:buFontTx/>
                        <a:buNone/>
                        <a:tabLst/>
                      </a:pPr>
                      <a:r>
                        <a:rPr kumimoji="0" lang="en-US" altLang="en-JO" sz="1600" b="0" i="0" u="none" strike="noStrike" cap="none" normalizeH="0" baseline="0">
                          <a:ln>
                            <a:noFill/>
                          </a:ln>
                          <a:solidFill>
                            <a:srgbClr val="FF3300"/>
                          </a:solidFill>
                          <a:effectLst/>
                          <a:latin typeface="Comic Sans MS" panose="030F0902030302020204" pitchFamily="66" charset="0"/>
                        </a:rPr>
                        <a:t>Drop all ICMP packets going to a “broadcast” address (eg 130.207.255.255).</a:t>
                      </a:r>
                      <a:endParaRPr kumimoji="0" lang="en-US" altLang="en-JO" sz="2400" b="0" i="0" u="none" strike="noStrike" cap="none" normalizeH="0" baseline="0">
                        <a:ln>
                          <a:noFill/>
                        </a:ln>
                        <a:solidFill>
                          <a:srgbClr val="FF3300"/>
                        </a:solidFill>
                        <a:effectLst/>
                        <a:latin typeface="Comic Sans MS" panose="030F0902030302020204" pitchFamily="66"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3888789948"/>
                  </a:ext>
                </a:extLst>
              </a:tr>
              <a:tr h="812800">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50000"/>
                        </a:spcAft>
                        <a:buClrTx/>
                        <a:buSzTx/>
                        <a:buFontTx/>
                        <a:buNone/>
                        <a:tabLst/>
                      </a:pPr>
                      <a:r>
                        <a:rPr kumimoji="0" lang="en-US" altLang="en-JO" sz="1800" b="0" i="0" u="none" strike="noStrike" cap="none" normalizeH="0" baseline="0">
                          <a:ln>
                            <a:noFill/>
                          </a:ln>
                          <a:solidFill>
                            <a:srgbClr val="0000CC"/>
                          </a:solidFill>
                          <a:effectLst/>
                          <a:latin typeface="Comic Sans MS" panose="030F0902030302020204" pitchFamily="66" charset="0"/>
                        </a:rPr>
                        <a:t>Prevent your network from being tracerouted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50000"/>
                        </a:spcAft>
                        <a:buClrTx/>
                        <a:buSzTx/>
                        <a:buFontTx/>
                        <a:buNone/>
                        <a:tabLst/>
                      </a:pPr>
                      <a:r>
                        <a:rPr kumimoji="0" lang="en-US" altLang="en-JO" sz="1600" b="0" i="0" u="none" strike="noStrike" cap="none" normalizeH="0" baseline="0">
                          <a:ln>
                            <a:noFill/>
                          </a:ln>
                          <a:solidFill>
                            <a:srgbClr val="FF3300"/>
                          </a:solidFill>
                          <a:effectLst/>
                          <a:latin typeface="Comic Sans MS" panose="030F0902030302020204" pitchFamily="66" charset="0"/>
                        </a:rPr>
                        <a:t>Drop all outgoing ICMP TTL expired traffic</a:t>
                      </a:r>
                      <a:endParaRPr kumimoji="0" lang="en-US" altLang="en-JO" sz="2400" b="0" i="0" u="none" strike="noStrike" cap="none" normalizeH="0" baseline="0">
                        <a:ln>
                          <a:noFill/>
                        </a:ln>
                        <a:solidFill>
                          <a:srgbClr val="FF3300"/>
                        </a:solidFill>
                        <a:effectLst/>
                        <a:latin typeface="Comic Sans MS" panose="030F0902030302020204" pitchFamily="66"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892254579"/>
                  </a:ext>
                </a:extLst>
              </a:tr>
            </a:tbl>
          </a:graphicData>
        </a:graphic>
      </p:graphicFrame>
      <p:sp>
        <p:nvSpPr>
          <p:cNvPr id="443418" name="Rectangle 26">
            <a:extLst>
              <a:ext uri="{FF2B5EF4-FFF2-40B4-BE49-F238E27FC236}">
                <a16:creationId xmlns:a16="http://schemas.microsoft.com/office/drawing/2014/main" id="{B209C943-9153-7ACC-350B-37B1C93B1652}"/>
              </a:ext>
            </a:extLst>
          </p:cNvPr>
          <p:cNvSpPr>
            <a:spLocks noGrp="1" noChangeArrowheads="1"/>
          </p:cNvSpPr>
          <p:nvPr>
            <p:ph type="title"/>
          </p:nvPr>
        </p:nvSpPr>
        <p:spPr>
          <a:xfrm>
            <a:off x="247650" y="228600"/>
            <a:ext cx="8372475" cy="1143000"/>
          </a:xfrm>
          <a:noFill/>
          <a:ln/>
        </p:spPr>
        <p:txBody>
          <a:bodyPr/>
          <a:lstStyle/>
          <a:p>
            <a:r>
              <a:rPr lang="en-US" altLang="en-JO" sz="3200"/>
              <a:t>Stateless packet filtering: more examples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62F7688E-336C-74BF-7040-946884FC02D4}"/>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2A1B041D-6683-883B-89A6-A4BF06BBC211}"/>
              </a:ext>
            </a:extLst>
          </p:cNvPr>
          <p:cNvSpPr>
            <a:spLocks noGrp="1"/>
          </p:cNvSpPr>
          <p:nvPr>
            <p:ph type="sldNum" sz="quarter" idx="12"/>
          </p:nvPr>
        </p:nvSpPr>
        <p:spPr/>
        <p:txBody>
          <a:bodyPr/>
          <a:lstStyle/>
          <a:p>
            <a:r>
              <a:rPr lang="en-US" altLang="en-JO"/>
              <a:t>8-</a:t>
            </a:r>
            <a:fld id="{B6B0CC99-E531-5146-94E3-A83221326070}" type="slidenum">
              <a:rPr lang="en-US" altLang="en-JO"/>
              <a:pPr/>
              <a:t>78</a:t>
            </a:fld>
            <a:endParaRPr lang="en-US" altLang="en-JO"/>
          </a:p>
        </p:txBody>
      </p:sp>
      <p:graphicFrame>
        <p:nvGraphicFramePr>
          <p:cNvPr id="446466" name="Group 2">
            <a:extLst>
              <a:ext uri="{FF2B5EF4-FFF2-40B4-BE49-F238E27FC236}">
                <a16:creationId xmlns:a16="http://schemas.microsoft.com/office/drawing/2014/main" id="{3F14C703-3613-A524-4174-1AB243DE3288}"/>
              </a:ext>
            </a:extLst>
          </p:cNvPr>
          <p:cNvGraphicFramePr>
            <a:graphicFrameLocks noGrp="1"/>
          </p:cNvGraphicFramePr>
          <p:nvPr>
            <p:ph type="tbl" idx="1"/>
          </p:nvPr>
        </p:nvGraphicFramePr>
        <p:xfrm>
          <a:off x="738188" y="2305050"/>
          <a:ext cx="8042275" cy="3732213"/>
        </p:xfrm>
        <a:graphic>
          <a:graphicData uri="http://schemas.openxmlformats.org/drawingml/2006/table">
            <a:tbl>
              <a:tblPr/>
              <a:tblGrid>
                <a:gridCol w="1173162">
                  <a:extLst>
                    <a:ext uri="{9D8B030D-6E8A-4147-A177-3AD203B41FA5}">
                      <a16:colId xmlns:a16="http://schemas.microsoft.com/office/drawing/2014/main" val="157508682"/>
                    </a:ext>
                  </a:extLst>
                </a:gridCol>
                <a:gridCol w="1174750">
                  <a:extLst>
                    <a:ext uri="{9D8B030D-6E8A-4147-A177-3AD203B41FA5}">
                      <a16:colId xmlns:a16="http://schemas.microsoft.com/office/drawing/2014/main" val="1893837025"/>
                    </a:ext>
                  </a:extLst>
                </a:gridCol>
                <a:gridCol w="1270000">
                  <a:extLst>
                    <a:ext uri="{9D8B030D-6E8A-4147-A177-3AD203B41FA5}">
                      <a16:colId xmlns:a16="http://schemas.microsoft.com/office/drawing/2014/main" val="837906889"/>
                    </a:ext>
                  </a:extLst>
                </a:gridCol>
                <a:gridCol w="1187450">
                  <a:extLst>
                    <a:ext uri="{9D8B030D-6E8A-4147-A177-3AD203B41FA5}">
                      <a16:colId xmlns:a16="http://schemas.microsoft.com/office/drawing/2014/main" val="2744979242"/>
                    </a:ext>
                  </a:extLst>
                </a:gridCol>
                <a:gridCol w="1065213">
                  <a:extLst>
                    <a:ext uri="{9D8B030D-6E8A-4147-A177-3AD203B41FA5}">
                      <a16:colId xmlns:a16="http://schemas.microsoft.com/office/drawing/2014/main" val="4138735929"/>
                    </a:ext>
                  </a:extLst>
                </a:gridCol>
                <a:gridCol w="1174750">
                  <a:extLst>
                    <a:ext uri="{9D8B030D-6E8A-4147-A177-3AD203B41FA5}">
                      <a16:colId xmlns:a16="http://schemas.microsoft.com/office/drawing/2014/main" val="2241100126"/>
                    </a:ext>
                  </a:extLst>
                </a:gridCol>
                <a:gridCol w="996950">
                  <a:extLst>
                    <a:ext uri="{9D8B030D-6E8A-4147-A177-3AD203B41FA5}">
                      <a16:colId xmlns:a16="http://schemas.microsoft.com/office/drawing/2014/main" val="1510570154"/>
                    </a:ext>
                  </a:extLst>
                </a:gridCol>
              </a:tblGrid>
              <a:tr h="138113">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action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source</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address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dest</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address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protocol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source</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port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dest</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port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flag</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bit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extLst>
                  <a:ext uri="{0D108BD9-81ED-4DB2-BD59-A6C34878D82A}">
                    <a16:rowId xmlns:a16="http://schemas.microsoft.com/office/drawing/2014/main" val="3819513684"/>
                  </a:ext>
                </a:extLst>
              </a:tr>
              <a:tr h="692150">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allow</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222.22/16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outside of</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222.22/16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TCP</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&gt; 1023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80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any</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endParaRPr kumimoji="0" lang="en-US" altLang="en-JO" sz="1600" b="0" i="0" u="none" strike="noStrike" cap="none" normalizeH="0" baseline="0">
                        <a:ln>
                          <a:noFill/>
                        </a:ln>
                        <a:solidFill>
                          <a:schemeClr val="tx1"/>
                        </a:solidFill>
                        <a:effectLst/>
                        <a:latin typeface="Comic Sans MS" panose="030F0902030302020204" pitchFamily="66"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87089984"/>
                  </a:ext>
                </a:extLst>
              </a:tr>
              <a:tr h="754063">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allow</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endParaRPr kumimoji="0" lang="en-US" altLang="en-JO" sz="1600" b="0" i="0" u="none" strike="noStrike" cap="none" normalizeH="0" baseline="0">
                        <a:ln>
                          <a:noFill/>
                        </a:ln>
                        <a:solidFill>
                          <a:schemeClr val="tx1"/>
                        </a:solidFill>
                        <a:effectLst/>
                        <a:latin typeface="Comic Sans MS" panose="030F0902030302020204" pitchFamily="66"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outside of</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222.22/16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222.22/16</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endParaRPr kumimoji="0" lang="en-US" altLang="en-JO" sz="1600" b="0" i="0" u="none" strike="noStrike" cap="none" normalizeH="0" baseline="0">
                        <a:ln>
                          <a:noFill/>
                        </a:ln>
                        <a:solidFill>
                          <a:schemeClr val="tx1"/>
                        </a:solidFill>
                        <a:effectLst/>
                        <a:latin typeface="Comic Sans MS" panose="030F0902030302020204" pitchFamily="6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TCP</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80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&gt; 1023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ACK</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939836582"/>
                  </a:ext>
                </a:extLst>
              </a:tr>
              <a:tr h="568325">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allow</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222.22/16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outside of</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222.22/16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UDP</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&gt; 1023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53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740405099"/>
                  </a:ext>
                </a:extLst>
              </a:tr>
              <a:tr h="506413">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allow</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endParaRPr kumimoji="0" lang="en-US" altLang="en-JO" sz="1600" b="0" i="0" u="none" strike="noStrike" cap="none" normalizeH="0" baseline="0">
                        <a:ln>
                          <a:noFill/>
                        </a:ln>
                        <a:solidFill>
                          <a:schemeClr val="tx1"/>
                        </a:solidFill>
                        <a:effectLst/>
                        <a:latin typeface="Comic Sans MS" panose="030F0902030302020204" pitchFamily="66"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outside of</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222.22/16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222.22/16</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endParaRPr kumimoji="0" lang="en-US" altLang="en-JO" sz="1600" b="0" i="0" u="none" strike="noStrike" cap="none" normalizeH="0" baseline="0">
                        <a:ln>
                          <a:noFill/>
                        </a:ln>
                        <a:solidFill>
                          <a:schemeClr val="tx1"/>
                        </a:solidFill>
                        <a:effectLst/>
                        <a:latin typeface="Comic Sans MS" panose="030F0902030302020204" pitchFamily="6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UDP</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53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&gt; 1023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390487968"/>
                  </a:ext>
                </a:extLst>
              </a:tr>
              <a:tr h="400050">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deny</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all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all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all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all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all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600" b="0" i="0" u="none" strike="noStrike" cap="none" normalizeH="0" baseline="0">
                          <a:ln>
                            <a:noFill/>
                          </a:ln>
                          <a:solidFill>
                            <a:schemeClr val="tx1"/>
                          </a:solidFill>
                          <a:effectLst/>
                          <a:latin typeface="Comic Sans MS" panose="030F0902030302020204" pitchFamily="66" charset="0"/>
                        </a:rPr>
                        <a:t>all</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986804414"/>
                  </a:ext>
                </a:extLst>
              </a:tr>
            </a:tbl>
          </a:graphicData>
        </a:graphic>
      </p:graphicFrame>
      <p:sp>
        <p:nvSpPr>
          <p:cNvPr id="446524" name="Rectangle 60">
            <a:extLst>
              <a:ext uri="{FF2B5EF4-FFF2-40B4-BE49-F238E27FC236}">
                <a16:creationId xmlns:a16="http://schemas.microsoft.com/office/drawing/2014/main" id="{D20AA6C5-A048-B780-EE4E-901D70D82017}"/>
              </a:ext>
            </a:extLst>
          </p:cNvPr>
          <p:cNvSpPr>
            <a:spLocks noGrp="1" noChangeArrowheads="1"/>
          </p:cNvSpPr>
          <p:nvPr>
            <p:ph type="title"/>
          </p:nvPr>
        </p:nvSpPr>
        <p:spPr>
          <a:noFill/>
          <a:ln/>
        </p:spPr>
        <p:txBody>
          <a:bodyPr/>
          <a:lstStyle/>
          <a:p>
            <a:r>
              <a:rPr lang="en-US" altLang="en-JO"/>
              <a:t>Access Control Lists</a:t>
            </a:r>
          </a:p>
        </p:txBody>
      </p:sp>
      <p:sp>
        <p:nvSpPr>
          <p:cNvPr id="446525" name="Rectangle 61">
            <a:extLst>
              <a:ext uri="{FF2B5EF4-FFF2-40B4-BE49-F238E27FC236}">
                <a16:creationId xmlns:a16="http://schemas.microsoft.com/office/drawing/2014/main" id="{AE3B2FBD-31DA-F3A3-41A2-FC4635AEBCD5}"/>
              </a:ext>
            </a:extLst>
          </p:cNvPr>
          <p:cNvSpPr>
            <a:spLocks noChangeArrowheads="1"/>
          </p:cNvSpPr>
          <p:nvPr/>
        </p:nvSpPr>
        <p:spPr bwMode="auto">
          <a:xfrm>
            <a:off x="522288" y="1284288"/>
            <a:ext cx="7772400" cy="101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2"/>
              </a:buClr>
              <a:buSzPct val="85000"/>
              <a:buFont typeface="ZapfDingbats" pitchFamily="82" charset="2"/>
              <a:buChar char="r"/>
              <a:defRPr sz="2800">
                <a:solidFill>
                  <a:schemeClr val="tx1"/>
                </a:solidFill>
                <a:latin typeface="Comic Sans MS" panose="030F0902030302020204" pitchFamily="66" charset="0"/>
              </a:defRPr>
            </a:lvl1pPr>
            <a:lvl2pPr marL="742950" indent="-285750" algn="l">
              <a:spcBef>
                <a:spcPct val="20000"/>
              </a:spcBef>
              <a:buClr>
                <a:schemeClr val="accent2"/>
              </a:buClr>
              <a:buSzPct val="75000"/>
              <a:buFont typeface="ZapfDingbats" pitchFamily="82" charset="2"/>
              <a:buChar char="m"/>
              <a:defRPr sz="2400">
                <a:solidFill>
                  <a:schemeClr val="tx1"/>
                </a:solidFill>
                <a:latin typeface="Comic Sans MS" panose="030F0902030302020204" pitchFamily="66" charset="0"/>
              </a:defRPr>
            </a:lvl2pPr>
            <a:lvl3pPr marL="1143000" indent="-228600" algn="l">
              <a:spcBef>
                <a:spcPct val="20000"/>
              </a:spcBef>
              <a:buChar char="•"/>
              <a:defRPr sz="2000">
                <a:solidFill>
                  <a:schemeClr val="tx1"/>
                </a:solidFill>
                <a:latin typeface="Comic Sans MS" panose="030F0902030302020204" pitchFamily="66"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en-US" altLang="en-JO" i="1">
                <a:solidFill>
                  <a:srgbClr val="FF3300"/>
                </a:solidFill>
              </a:rPr>
              <a:t>ACL:</a:t>
            </a:r>
            <a:r>
              <a:rPr lang="en-US" altLang="en-JO" sz="2400"/>
              <a:t> table of rules, applied top to bottom to incoming packets: (action, condition) pairs</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ED1AA88B-AC1B-C4F2-2CA8-BFAADCFEB267}"/>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5D842513-80C3-2FF1-F0A6-DD857F538AB7}"/>
              </a:ext>
            </a:extLst>
          </p:cNvPr>
          <p:cNvSpPr>
            <a:spLocks noGrp="1"/>
          </p:cNvSpPr>
          <p:nvPr>
            <p:ph type="sldNum" sz="quarter" idx="12"/>
          </p:nvPr>
        </p:nvSpPr>
        <p:spPr/>
        <p:txBody>
          <a:bodyPr/>
          <a:lstStyle/>
          <a:p>
            <a:r>
              <a:rPr lang="en-US" altLang="en-JO"/>
              <a:t>8-</a:t>
            </a:r>
            <a:fld id="{E182F947-3838-6948-8957-EF29B4B4F908}" type="slidenum">
              <a:rPr lang="en-US" altLang="en-JO"/>
              <a:pPr/>
              <a:t>79</a:t>
            </a:fld>
            <a:endParaRPr lang="en-US" altLang="en-JO"/>
          </a:p>
        </p:txBody>
      </p:sp>
      <p:sp>
        <p:nvSpPr>
          <p:cNvPr id="448515" name="Rectangle 3">
            <a:extLst>
              <a:ext uri="{FF2B5EF4-FFF2-40B4-BE49-F238E27FC236}">
                <a16:creationId xmlns:a16="http://schemas.microsoft.com/office/drawing/2014/main" id="{5F36AF55-5608-3F16-B874-101BEA5F3CB7}"/>
              </a:ext>
            </a:extLst>
          </p:cNvPr>
          <p:cNvSpPr>
            <a:spLocks noGrp="1" noChangeArrowheads="1"/>
          </p:cNvSpPr>
          <p:nvPr>
            <p:ph type="title"/>
          </p:nvPr>
        </p:nvSpPr>
        <p:spPr>
          <a:xfrm>
            <a:off x="409575" y="200025"/>
            <a:ext cx="7772400" cy="1143000"/>
          </a:xfrm>
        </p:spPr>
        <p:txBody>
          <a:bodyPr/>
          <a:lstStyle/>
          <a:p>
            <a:r>
              <a:rPr lang="en-US" altLang="en-JO" sz="3600"/>
              <a:t>Stateful packet filtering</a:t>
            </a:r>
          </a:p>
        </p:txBody>
      </p:sp>
      <p:sp>
        <p:nvSpPr>
          <p:cNvPr id="448516" name="Rectangle 4">
            <a:extLst>
              <a:ext uri="{FF2B5EF4-FFF2-40B4-BE49-F238E27FC236}">
                <a16:creationId xmlns:a16="http://schemas.microsoft.com/office/drawing/2014/main" id="{6B0F2531-CBC3-5B4D-3E8E-7B6FBA75E258}"/>
              </a:ext>
            </a:extLst>
          </p:cNvPr>
          <p:cNvSpPr>
            <a:spLocks noGrp="1" noChangeArrowheads="1"/>
          </p:cNvSpPr>
          <p:nvPr>
            <p:ph type="body" sz="half" idx="1"/>
          </p:nvPr>
        </p:nvSpPr>
        <p:spPr>
          <a:xfrm>
            <a:off x="488950" y="1312863"/>
            <a:ext cx="7512050" cy="4592637"/>
          </a:xfrm>
        </p:spPr>
        <p:txBody>
          <a:bodyPr/>
          <a:lstStyle/>
          <a:p>
            <a:r>
              <a:rPr lang="en-US" altLang="en-JO" sz="2400"/>
              <a:t>stateless packet filter: heavy handed tool</a:t>
            </a:r>
          </a:p>
          <a:p>
            <a:pPr lvl="1"/>
            <a:r>
              <a:rPr lang="en-US" altLang="en-JO" sz="2000"/>
              <a:t>admits packets that “make no sense,” e.g., dest port = 80, ACK bit set, even though no TCP connection established:</a:t>
            </a:r>
          </a:p>
        </p:txBody>
      </p:sp>
      <p:graphicFrame>
        <p:nvGraphicFramePr>
          <p:cNvPr id="448794" name="Group 282">
            <a:extLst>
              <a:ext uri="{FF2B5EF4-FFF2-40B4-BE49-F238E27FC236}">
                <a16:creationId xmlns:a16="http://schemas.microsoft.com/office/drawing/2014/main" id="{4620321E-EE61-FB4B-396F-39E8CD878DE3}"/>
              </a:ext>
            </a:extLst>
          </p:cNvPr>
          <p:cNvGraphicFramePr>
            <a:graphicFrameLocks noGrp="1"/>
          </p:cNvGraphicFramePr>
          <p:nvPr/>
        </p:nvGraphicFramePr>
        <p:xfrm>
          <a:off x="1314450" y="2786063"/>
          <a:ext cx="7643813" cy="1265237"/>
        </p:xfrm>
        <a:graphic>
          <a:graphicData uri="http://schemas.openxmlformats.org/drawingml/2006/table">
            <a:tbl>
              <a:tblPr/>
              <a:tblGrid>
                <a:gridCol w="1114425">
                  <a:extLst>
                    <a:ext uri="{9D8B030D-6E8A-4147-A177-3AD203B41FA5}">
                      <a16:colId xmlns:a16="http://schemas.microsoft.com/office/drawing/2014/main" val="3082660751"/>
                    </a:ext>
                  </a:extLst>
                </a:gridCol>
                <a:gridCol w="1117600">
                  <a:extLst>
                    <a:ext uri="{9D8B030D-6E8A-4147-A177-3AD203B41FA5}">
                      <a16:colId xmlns:a16="http://schemas.microsoft.com/office/drawing/2014/main" val="2894862834"/>
                    </a:ext>
                  </a:extLst>
                </a:gridCol>
                <a:gridCol w="1206500">
                  <a:extLst>
                    <a:ext uri="{9D8B030D-6E8A-4147-A177-3AD203B41FA5}">
                      <a16:colId xmlns:a16="http://schemas.microsoft.com/office/drawing/2014/main" val="2180638009"/>
                    </a:ext>
                  </a:extLst>
                </a:gridCol>
                <a:gridCol w="1128713">
                  <a:extLst>
                    <a:ext uri="{9D8B030D-6E8A-4147-A177-3AD203B41FA5}">
                      <a16:colId xmlns:a16="http://schemas.microsoft.com/office/drawing/2014/main" val="3091103028"/>
                    </a:ext>
                  </a:extLst>
                </a:gridCol>
                <a:gridCol w="1012825">
                  <a:extLst>
                    <a:ext uri="{9D8B030D-6E8A-4147-A177-3AD203B41FA5}">
                      <a16:colId xmlns:a16="http://schemas.microsoft.com/office/drawing/2014/main" val="272464654"/>
                    </a:ext>
                  </a:extLst>
                </a:gridCol>
                <a:gridCol w="1116012">
                  <a:extLst>
                    <a:ext uri="{9D8B030D-6E8A-4147-A177-3AD203B41FA5}">
                      <a16:colId xmlns:a16="http://schemas.microsoft.com/office/drawing/2014/main" val="2996103697"/>
                    </a:ext>
                  </a:extLst>
                </a:gridCol>
                <a:gridCol w="947738">
                  <a:extLst>
                    <a:ext uri="{9D8B030D-6E8A-4147-A177-3AD203B41FA5}">
                      <a16:colId xmlns:a16="http://schemas.microsoft.com/office/drawing/2014/main" val="3636781154"/>
                    </a:ext>
                  </a:extLst>
                </a:gridCol>
              </a:tblGrid>
              <a:tr h="138113">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1" i="0" u="none" strike="noStrike" cap="none" normalizeH="0" baseline="0">
                          <a:ln>
                            <a:noFill/>
                          </a:ln>
                          <a:solidFill>
                            <a:schemeClr val="tx1"/>
                          </a:solidFill>
                          <a:effectLst/>
                          <a:latin typeface="Comic Sans MS" panose="030F0902030302020204" pitchFamily="66" charset="0"/>
                        </a:rPr>
                        <a:t>action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1" i="0" u="none" strike="noStrike" cap="none" normalizeH="0" baseline="0">
                          <a:ln>
                            <a:noFill/>
                          </a:ln>
                          <a:solidFill>
                            <a:schemeClr val="tx1"/>
                          </a:solidFill>
                          <a:effectLst/>
                          <a:latin typeface="Comic Sans MS" panose="030F0902030302020204" pitchFamily="66" charset="0"/>
                        </a:rPr>
                        <a:t>source</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1" i="0" u="none" strike="noStrike" cap="none" normalizeH="0" baseline="0">
                          <a:ln>
                            <a:noFill/>
                          </a:ln>
                          <a:solidFill>
                            <a:schemeClr val="tx1"/>
                          </a:solidFill>
                          <a:effectLst/>
                          <a:latin typeface="Comic Sans MS" panose="030F0902030302020204" pitchFamily="66" charset="0"/>
                        </a:rPr>
                        <a:t>address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1" i="0" u="none" strike="noStrike" cap="none" normalizeH="0" baseline="0">
                          <a:ln>
                            <a:noFill/>
                          </a:ln>
                          <a:solidFill>
                            <a:schemeClr val="tx1"/>
                          </a:solidFill>
                          <a:effectLst/>
                          <a:latin typeface="Comic Sans MS" panose="030F0902030302020204" pitchFamily="66" charset="0"/>
                        </a:rPr>
                        <a:t>dest</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1" i="0" u="none" strike="noStrike" cap="none" normalizeH="0" baseline="0">
                          <a:ln>
                            <a:noFill/>
                          </a:ln>
                          <a:solidFill>
                            <a:schemeClr val="tx1"/>
                          </a:solidFill>
                          <a:effectLst/>
                          <a:latin typeface="Comic Sans MS" panose="030F0902030302020204" pitchFamily="66" charset="0"/>
                        </a:rPr>
                        <a:t>address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1" i="0" u="none" strike="noStrike" cap="none" normalizeH="0" baseline="0">
                          <a:ln>
                            <a:noFill/>
                          </a:ln>
                          <a:solidFill>
                            <a:schemeClr val="tx1"/>
                          </a:solidFill>
                          <a:effectLst/>
                          <a:latin typeface="Comic Sans MS" panose="030F0902030302020204" pitchFamily="66" charset="0"/>
                        </a:rPr>
                        <a:t>protocol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1" i="0" u="none" strike="noStrike" cap="none" normalizeH="0" baseline="0">
                          <a:ln>
                            <a:noFill/>
                          </a:ln>
                          <a:solidFill>
                            <a:schemeClr val="tx1"/>
                          </a:solidFill>
                          <a:effectLst/>
                          <a:latin typeface="Comic Sans MS" panose="030F0902030302020204" pitchFamily="66" charset="0"/>
                        </a:rPr>
                        <a:t>source</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1" i="0" u="none" strike="noStrike" cap="none" normalizeH="0" baseline="0">
                          <a:ln>
                            <a:noFill/>
                          </a:ln>
                          <a:solidFill>
                            <a:schemeClr val="tx1"/>
                          </a:solidFill>
                          <a:effectLst/>
                          <a:latin typeface="Comic Sans MS" panose="030F0902030302020204" pitchFamily="66" charset="0"/>
                        </a:rPr>
                        <a:t>port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1" i="0" u="none" strike="noStrike" cap="none" normalizeH="0" baseline="0">
                          <a:ln>
                            <a:noFill/>
                          </a:ln>
                          <a:solidFill>
                            <a:schemeClr val="tx1"/>
                          </a:solidFill>
                          <a:effectLst/>
                          <a:latin typeface="Comic Sans MS" panose="030F0902030302020204" pitchFamily="66" charset="0"/>
                        </a:rPr>
                        <a:t>dest</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1" i="0" u="none" strike="noStrike" cap="none" normalizeH="0" baseline="0">
                          <a:ln>
                            <a:noFill/>
                          </a:ln>
                          <a:solidFill>
                            <a:schemeClr val="tx1"/>
                          </a:solidFill>
                          <a:effectLst/>
                          <a:latin typeface="Comic Sans MS" panose="030F0902030302020204" pitchFamily="66" charset="0"/>
                        </a:rPr>
                        <a:t>port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1" i="0" u="none" strike="noStrike" cap="none" normalizeH="0" baseline="0">
                          <a:ln>
                            <a:noFill/>
                          </a:ln>
                          <a:solidFill>
                            <a:schemeClr val="tx1"/>
                          </a:solidFill>
                          <a:effectLst/>
                          <a:latin typeface="Comic Sans MS" panose="030F0902030302020204" pitchFamily="66" charset="0"/>
                        </a:rPr>
                        <a:t>flag</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1" i="0" u="none" strike="noStrike" cap="none" normalizeH="0" baseline="0">
                          <a:ln>
                            <a:noFill/>
                          </a:ln>
                          <a:solidFill>
                            <a:schemeClr val="tx1"/>
                          </a:solidFill>
                          <a:effectLst/>
                          <a:latin typeface="Comic Sans MS" panose="030F0902030302020204" pitchFamily="66" charset="0"/>
                        </a:rPr>
                        <a:t>bit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extLst>
                  <a:ext uri="{0D108BD9-81ED-4DB2-BD59-A6C34878D82A}">
                    <a16:rowId xmlns:a16="http://schemas.microsoft.com/office/drawing/2014/main" val="196471705"/>
                  </a:ext>
                </a:extLst>
              </a:tr>
              <a:tr h="706438">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allow</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endParaRPr kumimoji="0" lang="en-US" altLang="en-JO" sz="1400" b="0" i="0" u="none" strike="noStrike" cap="none" normalizeH="0" baseline="0">
                        <a:ln>
                          <a:noFill/>
                        </a:ln>
                        <a:solidFill>
                          <a:schemeClr val="tx1"/>
                        </a:solidFill>
                        <a:effectLst/>
                        <a:latin typeface="Comic Sans MS" panose="030F0902030302020204" pitchFamily="66"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outside of</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222.22/16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222.22/16</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endParaRPr kumimoji="0" lang="en-US" altLang="en-JO" sz="1400" b="0" i="0" u="none" strike="noStrike" cap="none" normalizeH="0" baseline="0">
                        <a:ln>
                          <a:noFill/>
                        </a:ln>
                        <a:solidFill>
                          <a:schemeClr val="tx1"/>
                        </a:solidFill>
                        <a:effectLst/>
                        <a:latin typeface="Comic Sans MS" panose="030F0902030302020204" pitchFamily="6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TCP</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80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&gt; 1023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ACK</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805836491"/>
                  </a:ext>
                </a:extLst>
              </a:tr>
            </a:tbl>
          </a:graphicData>
        </a:graphic>
      </p:graphicFrame>
      <p:sp>
        <p:nvSpPr>
          <p:cNvPr id="448795" name="Rectangle 283">
            <a:extLst>
              <a:ext uri="{FF2B5EF4-FFF2-40B4-BE49-F238E27FC236}">
                <a16:creationId xmlns:a16="http://schemas.microsoft.com/office/drawing/2014/main" id="{59D58D68-A24C-1E31-CB21-8DF1564628AC}"/>
              </a:ext>
            </a:extLst>
          </p:cNvPr>
          <p:cNvSpPr>
            <a:spLocks noChangeArrowheads="1"/>
          </p:cNvSpPr>
          <p:nvPr/>
        </p:nvSpPr>
        <p:spPr bwMode="auto">
          <a:xfrm>
            <a:off x="641350" y="4329113"/>
            <a:ext cx="8262938" cy="165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2"/>
              </a:buClr>
              <a:buSzPct val="85000"/>
              <a:buFont typeface="ZapfDingbats" pitchFamily="82" charset="2"/>
              <a:buChar char="r"/>
              <a:defRPr sz="2400">
                <a:solidFill>
                  <a:schemeClr val="tx1"/>
                </a:solidFill>
                <a:latin typeface="Comic Sans MS" panose="030F0902030302020204" pitchFamily="66" charset="0"/>
              </a:defRPr>
            </a:lvl1pPr>
            <a:lvl2pPr marL="742950" indent="-285750" algn="l">
              <a:spcBef>
                <a:spcPct val="20000"/>
              </a:spcBef>
              <a:buClr>
                <a:schemeClr val="accent2"/>
              </a:buClr>
              <a:buSzPct val="75000"/>
              <a:buFont typeface="ZapfDingbats" pitchFamily="82" charset="2"/>
              <a:buChar char="m"/>
              <a:defRPr sz="2000">
                <a:solidFill>
                  <a:schemeClr val="tx1"/>
                </a:solidFill>
                <a:latin typeface="Comic Sans MS" panose="030F0902030302020204" pitchFamily="66" charset="0"/>
              </a:defRPr>
            </a:lvl2pPr>
            <a:lvl3pPr marL="1143000" indent="-228600" algn="l">
              <a:spcBef>
                <a:spcPct val="20000"/>
              </a:spcBef>
              <a:buChar char="•"/>
              <a:defRPr>
                <a:solidFill>
                  <a:schemeClr val="tx1"/>
                </a:solidFill>
                <a:latin typeface="Comic Sans MS" panose="030F0902030302020204" pitchFamily="66" charset="0"/>
              </a:defRPr>
            </a:lvl3pPr>
            <a:lvl4pPr marL="1600200" indent="-228600" algn="l">
              <a:spcBef>
                <a:spcPct val="20000"/>
              </a:spcBef>
              <a:buChar char="–"/>
              <a:defRPr>
                <a:solidFill>
                  <a:schemeClr val="tx1"/>
                </a:solidFill>
                <a:latin typeface="Times New Roman" panose="02020603050405020304" pitchFamily="18" charset="0"/>
              </a:defRPr>
            </a:lvl4pPr>
            <a:lvl5pPr marL="2057400" indent="-228600" algn="l">
              <a:spcBef>
                <a:spcPct val="20000"/>
              </a:spcBef>
              <a:buChar char="»"/>
              <a:defRPr>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a:solidFill>
                  <a:schemeClr val="tx1"/>
                </a:solidFill>
                <a:latin typeface="Times New Roman" panose="02020603050405020304" pitchFamily="18" charset="0"/>
              </a:defRPr>
            </a:lvl9pPr>
          </a:lstStyle>
          <a:p>
            <a:r>
              <a:rPr lang="en-US" altLang="en-JO" i="1">
                <a:solidFill>
                  <a:srgbClr val="FF3300"/>
                </a:solidFill>
              </a:rPr>
              <a:t>stateful packet filter:</a:t>
            </a:r>
            <a:r>
              <a:rPr lang="en-US" altLang="en-JO"/>
              <a:t> track status of every TCP connection</a:t>
            </a:r>
          </a:p>
          <a:p>
            <a:pPr lvl="1"/>
            <a:r>
              <a:rPr lang="en-US" altLang="en-JO"/>
              <a:t>track connection setup (SYN), teardown (FIN): can determine whether incoming, outgoing packets “makes sense”</a:t>
            </a:r>
          </a:p>
          <a:p>
            <a:pPr lvl="1"/>
            <a:r>
              <a:rPr lang="en-US" altLang="en-JO"/>
              <a:t>timeout inactive connections at firewall: no longer admit packets</a:t>
            </a:r>
          </a:p>
          <a:p>
            <a:pPr lvl="1"/>
            <a:endParaRPr lang="en-US" altLang="en-JO"/>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F8B58FF7-6FAD-047C-D398-4CE6C5AAE1ED}"/>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7B22DC92-C3A5-0E8A-0A89-75095921CB99}"/>
              </a:ext>
            </a:extLst>
          </p:cNvPr>
          <p:cNvSpPr>
            <a:spLocks noGrp="1"/>
          </p:cNvSpPr>
          <p:nvPr>
            <p:ph type="sldNum" sz="quarter" idx="12"/>
          </p:nvPr>
        </p:nvSpPr>
        <p:spPr/>
        <p:txBody>
          <a:bodyPr/>
          <a:lstStyle/>
          <a:p>
            <a:r>
              <a:rPr lang="en-US" altLang="en-JO"/>
              <a:t>8-</a:t>
            </a:r>
            <a:fld id="{900C1493-F75D-154F-BAE2-34E0338DCD86}" type="slidenum">
              <a:rPr lang="en-US" altLang="en-JO"/>
              <a:pPr/>
              <a:t>8</a:t>
            </a:fld>
            <a:endParaRPr lang="en-US" altLang="en-JO"/>
          </a:p>
        </p:txBody>
      </p:sp>
      <p:sp>
        <p:nvSpPr>
          <p:cNvPr id="171010" name="Rectangle 2">
            <a:extLst>
              <a:ext uri="{FF2B5EF4-FFF2-40B4-BE49-F238E27FC236}">
                <a16:creationId xmlns:a16="http://schemas.microsoft.com/office/drawing/2014/main" id="{2DAA7174-2B7F-F468-479F-6D69853A8163}"/>
              </a:ext>
            </a:extLst>
          </p:cNvPr>
          <p:cNvSpPr>
            <a:spLocks noGrp="1" noChangeArrowheads="1"/>
          </p:cNvSpPr>
          <p:nvPr>
            <p:ph type="title"/>
          </p:nvPr>
        </p:nvSpPr>
        <p:spPr/>
        <p:txBody>
          <a:bodyPr/>
          <a:lstStyle/>
          <a:p>
            <a:r>
              <a:rPr lang="en-US" altLang="en-JO"/>
              <a:t>Chapter 8 roadmap</a:t>
            </a:r>
          </a:p>
        </p:txBody>
      </p:sp>
      <p:sp>
        <p:nvSpPr>
          <p:cNvPr id="171011" name="Rectangle 3">
            <a:extLst>
              <a:ext uri="{FF2B5EF4-FFF2-40B4-BE49-F238E27FC236}">
                <a16:creationId xmlns:a16="http://schemas.microsoft.com/office/drawing/2014/main" id="{AF605EAE-9047-0A41-E4CB-64A15177842F}"/>
              </a:ext>
            </a:extLst>
          </p:cNvPr>
          <p:cNvSpPr>
            <a:spLocks noGrp="1" noChangeArrowheads="1"/>
          </p:cNvSpPr>
          <p:nvPr>
            <p:ph type="body" idx="1"/>
          </p:nvPr>
        </p:nvSpPr>
        <p:spPr>
          <a:xfrm>
            <a:off x="650875" y="1668463"/>
            <a:ext cx="7772400" cy="4648200"/>
          </a:xfrm>
        </p:spPr>
        <p:txBody>
          <a:bodyPr/>
          <a:lstStyle/>
          <a:p>
            <a:pPr>
              <a:buFont typeface="ZapfDingbats" pitchFamily="82" charset="2"/>
              <a:buNone/>
            </a:pPr>
            <a:r>
              <a:rPr lang="en-US" altLang="en-JO">
                <a:solidFill>
                  <a:schemeClr val="accent2"/>
                </a:solidFill>
              </a:rPr>
              <a:t>8.1 </a:t>
            </a:r>
            <a:r>
              <a:rPr lang="en-US" altLang="en-JO"/>
              <a:t>What is network security?</a:t>
            </a:r>
          </a:p>
          <a:p>
            <a:pPr>
              <a:buFont typeface="ZapfDingbats" pitchFamily="82" charset="2"/>
              <a:buNone/>
            </a:pPr>
            <a:r>
              <a:rPr lang="en-US" altLang="en-JO">
                <a:solidFill>
                  <a:srgbClr val="FF0000"/>
                </a:solidFill>
              </a:rPr>
              <a:t>8.2 Principles of cryptography</a:t>
            </a:r>
          </a:p>
          <a:p>
            <a:pPr>
              <a:buFont typeface="ZapfDingbats" pitchFamily="82" charset="2"/>
              <a:buNone/>
            </a:pPr>
            <a:r>
              <a:rPr lang="en-US" altLang="en-JO">
                <a:solidFill>
                  <a:schemeClr val="accent2"/>
                </a:solidFill>
              </a:rPr>
              <a:t>8.3</a:t>
            </a:r>
            <a:r>
              <a:rPr lang="en-US" altLang="en-JO"/>
              <a:t> Message integrity</a:t>
            </a:r>
          </a:p>
          <a:p>
            <a:pPr>
              <a:buFont typeface="ZapfDingbats" pitchFamily="82" charset="2"/>
              <a:buNone/>
            </a:pPr>
            <a:r>
              <a:rPr lang="en-US" altLang="en-JO">
                <a:solidFill>
                  <a:schemeClr val="accent2"/>
                </a:solidFill>
              </a:rPr>
              <a:t>8.4</a:t>
            </a:r>
            <a:r>
              <a:rPr lang="en-US" altLang="en-JO"/>
              <a:t> End point authentication</a:t>
            </a:r>
          </a:p>
          <a:p>
            <a:pPr>
              <a:buFont typeface="ZapfDingbats" pitchFamily="82" charset="2"/>
              <a:buNone/>
            </a:pPr>
            <a:r>
              <a:rPr lang="en-US" altLang="en-JO">
                <a:solidFill>
                  <a:schemeClr val="accent2"/>
                </a:solidFill>
              </a:rPr>
              <a:t>8.5</a:t>
            </a:r>
            <a:r>
              <a:rPr lang="en-US" altLang="en-JO"/>
              <a:t> Securing e-mail</a:t>
            </a:r>
          </a:p>
          <a:p>
            <a:pPr>
              <a:buFont typeface="ZapfDingbats" pitchFamily="82" charset="2"/>
              <a:buNone/>
            </a:pPr>
            <a:r>
              <a:rPr lang="en-US" altLang="en-JO">
                <a:solidFill>
                  <a:schemeClr val="accent2"/>
                </a:solidFill>
              </a:rPr>
              <a:t>8.6</a:t>
            </a:r>
            <a:r>
              <a:rPr lang="en-US" altLang="en-JO"/>
              <a:t> Securing TCP connections: SSL</a:t>
            </a:r>
          </a:p>
          <a:p>
            <a:pPr>
              <a:buFont typeface="ZapfDingbats" pitchFamily="82" charset="2"/>
              <a:buNone/>
            </a:pPr>
            <a:r>
              <a:rPr lang="en-US" altLang="en-JO">
                <a:solidFill>
                  <a:schemeClr val="accent2"/>
                </a:solidFill>
              </a:rPr>
              <a:t>8.7</a:t>
            </a:r>
            <a:r>
              <a:rPr lang="en-US" altLang="en-JO"/>
              <a:t> Network layer security: IPsec</a:t>
            </a:r>
          </a:p>
          <a:p>
            <a:pPr>
              <a:buFont typeface="ZapfDingbats" pitchFamily="82" charset="2"/>
              <a:buNone/>
            </a:pPr>
            <a:r>
              <a:rPr lang="en-US" altLang="en-JO">
                <a:solidFill>
                  <a:schemeClr val="accent2"/>
                </a:solidFill>
              </a:rPr>
              <a:t>8.8</a:t>
            </a:r>
            <a:r>
              <a:rPr lang="en-US" altLang="en-JO"/>
              <a:t> Securing wireless LANs</a:t>
            </a:r>
          </a:p>
          <a:p>
            <a:pPr>
              <a:buFont typeface="ZapfDingbats" pitchFamily="82" charset="2"/>
              <a:buNone/>
            </a:pPr>
            <a:r>
              <a:rPr lang="en-US" altLang="en-JO">
                <a:solidFill>
                  <a:schemeClr val="accent2"/>
                </a:solidFill>
              </a:rPr>
              <a:t>8.9</a:t>
            </a:r>
            <a:r>
              <a:rPr lang="en-US" altLang="en-JO"/>
              <a:t> Operational security: firewalls and IDS</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089D0F9A-D77B-2C99-7FAC-997BC823215F}"/>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3AD72561-6299-A152-6BA1-FFB162E6B4FC}"/>
              </a:ext>
            </a:extLst>
          </p:cNvPr>
          <p:cNvSpPr>
            <a:spLocks noGrp="1"/>
          </p:cNvSpPr>
          <p:nvPr>
            <p:ph type="sldNum" sz="quarter" idx="12"/>
          </p:nvPr>
        </p:nvSpPr>
        <p:spPr/>
        <p:txBody>
          <a:bodyPr/>
          <a:lstStyle/>
          <a:p>
            <a:r>
              <a:rPr lang="en-US" altLang="en-JO"/>
              <a:t>8-</a:t>
            </a:r>
            <a:fld id="{9A7AFEA7-3BAE-0843-9577-EE3D6669CDB5}" type="slidenum">
              <a:rPr lang="en-US" altLang="en-JO"/>
              <a:pPr/>
              <a:t>80</a:t>
            </a:fld>
            <a:endParaRPr lang="en-US" altLang="en-JO"/>
          </a:p>
        </p:txBody>
      </p:sp>
      <p:graphicFrame>
        <p:nvGraphicFramePr>
          <p:cNvPr id="429129" name="Group 73">
            <a:extLst>
              <a:ext uri="{FF2B5EF4-FFF2-40B4-BE49-F238E27FC236}">
                <a16:creationId xmlns:a16="http://schemas.microsoft.com/office/drawing/2014/main" id="{0969A472-F993-B0C8-EED0-C59D106A69BC}"/>
              </a:ext>
            </a:extLst>
          </p:cNvPr>
          <p:cNvGraphicFramePr>
            <a:graphicFrameLocks noGrp="1"/>
          </p:cNvGraphicFramePr>
          <p:nvPr>
            <p:ph type="tbl" idx="1"/>
          </p:nvPr>
        </p:nvGraphicFramePr>
        <p:xfrm>
          <a:off x="531813" y="2543175"/>
          <a:ext cx="8380412" cy="3724275"/>
        </p:xfrm>
        <a:graphic>
          <a:graphicData uri="http://schemas.openxmlformats.org/drawingml/2006/table">
            <a:tbl>
              <a:tblPr/>
              <a:tblGrid>
                <a:gridCol w="1173162">
                  <a:extLst>
                    <a:ext uri="{9D8B030D-6E8A-4147-A177-3AD203B41FA5}">
                      <a16:colId xmlns:a16="http://schemas.microsoft.com/office/drawing/2014/main" val="3466446521"/>
                    </a:ext>
                  </a:extLst>
                </a:gridCol>
                <a:gridCol w="1174750">
                  <a:extLst>
                    <a:ext uri="{9D8B030D-6E8A-4147-A177-3AD203B41FA5}">
                      <a16:colId xmlns:a16="http://schemas.microsoft.com/office/drawing/2014/main" val="850670185"/>
                    </a:ext>
                  </a:extLst>
                </a:gridCol>
                <a:gridCol w="1270000">
                  <a:extLst>
                    <a:ext uri="{9D8B030D-6E8A-4147-A177-3AD203B41FA5}">
                      <a16:colId xmlns:a16="http://schemas.microsoft.com/office/drawing/2014/main" val="1280306104"/>
                    </a:ext>
                  </a:extLst>
                </a:gridCol>
                <a:gridCol w="835025">
                  <a:extLst>
                    <a:ext uri="{9D8B030D-6E8A-4147-A177-3AD203B41FA5}">
                      <a16:colId xmlns:a16="http://schemas.microsoft.com/office/drawing/2014/main" val="2770475368"/>
                    </a:ext>
                  </a:extLst>
                </a:gridCol>
                <a:gridCol w="1042988">
                  <a:extLst>
                    <a:ext uri="{9D8B030D-6E8A-4147-A177-3AD203B41FA5}">
                      <a16:colId xmlns:a16="http://schemas.microsoft.com/office/drawing/2014/main" val="1967657937"/>
                    </a:ext>
                  </a:extLst>
                </a:gridCol>
                <a:gridCol w="1055687">
                  <a:extLst>
                    <a:ext uri="{9D8B030D-6E8A-4147-A177-3AD203B41FA5}">
                      <a16:colId xmlns:a16="http://schemas.microsoft.com/office/drawing/2014/main" val="797174121"/>
                    </a:ext>
                  </a:extLst>
                </a:gridCol>
                <a:gridCol w="914400">
                  <a:extLst>
                    <a:ext uri="{9D8B030D-6E8A-4147-A177-3AD203B41FA5}">
                      <a16:colId xmlns:a16="http://schemas.microsoft.com/office/drawing/2014/main" val="3402899522"/>
                    </a:ext>
                  </a:extLst>
                </a:gridCol>
                <a:gridCol w="914400">
                  <a:extLst>
                    <a:ext uri="{9D8B030D-6E8A-4147-A177-3AD203B41FA5}">
                      <a16:colId xmlns:a16="http://schemas.microsoft.com/office/drawing/2014/main" val="3646724731"/>
                    </a:ext>
                  </a:extLst>
                </a:gridCol>
              </a:tblGrid>
              <a:tr h="0">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action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source</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address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dest</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address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proto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source</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port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dest</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port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flag</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bit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check conxion</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extLst>
                  <a:ext uri="{0D108BD9-81ED-4DB2-BD59-A6C34878D82A}">
                    <a16:rowId xmlns:a16="http://schemas.microsoft.com/office/drawing/2014/main" val="2246137644"/>
                  </a:ext>
                </a:extLst>
              </a:tr>
              <a:tr h="523875">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allow</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222.22/16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outside of</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222.22/16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TCP</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&gt; 1023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80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any</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endParaRPr kumimoji="0" lang="en-US" altLang="en-JO" sz="1400" b="0" i="0" u="none" strike="noStrike" cap="none" normalizeH="0" baseline="0">
                        <a:ln>
                          <a:noFill/>
                        </a:ln>
                        <a:solidFill>
                          <a:schemeClr val="tx1"/>
                        </a:solidFill>
                        <a:effectLst/>
                        <a:latin typeface="Comic Sans MS" panose="030F0902030302020204" pitchFamily="6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endParaRPr kumimoji="0" lang="en-JO" altLang="en-JO" sz="2000" b="0" i="0" u="none" strike="noStrike" cap="none" normalizeH="0" baseline="0">
                        <a:ln>
                          <a:noFill/>
                        </a:ln>
                        <a:solidFill>
                          <a:schemeClr val="tx1"/>
                        </a:solidFill>
                        <a:effectLst/>
                        <a:latin typeface="Comic Sans MS" panose="030F0902030302020204" pitchFamily="66"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615354126"/>
                  </a:ext>
                </a:extLst>
              </a:tr>
              <a:tr h="628650">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allow</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endParaRPr kumimoji="0" lang="en-US" altLang="en-JO" sz="1400" b="0" i="0" u="none" strike="noStrike" cap="none" normalizeH="0" baseline="0">
                        <a:ln>
                          <a:noFill/>
                        </a:ln>
                        <a:solidFill>
                          <a:schemeClr val="tx1"/>
                        </a:solidFill>
                        <a:effectLst/>
                        <a:latin typeface="Comic Sans MS" panose="030F0902030302020204" pitchFamily="66"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outside of</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222.22/16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222.22/16</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endParaRPr kumimoji="0" lang="en-US" altLang="en-JO" sz="1400" b="0" i="0" u="none" strike="noStrike" cap="none" normalizeH="0" baseline="0">
                        <a:ln>
                          <a:noFill/>
                        </a:ln>
                        <a:solidFill>
                          <a:schemeClr val="tx1"/>
                        </a:solidFill>
                        <a:effectLst/>
                        <a:latin typeface="Comic Sans MS" panose="030F0902030302020204" pitchFamily="6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TCP</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80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&gt; 1023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ACK</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2400" b="0" i="0" u="none" strike="noStrike" cap="none" normalizeH="0" baseline="0">
                          <a:ln>
                            <a:noFill/>
                          </a:ln>
                          <a:solidFill>
                            <a:srgbClr val="FF3300"/>
                          </a:solidFill>
                          <a:effectLst/>
                          <a:latin typeface="Comic Sans MS" panose="030F0902030302020204" pitchFamily="66" charset="0"/>
                        </a:rPr>
                        <a:t>x</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endParaRPr kumimoji="0" lang="en-US" altLang="en-JO" sz="1400" b="0" i="0" u="none" strike="noStrike" cap="none" normalizeH="0" baseline="0">
                        <a:ln>
                          <a:noFill/>
                        </a:ln>
                        <a:solidFill>
                          <a:schemeClr val="tx1"/>
                        </a:solidFill>
                        <a:effectLst/>
                        <a:latin typeface="Comic Sans MS" panose="030F0902030302020204" pitchFamily="66"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434435004"/>
                  </a:ext>
                </a:extLst>
              </a:tr>
              <a:tr h="496888">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allow</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222.22/16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outside of</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222.22/16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UDP</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&gt; 1023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53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endParaRPr kumimoji="0" lang="en-JO" altLang="en-JO" sz="2000" b="0" i="0" u="none" strike="noStrike" cap="none" normalizeH="0" baseline="0">
                        <a:ln>
                          <a:noFill/>
                        </a:ln>
                        <a:solidFill>
                          <a:schemeClr val="tx1"/>
                        </a:solidFill>
                        <a:effectLst/>
                        <a:latin typeface="Comic Sans MS" panose="030F0902030302020204" pitchFamily="66"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44352523"/>
                  </a:ext>
                </a:extLst>
              </a:tr>
              <a:tr h="476250">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allow</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endParaRPr kumimoji="0" lang="en-US" altLang="en-JO" sz="1400" b="0" i="0" u="none" strike="noStrike" cap="none" normalizeH="0" baseline="0">
                        <a:ln>
                          <a:noFill/>
                        </a:ln>
                        <a:solidFill>
                          <a:schemeClr val="tx1"/>
                        </a:solidFill>
                        <a:effectLst/>
                        <a:latin typeface="Comic Sans MS" panose="030F0902030302020204" pitchFamily="66"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outside of</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222.22/16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222.22/16</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endParaRPr kumimoji="0" lang="en-US" altLang="en-JO" sz="1400" b="0" i="0" u="none" strike="noStrike" cap="none" normalizeH="0" baseline="0">
                        <a:ln>
                          <a:noFill/>
                        </a:ln>
                        <a:solidFill>
                          <a:schemeClr val="tx1"/>
                        </a:solidFill>
                        <a:effectLst/>
                        <a:latin typeface="Comic Sans MS" panose="030F0902030302020204" pitchFamily="6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UDP</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53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&gt; 1023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2400" b="0" i="0" u="none" strike="noStrike" cap="none" normalizeH="0" baseline="0">
                          <a:ln>
                            <a:noFill/>
                          </a:ln>
                          <a:solidFill>
                            <a:srgbClr val="FF3300"/>
                          </a:solidFill>
                          <a:effectLst/>
                          <a:latin typeface="Comic Sans MS" panose="030F0902030302020204" pitchFamily="66" charset="0"/>
                        </a:rPr>
                        <a:t>x</a:t>
                      </a:r>
                    </a:p>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endParaRPr kumimoji="0" lang="en-US" altLang="en-JO" sz="2400" b="0" i="0" u="none" strike="noStrike" cap="none" normalizeH="0" baseline="0">
                        <a:ln>
                          <a:noFill/>
                        </a:ln>
                        <a:solidFill>
                          <a:srgbClr val="FF3300"/>
                        </a:solidFill>
                        <a:effectLst/>
                        <a:latin typeface="Comic Sans MS" panose="030F0902030302020204" pitchFamily="66"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041607433"/>
                  </a:ext>
                </a:extLst>
              </a:tr>
              <a:tr h="442913">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deny</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all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all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all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all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all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r>
                        <a:rPr kumimoji="0" lang="en-US" altLang="en-JO" sz="1400" b="0" i="0" u="none" strike="noStrike" cap="none" normalizeH="0" baseline="0">
                          <a:ln>
                            <a:noFill/>
                          </a:ln>
                          <a:solidFill>
                            <a:schemeClr val="tx1"/>
                          </a:solidFill>
                          <a:effectLst/>
                          <a:latin typeface="Comic Sans MS" panose="030F0902030302020204" pitchFamily="66" charset="0"/>
                        </a:rPr>
                        <a:t>all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accent2"/>
                        </a:buClr>
                        <a:buSzPct val="85000"/>
                        <a:buFont typeface="ZapfDingbats" pitchFamily="82" charset="2"/>
                        <a:defRPr sz="2400">
                          <a:solidFill>
                            <a:schemeClr val="tx1"/>
                          </a:solidFill>
                          <a:latin typeface="Comic Sans MS" panose="030F0902030302020204" pitchFamily="66" charset="0"/>
                        </a:defRPr>
                      </a:lvl1pPr>
                      <a:lvl2pPr algn="l">
                        <a:spcBef>
                          <a:spcPct val="20000"/>
                        </a:spcBef>
                        <a:buClr>
                          <a:schemeClr val="accent2"/>
                        </a:buClr>
                        <a:buSzPct val="75000"/>
                        <a:buFont typeface="ZapfDingbats" pitchFamily="82" charset="2"/>
                        <a:defRPr sz="2000">
                          <a:solidFill>
                            <a:schemeClr val="tx1"/>
                          </a:solidFill>
                          <a:latin typeface="Comic Sans MS" panose="030F0902030302020204" pitchFamily="66" charset="0"/>
                        </a:defRPr>
                      </a:lvl2pPr>
                      <a:lvl3pPr algn="l">
                        <a:spcBef>
                          <a:spcPct val="20000"/>
                        </a:spcBef>
                        <a:defRPr>
                          <a:solidFill>
                            <a:schemeClr val="tx1"/>
                          </a:solidFill>
                          <a:latin typeface="Comic Sans MS" panose="030F0902030302020204" pitchFamily="66"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pPr>
                      <a:endParaRPr kumimoji="0" lang="en-JO" altLang="en-JO" sz="1400" b="0" i="0" u="none" strike="noStrike" cap="none" normalizeH="0" baseline="0">
                        <a:ln>
                          <a:noFill/>
                        </a:ln>
                        <a:solidFill>
                          <a:schemeClr val="tx1"/>
                        </a:solidFill>
                        <a:effectLst/>
                        <a:latin typeface="Comic Sans MS" panose="030F0902030302020204" pitchFamily="66"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758676190"/>
                  </a:ext>
                </a:extLst>
              </a:tr>
            </a:tbl>
          </a:graphicData>
        </a:graphic>
      </p:graphicFrame>
      <p:sp>
        <p:nvSpPr>
          <p:cNvPr id="429123" name="Text Box 67">
            <a:extLst>
              <a:ext uri="{FF2B5EF4-FFF2-40B4-BE49-F238E27FC236}">
                <a16:creationId xmlns:a16="http://schemas.microsoft.com/office/drawing/2014/main" id="{13843609-34F4-307C-2546-4B8CBA905372}"/>
              </a:ext>
            </a:extLst>
          </p:cNvPr>
          <p:cNvSpPr txBox="1">
            <a:spLocks noChangeArrowheads="1"/>
          </p:cNvSpPr>
          <p:nvPr/>
        </p:nvSpPr>
        <p:spPr bwMode="auto">
          <a:xfrm>
            <a:off x="1082675" y="1344613"/>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endParaRPr lang="en-JO" altLang="en-JO">
              <a:latin typeface="Comic Sans MS" panose="030F0902030302020204" pitchFamily="66" charset="0"/>
            </a:endParaRPr>
          </a:p>
        </p:txBody>
      </p:sp>
      <p:sp>
        <p:nvSpPr>
          <p:cNvPr id="429124" name="Text Box 68">
            <a:extLst>
              <a:ext uri="{FF2B5EF4-FFF2-40B4-BE49-F238E27FC236}">
                <a16:creationId xmlns:a16="http://schemas.microsoft.com/office/drawing/2014/main" id="{9476F498-6A16-06EC-AE25-FCD4F047E513}"/>
              </a:ext>
            </a:extLst>
          </p:cNvPr>
          <p:cNvSpPr txBox="1">
            <a:spLocks noChangeArrowheads="1"/>
          </p:cNvSpPr>
          <p:nvPr/>
        </p:nvSpPr>
        <p:spPr bwMode="auto">
          <a:xfrm>
            <a:off x="1573213" y="5988050"/>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endParaRPr lang="en-JO" altLang="en-JO" sz="2000">
              <a:latin typeface="Comic Sans MS" panose="030F0902030302020204" pitchFamily="66" charset="0"/>
            </a:endParaRPr>
          </a:p>
        </p:txBody>
      </p:sp>
      <p:sp>
        <p:nvSpPr>
          <p:cNvPr id="429126" name="Rectangle 70">
            <a:extLst>
              <a:ext uri="{FF2B5EF4-FFF2-40B4-BE49-F238E27FC236}">
                <a16:creationId xmlns:a16="http://schemas.microsoft.com/office/drawing/2014/main" id="{2A92947B-DDCB-7580-A0B2-F3FA697384BF}"/>
              </a:ext>
            </a:extLst>
          </p:cNvPr>
          <p:cNvSpPr>
            <a:spLocks noGrp="1" noChangeArrowheads="1"/>
          </p:cNvSpPr>
          <p:nvPr>
            <p:ph type="title"/>
          </p:nvPr>
        </p:nvSpPr>
        <p:spPr>
          <a:xfrm>
            <a:off x="409575" y="200025"/>
            <a:ext cx="7772400" cy="1143000"/>
          </a:xfrm>
          <a:noFill/>
          <a:ln/>
        </p:spPr>
        <p:txBody>
          <a:bodyPr/>
          <a:lstStyle/>
          <a:p>
            <a:r>
              <a:rPr lang="en-US" altLang="en-JO"/>
              <a:t>Stateful packet filtering</a:t>
            </a:r>
          </a:p>
        </p:txBody>
      </p:sp>
      <p:sp>
        <p:nvSpPr>
          <p:cNvPr id="429127" name="Rectangle 71">
            <a:extLst>
              <a:ext uri="{FF2B5EF4-FFF2-40B4-BE49-F238E27FC236}">
                <a16:creationId xmlns:a16="http://schemas.microsoft.com/office/drawing/2014/main" id="{1D76AC48-67C3-8C7A-C974-0D72A82117F4}"/>
              </a:ext>
            </a:extLst>
          </p:cNvPr>
          <p:cNvSpPr>
            <a:spLocks noChangeArrowheads="1"/>
          </p:cNvSpPr>
          <p:nvPr/>
        </p:nvSpPr>
        <p:spPr bwMode="auto">
          <a:xfrm>
            <a:off x="488950" y="1476375"/>
            <a:ext cx="7512050" cy="4592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2"/>
              </a:buClr>
              <a:buSzPct val="85000"/>
              <a:buFont typeface="ZapfDingbats" pitchFamily="82" charset="2"/>
              <a:buChar char="r"/>
              <a:defRPr sz="2400">
                <a:solidFill>
                  <a:schemeClr val="tx1"/>
                </a:solidFill>
                <a:latin typeface="Comic Sans MS" panose="030F0902030302020204" pitchFamily="66" charset="0"/>
              </a:defRPr>
            </a:lvl1pPr>
            <a:lvl2pPr marL="742950" indent="-285750" algn="l">
              <a:spcBef>
                <a:spcPct val="20000"/>
              </a:spcBef>
              <a:buClr>
                <a:schemeClr val="accent2"/>
              </a:buClr>
              <a:buSzPct val="75000"/>
              <a:buFont typeface="ZapfDingbats" pitchFamily="82" charset="2"/>
              <a:buChar char="m"/>
              <a:defRPr sz="2000">
                <a:solidFill>
                  <a:schemeClr val="tx1"/>
                </a:solidFill>
                <a:latin typeface="Comic Sans MS" panose="030F0902030302020204" pitchFamily="66" charset="0"/>
              </a:defRPr>
            </a:lvl2pPr>
            <a:lvl3pPr marL="1143000" indent="-228600" algn="l">
              <a:spcBef>
                <a:spcPct val="20000"/>
              </a:spcBef>
              <a:buChar char="•"/>
              <a:defRPr>
                <a:solidFill>
                  <a:schemeClr val="tx1"/>
                </a:solidFill>
                <a:latin typeface="Comic Sans MS" panose="030F0902030302020204" pitchFamily="66" charset="0"/>
              </a:defRPr>
            </a:lvl3pPr>
            <a:lvl4pPr marL="1600200" indent="-228600" algn="l">
              <a:spcBef>
                <a:spcPct val="20000"/>
              </a:spcBef>
              <a:buChar char="–"/>
              <a:defRPr>
                <a:solidFill>
                  <a:schemeClr val="tx1"/>
                </a:solidFill>
                <a:latin typeface="Times New Roman" panose="02020603050405020304" pitchFamily="18" charset="0"/>
              </a:defRPr>
            </a:lvl4pPr>
            <a:lvl5pPr marL="2057400" indent="-228600" algn="l">
              <a:spcBef>
                <a:spcPct val="20000"/>
              </a:spcBef>
              <a:buChar char="»"/>
              <a:defRPr>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a:solidFill>
                  <a:schemeClr val="tx1"/>
                </a:solidFill>
                <a:latin typeface="Times New Roman" panose="02020603050405020304" pitchFamily="18" charset="0"/>
              </a:defRPr>
            </a:lvl9pPr>
          </a:lstStyle>
          <a:p>
            <a:r>
              <a:rPr lang="en-US" altLang="en-JO"/>
              <a:t>ACL augmented to indicate need to check connection state table before admitting packet</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AE03289C-ED99-7AB0-1E70-FDA4AAA877D9}"/>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E538FEBE-BC59-9B61-EE5A-B37E291755BD}"/>
              </a:ext>
            </a:extLst>
          </p:cNvPr>
          <p:cNvSpPr>
            <a:spLocks noGrp="1"/>
          </p:cNvSpPr>
          <p:nvPr>
            <p:ph type="sldNum" sz="quarter" idx="12"/>
          </p:nvPr>
        </p:nvSpPr>
        <p:spPr/>
        <p:txBody>
          <a:bodyPr/>
          <a:lstStyle/>
          <a:p>
            <a:r>
              <a:rPr lang="en-US" altLang="en-JO"/>
              <a:t>8-</a:t>
            </a:r>
            <a:fld id="{5076D067-8F37-F743-BD18-A62538892070}" type="slidenum">
              <a:rPr lang="en-US" altLang="en-JO"/>
              <a:pPr/>
              <a:t>81</a:t>
            </a:fld>
            <a:endParaRPr lang="en-US" altLang="en-JO"/>
          </a:p>
        </p:txBody>
      </p:sp>
      <p:sp>
        <p:nvSpPr>
          <p:cNvPr id="135170" name="Rectangle 2">
            <a:extLst>
              <a:ext uri="{FF2B5EF4-FFF2-40B4-BE49-F238E27FC236}">
                <a16:creationId xmlns:a16="http://schemas.microsoft.com/office/drawing/2014/main" id="{65829F05-C54F-6BB9-8F5C-DC0CEF8257A9}"/>
              </a:ext>
            </a:extLst>
          </p:cNvPr>
          <p:cNvSpPr>
            <a:spLocks noGrp="1" noChangeArrowheads="1"/>
          </p:cNvSpPr>
          <p:nvPr>
            <p:ph type="title"/>
          </p:nvPr>
        </p:nvSpPr>
        <p:spPr/>
        <p:txBody>
          <a:bodyPr/>
          <a:lstStyle/>
          <a:p>
            <a:r>
              <a:rPr lang="en-US" altLang="en-JO" sz="2800"/>
              <a:t>Application gateways</a:t>
            </a:r>
          </a:p>
        </p:txBody>
      </p:sp>
      <p:sp>
        <p:nvSpPr>
          <p:cNvPr id="135171" name="Rectangle 3">
            <a:extLst>
              <a:ext uri="{FF2B5EF4-FFF2-40B4-BE49-F238E27FC236}">
                <a16:creationId xmlns:a16="http://schemas.microsoft.com/office/drawing/2014/main" id="{E865E4F0-3365-72A0-B4D2-5BA429CA3719}"/>
              </a:ext>
            </a:extLst>
          </p:cNvPr>
          <p:cNvSpPr>
            <a:spLocks noGrp="1" noChangeArrowheads="1"/>
          </p:cNvSpPr>
          <p:nvPr>
            <p:ph type="body" sz="half" idx="1"/>
          </p:nvPr>
        </p:nvSpPr>
        <p:spPr>
          <a:xfrm>
            <a:off x="455613" y="1555750"/>
            <a:ext cx="4138612" cy="2236788"/>
          </a:xfrm>
        </p:spPr>
        <p:txBody>
          <a:bodyPr/>
          <a:lstStyle/>
          <a:p>
            <a:r>
              <a:rPr lang="en-US" altLang="en-JO" sz="2400"/>
              <a:t>filters packets on application data as well as on IP/TCP/UDP fields.</a:t>
            </a:r>
          </a:p>
          <a:p>
            <a:r>
              <a:rPr lang="en-US" altLang="en-JO" sz="2400" u="sng">
                <a:solidFill>
                  <a:srgbClr val="FF0000"/>
                </a:solidFill>
              </a:rPr>
              <a:t>example:</a:t>
            </a:r>
            <a:r>
              <a:rPr lang="en-US" altLang="en-JO" sz="2400"/>
              <a:t> allow select internal users to telnet outside.</a:t>
            </a:r>
            <a:endParaRPr lang="en-US" altLang="en-JO" sz="2000"/>
          </a:p>
        </p:txBody>
      </p:sp>
      <p:sp>
        <p:nvSpPr>
          <p:cNvPr id="135173" name="Freeform 5">
            <a:extLst>
              <a:ext uri="{FF2B5EF4-FFF2-40B4-BE49-F238E27FC236}">
                <a16:creationId xmlns:a16="http://schemas.microsoft.com/office/drawing/2014/main" id="{384CFB62-9215-5841-7BA0-19797E335411}"/>
              </a:ext>
            </a:extLst>
          </p:cNvPr>
          <p:cNvSpPr>
            <a:spLocks/>
          </p:cNvSpPr>
          <p:nvPr/>
        </p:nvSpPr>
        <p:spPr bwMode="auto">
          <a:xfrm>
            <a:off x="4829175" y="1511300"/>
            <a:ext cx="2974975" cy="2219325"/>
          </a:xfrm>
          <a:custGeom>
            <a:avLst/>
            <a:gdLst>
              <a:gd name="T0" fmla="*/ 27 w 2135"/>
              <a:gd name="T1" fmla="*/ 652 h 1662"/>
              <a:gd name="T2" fmla="*/ 105 w 2135"/>
              <a:gd name="T3" fmla="*/ 76 h 1662"/>
              <a:gd name="T4" fmla="*/ 657 w 2135"/>
              <a:gd name="T5" fmla="*/ 196 h 1662"/>
              <a:gd name="T6" fmla="*/ 1209 w 2135"/>
              <a:gd name="T7" fmla="*/ 100 h 1662"/>
              <a:gd name="T8" fmla="*/ 2001 w 2135"/>
              <a:gd name="T9" fmla="*/ 406 h 1662"/>
              <a:gd name="T10" fmla="*/ 2013 w 2135"/>
              <a:gd name="T11" fmla="*/ 1144 h 1662"/>
              <a:gd name="T12" fmla="*/ 1581 w 2135"/>
              <a:gd name="T13" fmla="*/ 1600 h 1662"/>
              <a:gd name="T14" fmla="*/ 813 w 2135"/>
              <a:gd name="T15" fmla="*/ 1516 h 1662"/>
              <a:gd name="T16" fmla="*/ 501 w 2135"/>
              <a:gd name="T17" fmla="*/ 1270 h 1662"/>
              <a:gd name="T18" fmla="*/ 183 w 2135"/>
              <a:gd name="T19" fmla="*/ 1066 h 1662"/>
              <a:gd name="T20" fmla="*/ 27 w 2135"/>
              <a:gd name="T21" fmla="*/ 652 h 1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35" h="1662">
                <a:moveTo>
                  <a:pt x="27" y="652"/>
                </a:moveTo>
                <a:cubicBezTo>
                  <a:pt x="14" y="487"/>
                  <a:pt x="0" y="152"/>
                  <a:pt x="105" y="76"/>
                </a:cubicBezTo>
                <a:cubicBezTo>
                  <a:pt x="210" y="0"/>
                  <a:pt x="473" y="192"/>
                  <a:pt x="657" y="196"/>
                </a:cubicBezTo>
                <a:cubicBezTo>
                  <a:pt x="841" y="200"/>
                  <a:pt x="985" y="65"/>
                  <a:pt x="1209" y="100"/>
                </a:cubicBezTo>
                <a:cubicBezTo>
                  <a:pt x="1433" y="135"/>
                  <a:pt x="1867" y="232"/>
                  <a:pt x="2001" y="406"/>
                </a:cubicBezTo>
                <a:cubicBezTo>
                  <a:pt x="2135" y="580"/>
                  <a:pt x="2083" y="945"/>
                  <a:pt x="2013" y="1144"/>
                </a:cubicBezTo>
                <a:cubicBezTo>
                  <a:pt x="1943" y="1343"/>
                  <a:pt x="1781" y="1538"/>
                  <a:pt x="1581" y="1600"/>
                </a:cubicBezTo>
                <a:cubicBezTo>
                  <a:pt x="1381" y="1662"/>
                  <a:pt x="993" y="1571"/>
                  <a:pt x="813" y="1516"/>
                </a:cubicBezTo>
                <a:cubicBezTo>
                  <a:pt x="633" y="1461"/>
                  <a:pt x="606" y="1345"/>
                  <a:pt x="501" y="1270"/>
                </a:cubicBezTo>
                <a:cubicBezTo>
                  <a:pt x="396" y="1195"/>
                  <a:pt x="262" y="1169"/>
                  <a:pt x="183" y="1066"/>
                </a:cubicBezTo>
                <a:cubicBezTo>
                  <a:pt x="104" y="963"/>
                  <a:pt x="25" y="819"/>
                  <a:pt x="27" y="652"/>
                </a:cubicBezTo>
                <a:close/>
              </a:path>
            </a:pathLst>
          </a:custGeom>
          <a:solidFill>
            <a:srgbClr val="00FF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aphicFrame>
        <p:nvGraphicFramePr>
          <p:cNvPr id="135174" name="Object 6">
            <a:extLst>
              <a:ext uri="{FF2B5EF4-FFF2-40B4-BE49-F238E27FC236}">
                <a16:creationId xmlns:a16="http://schemas.microsoft.com/office/drawing/2014/main" id="{CEFE92B7-973C-C7ED-6A92-71697DCD7D28}"/>
              </a:ext>
            </a:extLst>
          </p:cNvPr>
          <p:cNvGraphicFramePr>
            <a:graphicFrameLocks noChangeAspect="1"/>
          </p:cNvGraphicFramePr>
          <p:nvPr/>
        </p:nvGraphicFramePr>
        <p:xfrm>
          <a:off x="4943475" y="1658938"/>
          <a:ext cx="415925" cy="330200"/>
        </p:xfrm>
        <a:graphic>
          <a:graphicData uri="http://schemas.openxmlformats.org/presentationml/2006/ole">
            <mc:AlternateContent xmlns:mc="http://schemas.openxmlformats.org/markup-compatibility/2006">
              <mc:Choice xmlns:v="urn:schemas-microsoft-com:vml" Requires="v">
                <p:oleObj name="Clip" r:id="rId3" imgW="17462500" imgH="14478000" progId="MS_ClipArt_Gallery.2">
                  <p:embed/>
                </p:oleObj>
              </mc:Choice>
              <mc:Fallback>
                <p:oleObj name="Clip" r:id="rId3" imgW="17462500" imgH="14478000" progId="MS_ClipArt_Gallery.2">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3475" y="1658938"/>
                        <a:ext cx="415925" cy="33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5175" name="Line 7">
            <a:extLst>
              <a:ext uri="{FF2B5EF4-FFF2-40B4-BE49-F238E27FC236}">
                <a16:creationId xmlns:a16="http://schemas.microsoft.com/office/drawing/2014/main" id="{E14C1E8A-5BAF-8B24-D8CD-CF0AFFFF6632}"/>
              </a:ext>
            </a:extLst>
          </p:cNvPr>
          <p:cNvSpPr>
            <a:spLocks noChangeShapeType="1"/>
          </p:cNvSpPr>
          <p:nvPr/>
        </p:nvSpPr>
        <p:spPr bwMode="auto">
          <a:xfrm flipV="1">
            <a:off x="5349875" y="1905000"/>
            <a:ext cx="73025" cy="79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aphicFrame>
        <p:nvGraphicFramePr>
          <p:cNvPr id="135176" name="Object 8">
            <a:extLst>
              <a:ext uri="{FF2B5EF4-FFF2-40B4-BE49-F238E27FC236}">
                <a16:creationId xmlns:a16="http://schemas.microsoft.com/office/drawing/2014/main" id="{59862DBB-18D3-1B01-561E-D68251644C54}"/>
              </a:ext>
            </a:extLst>
          </p:cNvPr>
          <p:cNvGraphicFramePr>
            <a:graphicFrameLocks noChangeAspect="1"/>
          </p:cNvGraphicFramePr>
          <p:nvPr/>
        </p:nvGraphicFramePr>
        <p:xfrm>
          <a:off x="4943475" y="2254250"/>
          <a:ext cx="415925" cy="330200"/>
        </p:xfrm>
        <a:graphic>
          <a:graphicData uri="http://schemas.openxmlformats.org/presentationml/2006/ole">
            <mc:AlternateContent xmlns:mc="http://schemas.openxmlformats.org/markup-compatibility/2006">
              <mc:Choice xmlns:v="urn:schemas-microsoft-com:vml" Requires="v">
                <p:oleObj name="Clip" r:id="rId5" imgW="17462500" imgH="14478000" progId="MS_ClipArt_Gallery.2">
                  <p:embed/>
                </p:oleObj>
              </mc:Choice>
              <mc:Fallback>
                <p:oleObj name="Clip" r:id="rId5" imgW="17462500" imgH="14478000" progId="MS_ClipArt_Gallery.2">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3475" y="2254250"/>
                        <a:ext cx="415925" cy="33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5177" name="Line 9">
            <a:extLst>
              <a:ext uri="{FF2B5EF4-FFF2-40B4-BE49-F238E27FC236}">
                <a16:creationId xmlns:a16="http://schemas.microsoft.com/office/drawing/2014/main" id="{1647576D-5B29-DECC-AD74-3A4097EFECAB}"/>
              </a:ext>
            </a:extLst>
          </p:cNvPr>
          <p:cNvSpPr>
            <a:spLocks noChangeShapeType="1"/>
          </p:cNvSpPr>
          <p:nvPr/>
        </p:nvSpPr>
        <p:spPr bwMode="auto">
          <a:xfrm flipV="1">
            <a:off x="5349875" y="2505075"/>
            <a:ext cx="73025" cy="15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178" name="Line 10">
            <a:extLst>
              <a:ext uri="{FF2B5EF4-FFF2-40B4-BE49-F238E27FC236}">
                <a16:creationId xmlns:a16="http://schemas.microsoft.com/office/drawing/2014/main" id="{11C95220-4550-5253-1AC6-832906FBD5F4}"/>
              </a:ext>
            </a:extLst>
          </p:cNvPr>
          <p:cNvSpPr>
            <a:spLocks noChangeShapeType="1"/>
          </p:cNvSpPr>
          <p:nvPr/>
        </p:nvSpPr>
        <p:spPr bwMode="auto">
          <a:xfrm>
            <a:off x="5416550" y="1903413"/>
            <a:ext cx="0" cy="6000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aphicFrame>
        <p:nvGraphicFramePr>
          <p:cNvPr id="135179" name="Object 11">
            <a:extLst>
              <a:ext uri="{FF2B5EF4-FFF2-40B4-BE49-F238E27FC236}">
                <a16:creationId xmlns:a16="http://schemas.microsoft.com/office/drawing/2014/main" id="{C73CF6E3-E389-836F-8D39-EDED227EDF77}"/>
              </a:ext>
            </a:extLst>
          </p:cNvPr>
          <p:cNvGraphicFramePr>
            <a:graphicFrameLocks noChangeAspect="1"/>
          </p:cNvGraphicFramePr>
          <p:nvPr/>
        </p:nvGraphicFramePr>
        <p:xfrm>
          <a:off x="5811838" y="2668588"/>
          <a:ext cx="417512" cy="331787"/>
        </p:xfrm>
        <a:graphic>
          <a:graphicData uri="http://schemas.openxmlformats.org/presentationml/2006/ole">
            <mc:AlternateContent xmlns:mc="http://schemas.openxmlformats.org/markup-compatibility/2006">
              <mc:Choice xmlns:v="urn:schemas-microsoft-com:vml" Requires="v">
                <p:oleObj name="Clip" r:id="rId6" imgW="17462500" imgH="14478000" progId="MS_ClipArt_Gallery.2">
                  <p:embed/>
                </p:oleObj>
              </mc:Choice>
              <mc:Fallback>
                <p:oleObj name="Clip" r:id="rId6" imgW="17462500" imgH="14478000" progId="MS_ClipArt_Gallery.2">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1838" y="2668588"/>
                        <a:ext cx="417512" cy="331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5180" name="Object 12">
            <a:extLst>
              <a:ext uri="{FF2B5EF4-FFF2-40B4-BE49-F238E27FC236}">
                <a16:creationId xmlns:a16="http://schemas.microsoft.com/office/drawing/2014/main" id="{33618444-688F-B131-85D7-4CABAFA0A986}"/>
              </a:ext>
            </a:extLst>
          </p:cNvPr>
          <p:cNvGraphicFramePr>
            <a:graphicFrameLocks noChangeAspect="1"/>
          </p:cNvGraphicFramePr>
          <p:nvPr/>
        </p:nvGraphicFramePr>
        <p:xfrm>
          <a:off x="5197475" y="2657475"/>
          <a:ext cx="415925" cy="330200"/>
        </p:xfrm>
        <a:graphic>
          <a:graphicData uri="http://schemas.openxmlformats.org/presentationml/2006/ole">
            <mc:AlternateContent xmlns:mc="http://schemas.openxmlformats.org/markup-compatibility/2006">
              <mc:Choice xmlns:v="urn:schemas-microsoft-com:vml" Requires="v">
                <p:oleObj name="Clip" r:id="rId7" imgW="17462500" imgH="14478000" progId="MS_ClipArt_Gallery.2">
                  <p:embed/>
                </p:oleObj>
              </mc:Choice>
              <mc:Fallback>
                <p:oleObj name="Clip" r:id="rId7" imgW="17462500" imgH="14478000" progId="MS_ClipArt_Gallery.2">
                  <p:embed/>
                  <p:pic>
                    <p:nvPicPr>
                      <p:cNvPr id="0" name="Objec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97475" y="2657475"/>
                        <a:ext cx="415925" cy="33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5181" name="Line 13">
            <a:extLst>
              <a:ext uri="{FF2B5EF4-FFF2-40B4-BE49-F238E27FC236}">
                <a16:creationId xmlns:a16="http://schemas.microsoft.com/office/drawing/2014/main" id="{E36E8D5A-3F63-51A1-E75A-E0104F117570}"/>
              </a:ext>
            </a:extLst>
          </p:cNvPr>
          <p:cNvSpPr>
            <a:spLocks noChangeShapeType="1"/>
          </p:cNvSpPr>
          <p:nvPr/>
        </p:nvSpPr>
        <p:spPr bwMode="auto">
          <a:xfrm rot="-5400000">
            <a:off x="6036469" y="2643982"/>
            <a:ext cx="60325" cy="15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182" name="Line 14">
            <a:extLst>
              <a:ext uri="{FF2B5EF4-FFF2-40B4-BE49-F238E27FC236}">
                <a16:creationId xmlns:a16="http://schemas.microsoft.com/office/drawing/2014/main" id="{4096CDB5-9930-2EF7-7FE9-4E1282455767}"/>
              </a:ext>
            </a:extLst>
          </p:cNvPr>
          <p:cNvSpPr>
            <a:spLocks noChangeShapeType="1"/>
          </p:cNvSpPr>
          <p:nvPr/>
        </p:nvSpPr>
        <p:spPr bwMode="auto">
          <a:xfrm rot="5400000" flipH="1">
            <a:off x="5410200" y="2635250"/>
            <a:ext cx="635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183" name="Line 15">
            <a:extLst>
              <a:ext uri="{FF2B5EF4-FFF2-40B4-BE49-F238E27FC236}">
                <a16:creationId xmlns:a16="http://schemas.microsoft.com/office/drawing/2014/main" id="{7BBC4174-7543-FEEA-8FA3-D3373679D25C}"/>
              </a:ext>
            </a:extLst>
          </p:cNvPr>
          <p:cNvSpPr>
            <a:spLocks noChangeShapeType="1"/>
          </p:cNvSpPr>
          <p:nvPr/>
        </p:nvSpPr>
        <p:spPr bwMode="auto">
          <a:xfrm rot="16200000" flipV="1">
            <a:off x="5757069" y="2296319"/>
            <a:ext cx="0" cy="6270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184" name="Line 16">
            <a:extLst>
              <a:ext uri="{FF2B5EF4-FFF2-40B4-BE49-F238E27FC236}">
                <a16:creationId xmlns:a16="http://schemas.microsoft.com/office/drawing/2014/main" id="{60E93BF2-DF98-05FF-DC05-3CECEB9C9107}"/>
              </a:ext>
            </a:extLst>
          </p:cNvPr>
          <p:cNvSpPr>
            <a:spLocks noChangeShapeType="1"/>
          </p:cNvSpPr>
          <p:nvPr/>
        </p:nvSpPr>
        <p:spPr bwMode="auto">
          <a:xfrm flipV="1">
            <a:off x="5422900" y="2235200"/>
            <a:ext cx="93663" cy="31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185" name="Line 17">
            <a:extLst>
              <a:ext uri="{FF2B5EF4-FFF2-40B4-BE49-F238E27FC236}">
                <a16:creationId xmlns:a16="http://schemas.microsoft.com/office/drawing/2014/main" id="{70B25B05-D6B1-E2CC-EDB2-97CDBF470618}"/>
              </a:ext>
            </a:extLst>
          </p:cNvPr>
          <p:cNvSpPr>
            <a:spLocks noChangeShapeType="1"/>
          </p:cNvSpPr>
          <p:nvPr/>
        </p:nvSpPr>
        <p:spPr bwMode="auto">
          <a:xfrm>
            <a:off x="5897563" y="2363788"/>
            <a:ext cx="430212" cy="30321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186" name="Line 18">
            <a:extLst>
              <a:ext uri="{FF2B5EF4-FFF2-40B4-BE49-F238E27FC236}">
                <a16:creationId xmlns:a16="http://schemas.microsoft.com/office/drawing/2014/main" id="{5127F732-9B80-785A-A374-2EEACCB705B6}"/>
              </a:ext>
            </a:extLst>
          </p:cNvPr>
          <p:cNvSpPr>
            <a:spLocks noChangeShapeType="1"/>
          </p:cNvSpPr>
          <p:nvPr/>
        </p:nvSpPr>
        <p:spPr bwMode="auto">
          <a:xfrm flipH="1">
            <a:off x="6819900" y="2278063"/>
            <a:ext cx="279400" cy="39211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187" name="Line 19">
            <a:extLst>
              <a:ext uri="{FF2B5EF4-FFF2-40B4-BE49-F238E27FC236}">
                <a16:creationId xmlns:a16="http://schemas.microsoft.com/office/drawing/2014/main" id="{F1F50A18-245B-58E0-F124-D2DD681304EB}"/>
              </a:ext>
            </a:extLst>
          </p:cNvPr>
          <p:cNvSpPr>
            <a:spLocks noChangeShapeType="1"/>
          </p:cNvSpPr>
          <p:nvPr/>
        </p:nvSpPr>
        <p:spPr bwMode="auto">
          <a:xfrm>
            <a:off x="6602413" y="2768600"/>
            <a:ext cx="0" cy="2286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nvGrpSpPr>
          <p:cNvPr id="135188" name="Group 20">
            <a:extLst>
              <a:ext uri="{FF2B5EF4-FFF2-40B4-BE49-F238E27FC236}">
                <a16:creationId xmlns:a16="http://schemas.microsoft.com/office/drawing/2014/main" id="{40970E7B-CD9C-2E70-202D-92A85E06B898}"/>
              </a:ext>
            </a:extLst>
          </p:cNvPr>
          <p:cNvGrpSpPr>
            <a:grpSpLocks/>
          </p:cNvGrpSpPr>
          <p:nvPr/>
        </p:nvGrpSpPr>
        <p:grpSpPr bwMode="auto">
          <a:xfrm>
            <a:off x="6456363" y="1492250"/>
            <a:ext cx="303212" cy="571500"/>
            <a:chOff x="4180" y="783"/>
            <a:chExt cx="150" cy="307"/>
          </a:xfrm>
        </p:grpSpPr>
        <p:sp>
          <p:nvSpPr>
            <p:cNvPr id="135189" name="AutoShape 21">
              <a:extLst>
                <a:ext uri="{FF2B5EF4-FFF2-40B4-BE49-F238E27FC236}">
                  <a16:creationId xmlns:a16="http://schemas.microsoft.com/office/drawing/2014/main" id="{287597A8-9AE9-D613-84CA-077C47921B28}"/>
                </a:ext>
              </a:extLst>
            </p:cNvPr>
            <p:cNvSpPr>
              <a:spLocks noChangeArrowheads="1"/>
            </p:cNvSpPr>
            <p:nvPr/>
          </p:nvSpPr>
          <p:spPr bwMode="auto">
            <a:xfrm>
              <a:off x="4180" y="1019"/>
              <a:ext cx="150" cy="71"/>
            </a:xfrm>
            <a:prstGeom prst="parallelogram">
              <a:avLst>
                <a:gd name="adj" fmla="val 81387"/>
              </a:avLst>
            </a:prstGeom>
            <a:solidFill>
              <a:srgbClr val="33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190" name="Rectangle 22">
              <a:extLst>
                <a:ext uri="{FF2B5EF4-FFF2-40B4-BE49-F238E27FC236}">
                  <a16:creationId xmlns:a16="http://schemas.microsoft.com/office/drawing/2014/main" id="{DE79F77D-45BA-BA58-DD84-FDBC19843DEB}"/>
                </a:ext>
              </a:extLst>
            </p:cNvPr>
            <p:cNvSpPr>
              <a:spLocks noChangeArrowheads="1"/>
            </p:cNvSpPr>
            <p:nvPr/>
          </p:nvSpPr>
          <p:spPr bwMode="auto">
            <a:xfrm>
              <a:off x="4256" y="785"/>
              <a:ext cx="69" cy="236"/>
            </a:xfrm>
            <a:prstGeom prst="rect">
              <a:avLst/>
            </a:prstGeom>
            <a:solidFill>
              <a:srgbClr val="33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191" name="Rectangle 23">
              <a:extLst>
                <a:ext uri="{FF2B5EF4-FFF2-40B4-BE49-F238E27FC236}">
                  <a16:creationId xmlns:a16="http://schemas.microsoft.com/office/drawing/2014/main" id="{8982B34A-BBE7-375E-4F6A-4A2CEC9C9491}"/>
                </a:ext>
              </a:extLst>
            </p:cNvPr>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192" name="AutoShape 24">
              <a:extLst>
                <a:ext uri="{FF2B5EF4-FFF2-40B4-BE49-F238E27FC236}">
                  <a16:creationId xmlns:a16="http://schemas.microsoft.com/office/drawing/2014/main" id="{387DDA85-ED45-046F-DA3A-75507CE2EFA4}"/>
                </a:ext>
              </a:extLst>
            </p:cNvPr>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193" name="Line 25">
              <a:extLst>
                <a:ext uri="{FF2B5EF4-FFF2-40B4-BE49-F238E27FC236}">
                  <a16:creationId xmlns:a16="http://schemas.microsoft.com/office/drawing/2014/main" id="{DF754666-C333-D79E-B4D5-D1114D30EFCF}"/>
                </a:ext>
              </a:extLst>
            </p:cNvPr>
            <p:cNvSpPr>
              <a:spLocks noChangeShapeType="1"/>
            </p:cNvSpPr>
            <p:nvPr/>
          </p:nvSpPr>
          <p:spPr bwMode="auto">
            <a:xfrm>
              <a:off x="4330" y="788"/>
              <a:ext cx="0" cy="23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194" name="Line 26">
              <a:extLst>
                <a:ext uri="{FF2B5EF4-FFF2-40B4-BE49-F238E27FC236}">
                  <a16:creationId xmlns:a16="http://schemas.microsoft.com/office/drawing/2014/main" id="{C6CDCB82-6194-99AD-5C3E-EB90E824D142}"/>
                </a:ext>
              </a:extLst>
            </p:cNvPr>
            <p:cNvSpPr>
              <a:spLocks noChangeShapeType="1"/>
            </p:cNvSpPr>
            <p:nvPr/>
          </p:nvSpPr>
          <p:spPr bwMode="auto">
            <a:xfrm flipH="1">
              <a:off x="4276" y="1019"/>
              <a:ext cx="54" cy="6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195" name="Rectangle 27">
              <a:extLst>
                <a:ext uri="{FF2B5EF4-FFF2-40B4-BE49-F238E27FC236}">
                  <a16:creationId xmlns:a16="http://schemas.microsoft.com/office/drawing/2014/main" id="{09D1A6F8-E4EC-DBF2-CC5F-18F840A782D3}"/>
                </a:ext>
              </a:extLst>
            </p:cNvPr>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196" name="Rectangle 28">
              <a:extLst>
                <a:ext uri="{FF2B5EF4-FFF2-40B4-BE49-F238E27FC236}">
                  <a16:creationId xmlns:a16="http://schemas.microsoft.com/office/drawing/2014/main" id="{22D06E7D-CFA3-DBDF-EF39-E11EBE2D3230}"/>
                </a:ext>
              </a:extLst>
            </p:cNvPr>
            <p:cNvSpPr>
              <a:spLocks noChangeArrowheads="1"/>
            </p:cNvSpPr>
            <p:nvPr/>
          </p:nvSpPr>
          <p:spPr bwMode="auto">
            <a:xfrm>
              <a:off x="4202" y="924"/>
              <a:ext cx="48" cy="4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grpSp>
        <p:nvGrpSpPr>
          <p:cNvPr id="135197" name="Group 29">
            <a:extLst>
              <a:ext uri="{FF2B5EF4-FFF2-40B4-BE49-F238E27FC236}">
                <a16:creationId xmlns:a16="http://schemas.microsoft.com/office/drawing/2014/main" id="{8E1C9CEF-111E-547A-0157-C2E679216097}"/>
              </a:ext>
            </a:extLst>
          </p:cNvPr>
          <p:cNvGrpSpPr>
            <a:grpSpLocks/>
          </p:cNvGrpSpPr>
          <p:nvPr/>
        </p:nvGrpSpPr>
        <p:grpSpPr bwMode="auto">
          <a:xfrm>
            <a:off x="7386638" y="2627313"/>
            <a:ext cx="207962" cy="409575"/>
            <a:chOff x="4180" y="783"/>
            <a:chExt cx="150" cy="307"/>
          </a:xfrm>
        </p:grpSpPr>
        <p:sp>
          <p:nvSpPr>
            <p:cNvPr id="135198" name="AutoShape 30">
              <a:extLst>
                <a:ext uri="{FF2B5EF4-FFF2-40B4-BE49-F238E27FC236}">
                  <a16:creationId xmlns:a16="http://schemas.microsoft.com/office/drawing/2014/main" id="{C6F3986C-BBE1-6309-4E92-0EB491C73597}"/>
                </a:ext>
              </a:extLst>
            </p:cNvPr>
            <p:cNvSpPr>
              <a:spLocks noChangeArrowheads="1"/>
            </p:cNvSpPr>
            <p:nvPr/>
          </p:nvSpPr>
          <p:spPr bwMode="auto">
            <a:xfrm>
              <a:off x="4180" y="1019"/>
              <a:ext cx="150" cy="71"/>
            </a:xfrm>
            <a:prstGeom prst="parallelogram">
              <a:avLst>
                <a:gd name="adj" fmla="val 81387"/>
              </a:avLst>
            </a:prstGeom>
            <a:solidFill>
              <a:srgbClr val="33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199" name="Rectangle 31">
              <a:extLst>
                <a:ext uri="{FF2B5EF4-FFF2-40B4-BE49-F238E27FC236}">
                  <a16:creationId xmlns:a16="http://schemas.microsoft.com/office/drawing/2014/main" id="{9CAAEF73-FE1D-7645-C883-87AC8E5991C9}"/>
                </a:ext>
              </a:extLst>
            </p:cNvPr>
            <p:cNvSpPr>
              <a:spLocks noChangeArrowheads="1"/>
            </p:cNvSpPr>
            <p:nvPr/>
          </p:nvSpPr>
          <p:spPr bwMode="auto">
            <a:xfrm>
              <a:off x="4256" y="785"/>
              <a:ext cx="69" cy="236"/>
            </a:xfrm>
            <a:prstGeom prst="rect">
              <a:avLst/>
            </a:prstGeom>
            <a:solidFill>
              <a:srgbClr val="33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00" name="Rectangle 32">
              <a:extLst>
                <a:ext uri="{FF2B5EF4-FFF2-40B4-BE49-F238E27FC236}">
                  <a16:creationId xmlns:a16="http://schemas.microsoft.com/office/drawing/2014/main" id="{AC13F773-EF5B-BB04-EB05-652707CCF473}"/>
                </a:ext>
              </a:extLst>
            </p:cNvPr>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01" name="AutoShape 33">
              <a:extLst>
                <a:ext uri="{FF2B5EF4-FFF2-40B4-BE49-F238E27FC236}">
                  <a16:creationId xmlns:a16="http://schemas.microsoft.com/office/drawing/2014/main" id="{F62D3F63-543A-3E45-4917-F4A17384186E}"/>
                </a:ext>
              </a:extLst>
            </p:cNvPr>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02" name="Line 34">
              <a:extLst>
                <a:ext uri="{FF2B5EF4-FFF2-40B4-BE49-F238E27FC236}">
                  <a16:creationId xmlns:a16="http://schemas.microsoft.com/office/drawing/2014/main" id="{054DF5CC-A9BA-1420-CE9B-ABC9C3DC2C0F}"/>
                </a:ext>
              </a:extLst>
            </p:cNvPr>
            <p:cNvSpPr>
              <a:spLocks noChangeShapeType="1"/>
            </p:cNvSpPr>
            <p:nvPr/>
          </p:nvSpPr>
          <p:spPr bwMode="auto">
            <a:xfrm>
              <a:off x="4330" y="788"/>
              <a:ext cx="0" cy="23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03" name="Line 35">
              <a:extLst>
                <a:ext uri="{FF2B5EF4-FFF2-40B4-BE49-F238E27FC236}">
                  <a16:creationId xmlns:a16="http://schemas.microsoft.com/office/drawing/2014/main" id="{430C8F84-7900-FF9A-3850-DCD9F8A0A23D}"/>
                </a:ext>
              </a:extLst>
            </p:cNvPr>
            <p:cNvSpPr>
              <a:spLocks noChangeShapeType="1"/>
            </p:cNvSpPr>
            <p:nvPr/>
          </p:nvSpPr>
          <p:spPr bwMode="auto">
            <a:xfrm flipH="1">
              <a:off x="4276" y="1019"/>
              <a:ext cx="54" cy="6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04" name="Rectangle 36">
              <a:extLst>
                <a:ext uri="{FF2B5EF4-FFF2-40B4-BE49-F238E27FC236}">
                  <a16:creationId xmlns:a16="http://schemas.microsoft.com/office/drawing/2014/main" id="{6960398E-7065-7B54-DA8C-B4E2801908F6}"/>
                </a:ext>
              </a:extLst>
            </p:cNvPr>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05" name="Rectangle 37">
              <a:extLst>
                <a:ext uri="{FF2B5EF4-FFF2-40B4-BE49-F238E27FC236}">
                  <a16:creationId xmlns:a16="http://schemas.microsoft.com/office/drawing/2014/main" id="{8A7885E3-0D83-EBE3-53A0-B194CD6CBD2A}"/>
                </a:ext>
              </a:extLst>
            </p:cNvPr>
            <p:cNvSpPr>
              <a:spLocks noChangeArrowheads="1"/>
            </p:cNvSpPr>
            <p:nvPr/>
          </p:nvSpPr>
          <p:spPr bwMode="auto">
            <a:xfrm>
              <a:off x="4202" y="924"/>
              <a:ext cx="48" cy="4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sp>
        <p:nvSpPr>
          <p:cNvPr id="135206" name="Line 38">
            <a:extLst>
              <a:ext uri="{FF2B5EF4-FFF2-40B4-BE49-F238E27FC236}">
                <a16:creationId xmlns:a16="http://schemas.microsoft.com/office/drawing/2014/main" id="{EE0280A7-4EFC-FCB5-514B-F8EC76D2D5F3}"/>
              </a:ext>
            </a:extLst>
          </p:cNvPr>
          <p:cNvSpPr>
            <a:spLocks noChangeShapeType="1"/>
          </p:cNvSpPr>
          <p:nvPr/>
        </p:nvSpPr>
        <p:spPr bwMode="auto">
          <a:xfrm rot="5400000" flipH="1">
            <a:off x="6719887" y="2097088"/>
            <a:ext cx="2254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07" name="Line 39">
            <a:extLst>
              <a:ext uri="{FF2B5EF4-FFF2-40B4-BE49-F238E27FC236}">
                <a16:creationId xmlns:a16="http://schemas.microsoft.com/office/drawing/2014/main" id="{658C5D04-C593-7121-73AE-EBE60A038823}"/>
              </a:ext>
            </a:extLst>
          </p:cNvPr>
          <p:cNvSpPr>
            <a:spLocks noChangeShapeType="1"/>
          </p:cNvSpPr>
          <p:nvPr/>
        </p:nvSpPr>
        <p:spPr bwMode="auto">
          <a:xfrm rot="-5400000">
            <a:off x="6754019" y="1945481"/>
            <a:ext cx="6350" cy="16033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08" name="Line 40">
            <a:extLst>
              <a:ext uri="{FF2B5EF4-FFF2-40B4-BE49-F238E27FC236}">
                <a16:creationId xmlns:a16="http://schemas.microsoft.com/office/drawing/2014/main" id="{7CEFE0CF-51B3-21B2-5479-9FDF578A5EEE}"/>
              </a:ext>
            </a:extLst>
          </p:cNvPr>
          <p:cNvSpPr>
            <a:spLocks noChangeShapeType="1"/>
          </p:cNvSpPr>
          <p:nvPr/>
        </p:nvSpPr>
        <p:spPr bwMode="auto">
          <a:xfrm rot="-5400000">
            <a:off x="6889750" y="2111375"/>
            <a:ext cx="0" cy="88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09" name="Line 41">
            <a:extLst>
              <a:ext uri="{FF2B5EF4-FFF2-40B4-BE49-F238E27FC236}">
                <a16:creationId xmlns:a16="http://schemas.microsoft.com/office/drawing/2014/main" id="{63CB4162-8810-AEAF-44CA-EB354E798FC4}"/>
              </a:ext>
            </a:extLst>
          </p:cNvPr>
          <p:cNvSpPr>
            <a:spLocks noChangeShapeType="1"/>
          </p:cNvSpPr>
          <p:nvPr/>
        </p:nvSpPr>
        <p:spPr bwMode="auto">
          <a:xfrm flipH="1">
            <a:off x="7205663" y="1690688"/>
            <a:ext cx="266700" cy="3603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nvGrpSpPr>
          <p:cNvPr id="135210" name="Group 42">
            <a:extLst>
              <a:ext uri="{FF2B5EF4-FFF2-40B4-BE49-F238E27FC236}">
                <a16:creationId xmlns:a16="http://schemas.microsoft.com/office/drawing/2014/main" id="{EAB1CF12-280B-0EF1-B111-E99E83556651}"/>
              </a:ext>
            </a:extLst>
          </p:cNvPr>
          <p:cNvGrpSpPr>
            <a:grpSpLocks/>
          </p:cNvGrpSpPr>
          <p:nvPr/>
        </p:nvGrpSpPr>
        <p:grpSpPr bwMode="auto">
          <a:xfrm>
            <a:off x="7262813" y="1454150"/>
            <a:ext cx="501650" cy="233363"/>
            <a:chOff x="3600" y="219"/>
            <a:chExt cx="360" cy="175"/>
          </a:xfrm>
        </p:grpSpPr>
        <p:sp>
          <p:nvSpPr>
            <p:cNvPr id="135211" name="Oval 43">
              <a:extLst>
                <a:ext uri="{FF2B5EF4-FFF2-40B4-BE49-F238E27FC236}">
                  <a16:creationId xmlns:a16="http://schemas.microsoft.com/office/drawing/2014/main" id="{698CA83D-B272-9FC6-69AB-D3B4B3CEE821}"/>
                </a:ext>
              </a:extLst>
            </p:cNvPr>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12" name="Line 44">
              <a:extLst>
                <a:ext uri="{FF2B5EF4-FFF2-40B4-BE49-F238E27FC236}">
                  <a16:creationId xmlns:a16="http://schemas.microsoft.com/office/drawing/2014/main" id="{ED85449A-731A-0FAC-A3B6-301A54551CFC}"/>
                </a:ext>
              </a:extLst>
            </p:cNvPr>
            <p:cNvSpPr>
              <a:spLocks noChangeShapeType="1"/>
            </p:cNvSpPr>
            <p:nvPr/>
          </p:nvSpPr>
          <p:spPr bwMode="auto">
            <a:xfrm>
              <a:off x="3603" y="289"/>
              <a:ext cx="0" cy="6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13" name="Line 45">
              <a:extLst>
                <a:ext uri="{FF2B5EF4-FFF2-40B4-BE49-F238E27FC236}">
                  <a16:creationId xmlns:a16="http://schemas.microsoft.com/office/drawing/2014/main" id="{C0E23F5D-67CE-10DB-2AB1-A56166A3C2DB}"/>
                </a:ext>
              </a:extLst>
            </p:cNvPr>
            <p:cNvSpPr>
              <a:spLocks noChangeShapeType="1"/>
            </p:cNvSpPr>
            <p:nvPr/>
          </p:nvSpPr>
          <p:spPr bwMode="auto">
            <a:xfrm>
              <a:off x="3960" y="289"/>
              <a:ext cx="0" cy="6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14" name="Rectangle 46">
              <a:extLst>
                <a:ext uri="{FF2B5EF4-FFF2-40B4-BE49-F238E27FC236}">
                  <a16:creationId xmlns:a16="http://schemas.microsoft.com/office/drawing/2014/main" id="{DB8ABE68-BBD5-BDCF-9F8A-F98E266B3182}"/>
                </a:ext>
              </a:extLst>
            </p:cNvPr>
            <p:cNvSpPr>
              <a:spLocks noChangeArrowheads="1"/>
            </p:cNvSpPr>
            <p:nvPr/>
          </p:nvSpPr>
          <p:spPr bwMode="auto">
            <a:xfrm>
              <a:off x="3603" y="289"/>
              <a:ext cx="354" cy="59"/>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ltLang="en-JO"/>
            </a:p>
          </p:txBody>
        </p:sp>
        <p:sp>
          <p:nvSpPr>
            <p:cNvPr id="135215" name="Oval 47">
              <a:extLst>
                <a:ext uri="{FF2B5EF4-FFF2-40B4-BE49-F238E27FC236}">
                  <a16:creationId xmlns:a16="http://schemas.microsoft.com/office/drawing/2014/main" id="{F7CBF534-1A3A-A9F4-03D1-B4774AA793E0}"/>
                </a:ext>
              </a:extLst>
            </p:cNvPr>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nvGrpSpPr>
            <p:cNvPr id="135216" name="Group 48">
              <a:extLst>
                <a:ext uri="{FF2B5EF4-FFF2-40B4-BE49-F238E27FC236}">
                  <a16:creationId xmlns:a16="http://schemas.microsoft.com/office/drawing/2014/main" id="{3D5F1A67-C2C8-096F-64DE-447CC54A18F2}"/>
                </a:ext>
              </a:extLst>
            </p:cNvPr>
            <p:cNvGrpSpPr>
              <a:grpSpLocks/>
            </p:cNvGrpSpPr>
            <p:nvPr/>
          </p:nvGrpSpPr>
          <p:grpSpPr bwMode="auto">
            <a:xfrm>
              <a:off x="3686" y="244"/>
              <a:ext cx="177" cy="66"/>
              <a:chOff x="2848" y="848"/>
              <a:chExt cx="140" cy="98"/>
            </a:xfrm>
          </p:grpSpPr>
          <p:sp>
            <p:nvSpPr>
              <p:cNvPr id="135217" name="Line 49">
                <a:extLst>
                  <a:ext uri="{FF2B5EF4-FFF2-40B4-BE49-F238E27FC236}">
                    <a16:creationId xmlns:a16="http://schemas.microsoft.com/office/drawing/2014/main" id="{0D955D22-EC68-9C48-47B3-BE401E20ECD3}"/>
                  </a:ext>
                </a:extLst>
              </p:cNvPr>
              <p:cNvSpPr>
                <a:spLocks noChangeShapeType="1"/>
              </p:cNvSpPr>
              <p:nvPr/>
            </p:nvSpPr>
            <p:spPr bwMode="auto">
              <a:xfrm flipV="1">
                <a:off x="2848" y="848"/>
                <a:ext cx="50" cy="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18" name="Line 50">
                <a:extLst>
                  <a:ext uri="{FF2B5EF4-FFF2-40B4-BE49-F238E27FC236}">
                    <a16:creationId xmlns:a16="http://schemas.microsoft.com/office/drawing/2014/main" id="{88CB8BED-BFDA-62EE-86C0-DC9DAC787508}"/>
                  </a:ext>
                </a:extLst>
              </p:cNvPr>
              <p:cNvSpPr>
                <a:spLocks noChangeShapeType="1"/>
              </p:cNvSpPr>
              <p:nvPr/>
            </p:nvSpPr>
            <p:spPr bwMode="auto">
              <a:xfrm>
                <a:off x="2944" y="946"/>
                <a:ext cx="4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19" name="Line 51">
                <a:extLst>
                  <a:ext uri="{FF2B5EF4-FFF2-40B4-BE49-F238E27FC236}">
                    <a16:creationId xmlns:a16="http://schemas.microsoft.com/office/drawing/2014/main" id="{D4CB1C67-56BC-E24E-25FB-57A4F1033978}"/>
                  </a:ext>
                </a:extLst>
              </p:cNvPr>
              <p:cNvSpPr>
                <a:spLocks noChangeShapeType="1"/>
              </p:cNvSpPr>
              <p:nvPr/>
            </p:nvSpPr>
            <p:spPr bwMode="auto">
              <a:xfrm>
                <a:off x="2894" y="850"/>
                <a:ext cx="52" cy="9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grpSp>
          <p:nvGrpSpPr>
            <p:cNvPr id="135220" name="Group 52">
              <a:extLst>
                <a:ext uri="{FF2B5EF4-FFF2-40B4-BE49-F238E27FC236}">
                  <a16:creationId xmlns:a16="http://schemas.microsoft.com/office/drawing/2014/main" id="{A48A3605-7428-F62B-D667-2A6870F4CE9B}"/>
                </a:ext>
              </a:extLst>
            </p:cNvPr>
            <p:cNvGrpSpPr>
              <a:grpSpLocks/>
            </p:cNvGrpSpPr>
            <p:nvPr/>
          </p:nvGrpSpPr>
          <p:grpSpPr bwMode="auto">
            <a:xfrm flipV="1">
              <a:off x="3686" y="243"/>
              <a:ext cx="177" cy="66"/>
              <a:chOff x="2848" y="848"/>
              <a:chExt cx="140" cy="98"/>
            </a:xfrm>
          </p:grpSpPr>
          <p:sp>
            <p:nvSpPr>
              <p:cNvPr id="135221" name="Line 53">
                <a:extLst>
                  <a:ext uri="{FF2B5EF4-FFF2-40B4-BE49-F238E27FC236}">
                    <a16:creationId xmlns:a16="http://schemas.microsoft.com/office/drawing/2014/main" id="{AF53BB04-7C84-6D0C-6E15-4B3AAF043726}"/>
                  </a:ext>
                </a:extLst>
              </p:cNvPr>
              <p:cNvSpPr>
                <a:spLocks noChangeShapeType="1"/>
              </p:cNvSpPr>
              <p:nvPr/>
            </p:nvSpPr>
            <p:spPr bwMode="auto">
              <a:xfrm flipV="1">
                <a:off x="2848" y="848"/>
                <a:ext cx="50" cy="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22" name="Line 54">
                <a:extLst>
                  <a:ext uri="{FF2B5EF4-FFF2-40B4-BE49-F238E27FC236}">
                    <a16:creationId xmlns:a16="http://schemas.microsoft.com/office/drawing/2014/main" id="{2CD6A62C-0058-97E0-897E-9E855C5DC4C6}"/>
                  </a:ext>
                </a:extLst>
              </p:cNvPr>
              <p:cNvSpPr>
                <a:spLocks noChangeShapeType="1"/>
              </p:cNvSpPr>
              <p:nvPr/>
            </p:nvSpPr>
            <p:spPr bwMode="auto">
              <a:xfrm>
                <a:off x="2944" y="946"/>
                <a:ext cx="4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23" name="Line 55">
                <a:extLst>
                  <a:ext uri="{FF2B5EF4-FFF2-40B4-BE49-F238E27FC236}">
                    <a16:creationId xmlns:a16="http://schemas.microsoft.com/office/drawing/2014/main" id="{A3A8A9E6-92E7-5AE0-9099-109236B52184}"/>
                  </a:ext>
                </a:extLst>
              </p:cNvPr>
              <p:cNvSpPr>
                <a:spLocks noChangeShapeType="1"/>
              </p:cNvSpPr>
              <p:nvPr/>
            </p:nvSpPr>
            <p:spPr bwMode="auto">
              <a:xfrm>
                <a:off x="2894" y="850"/>
                <a:ext cx="52" cy="9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grpSp>
      <p:grpSp>
        <p:nvGrpSpPr>
          <p:cNvPr id="135224" name="Group 56">
            <a:extLst>
              <a:ext uri="{FF2B5EF4-FFF2-40B4-BE49-F238E27FC236}">
                <a16:creationId xmlns:a16="http://schemas.microsoft.com/office/drawing/2014/main" id="{DA125FC4-53AB-F262-30A3-808FA73FD8A2}"/>
              </a:ext>
            </a:extLst>
          </p:cNvPr>
          <p:cNvGrpSpPr>
            <a:grpSpLocks/>
          </p:cNvGrpSpPr>
          <p:nvPr/>
        </p:nvGrpSpPr>
        <p:grpSpPr bwMode="auto">
          <a:xfrm>
            <a:off x="6929438" y="2038350"/>
            <a:ext cx="501650" cy="234950"/>
            <a:chOff x="3600" y="219"/>
            <a:chExt cx="360" cy="175"/>
          </a:xfrm>
        </p:grpSpPr>
        <p:sp>
          <p:nvSpPr>
            <p:cNvPr id="135225" name="Oval 57">
              <a:extLst>
                <a:ext uri="{FF2B5EF4-FFF2-40B4-BE49-F238E27FC236}">
                  <a16:creationId xmlns:a16="http://schemas.microsoft.com/office/drawing/2014/main" id="{DC4D861C-AA1E-B3B0-D56C-B0EAD2AA48BA}"/>
                </a:ext>
              </a:extLst>
            </p:cNvPr>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26" name="Line 58">
              <a:extLst>
                <a:ext uri="{FF2B5EF4-FFF2-40B4-BE49-F238E27FC236}">
                  <a16:creationId xmlns:a16="http://schemas.microsoft.com/office/drawing/2014/main" id="{39B91511-07F8-3389-FE91-9E69E6D3C1BA}"/>
                </a:ext>
              </a:extLst>
            </p:cNvPr>
            <p:cNvSpPr>
              <a:spLocks noChangeShapeType="1"/>
            </p:cNvSpPr>
            <p:nvPr/>
          </p:nvSpPr>
          <p:spPr bwMode="auto">
            <a:xfrm>
              <a:off x="3603" y="289"/>
              <a:ext cx="0" cy="6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27" name="Line 59">
              <a:extLst>
                <a:ext uri="{FF2B5EF4-FFF2-40B4-BE49-F238E27FC236}">
                  <a16:creationId xmlns:a16="http://schemas.microsoft.com/office/drawing/2014/main" id="{B0B7533E-6401-8B5D-C474-AE94ADB8346C}"/>
                </a:ext>
              </a:extLst>
            </p:cNvPr>
            <p:cNvSpPr>
              <a:spLocks noChangeShapeType="1"/>
            </p:cNvSpPr>
            <p:nvPr/>
          </p:nvSpPr>
          <p:spPr bwMode="auto">
            <a:xfrm>
              <a:off x="3960" y="289"/>
              <a:ext cx="0" cy="6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28" name="Rectangle 60">
              <a:extLst>
                <a:ext uri="{FF2B5EF4-FFF2-40B4-BE49-F238E27FC236}">
                  <a16:creationId xmlns:a16="http://schemas.microsoft.com/office/drawing/2014/main" id="{C69EE185-B0B5-2F98-08EA-8CDC8037DE2D}"/>
                </a:ext>
              </a:extLst>
            </p:cNvPr>
            <p:cNvSpPr>
              <a:spLocks noChangeArrowheads="1"/>
            </p:cNvSpPr>
            <p:nvPr/>
          </p:nvSpPr>
          <p:spPr bwMode="auto">
            <a:xfrm>
              <a:off x="3603" y="289"/>
              <a:ext cx="354" cy="59"/>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ltLang="en-JO"/>
            </a:p>
          </p:txBody>
        </p:sp>
        <p:sp>
          <p:nvSpPr>
            <p:cNvPr id="135229" name="Oval 61">
              <a:extLst>
                <a:ext uri="{FF2B5EF4-FFF2-40B4-BE49-F238E27FC236}">
                  <a16:creationId xmlns:a16="http://schemas.microsoft.com/office/drawing/2014/main" id="{C8AF91B9-862F-3235-CCBC-7C4AF9D0A2E3}"/>
                </a:ext>
              </a:extLst>
            </p:cNvPr>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nvGrpSpPr>
            <p:cNvPr id="135230" name="Group 62">
              <a:extLst>
                <a:ext uri="{FF2B5EF4-FFF2-40B4-BE49-F238E27FC236}">
                  <a16:creationId xmlns:a16="http://schemas.microsoft.com/office/drawing/2014/main" id="{6F265EFA-4621-D54F-C77A-060B0CC7894C}"/>
                </a:ext>
              </a:extLst>
            </p:cNvPr>
            <p:cNvGrpSpPr>
              <a:grpSpLocks/>
            </p:cNvGrpSpPr>
            <p:nvPr/>
          </p:nvGrpSpPr>
          <p:grpSpPr bwMode="auto">
            <a:xfrm>
              <a:off x="3686" y="244"/>
              <a:ext cx="177" cy="66"/>
              <a:chOff x="2848" y="848"/>
              <a:chExt cx="140" cy="98"/>
            </a:xfrm>
          </p:grpSpPr>
          <p:sp>
            <p:nvSpPr>
              <p:cNvPr id="135231" name="Line 63">
                <a:extLst>
                  <a:ext uri="{FF2B5EF4-FFF2-40B4-BE49-F238E27FC236}">
                    <a16:creationId xmlns:a16="http://schemas.microsoft.com/office/drawing/2014/main" id="{7CCC4DB0-8314-3279-C325-8A07B136F797}"/>
                  </a:ext>
                </a:extLst>
              </p:cNvPr>
              <p:cNvSpPr>
                <a:spLocks noChangeShapeType="1"/>
              </p:cNvSpPr>
              <p:nvPr/>
            </p:nvSpPr>
            <p:spPr bwMode="auto">
              <a:xfrm flipV="1">
                <a:off x="2848" y="848"/>
                <a:ext cx="50" cy="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32" name="Line 64">
                <a:extLst>
                  <a:ext uri="{FF2B5EF4-FFF2-40B4-BE49-F238E27FC236}">
                    <a16:creationId xmlns:a16="http://schemas.microsoft.com/office/drawing/2014/main" id="{A6823B45-5E73-B7BF-8288-3BC18C3415C9}"/>
                  </a:ext>
                </a:extLst>
              </p:cNvPr>
              <p:cNvSpPr>
                <a:spLocks noChangeShapeType="1"/>
              </p:cNvSpPr>
              <p:nvPr/>
            </p:nvSpPr>
            <p:spPr bwMode="auto">
              <a:xfrm>
                <a:off x="2944" y="946"/>
                <a:ext cx="4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33" name="Line 65">
                <a:extLst>
                  <a:ext uri="{FF2B5EF4-FFF2-40B4-BE49-F238E27FC236}">
                    <a16:creationId xmlns:a16="http://schemas.microsoft.com/office/drawing/2014/main" id="{FF722FA3-0BB3-CE83-10FC-E7E04227399A}"/>
                  </a:ext>
                </a:extLst>
              </p:cNvPr>
              <p:cNvSpPr>
                <a:spLocks noChangeShapeType="1"/>
              </p:cNvSpPr>
              <p:nvPr/>
            </p:nvSpPr>
            <p:spPr bwMode="auto">
              <a:xfrm>
                <a:off x="2894" y="850"/>
                <a:ext cx="52" cy="9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grpSp>
          <p:nvGrpSpPr>
            <p:cNvPr id="135234" name="Group 66">
              <a:extLst>
                <a:ext uri="{FF2B5EF4-FFF2-40B4-BE49-F238E27FC236}">
                  <a16:creationId xmlns:a16="http://schemas.microsoft.com/office/drawing/2014/main" id="{198B03ED-2842-7C96-C447-D993FF5DA3BB}"/>
                </a:ext>
              </a:extLst>
            </p:cNvPr>
            <p:cNvGrpSpPr>
              <a:grpSpLocks/>
            </p:cNvGrpSpPr>
            <p:nvPr/>
          </p:nvGrpSpPr>
          <p:grpSpPr bwMode="auto">
            <a:xfrm flipV="1">
              <a:off x="3686" y="243"/>
              <a:ext cx="177" cy="66"/>
              <a:chOff x="2848" y="848"/>
              <a:chExt cx="140" cy="98"/>
            </a:xfrm>
          </p:grpSpPr>
          <p:sp>
            <p:nvSpPr>
              <p:cNvPr id="135235" name="Line 67">
                <a:extLst>
                  <a:ext uri="{FF2B5EF4-FFF2-40B4-BE49-F238E27FC236}">
                    <a16:creationId xmlns:a16="http://schemas.microsoft.com/office/drawing/2014/main" id="{CECAABE0-0078-BA1E-A42F-2C207CB1B9DD}"/>
                  </a:ext>
                </a:extLst>
              </p:cNvPr>
              <p:cNvSpPr>
                <a:spLocks noChangeShapeType="1"/>
              </p:cNvSpPr>
              <p:nvPr/>
            </p:nvSpPr>
            <p:spPr bwMode="auto">
              <a:xfrm flipV="1">
                <a:off x="2848" y="848"/>
                <a:ext cx="50" cy="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36" name="Line 68">
                <a:extLst>
                  <a:ext uri="{FF2B5EF4-FFF2-40B4-BE49-F238E27FC236}">
                    <a16:creationId xmlns:a16="http://schemas.microsoft.com/office/drawing/2014/main" id="{4208EE5A-4E51-A3B4-F8BD-53E192897054}"/>
                  </a:ext>
                </a:extLst>
              </p:cNvPr>
              <p:cNvSpPr>
                <a:spLocks noChangeShapeType="1"/>
              </p:cNvSpPr>
              <p:nvPr/>
            </p:nvSpPr>
            <p:spPr bwMode="auto">
              <a:xfrm>
                <a:off x="2944" y="946"/>
                <a:ext cx="4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37" name="Line 69">
                <a:extLst>
                  <a:ext uri="{FF2B5EF4-FFF2-40B4-BE49-F238E27FC236}">
                    <a16:creationId xmlns:a16="http://schemas.microsoft.com/office/drawing/2014/main" id="{BF88CDBD-762E-E616-CA14-5251DBA62D0E}"/>
                  </a:ext>
                </a:extLst>
              </p:cNvPr>
              <p:cNvSpPr>
                <a:spLocks noChangeShapeType="1"/>
              </p:cNvSpPr>
              <p:nvPr/>
            </p:nvSpPr>
            <p:spPr bwMode="auto">
              <a:xfrm>
                <a:off x="2894" y="850"/>
                <a:ext cx="52" cy="9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grpSp>
      <p:grpSp>
        <p:nvGrpSpPr>
          <p:cNvPr id="135238" name="Group 70">
            <a:extLst>
              <a:ext uri="{FF2B5EF4-FFF2-40B4-BE49-F238E27FC236}">
                <a16:creationId xmlns:a16="http://schemas.microsoft.com/office/drawing/2014/main" id="{65225F9F-A3CA-284E-071A-99F6522C136D}"/>
              </a:ext>
            </a:extLst>
          </p:cNvPr>
          <p:cNvGrpSpPr>
            <a:grpSpLocks/>
          </p:cNvGrpSpPr>
          <p:nvPr/>
        </p:nvGrpSpPr>
        <p:grpSpPr bwMode="auto">
          <a:xfrm>
            <a:off x="6319838" y="2527300"/>
            <a:ext cx="500062" cy="233363"/>
            <a:chOff x="3600" y="219"/>
            <a:chExt cx="360" cy="175"/>
          </a:xfrm>
        </p:grpSpPr>
        <p:sp>
          <p:nvSpPr>
            <p:cNvPr id="135239" name="Oval 71">
              <a:extLst>
                <a:ext uri="{FF2B5EF4-FFF2-40B4-BE49-F238E27FC236}">
                  <a16:creationId xmlns:a16="http://schemas.microsoft.com/office/drawing/2014/main" id="{1443AA73-A148-1627-E2F3-96CD87B51A37}"/>
                </a:ext>
              </a:extLst>
            </p:cNvPr>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40" name="Line 72">
              <a:extLst>
                <a:ext uri="{FF2B5EF4-FFF2-40B4-BE49-F238E27FC236}">
                  <a16:creationId xmlns:a16="http://schemas.microsoft.com/office/drawing/2014/main" id="{ADC79EC2-1AE3-73C1-B685-AE88D574952D}"/>
                </a:ext>
              </a:extLst>
            </p:cNvPr>
            <p:cNvSpPr>
              <a:spLocks noChangeShapeType="1"/>
            </p:cNvSpPr>
            <p:nvPr/>
          </p:nvSpPr>
          <p:spPr bwMode="auto">
            <a:xfrm>
              <a:off x="3603" y="289"/>
              <a:ext cx="0" cy="6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41" name="Line 73">
              <a:extLst>
                <a:ext uri="{FF2B5EF4-FFF2-40B4-BE49-F238E27FC236}">
                  <a16:creationId xmlns:a16="http://schemas.microsoft.com/office/drawing/2014/main" id="{1511F4CE-746F-4126-8F6C-5AA989F5CB53}"/>
                </a:ext>
              </a:extLst>
            </p:cNvPr>
            <p:cNvSpPr>
              <a:spLocks noChangeShapeType="1"/>
            </p:cNvSpPr>
            <p:nvPr/>
          </p:nvSpPr>
          <p:spPr bwMode="auto">
            <a:xfrm>
              <a:off x="3960" y="289"/>
              <a:ext cx="0" cy="6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42" name="Rectangle 74">
              <a:extLst>
                <a:ext uri="{FF2B5EF4-FFF2-40B4-BE49-F238E27FC236}">
                  <a16:creationId xmlns:a16="http://schemas.microsoft.com/office/drawing/2014/main" id="{02CBCF3D-9ACC-1706-2035-C9A8A9D50180}"/>
                </a:ext>
              </a:extLst>
            </p:cNvPr>
            <p:cNvSpPr>
              <a:spLocks noChangeArrowheads="1"/>
            </p:cNvSpPr>
            <p:nvPr/>
          </p:nvSpPr>
          <p:spPr bwMode="auto">
            <a:xfrm>
              <a:off x="3603" y="289"/>
              <a:ext cx="354" cy="59"/>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ltLang="en-JO"/>
            </a:p>
          </p:txBody>
        </p:sp>
        <p:sp>
          <p:nvSpPr>
            <p:cNvPr id="135243" name="Oval 75">
              <a:extLst>
                <a:ext uri="{FF2B5EF4-FFF2-40B4-BE49-F238E27FC236}">
                  <a16:creationId xmlns:a16="http://schemas.microsoft.com/office/drawing/2014/main" id="{E9CD2DD4-0363-7EFA-1FB7-DE3CCF7792F6}"/>
                </a:ext>
              </a:extLst>
            </p:cNvPr>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nvGrpSpPr>
            <p:cNvPr id="135244" name="Group 76">
              <a:extLst>
                <a:ext uri="{FF2B5EF4-FFF2-40B4-BE49-F238E27FC236}">
                  <a16:creationId xmlns:a16="http://schemas.microsoft.com/office/drawing/2014/main" id="{F6FE9856-7B9E-600B-991B-1F3B611AA7C4}"/>
                </a:ext>
              </a:extLst>
            </p:cNvPr>
            <p:cNvGrpSpPr>
              <a:grpSpLocks/>
            </p:cNvGrpSpPr>
            <p:nvPr/>
          </p:nvGrpSpPr>
          <p:grpSpPr bwMode="auto">
            <a:xfrm>
              <a:off x="3686" y="244"/>
              <a:ext cx="177" cy="66"/>
              <a:chOff x="2848" y="848"/>
              <a:chExt cx="140" cy="98"/>
            </a:xfrm>
          </p:grpSpPr>
          <p:sp>
            <p:nvSpPr>
              <p:cNvPr id="135245" name="Line 77">
                <a:extLst>
                  <a:ext uri="{FF2B5EF4-FFF2-40B4-BE49-F238E27FC236}">
                    <a16:creationId xmlns:a16="http://schemas.microsoft.com/office/drawing/2014/main" id="{64E51666-8133-FF25-6155-8D1C2A6479CB}"/>
                  </a:ext>
                </a:extLst>
              </p:cNvPr>
              <p:cNvSpPr>
                <a:spLocks noChangeShapeType="1"/>
              </p:cNvSpPr>
              <p:nvPr/>
            </p:nvSpPr>
            <p:spPr bwMode="auto">
              <a:xfrm flipV="1">
                <a:off x="2848" y="848"/>
                <a:ext cx="50" cy="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46" name="Line 78">
                <a:extLst>
                  <a:ext uri="{FF2B5EF4-FFF2-40B4-BE49-F238E27FC236}">
                    <a16:creationId xmlns:a16="http://schemas.microsoft.com/office/drawing/2014/main" id="{0BC0DC47-86AF-F8E8-D073-CD4BCF165B02}"/>
                  </a:ext>
                </a:extLst>
              </p:cNvPr>
              <p:cNvSpPr>
                <a:spLocks noChangeShapeType="1"/>
              </p:cNvSpPr>
              <p:nvPr/>
            </p:nvSpPr>
            <p:spPr bwMode="auto">
              <a:xfrm>
                <a:off x="2944" y="946"/>
                <a:ext cx="4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47" name="Line 79">
                <a:extLst>
                  <a:ext uri="{FF2B5EF4-FFF2-40B4-BE49-F238E27FC236}">
                    <a16:creationId xmlns:a16="http://schemas.microsoft.com/office/drawing/2014/main" id="{02E2761A-85E8-C16B-A696-8503A5BEFDE5}"/>
                  </a:ext>
                </a:extLst>
              </p:cNvPr>
              <p:cNvSpPr>
                <a:spLocks noChangeShapeType="1"/>
              </p:cNvSpPr>
              <p:nvPr/>
            </p:nvSpPr>
            <p:spPr bwMode="auto">
              <a:xfrm>
                <a:off x="2894" y="850"/>
                <a:ext cx="52" cy="9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grpSp>
          <p:nvGrpSpPr>
            <p:cNvPr id="135248" name="Group 80">
              <a:extLst>
                <a:ext uri="{FF2B5EF4-FFF2-40B4-BE49-F238E27FC236}">
                  <a16:creationId xmlns:a16="http://schemas.microsoft.com/office/drawing/2014/main" id="{4EB2D9B3-F7C0-A046-99C1-8FE85725EE09}"/>
                </a:ext>
              </a:extLst>
            </p:cNvPr>
            <p:cNvGrpSpPr>
              <a:grpSpLocks/>
            </p:cNvGrpSpPr>
            <p:nvPr/>
          </p:nvGrpSpPr>
          <p:grpSpPr bwMode="auto">
            <a:xfrm flipV="1">
              <a:off x="3686" y="243"/>
              <a:ext cx="177" cy="66"/>
              <a:chOff x="2848" y="848"/>
              <a:chExt cx="140" cy="98"/>
            </a:xfrm>
          </p:grpSpPr>
          <p:sp>
            <p:nvSpPr>
              <p:cNvPr id="135249" name="Line 81">
                <a:extLst>
                  <a:ext uri="{FF2B5EF4-FFF2-40B4-BE49-F238E27FC236}">
                    <a16:creationId xmlns:a16="http://schemas.microsoft.com/office/drawing/2014/main" id="{BDDD8238-8BB8-7C1D-A4A3-8A5838E540C0}"/>
                  </a:ext>
                </a:extLst>
              </p:cNvPr>
              <p:cNvSpPr>
                <a:spLocks noChangeShapeType="1"/>
              </p:cNvSpPr>
              <p:nvPr/>
            </p:nvSpPr>
            <p:spPr bwMode="auto">
              <a:xfrm flipV="1">
                <a:off x="2848" y="848"/>
                <a:ext cx="50" cy="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50" name="Line 82">
                <a:extLst>
                  <a:ext uri="{FF2B5EF4-FFF2-40B4-BE49-F238E27FC236}">
                    <a16:creationId xmlns:a16="http://schemas.microsoft.com/office/drawing/2014/main" id="{5E4BC399-73D1-21F6-FAC8-EE0BDFB23873}"/>
                  </a:ext>
                </a:extLst>
              </p:cNvPr>
              <p:cNvSpPr>
                <a:spLocks noChangeShapeType="1"/>
              </p:cNvSpPr>
              <p:nvPr/>
            </p:nvSpPr>
            <p:spPr bwMode="auto">
              <a:xfrm>
                <a:off x="2944" y="946"/>
                <a:ext cx="4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51" name="Line 83">
                <a:extLst>
                  <a:ext uri="{FF2B5EF4-FFF2-40B4-BE49-F238E27FC236}">
                    <a16:creationId xmlns:a16="http://schemas.microsoft.com/office/drawing/2014/main" id="{D1C92DD3-157B-AF7D-F166-B76F949DC1D4}"/>
                  </a:ext>
                </a:extLst>
              </p:cNvPr>
              <p:cNvSpPr>
                <a:spLocks noChangeShapeType="1"/>
              </p:cNvSpPr>
              <p:nvPr/>
            </p:nvSpPr>
            <p:spPr bwMode="auto">
              <a:xfrm>
                <a:off x="2894" y="850"/>
                <a:ext cx="52" cy="9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grpSp>
      <p:grpSp>
        <p:nvGrpSpPr>
          <p:cNvPr id="135252" name="Group 84">
            <a:extLst>
              <a:ext uri="{FF2B5EF4-FFF2-40B4-BE49-F238E27FC236}">
                <a16:creationId xmlns:a16="http://schemas.microsoft.com/office/drawing/2014/main" id="{2EB4C212-1A95-5432-40B7-6434B7CF592E}"/>
              </a:ext>
            </a:extLst>
          </p:cNvPr>
          <p:cNvGrpSpPr>
            <a:grpSpLocks/>
          </p:cNvGrpSpPr>
          <p:nvPr/>
        </p:nvGrpSpPr>
        <p:grpSpPr bwMode="auto">
          <a:xfrm>
            <a:off x="5516563" y="2151063"/>
            <a:ext cx="501650" cy="233362"/>
            <a:chOff x="3600" y="219"/>
            <a:chExt cx="360" cy="175"/>
          </a:xfrm>
        </p:grpSpPr>
        <p:sp>
          <p:nvSpPr>
            <p:cNvPr id="135253" name="Oval 85">
              <a:extLst>
                <a:ext uri="{FF2B5EF4-FFF2-40B4-BE49-F238E27FC236}">
                  <a16:creationId xmlns:a16="http://schemas.microsoft.com/office/drawing/2014/main" id="{2A41D199-05A8-816C-7756-BB26B931F814}"/>
                </a:ext>
              </a:extLst>
            </p:cNvPr>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54" name="Line 86">
              <a:extLst>
                <a:ext uri="{FF2B5EF4-FFF2-40B4-BE49-F238E27FC236}">
                  <a16:creationId xmlns:a16="http://schemas.microsoft.com/office/drawing/2014/main" id="{6389A5F3-86CA-9A7D-7193-2A8BC3B56BB2}"/>
                </a:ext>
              </a:extLst>
            </p:cNvPr>
            <p:cNvSpPr>
              <a:spLocks noChangeShapeType="1"/>
            </p:cNvSpPr>
            <p:nvPr/>
          </p:nvSpPr>
          <p:spPr bwMode="auto">
            <a:xfrm>
              <a:off x="3603" y="289"/>
              <a:ext cx="0" cy="6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55" name="Line 87">
              <a:extLst>
                <a:ext uri="{FF2B5EF4-FFF2-40B4-BE49-F238E27FC236}">
                  <a16:creationId xmlns:a16="http://schemas.microsoft.com/office/drawing/2014/main" id="{FD3BCBB2-518B-B2D8-B277-309CEC766EBA}"/>
                </a:ext>
              </a:extLst>
            </p:cNvPr>
            <p:cNvSpPr>
              <a:spLocks noChangeShapeType="1"/>
            </p:cNvSpPr>
            <p:nvPr/>
          </p:nvSpPr>
          <p:spPr bwMode="auto">
            <a:xfrm>
              <a:off x="3960" y="289"/>
              <a:ext cx="0" cy="6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56" name="Rectangle 88">
              <a:extLst>
                <a:ext uri="{FF2B5EF4-FFF2-40B4-BE49-F238E27FC236}">
                  <a16:creationId xmlns:a16="http://schemas.microsoft.com/office/drawing/2014/main" id="{2AB7E000-F929-37FB-77D9-677B76DA4B24}"/>
                </a:ext>
              </a:extLst>
            </p:cNvPr>
            <p:cNvSpPr>
              <a:spLocks noChangeArrowheads="1"/>
            </p:cNvSpPr>
            <p:nvPr/>
          </p:nvSpPr>
          <p:spPr bwMode="auto">
            <a:xfrm>
              <a:off x="3603" y="289"/>
              <a:ext cx="354" cy="59"/>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ltLang="en-JO"/>
            </a:p>
          </p:txBody>
        </p:sp>
        <p:sp>
          <p:nvSpPr>
            <p:cNvPr id="135257" name="Oval 89">
              <a:extLst>
                <a:ext uri="{FF2B5EF4-FFF2-40B4-BE49-F238E27FC236}">
                  <a16:creationId xmlns:a16="http://schemas.microsoft.com/office/drawing/2014/main" id="{BBB67713-C837-8B7D-E981-735EC30C7B82}"/>
                </a:ext>
              </a:extLst>
            </p:cNvPr>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nvGrpSpPr>
            <p:cNvPr id="135258" name="Group 90">
              <a:extLst>
                <a:ext uri="{FF2B5EF4-FFF2-40B4-BE49-F238E27FC236}">
                  <a16:creationId xmlns:a16="http://schemas.microsoft.com/office/drawing/2014/main" id="{EE166ACA-AB57-6243-3DEF-9717DDEC0228}"/>
                </a:ext>
              </a:extLst>
            </p:cNvPr>
            <p:cNvGrpSpPr>
              <a:grpSpLocks/>
            </p:cNvGrpSpPr>
            <p:nvPr/>
          </p:nvGrpSpPr>
          <p:grpSpPr bwMode="auto">
            <a:xfrm>
              <a:off x="3686" y="244"/>
              <a:ext cx="177" cy="66"/>
              <a:chOff x="2848" y="848"/>
              <a:chExt cx="140" cy="98"/>
            </a:xfrm>
          </p:grpSpPr>
          <p:sp>
            <p:nvSpPr>
              <p:cNvPr id="135259" name="Line 91">
                <a:extLst>
                  <a:ext uri="{FF2B5EF4-FFF2-40B4-BE49-F238E27FC236}">
                    <a16:creationId xmlns:a16="http://schemas.microsoft.com/office/drawing/2014/main" id="{B212E182-D1D5-340F-B0C2-2B252C24ECA6}"/>
                  </a:ext>
                </a:extLst>
              </p:cNvPr>
              <p:cNvSpPr>
                <a:spLocks noChangeShapeType="1"/>
              </p:cNvSpPr>
              <p:nvPr/>
            </p:nvSpPr>
            <p:spPr bwMode="auto">
              <a:xfrm flipV="1">
                <a:off x="2848" y="848"/>
                <a:ext cx="50" cy="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60" name="Line 92">
                <a:extLst>
                  <a:ext uri="{FF2B5EF4-FFF2-40B4-BE49-F238E27FC236}">
                    <a16:creationId xmlns:a16="http://schemas.microsoft.com/office/drawing/2014/main" id="{B92925E2-DD34-76E9-7E48-92C7CCFD569C}"/>
                  </a:ext>
                </a:extLst>
              </p:cNvPr>
              <p:cNvSpPr>
                <a:spLocks noChangeShapeType="1"/>
              </p:cNvSpPr>
              <p:nvPr/>
            </p:nvSpPr>
            <p:spPr bwMode="auto">
              <a:xfrm>
                <a:off x="2944" y="946"/>
                <a:ext cx="4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61" name="Line 93">
                <a:extLst>
                  <a:ext uri="{FF2B5EF4-FFF2-40B4-BE49-F238E27FC236}">
                    <a16:creationId xmlns:a16="http://schemas.microsoft.com/office/drawing/2014/main" id="{3E9264C7-55E9-0242-4694-3AE309702BE1}"/>
                  </a:ext>
                </a:extLst>
              </p:cNvPr>
              <p:cNvSpPr>
                <a:spLocks noChangeShapeType="1"/>
              </p:cNvSpPr>
              <p:nvPr/>
            </p:nvSpPr>
            <p:spPr bwMode="auto">
              <a:xfrm>
                <a:off x="2894" y="850"/>
                <a:ext cx="52" cy="9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grpSp>
          <p:nvGrpSpPr>
            <p:cNvPr id="135262" name="Group 94">
              <a:extLst>
                <a:ext uri="{FF2B5EF4-FFF2-40B4-BE49-F238E27FC236}">
                  <a16:creationId xmlns:a16="http://schemas.microsoft.com/office/drawing/2014/main" id="{F2290A2F-A97A-5840-16BD-D4B1A06D7B15}"/>
                </a:ext>
              </a:extLst>
            </p:cNvPr>
            <p:cNvGrpSpPr>
              <a:grpSpLocks/>
            </p:cNvGrpSpPr>
            <p:nvPr/>
          </p:nvGrpSpPr>
          <p:grpSpPr bwMode="auto">
            <a:xfrm flipV="1">
              <a:off x="3686" y="243"/>
              <a:ext cx="177" cy="66"/>
              <a:chOff x="2848" y="848"/>
              <a:chExt cx="140" cy="98"/>
            </a:xfrm>
          </p:grpSpPr>
          <p:sp>
            <p:nvSpPr>
              <p:cNvPr id="135263" name="Line 95">
                <a:extLst>
                  <a:ext uri="{FF2B5EF4-FFF2-40B4-BE49-F238E27FC236}">
                    <a16:creationId xmlns:a16="http://schemas.microsoft.com/office/drawing/2014/main" id="{89A05698-018E-95C0-4E3A-E5C2962ED3D4}"/>
                  </a:ext>
                </a:extLst>
              </p:cNvPr>
              <p:cNvSpPr>
                <a:spLocks noChangeShapeType="1"/>
              </p:cNvSpPr>
              <p:nvPr/>
            </p:nvSpPr>
            <p:spPr bwMode="auto">
              <a:xfrm flipV="1">
                <a:off x="2848" y="848"/>
                <a:ext cx="50" cy="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64" name="Line 96">
                <a:extLst>
                  <a:ext uri="{FF2B5EF4-FFF2-40B4-BE49-F238E27FC236}">
                    <a16:creationId xmlns:a16="http://schemas.microsoft.com/office/drawing/2014/main" id="{74C632A4-A797-D942-B2CA-03D3F1086141}"/>
                  </a:ext>
                </a:extLst>
              </p:cNvPr>
              <p:cNvSpPr>
                <a:spLocks noChangeShapeType="1"/>
              </p:cNvSpPr>
              <p:nvPr/>
            </p:nvSpPr>
            <p:spPr bwMode="auto">
              <a:xfrm>
                <a:off x="2944" y="946"/>
                <a:ext cx="4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65" name="Line 97">
                <a:extLst>
                  <a:ext uri="{FF2B5EF4-FFF2-40B4-BE49-F238E27FC236}">
                    <a16:creationId xmlns:a16="http://schemas.microsoft.com/office/drawing/2014/main" id="{4B8E05C2-6403-7E44-525B-BEAA33B5925A}"/>
                  </a:ext>
                </a:extLst>
              </p:cNvPr>
              <p:cNvSpPr>
                <a:spLocks noChangeShapeType="1"/>
              </p:cNvSpPr>
              <p:nvPr/>
            </p:nvSpPr>
            <p:spPr bwMode="auto">
              <a:xfrm>
                <a:off x="2894" y="850"/>
                <a:ext cx="52" cy="9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grpSp>
      <p:sp>
        <p:nvSpPr>
          <p:cNvPr id="135266" name="Line 98">
            <a:extLst>
              <a:ext uri="{FF2B5EF4-FFF2-40B4-BE49-F238E27FC236}">
                <a16:creationId xmlns:a16="http://schemas.microsoft.com/office/drawing/2014/main" id="{D3494C18-9AEA-DDBC-8E9A-2C6182F0AB4F}"/>
              </a:ext>
            </a:extLst>
          </p:cNvPr>
          <p:cNvSpPr>
            <a:spLocks noChangeShapeType="1"/>
          </p:cNvSpPr>
          <p:nvPr/>
        </p:nvSpPr>
        <p:spPr bwMode="auto">
          <a:xfrm>
            <a:off x="5745163" y="2406650"/>
            <a:ext cx="0" cy="2286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aphicFrame>
        <p:nvGraphicFramePr>
          <p:cNvPr id="135267" name="Object 99">
            <a:extLst>
              <a:ext uri="{FF2B5EF4-FFF2-40B4-BE49-F238E27FC236}">
                <a16:creationId xmlns:a16="http://schemas.microsoft.com/office/drawing/2014/main" id="{47665B10-2395-067A-7814-EF379247FE36}"/>
              </a:ext>
            </a:extLst>
          </p:cNvPr>
          <p:cNvGraphicFramePr>
            <a:graphicFrameLocks noChangeAspect="1"/>
          </p:cNvGraphicFramePr>
          <p:nvPr/>
        </p:nvGraphicFramePr>
        <p:xfrm>
          <a:off x="6945313" y="3030538"/>
          <a:ext cx="417512" cy="331787"/>
        </p:xfrm>
        <a:graphic>
          <a:graphicData uri="http://schemas.openxmlformats.org/presentationml/2006/ole">
            <mc:AlternateContent xmlns:mc="http://schemas.openxmlformats.org/markup-compatibility/2006">
              <mc:Choice xmlns:v="urn:schemas-microsoft-com:vml" Requires="v">
                <p:oleObj name="Clip" r:id="rId8" imgW="17462500" imgH="14478000" progId="MS_ClipArt_Gallery.2">
                  <p:embed/>
                </p:oleObj>
              </mc:Choice>
              <mc:Fallback>
                <p:oleObj name="Clip" r:id="rId8" imgW="17462500" imgH="14478000" progId="MS_ClipArt_Gallery.2">
                  <p:embed/>
                  <p:pic>
                    <p:nvPicPr>
                      <p:cNvPr id="0" name="Object 9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5313" y="3030538"/>
                        <a:ext cx="417512" cy="331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5268" name="Object 100">
            <a:extLst>
              <a:ext uri="{FF2B5EF4-FFF2-40B4-BE49-F238E27FC236}">
                <a16:creationId xmlns:a16="http://schemas.microsoft.com/office/drawing/2014/main" id="{221E3245-5A82-9391-67D6-159137E90AA9}"/>
              </a:ext>
            </a:extLst>
          </p:cNvPr>
          <p:cNvGraphicFramePr>
            <a:graphicFrameLocks noChangeAspect="1"/>
          </p:cNvGraphicFramePr>
          <p:nvPr/>
        </p:nvGraphicFramePr>
        <p:xfrm>
          <a:off x="6330950" y="3019425"/>
          <a:ext cx="415925" cy="330200"/>
        </p:xfrm>
        <a:graphic>
          <a:graphicData uri="http://schemas.openxmlformats.org/presentationml/2006/ole">
            <mc:AlternateContent xmlns:mc="http://schemas.openxmlformats.org/markup-compatibility/2006">
              <mc:Choice xmlns:v="urn:schemas-microsoft-com:vml" Requires="v">
                <p:oleObj name="Clip" r:id="rId9" imgW="17462500" imgH="14478000" progId="MS_ClipArt_Gallery.2">
                  <p:embed/>
                </p:oleObj>
              </mc:Choice>
              <mc:Fallback>
                <p:oleObj name="Clip" r:id="rId9" imgW="17462500" imgH="14478000" progId="MS_ClipArt_Gallery.2">
                  <p:embed/>
                  <p:pic>
                    <p:nvPicPr>
                      <p:cNvPr id="0" name="Object 1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30950" y="3019425"/>
                        <a:ext cx="415925" cy="33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5269" name="Line 101">
            <a:extLst>
              <a:ext uri="{FF2B5EF4-FFF2-40B4-BE49-F238E27FC236}">
                <a16:creationId xmlns:a16="http://schemas.microsoft.com/office/drawing/2014/main" id="{0BF026BC-97DB-7AF2-5EA2-CB46C1BC2CC1}"/>
              </a:ext>
            </a:extLst>
          </p:cNvPr>
          <p:cNvSpPr>
            <a:spLocks noChangeShapeType="1"/>
          </p:cNvSpPr>
          <p:nvPr/>
        </p:nvSpPr>
        <p:spPr bwMode="auto">
          <a:xfrm rot="-5400000">
            <a:off x="7169944" y="3005932"/>
            <a:ext cx="60325" cy="15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70" name="Line 102">
            <a:extLst>
              <a:ext uri="{FF2B5EF4-FFF2-40B4-BE49-F238E27FC236}">
                <a16:creationId xmlns:a16="http://schemas.microsoft.com/office/drawing/2014/main" id="{ABA693AC-99C9-11AE-1C5A-42D617CAF338}"/>
              </a:ext>
            </a:extLst>
          </p:cNvPr>
          <p:cNvSpPr>
            <a:spLocks noChangeShapeType="1"/>
          </p:cNvSpPr>
          <p:nvPr/>
        </p:nvSpPr>
        <p:spPr bwMode="auto">
          <a:xfrm rot="5400000" flipH="1">
            <a:off x="6543675" y="2997200"/>
            <a:ext cx="635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71" name="Line 103">
            <a:extLst>
              <a:ext uri="{FF2B5EF4-FFF2-40B4-BE49-F238E27FC236}">
                <a16:creationId xmlns:a16="http://schemas.microsoft.com/office/drawing/2014/main" id="{AFAFEA57-9E68-2167-0492-B084F09A3275}"/>
              </a:ext>
            </a:extLst>
          </p:cNvPr>
          <p:cNvSpPr>
            <a:spLocks noChangeShapeType="1"/>
          </p:cNvSpPr>
          <p:nvPr/>
        </p:nvSpPr>
        <p:spPr bwMode="auto">
          <a:xfrm rot="16200000" flipV="1">
            <a:off x="6890544" y="2658269"/>
            <a:ext cx="0" cy="6270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72" name="Freeform 104">
            <a:extLst>
              <a:ext uri="{FF2B5EF4-FFF2-40B4-BE49-F238E27FC236}">
                <a16:creationId xmlns:a16="http://schemas.microsoft.com/office/drawing/2014/main" id="{7C37A172-6788-3428-9914-E1E07D4B0901}"/>
              </a:ext>
            </a:extLst>
          </p:cNvPr>
          <p:cNvSpPr>
            <a:spLocks/>
          </p:cNvSpPr>
          <p:nvPr/>
        </p:nvSpPr>
        <p:spPr bwMode="auto">
          <a:xfrm>
            <a:off x="5429250" y="1536700"/>
            <a:ext cx="1009650" cy="228600"/>
          </a:xfrm>
          <a:custGeom>
            <a:avLst/>
            <a:gdLst>
              <a:gd name="T0" fmla="*/ 0 w 636"/>
              <a:gd name="T1" fmla="*/ 144 h 144"/>
              <a:gd name="T2" fmla="*/ 636 w 636"/>
              <a:gd name="T3" fmla="*/ 114 h 144"/>
            </a:gdLst>
            <a:ahLst/>
            <a:cxnLst>
              <a:cxn ang="0">
                <a:pos x="T0" y="T1"/>
              </a:cxn>
              <a:cxn ang="0">
                <a:pos x="T2" y="T3"/>
              </a:cxn>
            </a:cxnLst>
            <a:rect l="0" t="0" r="r" b="b"/>
            <a:pathLst>
              <a:path w="636" h="144">
                <a:moveTo>
                  <a:pt x="0" y="144"/>
                </a:moveTo>
                <a:cubicBezTo>
                  <a:pt x="180" y="6"/>
                  <a:pt x="450" y="0"/>
                  <a:pt x="636" y="114"/>
                </a:cubicBezTo>
              </a:path>
            </a:pathLst>
          </a:custGeom>
          <a:noFill/>
          <a:ln w="28575" cap="flat" cmpd="sng">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73" name="Freeform 105">
            <a:extLst>
              <a:ext uri="{FF2B5EF4-FFF2-40B4-BE49-F238E27FC236}">
                <a16:creationId xmlns:a16="http://schemas.microsoft.com/office/drawing/2014/main" id="{092FE0D3-D4E4-0A3A-286E-FC26F473B439}"/>
              </a:ext>
            </a:extLst>
          </p:cNvPr>
          <p:cNvSpPr>
            <a:spLocks/>
          </p:cNvSpPr>
          <p:nvPr/>
        </p:nvSpPr>
        <p:spPr bwMode="auto">
          <a:xfrm>
            <a:off x="6781800" y="1146175"/>
            <a:ext cx="771525" cy="939800"/>
          </a:xfrm>
          <a:custGeom>
            <a:avLst/>
            <a:gdLst>
              <a:gd name="T0" fmla="*/ 0 w 486"/>
              <a:gd name="T1" fmla="*/ 492 h 592"/>
              <a:gd name="T2" fmla="*/ 162 w 486"/>
              <a:gd name="T3" fmla="*/ 510 h 592"/>
              <a:gd name="T4" fmla="*/ 486 w 486"/>
              <a:gd name="T5" fmla="*/ 0 h 592"/>
            </a:gdLst>
            <a:ahLst/>
            <a:cxnLst>
              <a:cxn ang="0">
                <a:pos x="T0" y="T1"/>
              </a:cxn>
              <a:cxn ang="0">
                <a:pos x="T2" y="T3"/>
              </a:cxn>
              <a:cxn ang="0">
                <a:pos x="T4" y="T5"/>
              </a:cxn>
            </a:cxnLst>
            <a:rect l="0" t="0" r="r" b="b"/>
            <a:pathLst>
              <a:path w="486" h="592">
                <a:moveTo>
                  <a:pt x="0" y="492"/>
                </a:moveTo>
                <a:cubicBezTo>
                  <a:pt x="25" y="472"/>
                  <a:pt x="81" y="592"/>
                  <a:pt x="162" y="510"/>
                </a:cubicBezTo>
                <a:cubicBezTo>
                  <a:pt x="243" y="428"/>
                  <a:pt x="419" y="106"/>
                  <a:pt x="486" y="0"/>
                </a:cubicBezTo>
              </a:path>
            </a:pathLst>
          </a:custGeom>
          <a:noFill/>
          <a:ln w="28575" cap="flat" cmpd="sng">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135274" name="Text Box 106">
            <a:extLst>
              <a:ext uri="{FF2B5EF4-FFF2-40B4-BE49-F238E27FC236}">
                <a16:creationId xmlns:a16="http://schemas.microsoft.com/office/drawing/2014/main" id="{BEEA38D6-3359-7A37-AA76-D5AF4945F269}"/>
              </a:ext>
            </a:extLst>
          </p:cNvPr>
          <p:cNvSpPr txBox="1">
            <a:spLocks noChangeArrowheads="1"/>
          </p:cNvSpPr>
          <p:nvPr/>
        </p:nvSpPr>
        <p:spPr bwMode="auto">
          <a:xfrm>
            <a:off x="4946650" y="1112838"/>
            <a:ext cx="1549400"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1400">
                <a:latin typeface="Comic Sans MS" panose="030F0902030302020204" pitchFamily="66" charset="0"/>
              </a:rPr>
              <a:t>host-to-gateway</a:t>
            </a:r>
          </a:p>
          <a:p>
            <a:pPr algn="l"/>
            <a:r>
              <a:rPr lang="en-US" altLang="en-JO" sz="1400">
                <a:latin typeface="Comic Sans MS" panose="030F0902030302020204" pitchFamily="66" charset="0"/>
              </a:rPr>
              <a:t>telnet session</a:t>
            </a:r>
            <a:endParaRPr lang="en-US" altLang="en-JO" sz="1800">
              <a:latin typeface="Comic Sans MS" panose="030F0902030302020204" pitchFamily="66" charset="0"/>
            </a:endParaRPr>
          </a:p>
        </p:txBody>
      </p:sp>
      <p:sp>
        <p:nvSpPr>
          <p:cNvPr id="135275" name="Text Box 107">
            <a:extLst>
              <a:ext uri="{FF2B5EF4-FFF2-40B4-BE49-F238E27FC236}">
                <a16:creationId xmlns:a16="http://schemas.microsoft.com/office/drawing/2014/main" id="{4F9A8EEB-B4CA-61C3-8218-9F5883BC060A}"/>
              </a:ext>
            </a:extLst>
          </p:cNvPr>
          <p:cNvSpPr txBox="1">
            <a:spLocks noChangeArrowheads="1"/>
          </p:cNvSpPr>
          <p:nvPr/>
        </p:nvSpPr>
        <p:spPr bwMode="auto">
          <a:xfrm>
            <a:off x="6813550" y="722313"/>
            <a:ext cx="1828800"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1400">
                <a:latin typeface="Comic Sans MS" panose="030F0902030302020204" pitchFamily="66" charset="0"/>
              </a:rPr>
              <a:t>gateway-to-remote </a:t>
            </a:r>
          </a:p>
          <a:p>
            <a:pPr algn="l"/>
            <a:r>
              <a:rPr lang="en-US" altLang="en-JO" sz="1400">
                <a:latin typeface="Comic Sans MS" panose="030F0902030302020204" pitchFamily="66" charset="0"/>
              </a:rPr>
              <a:t>host telnet session</a:t>
            </a:r>
            <a:endParaRPr lang="en-US" altLang="en-JO" sz="1800">
              <a:latin typeface="Comic Sans MS" panose="030F0902030302020204" pitchFamily="66" charset="0"/>
            </a:endParaRPr>
          </a:p>
        </p:txBody>
      </p:sp>
      <p:sp>
        <p:nvSpPr>
          <p:cNvPr id="135276" name="Text Box 108">
            <a:extLst>
              <a:ext uri="{FF2B5EF4-FFF2-40B4-BE49-F238E27FC236}">
                <a16:creationId xmlns:a16="http://schemas.microsoft.com/office/drawing/2014/main" id="{093ECA60-1672-8C1C-A7D7-6F085864C0CC}"/>
              </a:ext>
            </a:extLst>
          </p:cNvPr>
          <p:cNvSpPr txBox="1">
            <a:spLocks noChangeArrowheads="1"/>
          </p:cNvSpPr>
          <p:nvPr/>
        </p:nvSpPr>
        <p:spPr bwMode="auto">
          <a:xfrm>
            <a:off x="5926138" y="1987550"/>
            <a:ext cx="93662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200">
                <a:latin typeface="Comic Sans MS" panose="030F0902030302020204" pitchFamily="66" charset="0"/>
              </a:rPr>
              <a:t>application</a:t>
            </a:r>
          </a:p>
          <a:p>
            <a:r>
              <a:rPr lang="en-US" altLang="en-JO" sz="1200">
                <a:latin typeface="Comic Sans MS" panose="030F0902030302020204" pitchFamily="66" charset="0"/>
              </a:rPr>
              <a:t>gateway</a:t>
            </a:r>
            <a:endParaRPr lang="en-US" altLang="en-JO" sz="1800">
              <a:latin typeface="Comic Sans MS" panose="030F0902030302020204" pitchFamily="66" charset="0"/>
            </a:endParaRPr>
          </a:p>
        </p:txBody>
      </p:sp>
      <p:sp>
        <p:nvSpPr>
          <p:cNvPr id="135277" name="Text Box 109">
            <a:extLst>
              <a:ext uri="{FF2B5EF4-FFF2-40B4-BE49-F238E27FC236}">
                <a16:creationId xmlns:a16="http://schemas.microsoft.com/office/drawing/2014/main" id="{B95E3DD8-9F59-A4C7-2575-29559AF982A6}"/>
              </a:ext>
            </a:extLst>
          </p:cNvPr>
          <p:cNvSpPr txBox="1">
            <a:spLocks noChangeArrowheads="1"/>
          </p:cNvSpPr>
          <p:nvPr/>
        </p:nvSpPr>
        <p:spPr bwMode="auto">
          <a:xfrm>
            <a:off x="7366000" y="2012950"/>
            <a:ext cx="1373188" cy="274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1200">
                <a:latin typeface="Comic Sans MS" panose="030F0902030302020204" pitchFamily="66" charset="0"/>
              </a:rPr>
              <a:t>router and filter</a:t>
            </a:r>
            <a:endParaRPr lang="en-US" altLang="en-JO" sz="1800">
              <a:latin typeface="Comic Sans MS" panose="030F0902030302020204" pitchFamily="66" charset="0"/>
            </a:endParaRPr>
          </a:p>
        </p:txBody>
      </p:sp>
      <p:sp>
        <p:nvSpPr>
          <p:cNvPr id="135278" name="Rectangle 110">
            <a:extLst>
              <a:ext uri="{FF2B5EF4-FFF2-40B4-BE49-F238E27FC236}">
                <a16:creationId xmlns:a16="http://schemas.microsoft.com/office/drawing/2014/main" id="{931BCC30-9AD0-65D5-5817-D2445D61B1C6}"/>
              </a:ext>
            </a:extLst>
          </p:cNvPr>
          <p:cNvSpPr>
            <a:spLocks noChangeArrowheads="1"/>
          </p:cNvSpPr>
          <p:nvPr/>
        </p:nvSpPr>
        <p:spPr bwMode="auto">
          <a:xfrm>
            <a:off x="798513" y="4084638"/>
            <a:ext cx="7642225" cy="199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2"/>
              </a:buClr>
              <a:buSzPct val="85000"/>
              <a:buFont typeface="ZapfDingbats" pitchFamily="82" charset="2"/>
              <a:buChar char="r"/>
              <a:defRPr sz="2400">
                <a:solidFill>
                  <a:schemeClr val="tx1"/>
                </a:solidFill>
                <a:latin typeface="Comic Sans MS" panose="030F0902030302020204" pitchFamily="66" charset="0"/>
              </a:defRPr>
            </a:lvl1pPr>
            <a:lvl2pPr marL="742950" indent="-285750" algn="l">
              <a:spcBef>
                <a:spcPct val="20000"/>
              </a:spcBef>
              <a:buClr>
                <a:schemeClr val="accent2"/>
              </a:buClr>
              <a:buSzPct val="75000"/>
              <a:buFont typeface="ZapfDingbats" pitchFamily="82" charset="2"/>
              <a:buChar char="m"/>
              <a:defRPr sz="2000">
                <a:solidFill>
                  <a:schemeClr val="tx1"/>
                </a:solidFill>
                <a:latin typeface="Comic Sans MS" panose="030F0902030302020204" pitchFamily="66" charset="0"/>
              </a:defRPr>
            </a:lvl2pPr>
            <a:lvl3pPr marL="1143000" indent="-228600" algn="l">
              <a:spcBef>
                <a:spcPct val="20000"/>
              </a:spcBef>
              <a:buChar char="•"/>
              <a:defRPr>
                <a:solidFill>
                  <a:schemeClr val="tx1"/>
                </a:solidFill>
                <a:latin typeface="Comic Sans MS" panose="030F0902030302020204" pitchFamily="66" charset="0"/>
              </a:defRPr>
            </a:lvl3pPr>
            <a:lvl4pPr marL="1600200" indent="-228600" algn="l">
              <a:spcBef>
                <a:spcPct val="20000"/>
              </a:spcBef>
              <a:buChar char="–"/>
              <a:defRPr>
                <a:solidFill>
                  <a:schemeClr val="tx1"/>
                </a:solidFill>
                <a:latin typeface="Times New Roman" panose="02020603050405020304" pitchFamily="18" charset="0"/>
              </a:defRPr>
            </a:lvl4pPr>
            <a:lvl5pPr marL="2057400" indent="-228600" algn="l">
              <a:spcBef>
                <a:spcPct val="20000"/>
              </a:spcBef>
              <a:buChar char="»"/>
              <a:defRPr>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a:solidFill>
                  <a:schemeClr val="tx1"/>
                </a:solidFill>
                <a:latin typeface="Times New Roman" panose="02020603050405020304" pitchFamily="18" charset="0"/>
              </a:defRPr>
            </a:lvl9pPr>
          </a:lstStyle>
          <a:p>
            <a:pPr>
              <a:buFont typeface="ZapfDingbats" pitchFamily="82" charset="2"/>
              <a:buNone/>
            </a:pPr>
            <a:r>
              <a:rPr lang="en-US" altLang="en-JO" sz="2000">
                <a:solidFill>
                  <a:srgbClr val="FF0000"/>
                </a:solidFill>
              </a:rPr>
              <a:t>1.</a:t>
            </a:r>
            <a:r>
              <a:rPr lang="en-US" altLang="en-JO" sz="2000"/>
              <a:t> require all telnet users to telnet through gateway.</a:t>
            </a:r>
          </a:p>
          <a:p>
            <a:pPr>
              <a:buFont typeface="ZapfDingbats" pitchFamily="82" charset="2"/>
              <a:buNone/>
            </a:pPr>
            <a:r>
              <a:rPr lang="en-US" altLang="en-JO" sz="2000">
                <a:solidFill>
                  <a:srgbClr val="FF0000"/>
                </a:solidFill>
              </a:rPr>
              <a:t>2.</a:t>
            </a:r>
            <a:r>
              <a:rPr lang="en-US" altLang="en-JO" sz="2000"/>
              <a:t> for authorized users, gateway sets up telnet connection to dest host. Gateway relays data between 2 connections</a:t>
            </a:r>
          </a:p>
          <a:p>
            <a:pPr>
              <a:buFont typeface="ZapfDingbats" pitchFamily="82" charset="2"/>
              <a:buNone/>
            </a:pPr>
            <a:r>
              <a:rPr lang="en-US" altLang="en-JO" sz="2000">
                <a:solidFill>
                  <a:srgbClr val="FF0000"/>
                </a:solidFill>
              </a:rPr>
              <a:t>3.</a:t>
            </a:r>
            <a:r>
              <a:rPr lang="en-US" altLang="en-JO" sz="2000"/>
              <a:t> router filter blocks all telnet connections not originating from gateway.</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421ADFA8-122E-0122-0F68-1C7991318E1A}"/>
              </a:ext>
            </a:extLst>
          </p:cNvPr>
          <p:cNvSpPr>
            <a:spLocks noGrp="1"/>
          </p:cNvSpPr>
          <p:nvPr>
            <p:ph type="ftr" sz="quarter" idx="11"/>
          </p:nvPr>
        </p:nvSpPr>
        <p:spPr/>
        <p:txBody>
          <a:bodyPr/>
          <a:lstStyle/>
          <a:p>
            <a:r>
              <a:rPr lang="en-US" altLang="en-JO"/>
              <a:t>8: Network Security</a:t>
            </a:r>
          </a:p>
        </p:txBody>
      </p:sp>
      <p:sp>
        <p:nvSpPr>
          <p:cNvPr id="3" name="Slide Number Placeholder 6">
            <a:extLst>
              <a:ext uri="{FF2B5EF4-FFF2-40B4-BE49-F238E27FC236}">
                <a16:creationId xmlns:a16="http://schemas.microsoft.com/office/drawing/2014/main" id="{5F8DD479-1A27-C33A-D282-D4CDE29B0BEF}"/>
              </a:ext>
            </a:extLst>
          </p:cNvPr>
          <p:cNvSpPr>
            <a:spLocks noGrp="1"/>
          </p:cNvSpPr>
          <p:nvPr>
            <p:ph type="sldNum" sz="quarter" idx="12"/>
          </p:nvPr>
        </p:nvSpPr>
        <p:spPr/>
        <p:txBody>
          <a:bodyPr/>
          <a:lstStyle/>
          <a:p>
            <a:r>
              <a:rPr lang="en-US" altLang="en-JO"/>
              <a:t>8-</a:t>
            </a:r>
            <a:fld id="{74C357B9-6572-8E45-A855-91026FC83E50}" type="slidenum">
              <a:rPr lang="en-US" altLang="en-JO"/>
              <a:pPr/>
              <a:t>82</a:t>
            </a:fld>
            <a:endParaRPr lang="en-US" altLang="en-JO"/>
          </a:p>
        </p:txBody>
      </p:sp>
      <p:sp>
        <p:nvSpPr>
          <p:cNvPr id="136194" name="Rectangle 2">
            <a:extLst>
              <a:ext uri="{FF2B5EF4-FFF2-40B4-BE49-F238E27FC236}">
                <a16:creationId xmlns:a16="http://schemas.microsoft.com/office/drawing/2014/main" id="{87488CCC-9719-5591-662E-B8BF75562D90}"/>
              </a:ext>
            </a:extLst>
          </p:cNvPr>
          <p:cNvSpPr>
            <a:spLocks noGrp="1" noChangeArrowheads="1"/>
          </p:cNvSpPr>
          <p:nvPr>
            <p:ph type="title"/>
          </p:nvPr>
        </p:nvSpPr>
        <p:spPr/>
        <p:txBody>
          <a:bodyPr/>
          <a:lstStyle/>
          <a:p>
            <a:r>
              <a:rPr lang="en-US" altLang="en-JO" sz="2800"/>
              <a:t>Limitations of firewalls and gateways</a:t>
            </a:r>
          </a:p>
        </p:txBody>
      </p:sp>
      <p:sp>
        <p:nvSpPr>
          <p:cNvPr id="136195" name="Rectangle 3">
            <a:extLst>
              <a:ext uri="{FF2B5EF4-FFF2-40B4-BE49-F238E27FC236}">
                <a16:creationId xmlns:a16="http://schemas.microsoft.com/office/drawing/2014/main" id="{E770785B-420D-783C-3946-8FC6643C418A}"/>
              </a:ext>
            </a:extLst>
          </p:cNvPr>
          <p:cNvSpPr>
            <a:spLocks noGrp="1" noChangeArrowheads="1"/>
          </p:cNvSpPr>
          <p:nvPr>
            <p:ph type="body" sz="half" idx="1"/>
          </p:nvPr>
        </p:nvSpPr>
        <p:spPr>
          <a:xfrm>
            <a:off x="392113" y="1400175"/>
            <a:ext cx="3879850" cy="4648200"/>
          </a:xfrm>
        </p:spPr>
        <p:txBody>
          <a:bodyPr/>
          <a:lstStyle/>
          <a:p>
            <a:r>
              <a:rPr lang="en-US" altLang="en-JO" sz="2400" u="sng">
                <a:solidFill>
                  <a:srgbClr val="FF0000"/>
                </a:solidFill>
              </a:rPr>
              <a:t>IP spoofing:</a:t>
            </a:r>
            <a:r>
              <a:rPr lang="en-US" altLang="en-JO" sz="2400"/>
              <a:t> router can’t know if data “really” comes from claimed source</a:t>
            </a:r>
          </a:p>
          <a:p>
            <a:r>
              <a:rPr lang="en-US" altLang="en-JO" sz="2400"/>
              <a:t>if multiple app’s. need special treatment, each has own app. gateway.</a:t>
            </a:r>
          </a:p>
          <a:p>
            <a:r>
              <a:rPr lang="en-US" altLang="en-JO" sz="2400"/>
              <a:t>client software must know how to contact gateway.</a:t>
            </a:r>
          </a:p>
          <a:p>
            <a:pPr lvl="1"/>
            <a:r>
              <a:rPr lang="en-US" altLang="en-JO" sz="2000"/>
              <a:t>e.g., must set IP address of proxy in Web browser</a:t>
            </a:r>
          </a:p>
        </p:txBody>
      </p:sp>
      <p:sp>
        <p:nvSpPr>
          <p:cNvPr id="136196" name="Rectangle 4">
            <a:extLst>
              <a:ext uri="{FF2B5EF4-FFF2-40B4-BE49-F238E27FC236}">
                <a16:creationId xmlns:a16="http://schemas.microsoft.com/office/drawing/2014/main" id="{EB63FB60-4F4B-BA41-0B17-758202DFFFD2}"/>
              </a:ext>
            </a:extLst>
          </p:cNvPr>
          <p:cNvSpPr>
            <a:spLocks noGrp="1" noChangeArrowheads="1"/>
          </p:cNvSpPr>
          <p:nvPr>
            <p:ph type="body" sz="half" idx="2"/>
          </p:nvPr>
        </p:nvSpPr>
        <p:spPr>
          <a:xfrm>
            <a:off x="4637088" y="1435100"/>
            <a:ext cx="3810000" cy="4648200"/>
          </a:xfrm>
        </p:spPr>
        <p:txBody>
          <a:bodyPr/>
          <a:lstStyle/>
          <a:p>
            <a:r>
              <a:rPr lang="en-US" altLang="en-JO" sz="2400"/>
              <a:t>filters often use all or nothing policy for UDP.</a:t>
            </a:r>
          </a:p>
          <a:p>
            <a:r>
              <a:rPr lang="en-US" altLang="en-JO" sz="2400"/>
              <a:t>tradeoff:  </a:t>
            </a:r>
            <a:r>
              <a:rPr lang="en-US" altLang="en-JO" sz="2400">
                <a:solidFill>
                  <a:srgbClr val="FF0000"/>
                </a:solidFill>
              </a:rPr>
              <a:t>degree of communication with outside world, level of security</a:t>
            </a:r>
            <a:endParaRPr lang="en-US" altLang="en-JO" sz="2400"/>
          </a:p>
          <a:p>
            <a:r>
              <a:rPr lang="en-US" altLang="en-JO" sz="2400"/>
              <a:t>many highly protected sites still suffer from attacks.</a:t>
            </a:r>
            <a:endParaRPr lang="en-US" altLang="en-JO" sz="2000">
              <a:solidFill>
                <a:srgbClr val="FF0000"/>
              </a:solidFill>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ED002577-29FA-9CB4-14B8-CEBF3F94F6A8}"/>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2E44A68F-CF90-859F-0A3A-D0B3506E2466}"/>
              </a:ext>
            </a:extLst>
          </p:cNvPr>
          <p:cNvSpPr>
            <a:spLocks noGrp="1"/>
          </p:cNvSpPr>
          <p:nvPr>
            <p:ph type="sldNum" sz="quarter" idx="12"/>
          </p:nvPr>
        </p:nvSpPr>
        <p:spPr/>
        <p:txBody>
          <a:bodyPr/>
          <a:lstStyle/>
          <a:p>
            <a:r>
              <a:rPr lang="en-US" altLang="en-JO"/>
              <a:t>8-</a:t>
            </a:r>
            <a:fld id="{24F35580-F22C-0143-96A7-17EFBE81CB08}" type="slidenum">
              <a:rPr lang="en-US" altLang="en-JO"/>
              <a:pPr/>
              <a:t>83</a:t>
            </a:fld>
            <a:endParaRPr lang="en-US" altLang="en-JO"/>
          </a:p>
        </p:txBody>
      </p:sp>
      <p:sp>
        <p:nvSpPr>
          <p:cNvPr id="450562" name="Rectangle 2">
            <a:extLst>
              <a:ext uri="{FF2B5EF4-FFF2-40B4-BE49-F238E27FC236}">
                <a16:creationId xmlns:a16="http://schemas.microsoft.com/office/drawing/2014/main" id="{8795F46C-D7AD-F001-700C-F24E94CE660D}"/>
              </a:ext>
            </a:extLst>
          </p:cNvPr>
          <p:cNvSpPr>
            <a:spLocks noGrp="1" noChangeArrowheads="1"/>
          </p:cNvSpPr>
          <p:nvPr>
            <p:ph type="title"/>
          </p:nvPr>
        </p:nvSpPr>
        <p:spPr/>
        <p:txBody>
          <a:bodyPr/>
          <a:lstStyle/>
          <a:p>
            <a:r>
              <a:rPr lang="en-US" altLang="en-JO"/>
              <a:t>Intrusion detection systems</a:t>
            </a:r>
          </a:p>
        </p:txBody>
      </p:sp>
      <p:sp>
        <p:nvSpPr>
          <p:cNvPr id="450563" name="Rectangle 3">
            <a:extLst>
              <a:ext uri="{FF2B5EF4-FFF2-40B4-BE49-F238E27FC236}">
                <a16:creationId xmlns:a16="http://schemas.microsoft.com/office/drawing/2014/main" id="{83E15FF8-1462-E4A9-75D2-826387E51325}"/>
              </a:ext>
            </a:extLst>
          </p:cNvPr>
          <p:cNvSpPr>
            <a:spLocks noGrp="1" noChangeArrowheads="1"/>
          </p:cNvSpPr>
          <p:nvPr>
            <p:ph type="body" idx="1"/>
          </p:nvPr>
        </p:nvSpPr>
        <p:spPr>
          <a:xfrm>
            <a:off x="498475" y="1482725"/>
            <a:ext cx="7772400" cy="4870450"/>
          </a:xfrm>
        </p:spPr>
        <p:txBody>
          <a:bodyPr/>
          <a:lstStyle/>
          <a:p>
            <a:r>
              <a:rPr lang="en-US" altLang="en-JO"/>
              <a:t>packet filtering:</a:t>
            </a:r>
          </a:p>
          <a:p>
            <a:pPr lvl="1"/>
            <a:r>
              <a:rPr lang="en-US" altLang="en-JO"/>
              <a:t>operates on TCP/IP headers only</a:t>
            </a:r>
          </a:p>
          <a:p>
            <a:pPr lvl="1"/>
            <a:r>
              <a:rPr lang="en-US" altLang="en-JO"/>
              <a:t>no correlation check among sessions </a:t>
            </a:r>
          </a:p>
          <a:p>
            <a:r>
              <a:rPr lang="en-US" altLang="en-JO" i="1">
                <a:solidFill>
                  <a:srgbClr val="FF3300"/>
                </a:solidFill>
              </a:rPr>
              <a:t>IDS: intrusion detection system</a:t>
            </a:r>
          </a:p>
          <a:p>
            <a:pPr lvl="1"/>
            <a:r>
              <a:rPr lang="en-US" altLang="en-JO" i="1">
                <a:solidFill>
                  <a:schemeClr val="accent2"/>
                </a:solidFill>
              </a:rPr>
              <a:t>deep packet inspection:</a:t>
            </a:r>
            <a:r>
              <a:rPr lang="en-US" altLang="en-JO"/>
              <a:t> look at packet contents (e.g., check character strings in packet against database of known virus, attack strings)</a:t>
            </a:r>
          </a:p>
          <a:p>
            <a:pPr lvl="1"/>
            <a:r>
              <a:rPr lang="en-US" altLang="en-JO">
                <a:solidFill>
                  <a:schemeClr val="accent2"/>
                </a:solidFill>
              </a:rPr>
              <a:t>examine correlation</a:t>
            </a:r>
            <a:r>
              <a:rPr lang="en-US" altLang="en-JO"/>
              <a:t> among multiple packets</a:t>
            </a:r>
          </a:p>
          <a:p>
            <a:pPr lvl="2"/>
            <a:r>
              <a:rPr lang="en-US" altLang="en-JO"/>
              <a:t>port scanning</a:t>
            </a:r>
          </a:p>
          <a:p>
            <a:pPr lvl="2"/>
            <a:r>
              <a:rPr lang="en-US" altLang="en-JO"/>
              <a:t>network mapping</a:t>
            </a:r>
          </a:p>
          <a:p>
            <a:pPr lvl="2"/>
            <a:r>
              <a:rPr lang="en-US" altLang="en-JO"/>
              <a:t>DoS attack</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488D729B-DA4A-F292-7B02-8B66840D38DB}"/>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DEE02AFD-0EC2-8F8C-8F0A-58DFCBE3F2AF}"/>
              </a:ext>
            </a:extLst>
          </p:cNvPr>
          <p:cNvSpPr>
            <a:spLocks noGrp="1"/>
          </p:cNvSpPr>
          <p:nvPr>
            <p:ph type="sldNum" sz="quarter" idx="12"/>
          </p:nvPr>
        </p:nvSpPr>
        <p:spPr/>
        <p:txBody>
          <a:bodyPr/>
          <a:lstStyle/>
          <a:p>
            <a:r>
              <a:rPr lang="en-US" altLang="en-JO"/>
              <a:t>8-</a:t>
            </a:r>
            <a:fld id="{AB49A2CE-4846-5842-A117-CC4F2BA4E093}" type="slidenum">
              <a:rPr lang="en-US" altLang="en-JO"/>
              <a:pPr/>
              <a:t>84</a:t>
            </a:fld>
            <a:endParaRPr lang="en-US" altLang="en-JO"/>
          </a:p>
        </p:txBody>
      </p:sp>
      <p:sp>
        <p:nvSpPr>
          <p:cNvPr id="431106" name="Freeform 2">
            <a:extLst>
              <a:ext uri="{FF2B5EF4-FFF2-40B4-BE49-F238E27FC236}">
                <a16:creationId xmlns:a16="http://schemas.microsoft.com/office/drawing/2014/main" id="{9FC01373-3608-E6AA-EC7D-EF1ABA08DBB2}"/>
              </a:ext>
            </a:extLst>
          </p:cNvPr>
          <p:cNvSpPr>
            <a:spLocks/>
          </p:cNvSpPr>
          <p:nvPr/>
        </p:nvSpPr>
        <p:spPr bwMode="auto">
          <a:xfrm>
            <a:off x="5360988" y="3381375"/>
            <a:ext cx="3324225" cy="1131888"/>
          </a:xfrm>
          <a:custGeom>
            <a:avLst/>
            <a:gdLst>
              <a:gd name="T0" fmla="*/ 1142 w 1198"/>
              <a:gd name="T1" fmla="*/ 3 h 719"/>
              <a:gd name="T2" fmla="*/ 1116 w 1198"/>
              <a:gd name="T3" fmla="*/ 0 h 719"/>
              <a:gd name="T4" fmla="*/ 1082 w 1198"/>
              <a:gd name="T5" fmla="*/ 7 h 719"/>
              <a:gd name="T6" fmla="*/ 1036 w 1198"/>
              <a:gd name="T7" fmla="*/ 24 h 719"/>
              <a:gd name="T8" fmla="*/ 956 w 1198"/>
              <a:gd name="T9" fmla="*/ 56 h 719"/>
              <a:gd name="T10" fmla="*/ 904 w 1198"/>
              <a:gd name="T11" fmla="*/ 73 h 719"/>
              <a:gd name="T12" fmla="*/ 866 w 1198"/>
              <a:gd name="T13" fmla="*/ 77 h 719"/>
              <a:gd name="T14" fmla="*/ 798 w 1198"/>
              <a:gd name="T15" fmla="*/ 75 h 719"/>
              <a:gd name="T16" fmla="*/ 719 w 1198"/>
              <a:gd name="T17" fmla="*/ 65 h 719"/>
              <a:gd name="T18" fmla="*/ 632 w 1198"/>
              <a:gd name="T19" fmla="*/ 56 h 719"/>
              <a:gd name="T20" fmla="*/ 574 w 1198"/>
              <a:gd name="T21" fmla="*/ 58 h 719"/>
              <a:gd name="T22" fmla="*/ 524 w 1198"/>
              <a:gd name="T23" fmla="*/ 65 h 719"/>
              <a:gd name="T24" fmla="*/ 464 w 1198"/>
              <a:gd name="T25" fmla="*/ 76 h 719"/>
              <a:gd name="T26" fmla="*/ 398 w 1198"/>
              <a:gd name="T27" fmla="*/ 89 h 719"/>
              <a:gd name="T28" fmla="*/ 274 w 1198"/>
              <a:gd name="T29" fmla="*/ 117 h 719"/>
              <a:gd name="T30" fmla="*/ 190 w 1198"/>
              <a:gd name="T31" fmla="*/ 144 h 719"/>
              <a:gd name="T32" fmla="*/ 131 w 1198"/>
              <a:gd name="T33" fmla="*/ 169 h 719"/>
              <a:gd name="T34" fmla="*/ 82 w 1198"/>
              <a:gd name="T35" fmla="*/ 198 h 719"/>
              <a:gd name="T36" fmla="*/ 47 w 1198"/>
              <a:gd name="T37" fmla="*/ 232 h 719"/>
              <a:gd name="T38" fmla="*/ 23 w 1198"/>
              <a:gd name="T39" fmla="*/ 273 h 719"/>
              <a:gd name="T40" fmla="*/ 8 w 1198"/>
              <a:gd name="T41" fmla="*/ 323 h 719"/>
              <a:gd name="T42" fmla="*/ 1 w 1198"/>
              <a:gd name="T43" fmla="*/ 378 h 719"/>
              <a:gd name="T44" fmla="*/ 0 w 1198"/>
              <a:gd name="T45" fmla="*/ 434 h 719"/>
              <a:gd name="T46" fmla="*/ 6 w 1198"/>
              <a:gd name="T47" fmla="*/ 489 h 719"/>
              <a:gd name="T48" fmla="*/ 17 w 1198"/>
              <a:gd name="T49" fmla="*/ 539 h 719"/>
              <a:gd name="T50" fmla="*/ 33 w 1198"/>
              <a:gd name="T51" fmla="*/ 582 h 719"/>
              <a:gd name="T52" fmla="*/ 51 w 1198"/>
              <a:gd name="T53" fmla="*/ 615 h 719"/>
              <a:gd name="T54" fmla="*/ 77 w 1198"/>
              <a:gd name="T55" fmla="*/ 638 h 719"/>
              <a:gd name="T56" fmla="*/ 110 w 1198"/>
              <a:gd name="T57" fmla="*/ 656 h 719"/>
              <a:gd name="T58" fmla="*/ 159 w 1198"/>
              <a:gd name="T59" fmla="*/ 670 h 719"/>
              <a:gd name="T60" fmla="*/ 248 w 1198"/>
              <a:gd name="T61" fmla="*/ 683 h 719"/>
              <a:gd name="T62" fmla="*/ 342 w 1198"/>
              <a:gd name="T63" fmla="*/ 692 h 719"/>
              <a:gd name="T64" fmla="*/ 401 w 1198"/>
              <a:gd name="T65" fmla="*/ 700 h 719"/>
              <a:gd name="T66" fmla="*/ 492 w 1198"/>
              <a:gd name="T67" fmla="*/ 710 h 719"/>
              <a:gd name="T68" fmla="*/ 631 w 1198"/>
              <a:gd name="T69" fmla="*/ 717 h 719"/>
              <a:gd name="T70" fmla="*/ 708 w 1198"/>
              <a:gd name="T71" fmla="*/ 719 h 719"/>
              <a:gd name="T72" fmla="*/ 753 w 1198"/>
              <a:gd name="T73" fmla="*/ 719 h 719"/>
              <a:gd name="T74" fmla="*/ 791 w 1198"/>
              <a:gd name="T75" fmla="*/ 719 h 719"/>
              <a:gd name="T76" fmla="*/ 824 w 1198"/>
              <a:gd name="T77" fmla="*/ 718 h 719"/>
              <a:gd name="T78" fmla="*/ 876 w 1198"/>
              <a:gd name="T79" fmla="*/ 712 h 719"/>
              <a:gd name="T80" fmla="*/ 931 w 1198"/>
              <a:gd name="T81" fmla="*/ 700 h 719"/>
              <a:gd name="T82" fmla="*/ 977 w 1198"/>
              <a:gd name="T83" fmla="*/ 687 h 719"/>
              <a:gd name="T84" fmla="*/ 1029 w 1198"/>
              <a:gd name="T85" fmla="*/ 672 h 719"/>
              <a:gd name="T86" fmla="*/ 1096 w 1198"/>
              <a:gd name="T87" fmla="*/ 652 h 719"/>
              <a:gd name="T88" fmla="*/ 1142 w 1198"/>
              <a:gd name="T89" fmla="*/ 627 h 719"/>
              <a:gd name="T90" fmla="*/ 1168 w 1198"/>
              <a:gd name="T91" fmla="*/ 601 h 719"/>
              <a:gd name="T92" fmla="*/ 1188 w 1198"/>
              <a:gd name="T93" fmla="*/ 554 h 719"/>
              <a:gd name="T94" fmla="*/ 1196 w 1198"/>
              <a:gd name="T95" fmla="*/ 498 h 719"/>
              <a:gd name="T96" fmla="*/ 1197 w 1198"/>
              <a:gd name="T97" fmla="*/ 433 h 719"/>
              <a:gd name="T98" fmla="*/ 1196 w 1198"/>
              <a:gd name="T99" fmla="*/ 361 h 719"/>
              <a:gd name="T100" fmla="*/ 1196 w 1198"/>
              <a:gd name="T101" fmla="*/ 321 h 719"/>
              <a:gd name="T102" fmla="*/ 1197 w 1198"/>
              <a:gd name="T103" fmla="*/ 271 h 719"/>
              <a:gd name="T104" fmla="*/ 1197 w 1198"/>
              <a:gd name="T105" fmla="*/ 166 h 719"/>
              <a:gd name="T106" fmla="*/ 1194 w 1198"/>
              <a:gd name="T107" fmla="*/ 103 h 719"/>
              <a:gd name="T108" fmla="*/ 1186 w 1198"/>
              <a:gd name="T109" fmla="*/ 61 h 719"/>
              <a:gd name="T110" fmla="*/ 1173 w 1198"/>
              <a:gd name="T111" fmla="*/ 28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8" h="719">
                <a:moveTo>
                  <a:pt x="1160" y="13"/>
                </a:moveTo>
                <a:lnTo>
                  <a:pt x="1154" y="9"/>
                </a:lnTo>
                <a:lnTo>
                  <a:pt x="1149" y="5"/>
                </a:lnTo>
                <a:lnTo>
                  <a:pt x="1142" y="3"/>
                </a:lnTo>
                <a:lnTo>
                  <a:pt x="1137" y="2"/>
                </a:lnTo>
                <a:lnTo>
                  <a:pt x="1130" y="0"/>
                </a:lnTo>
                <a:lnTo>
                  <a:pt x="1123" y="0"/>
                </a:lnTo>
                <a:lnTo>
                  <a:pt x="1116" y="0"/>
                </a:lnTo>
                <a:lnTo>
                  <a:pt x="1107" y="2"/>
                </a:lnTo>
                <a:lnTo>
                  <a:pt x="1099" y="3"/>
                </a:lnTo>
                <a:lnTo>
                  <a:pt x="1091" y="5"/>
                </a:lnTo>
                <a:lnTo>
                  <a:pt x="1082" y="7"/>
                </a:lnTo>
                <a:lnTo>
                  <a:pt x="1074" y="10"/>
                </a:lnTo>
                <a:lnTo>
                  <a:pt x="1064" y="13"/>
                </a:lnTo>
                <a:lnTo>
                  <a:pt x="1055" y="17"/>
                </a:lnTo>
                <a:lnTo>
                  <a:pt x="1036" y="24"/>
                </a:lnTo>
                <a:lnTo>
                  <a:pt x="1016" y="32"/>
                </a:lnTo>
                <a:lnTo>
                  <a:pt x="997" y="40"/>
                </a:lnTo>
                <a:lnTo>
                  <a:pt x="977" y="49"/>
                </a:lnTo>
                <a:lnTo>
                  <a:pt x="956" y="56"/>
                </a:lnTo>
                <a:lnTo>
                  <a:pt x="936" y="65"/>
                </a:lnTo>
                <a:lnTo>
                  <a:pt x="925" y="67"/>
                </a:lnTo>
                <a:lnTo>
                  <a:pt x="915" y="70"/>
                </a:lnTo>
                <a:lnTo>
                  <a:pt x="904" y="73"/>
                </a:lnTo>
                <a:lnTo>
                  <a:pt x="895" y="75"/>
                </a:lnTo>
                <a:lnTo>
                  <a:pt x="885" y="76"/>
                </a:lnTo>
                <a:lnTo>
                  <a:pt x="875" y="77"/>
                </a:lnTo>
                <a:lnTo>
                  <a:pt x="866" y="77"/>
                </a:lnTo>
                <a:lnTo>
                  <a:pt x="855" y="79"/>
                </a:lnTo>
                <a:lnTo>
                  <a:pt x="837" y="77"/>
                </a:lnTo>
                <a:lnTo>
                  <a:pt x="817" y="76"/>
                </a:lnTo>
                <a:lnTo>
                  <a:pt x="798" y="75"/>
                </a:lnTo>
                <a:lnTo>
                  <a:pt x="778" y="73"/>
                </a:lnTo>
                <a:lnTo>
                  <a:pt x="758" y="70"/>
                </a:lnTo>
                <a:lnTo>
                  <a:pt x="739" y="67"/>
                </a:lnTo>
                <a:lnTo>
                  <a:pt x="719" y="65"/>
                </a:lnTo>
                <a:lnTo>
                  <a:pt x="698" y="61"/>
                </a:lnTo>
                <a:lnTo>
                  <a:pt x="677" y="59"/>
                </a:lnTo>
                <a:lnTo>
                  <a:pt x="655" y="58"/>
                </a:lnTo>
                <a:lnTo>
                  <a:pt x="632" y="56"/>
                </a:lnTo>
                <a:lnTo>
                  <a:pt x="610" y="56"/>
                </a:lnTo>
                <a:lnTo>
                  <a:pt x="599" y="56"/>
                </a:lnTo>
                <a:lnTo>
                  <a:pt x="586" y="56"/>
                </a:lnTo>
                <a:lnTo>
                  <a:pt x="574" y="58"/>
                </a:lnTo>
                <a:lnTo>
                  <a:pt x="562" y="59"/>
                </a:lnTo>
                <a:lnTo>
                  <a:pt x="550" y="61"/>
                </a:lnTo>
                <a:lnTo>
                  <a:pt x="537" y="63"/>
                </a:lnTo>
                <a:lnTo>
                  <a:pt x="524" y="65"/>
                </a:lnTo>
                <a:lnTo>
                  <a:pt x="510" y="68"/>
                </a:lnTo>
                <a:lnTo>
                  <a:pt x="495" y="70"/>
                </a:lnTo>
                <a:lnTo>
                  <a:pt x="480" y="73"/>
                </a:lnTo>
                <a:lnTo>
                  <a:pt x="464" y="76"/>
                </a:lnTo>
                <a:lnTo>
                  <a:pt x="448" y="79"/>
                </a:lnTo>
                <a:lnTo>
                  <a:pt x="432" y="82"/>
                </a:lnTo>
                <a:lnTo>
                  <a:pt x="415" y="86"/>
                </a:lnTo>
                <a:lnTo>
                  <a:pt x="398" y="89"/>
                </a:lnTo>
                <a:lnTo>
                  <a:pt x="380" y="93"/>
                </a:lnTo>
                <a:lnTo>
                  <a:pt x="345" y="100"/>
                </a:lnTo>
                <a:lnTo>
                  <a:pt x="310" y="108"/>
                </a:lnTo>
                <a:lnTo>
                  <a:pt x="274" y="117"/>
                </a:lnTo>
                <a:lnTo>
                  <a:pt x="240" y="128"/>
                </a:lnTo>
                <a:lnTo>
                  <a:pt x="223" y="132"/>
                </a:lnTo>
                <a:lnTo>
                  <a:pt x="206" y="138"/>
                </a:lnTo>
                <a:lnTo>
                  <a:pt x="190" y="144"/>
                </a:lnTo>
                <a:lnTo>
                  <a:pt x="175" y="150"/>
                </a:lnTo>
                <a:lnTo>
                  <a:pt x="159" y="156"/>
                </a:lnTo>
                <a:lnTo>
                  <a:pt x="145" y="163"/>
                </a:lnTo>
                <a:lnTo>
                  <a:pt x="131" y="169"/>
                </a:lnTo>
                <a:lnTo>
                  <a:pt x="117" y="176"/>
                </a:lnTo>
                <a:lnTo>
                  <a:pt x="104" y="183"/>
                </a:lnTo>
                <a:lnTo>
                  <a:pt x="92" y="191"/>
                </a:lnTo>
                <a:lnTo>
                  <a:pt x="82" y="198"/>
                </a:lnTo>
                <a:lnTo>
                  <a:pt x="71" y="206"/>
                </a:lnTo>
                <a:lnTo>
                  <a:pt x="62" y="214"/>
                </a:lnTo>
                <a:lnTo>
                  <a:pt x="54" y="222"/>
                </a:lnTo>
                <a:lnTo>
                  <a:pt x="47" y="232"/>
                </a:lnTo>
                <a:lnTo>
                  <a:pt x="40" y="241"/>
                </a:lnTo>
                <a:lnTo>
                  <a:pt x="34" y="250"/>
                </a:lnTo>
                <a:lnTo>
                  <a:pt x="28" y="262"/>
                </a:lnTo>
                <a:lnTo>
                  <a:pt x="23" y="273"/>
                </a:lnTo>
                <a:lnTo>
                  <a:pt x="19" y="284"/>
                </a:lnTo>
                <a:lnTo>
                  <a:pt x="14" y="297"/>
                </a:lnTo>
                <a:lnTo>
                  <a:pt x="10" y="310"/>
                </a:lnTo>
                <a:lnTo>
                  <a:pt x="8" y="323"/>
                </a:lnTo>
                <a:lnTo>
                  <a:pt x="6" y="336"/>
                </a:lnTo>
                <a:lnTo>
                  <a:pt x="3" y="350"/>
                </a:lnTo>
                <a:lnTo>
                  <a:pt x="2" y="364"/>
                </a:lnTo>
                <a:lnTo>
                  <a:pt x="1" y="378"/>
                </a:lnTo>
                <a:lnTo>
                  <a:pt x="0" y="391"/>
                </a:lnTo>
                <a:lnTo>
                  <a:pt x="0" y="406"/>
                </a:lnTo>
                <a:lnTo>
                  <a:pt x="0" y="420"/>
                </a:lnTo>
                <a:lnTo>
                  <a:pt x="0" y="434"/>
                </a:lnTo>
                <a:lnTo>
                  <a:pt x="1" y="448"/>
                </a:lnTo>
                <a:lnTo>
                  <a:pt x="2" y="461"/>
                </a:lnTo>
                <a:lnTo>
                  <a:pt x="5" y="475"/>
                </a:lnTo>
                <a:lnTo>
                  <a:pt x="6" y="489"/>
                </a:lnTo>
                <a:lnTo>
                  <a:pt x="8" y="502"/>
                </a:lnTo>
                <a:lnTo>
                  <a:pt x="12" y="514"/>
                </a:lnTo>
                <a:lnTo>
                  <a:pt x="14" y="526"/>
                </a:lnTo>
                <a:lnTo>
                  <a:pt x="17" y="539"/>
                </a:lnTo>
                <a:lnTo>
                  <a:pt x="21" y="551"/>
                </a:lnTo>
                <a:lnTo>
                  <a:pt x="24" y="561"/>
                </a:lnTo>
                <a:lnTo>
                  <a:pt x="28" y="572"/>
                </a:lnTo>
                <a:lnTo>
                  <a:pt x="33" y="582"/>
                </a:lnTo>
                <a:lnTo>
                  <a:pt x="37" y="590"/>
                </a:lnTo>
                <a:lnTo>
                  <a:pt x="42" y="600"/>
                </a:lnTo>
                <a:lnTo>
                  <a:pt x="47" y="607"/>
                </a:lnTo>
                <a:lnTo>
                  <a:pt x="51" y="615"/>
                </a:lnTo>
                <a:lnTo>
                  <a:pt x="57" y="621"/>
                </a:lnTo>
                <a:lnTo>
                  <a:pt x="63" y="627"/>
                </a:lnTo>
                <a:lnTo>
                  <a:pt x="70" y="632"/>
                </a:lnTo>
                <a:lnTo>
                  <a:pt x="77" y="638"/>
                </a:lnTo>
                <a:lnTo>
                  <a:pt x="85" y="643"/>
                </a:lnTo>
                <a:lnTo>
                  <a:pt x="92" y="648"/>
                </a:lnTo>
                <a:lnTo>
                  <a:pt x="101" y="651"/>
                </a:lnTo>
                <a:lnTo>
                  <a:pt x="110" y="656"/>
                </a:lnTo>
                <a:lnTo>
                  <a:pt x="119" y="659"/>
                </a:lnTo>
                <a:lnTo>
                  <a:pt x="128" y="662"/>
                </a:lnTo>
                <a:lnTo>
                  <a:pt x="138" y="665"/>
                </a:lnTo>
                <a:lnTo>
                  <a:pt x="159" y="670"/>
                </a:lnTo>
                <a:lnTo>
                  <a:pt x="180" y="673"/>
                </a:lnTo>
                <a:lnTo>
                  <a:pt x="202" y="677"/>
                </a:lnTo>
                <a:lnTo>
                  <a:pt x="225" y="680"/>
                </a:lnTo>
                <a:lnTo>
                  <a:pt x="248" y="683"/>
                </a:lnTo>
                <a:lnTo>
                  <a:pt x="272" y="685"/>
                </a:lnTo>
                <a:lnTo>
                  <a:pt x="295" y="686"/>
                </a:lnTo>
                <a:lnTo>
                  <a:pt x="319" y="689"/>
                </a:lnTo>
                <a:lnTo>
                  <a:pt x="342" y="692"/>
                </a:lnTo>
                <a:lnTo>
                  <a:pt x="365" y="696"/>
                </a:lnTo>
                <a:lnTo>
                  <a:pt x="377" y="697"/>
                </a:lnTo>
                <a:lnTo>
                  <a:pt x="389" y="698"/>
                </a:lnTo>
                <a:lnTo>
                  <a:pt x="401" y="700"/>
                </a:lnTo>
                <a:lnTo>
                  <a:pt x="413" y="701"/>
                </a:lnTo>
                <a:lnTo>
                  <a:pt x="439" y="704"/>
                </a:lnTo>
                <a:lnTo>
                  <a:pt x="466" y="707"/>
                </a:lnTo>
                <a:lnTo>
                  <a:pt x="492" y="710"/>
                </a:lnTo>
                <a:lnTo>
                  <a:pt x="520" y="711"/>
                </a:lnTo>
                <a:lnTo>
                  <a:pt x="576" y="714"/>
                </a:lnTo>
                <a:lnTo>
                  <a:pt x="604" y="715"/>
                </a:lnTo>
                <a:lnTo>
                  <a:pt x="631" y="717"/>
                </a:lnTo>
                <a:lnTo>
                  <a:pt x="658" y="718"/>
                </a:lnTo>
                <a:lnTo>
                  <a:pt x="684" y="719"/>
                </a:lnTo>
                <a:lnTo>
                  <a:pt x="695" y="719"/>
                </a:lnTo>
                <a:lnTo>
                  <a:pt x="708" y="719"/>
                </a:lnTo>
                <a:lnTo>
                  <a:pt x="720" y="719"/>
                </a:lnTo>
                <a:lnTo>
                  <a:pt x="732" y="719"/>
                </a:lnTo>
                <a:lnTo>
                  <a:pt x="742" y="719"/>
                </a:lnTo>
                <a:lnTo>
                  <a:pt x="753" y="719"/>
                </a:lnTo>
                <a:lnTo>
                  <a:pt x="763" y="719"/>
                </a:lnTo>
                <a:lnTo>
                  <a:pt x="773" y="719"/>
                </a:lnTo>
                <a:lnTo>
                  <a:pt x="782" y="719"/>
                </a:lnTo>
                <a:lnTo>
                  <a:pt x="791" y="719"/>
                </a:lnTo>
                <a:lnTo>
                  <a:pt x="801" y="719"/>
                </a:lnTo>
                <a:lnTo>
                  <a:pt x="809" y="718"/>
                </a:lnTo>
                <a:lnTo>
                  <a:pt x="816" y="718"/>
                </a:lnTo>
                <a:lnTo>
                  <a:pt x="824" y="718"/>
                </a:lnTo>
                <a:lnTo>
                  <a:pt x="839" y="717"/>
                </a:lnTo>
                <a:lnTo>
                  <a:pt x="852" y="715"/>
                </a:lnTo>
                <a:lnTo>
                  <a:pt x="865" y="713"/>
                </a:lnTo>
                <a:lnTo>
                  <a:pt x="876" y="712"/>
                </a:lnTo>
                <a:lnTo>
                  <a:pt x="888" y="710"/>
                </a:lnTo>
                <a:lnTo>
                  <a:pt x="900" y="707"/>
                </a:lnTo>
                <a:lnTo>
                  <a:pt x="910" y="705"/>
                </a:lnTo>
                <a:lnTo>
                  <a:pt x="931" y="700"/>
                </a:lnTo>
                <a:lnTo>
                  <a:pt x="943" y="697"/>
                </a:lnTo>
                <a:lnTo>
                  <a:pt x="953" y="693"/>
                </a:lnTo>
                <a:lnTo>
                  <a:pt x="965" y="691"/>
                </a:lnTo>
                <a:lnTo>
                  <a:pt x="977" y="687"/>
                </a:lnTo>
                <a:lnTo>
                  <a:pt x="990" y="683"/>
                </a:lnTo>
                <a:lnTo>
                  <a:pt x="1002" y="679"/>
                </a:lnTo>
                <a:lnTo>
                  <a:pt x="1015" y="676"/>
                </a:lnTo>
                <a:lnTo>
                  <a:pt x="1029" y="672"/>
                </a:lnTo>
                <a:lnTo>
                  <a:pt x="1056" y="665"/>
                </a:lnTo>
                <a:lnTo>
                  <a:pt x="1070" y="662"/>
                </a:lnTo>
                <a:lnTo>
                  <a:pt x="1083" y="657"/>
                </a:lnTo>
                <a:lnTo>
                  <a:pt x="1096" y="652"/>
                </a:lnTo>
                <a:lnTo>
                  <a:pt x="1109" y="647"/>
                </a:lnTo>
                <a:lnTo>
                  <a:pt x="1120" y="641"/>
                </a:lnTo>
                <a:lnTo>
                  <a:pt x="1132" y="635"/>
                </a:lnTo>
                <a:lnTo>
                  <a:pt x="1142" y="627"/>
                </a:lnTo>
                <a:lnTo>
                  <a:pt x="1152" y="620"/>
                </a:lnTo>
                <a:lnTo>
                  <a:pt x="1160" y="610"/>
                </a:lnTo>
                <a:lnTo>
                  <a:pt x="1165" y="606"/>
                </a:lnTo>
                <a:lnTo>
                  <a:pt x="1168" y="601"/>
                </a:lnTo>
                <a:lnTo>
                  <a:pt x="1174" y="590"/>
                </a:lnTo>
                <a:lnTo>
                  <a:pt x="1180" y="579"/>
                </a:lnTo>
                <a:lnTo>
                  <a:pt x="1184" y="567"/>
                </a:lnTo>
                <a:lnTo>
                  <a:pt x="1188" y="554"/>
                </a:lnTo>
                <a:lnTo>
                  <a:pt x="1191" y="541"/>
                </a:lnTo>
                <a:lnTo>
                  <a:pt x="1194" y="527"/>
                </a:lnTo>
                <a:lnTo>
                  <a:pt x="1195" y="513"/>
                </a:lnTo>
                <a:lnTo>
                  <a:pt x="1196" y="498"/>
                </a:lnTo>
                <a:lnTo>
                  <a:pt x="1197" y="483"/>
                </a:lnTo>
                <a:lnTo>
                  <a:pt x="1197" y="467"/>
                </a:lnTo>
                <a:lnTo>
                  <a:pt x="1197" y="450"/>
                </a:lnTo>
                <a:lnTo>
                  <a:pt x="1197" y="433"/>
                </a:lnTo>
                <a:lnTo>
                  <a:pt x="1197" y="415"/>
                </a:lnTo>
                <a:lnTo>
                  <a:pt x="1197" y="398"/>
                </a:lnTo>
                <a:lnTo>
                  <a:pt x="1197" y="380"/>
                </a:lnTo>
                <a:lnTo>
                  <a:pt x="1196" y="361"/>
                </a:lnTo>
                <a:lnTo>
                  <a:pt x="1196" y="352"/>
                </a:lnTo>
                <a:lnTo>
                  <a:pt x="1196" y="343"/>
                </a:lnTo>
                <a:lnTo>
                  <a:pt x="1196" y="331"/>
                </a:lnTo>
                <a:lnTo>
                  <a:pt x="1196" y="321"/>
                </a:lnTo>
                <a:lnTo>
                  <a:pt x="1197" y="309"/>
                </a:lnTo>
                <a:lnTo>
                  <a:pt x="1197" y="297"/>
                </a:lnTo>
                <a:lnTo>
                  <a:pt x="1197" y="284"/>
                </a:lnTo>
                <a:lnTo>
                  <a:pt x="1197" y="271"/>
                </a:lnTo>
                <a:lnTo>
                  <a:pt x="1198" y="246"/>
                </a:lnTo>
                <a:lnTo>
                  <a:pt x="1198" y="219"/>
                </a:lnTo>
                <a:lnTo>
                  <a:pt x="1198" y="192"/>
                </a:lnTo>
                <a:lnTo>
                  <a:pt x="1197" y="166"/>
                </a:lnTo>
                <a:lnTo>
                  <a:pt x="1196" y="141"/>
                </a:lnTo>
                <a:lnTo>
                  <a:pt x="1196" y="128"/>
                </a:lnTo>
                <a:lnTo>
                  <a:pt x="1195" y="116"/>
                </a:lnTo>
                <a:lnTo>
                  <a:pt x="1194" y="103"/>
                </a:lnTo>
                <a:lnTo>
                  <a:pt x="1191" y="93"/>
                </a:lnTo>
                <a:lnTo>
                  <a:pt x="1190" y="81"/>
                </a:lnTo>
                <a:lnTo>
                  <a:pt x="1188" y="70"/>
                </a:lnTo>
                <a:lnTo>
                  <a:pt x="1186" y="61"/>
                </a:lnTo>
                <a:lnTo>
                  <a:pt x="1183" y="52"/>
                </a:lnTo>
                <a:lnTo>
                  <a:pt x="1180" y="44"/>
                </a:lnTo>
                <a:lnTo>
                  <a:pt x="1176" y="35"/>
                </a:lnTo>
                <a:lnTo>
                  <a:pt x="1173" y="28"/>
                </a:lnTo>
                <a:lnTo>
                  <a:pt x="1169" y="23"/>
                </a:lnTo>
                <a:lnTo>
                  <a:pt x="1165" y="17"/>
                </a:lnTo>
                <a:lnTo>
                  <a:pt x="1160" y="13"/>
                </a:lnTo>
                <a:close/>
              </a:path>
            </a:pathLst>
          </a:custGeom>
          <a:solidFill>
            <a:srgbClr val="CC99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07" name="Freeform 3">
            <a:extLst>
              <a:ext uri="{FF2B5EF4-FFF2-40B4-BE49-F238E27FC236}">
                <a16:creationId xmlns:a16="http://schemas.microsoft.com/office/drawing/2014/main" id="{D63DB6E2-97F2-0706-7A51-0E3F1CFC109D}"/>
              </a:ext>
            </a:extLst>
          </p:cNvPr>
          <p:cNvSpPr>
            <a:spLocks/>
          </p:cNvSpPr>
          <p:nvPr/>
        </p:nvSpPr>
        <p:spPr bwMode="auto">
          <a:xfrm>
            <a:off x="987425" y="2828925"/>
            <a:ext cx="2916238" cy="2033588"/>
          </a:xfrm>
          <a:custGeom>
            <a:avLst/>
            <a:gdLst>
              <a:gd name="T0" fmla="*/ 77 w 1672"/>
              <a:gd name="T1" fmla="*/ 3 h 977"/>
              <a:gd name="T2" fmla="*/ 127 w 1672"/>
              <a:gd name="T3" fmla="*/ 1 h 977"/>
              <a:gd name="T4" fmla="*/ 187 w 1672"/>
              <a:gd name="T5" fmla="*/ 17 h 977"/>
              <a:gd name="T6" fmla="*/ 281 w 1672"/>
              <a:gd name="T7" fmla="*/ 54 h 977"/>
              <a:gd name="T8" fmla="*/ 380 w 1672"/>
              <a:gd name="T9" fmla="*/ 90 h 977"/>
              <a:gd name="T10" fmla="*/ 451 w 1672"/>
              <a:gd name="T11" fmla="*/ 104 h 977"/>
              <a:gd name="T12" fmla="*/ 518 w 1672"/>
              <a:gd name="T13" fmla="*/ 104 h 977"/>
              <a:gd name="T14" fmla="*/ 641 w 1672"/>
              <a:gd name="T15" fmla="*/ 90 h 977"/>
              <a:gd name="T16" fmla="*/ 774 w 1672"/>
              <a:gd name="T17" fmla="*/ 76 h 977"/>
              <a:gd name="T18" fmla="*/ 853 w 1672"/>
              <a:gd name="T19" fmla="*/ 76 h 977"/>
              <a:gd name="T20" fmla="*/ 942 w 1672"/>
              <a:gd name="T21" fmla="*/ 88 h 977"/>
              <a:gd name="T22" fmla="*/ 1046 w 1672"/>
              <a:gd name="T23" fmla="*/ 106 h 977"/>
              <a:gd name="T24" fmla="*/ 1190 w 1672"/>
              <a:gd name="T25" fmla="*/ 134 h 977"/>
              <a:gd name="T26" fmla="*/ 1361 w 1672"/>
              <a:gd name="T27" fmla="*/ 180 h 977"/>
              <a:gd name="T28" fmla="*/ 1471 w 1672"/>
              <a:gd name="T29" fmla="*/ 220 h 977"/>
              <a:gd name="T30" fmla="*/ 1543 w 1672"/>
              <a:gd name="T31" fmla="*/ 258 h 977"/>
              <a:gd name="T32" fmla="*/ 1579 w 1672"/>
              <a:gd name="T33" fmla="*/ 284 h 977"/>
              <a:gd name="T34" fmla="*/ 1616 w 1672"/>
              <a:gd name="T35" fmla="*/ 326 h 977"/>
              <a:gd name="T36" fmla="*/ 1651 w 1672"/>
              <a:gd name="T37" fmla="*/ 403 h 977"/>
              <a:gd name="T38" fmla="*/ 1669 w 1672"/>
              <a:gd name="T39" fmla="*/ 493 h 977"/>
              <a:gd name="T40" fmla="*/ 1671 w 1672"/>
              <a:gd name="T41" fmla="*/ 588 h 977"/>
              <a:gd name="T42" fmla="*/ 1660 w 1672"/>
              <a:gd name="T43" fmla="*/ 680 h 977"/>
              <a:gd name="T44" fmla="*/ 1637 w 1672"/>
              <a:gd name="T45" fmla="*/ 762 h 977"/>
              <a:gd name="T46" fmla="*/ 1607 w 1672"/>
              <a:gd name="T47" fmla="*/ 825 h 977"/>
              <a:gd name="T48" fmla="*/ 1564 w 1672"/>
              <a:gd name="T49" fmla="*/ 867 h 977"/>
              <a:gd name="T50" fmla="*/ 1506 w 1672"/>
              <a:gd name="T51" fmla="*/ 895 h 977"/>
              <a:gd name="T52" fmla="*/ 1436 w 1672"/>
              <a:gd name="T53" fmla="*/ 912 h 977"/>
              <a:gd name="T54" fmla="*/ 1293 w 1672"/>
              <a:gd name="T55" fmla="*/ 930 h 977"/>
              <a:gd name="T56" fmla="*/ 1146 w 1672"/>
              <a:gd name="T57" fmla="*/ 946 h 977"/>
              <a:gd name="T58" fmla="*/ 1059 w 1672"/>
              <a:gd name="T59" fmla="*/ 956 h 977"/>
              <a:gd name="T60" fmla="*/ 907 w 1672"/>
              <a:gd name="T61" fmla="*/ 969 h 977"/>
              <a:gd name="T62" fmla="*/ 754 w 1672"/>
              <a:gd name="T63" fmla="*/ 974 h 977"/>
              <a:gd name="T64" fmla="*/ 668 w 1672"/>
              <a:gd name="T65" fmla="*/ 977 h 977"/>
              <a:gd name="T66" fmla="*/ 593 w 1672"/>
              <a:gd name="T67" fmla="*/ 977 h 977"/>
              <a:gd name="T68" fmla="*/ 532 w 1672"/>
              <a:gd name="T69" fmla="*/ 974 h 977"/>
              <a:gd name="T70" fmla="*/ 483 w 1672"/>
              <a:gd name="T71" fmla="*/ 971 h 977"/>
              <a:gd name="T72" fmla="*/ 417 w 1672"/>
              <a:gd name="T73" fmla="*/ 960 h 977"/>
              <a:gd name="T74" fmla="*/ 326 w 1672"/>
              <a:gd name="T75" fmla="*/ 937 h 977"/>
              <a:gd name="T76" fmla="*/ 236 w 1672"/>
              <a:gd name="T77" fmla="*/ 914 h 977"/>
              <a:gd name="T78" fmla="*/ 142 w 1672"/>
              <a:gd name="T79" fmla="*/ 886 h 977"/>
              <a:gd name="T80" fmla="*/ 78 w 1672"/>
              <a:gd name="T81" fmla="*/ 852 h 977"/>
              <a:gd name="T82" fmla="*/ 47 w 1672"/>
              <a:gd name="T83" fmla="*/ 822 h 977"/>
              <a:gd name="T84" fmla="*/ 26 w 1672"/>
              <a:gd name="T85" fmla="*/ 786 h 977"/>
              <a:gd name="T86" fmla="*/ 7 w 1672"/>
              <a:gd name="T87" fmla="*/ 716 h 977"/>
              <a:gd name="T88" fmla="*/ 0 w 1672"/>
              <a:gd name="T89" fmla="*/ 611 h 977"/>
              <a:gd name="T90" fmla="*/ 2 w 1672"/>
              <a:gd name="T91" fmla="*/ 491 h 977"/>
              <a:gd name="T92" fmla="*/ 1 w 1672"/>
              <a:gd name="T93" fmla="*/ 418 h 977"/>
              <a:gd name="T94" fmla="*/ 0 w 1672"/>
              <a:gd name="T95" fmla="*/ 333 h 977"/>
              <a:gd name="T96" fmla="*/ 2 w 1672"/>
              <a:gd name="T97" fmla="*/ 189 h 977"/>
              <a:gd name="T98" fmla="*/ 12 w 1672"/>
              <a:gd name="T99" fmla="*/ 110 h 977"/>
              <a:gd name="T100" fmla="*/ 29 w 1672"/>
              <a:gd name="T101" fmla="*/ 48 h 977"/>
              <a:gd name="T102" fmla="*/ 47 w 1672"/>
              <a:gd name="T103" fmla="*/ 22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72" h="977">
                <a:moveTo>
                  <a:pt x="54" y="16"/>
                </a:moveTo>
                <a:lnTo>
                  <a:pt x="57" y="14"/>
                </a:lnTo>
                <a:lnTo>
                  <a:pt x="61" y="10"/>
                </a:lnTo>
                <a:lnTo>
                  <a:pt x="69" y="7"/>
                </a:lnTo>
                <a:lnTo>
                  <a:pt x="77" y="3"/>
                </a:lnTo>
                <a:lnTo>
                  <a:pt x="86" y="1"/>
                </a:lnTo>
                <a:lnTo>
                  <a:pt x="96" y="0"/>
                </a:lnTo>
                <a:lnTo>
                  <a:pt x="105" y="0"/>
                </a:lnTo>
                <a:lnTo>
                  <a:pt x="116" y="0"/>
                </a:lnTo>
                <a:lnTo>
                  <a:pt x="127" y="1"/>
                </a:lnTo>
                <a:lnTo>
                  <a:pt x="138" y="3"/>
                </a:lnTo>
                <a:lnTo>
                  <a:pt x="149" y="6"/>
                </a:lnTo>
                <a:lnTo>
                  <a:pt x="161" y="9"/>
                </a:lnTo>
                <a:lnTo>
                  <a:pt x="174" y="13"/>
                </a:lnTo>
                <a:lnTo>
                  <a:pt x="187" y="17"/>
                </a:lnTo>
                <a:lnTo>
                  <a:pt x="200" y="22"/>
                </a:lnTo>
                <a:lnTo>
                  <a:pt x="212" y="27"/>
                </a:lnTo>
                <a:lnTo>
                  <a:pt x="225" y="31"/>
                </a:lnTo>
                <a:lnTo>
                  <a:pt x="253" y="43"/>
                </a:lnTo>
                <a:lnTo>
                  <a:pt x="281" y="54"/>
                </a:lnTo>
                <a:lnTo>
                  <a:pt x="309" y="65"/>
                </a:lnTo>
                <a:lnTo>
                  <a:pt x="338" y="76"/>
                </a:lnTo>
                <a:lnTo>
                  <a:pt x="352" y="82"/>
                </a:lnTo>
                <a:lnTo>
                  <a:pt x="366" y="86"/>
                </a:lnTo>
                <a:lnTo>
                  <a:pt x="380" y="90"/>
                </a:lnTo>
                <a:lnTo>
                  <a:pt x="394" y="95"/>
                </a:lnTo>
                <a:lnTo>
                  <a:pt x="408" y="97"/>
                </a:lnTo>
                <a:lnTo>
                  <a:pt x="422" y="100"/>
                </a:lnTo>
                <a:lnTo>
                  <a:pt x="436" y="103"/>
                </a:lnTo>
                <a:lnTo>
                  <a:pt x="451" y="104"/>
                </a:lnTo>
                <a:lnTo>
                  <a:pt x="465" y="105"/>
                </a:lnTo>
                <a:lnTo>
                  <a:pt x="477" y="105"/>
                </a:lnTo>
                <a:lnTo>
                  <a:pt x="491" y="105"/>
                </a:lnTo>
                <a:lnTo>
                  <a:pt x="504" y="105"/>
                </a:lnTo>
                <a:lnTo>
                  <a:pt x="518" y="104"/>
                </a:lnTo>
                <a:lnTo>
                  <a:pt x="532" y="104"/>
                </a:lnTo>
                <a:lnTo>
                  <a:pt x="559" y="100"/>
                </a:lnTo>
                <a:lnTo>
                  <a:pt x="586" y="98"/>
                </a:lnTo>
                <a:lnTo>
                  <a:pt x="614" y="95"/>
                </a:lnTo>
                <a:lnTo>
                  <a:pt x="641" y="90"/>
                </a:lnTo>
                <a:lnTo>
                  <a:pt x="670" y="86"/>
                </a:lnTo>
                <a:lnTo>
                  <a:pt x="698" y="83"/>
                </a:lnTo>
                <a:lnTo>
                  <a:pt x="727" y="79"/>
                </a:lnTo>
                <a:lnTo>
                  <a:pt x="757" y="77"/>
                </a:lnTo>
                <a:lnTo>
                  <a:pt x="774" y="76"/>
                </a:lnTo>
                <a:lnTo>
                  <a:pt x="789" y="75"/>
                </a:lnTo>
                <a:lnTo>
                  <a:pt x="804" y="75"/>
                </a:lnTo>
                <a:lnTo>
                  <a:pt x="820" y="75"/>
                </a:lnTo>
                <a:lnTo>
                  <a:pt x="837" y="76"/>
                </a:lnTo>
                <a:lnTo>
                  <a:pt x="853" y="76"/>
                </a:lnTo>
                <a:lnTo>
                  <a:pt x="871" y="77"/>
                </a:lnTo>
                <a:lnTo>
                  <a:pt x="888" y="79"/>
                </a:lnTo>
                <a:lnTo>
                  <a:pt x="906" y="82"/>
                </a:lnTo>
                <a:lnTo>
                  <a:pt x="923" y="84"/>
                </a:lnTo>
                <a:lnTo>
                  <a:pt x="942" y="88"/>
                </a:lnTo>
                <a:lnTo>
                  <a:pt x="961" y="91"/>
                </a:lnTo>
                <a:lnTo>
                  <a:pt x="980" y="95"/>
                </a:lnTo>
                <a:lnTo>
                  <a:pt x="1003" y="98"/>
                </a:lnTo>
                <a:lnTo>
                  <a:pt x="1024" y="102"/>
                </a:lnTo>
                <a:lnTo>
                  <a:pt x="1046" y="106"/>
                </a:lnTo>
                <a:lnTo>
                  <a:pt x="1069" y="110"/>
                </a:lnTo>
                <a:lnTo>
                  <a:pt x="1092" y="114"/>
                </a:lnTo>
                <a:lnTo>
                  <a:pt x="1117" y="119"/>
                </a:lnTo>
                <a:lnTo>
                  <a:pt x="1141" y="124"/>
                </a:lnTo>
                <a:lnTo>
                  <a:pt x="1190" y="134"/>
                </a:lnTo>
                <a:lnTo>
                  <a:pt x="1239" y="146"/>
                </a:lnTo>
                <a:lnTo>
                  <a:pt x="1288" y="159"/>
                </a:lnTo>
                <a:lnTo>
                  <a:pt x="1313" y="166"/>
                </a:lnTo>
                <a:lnTo>
                  <a:pt x="1337" y="173"/>
                </a:lnTo>
                <a:lnTo>
                  <a:pt x="1361" y="180"/>
                </a:lnTo>
                <a:lnTo>
                  <a:pt x="1384" y="187"/>
                </a:lnTo>
                <a:lnTo>
                  <a:pt x="1406" y="195"/>
                </a:lnTo>
                <a:lnTo>
                  <a:pt x="1429" y="203"/>
                </a:lnTo>
                <a:lnTo>
                  <a:pt x="1450" y="211"/>
                </a:lnTo>
                <a:lnTo>
                  <a:pt x="1471" y="220"/>
                </a:lnTo>
                <a:lnTo>
                  <a:pt x="1490" y="229"/>
                </a:lnTo>
                <a:lnTo>
                  <a:pt x="1509" y="238"/>
                </a:lnTo>
                <a:lnTo>
                  <a:pt x="1527" y="248"/>
                </a:lnTo>
                <a:lnTo>
                  <a:pt x="1535" y="252"/>
                </a:lnTo>
                <a:lnTo>
                  <a:pt x="1543" y="258"/>
                </a:lnTo>
                <a:lnTo>
                  <a:pt x="1551" y="263"/>
                </a:lnTo>
                <a:lnTo>
                  <a:pt x="1558" y="267"/>
                </a:lnTo>
                <a:lnTo>
                  <a:pt x="1565" y="273"/>
                </a:lnTo>
                <a:lnTo>
                  <a:pt x="1572" y="279"/>
                </a:lnTo>
                <a:lnTo>
                  <a:pt x="1579" y="284"/>
                </a:lnTo>
                <a:lnTo>
                  <a:pt x="1585" y="290"/>
                </a:lnTo>
                <a:lnTo>
                  <a:pt x="1591" y="296"/>
                </a:lnTo>
                <a:lnTo>
                  <a:pt x="1597" y="301"/>
                </a:lnTo>
                <a:lnTo>
                  <a:pt x="1607" y="313"/>
                </a:lnTo>
                <a:lnTo>
                  <a:pt x="1616" y="326"/>
                </a:lnTo>
                <a:lnTo>
                  <a:pt x="1625" y="340"/>
                </a:lnTo>
                <a:lnTo>
                  <a:pt x="1633" y="355"/>
                </a:lnTo>
                <a:lnTo>
                  <a:pt x="1640" y="370"/>
                </a:lnTo>
                <a:lnTo>
                  <a:pt x="1647" y="385"/>
                </a:lnTo>
                <a:lnTo>
                  <a:pt x="1651" y="403"/>
                </a:lnTo>
                <a:lnTo>
                  <a:pt x="1656" y="419"/>
                </a:lnTo>
                <a:lnTo>
                  <a:pt x="1661" y="438"/>
                </a:lnTo>
                <a:lnTo>
                  <a:pt x="1664" y="456"/>
                </a:lnTo>
                <a:lnTo>
                  <a:pt x="1667" y="474"/>
                </a:lnTo>
                <a:lnTo>
                  <a:pt x="1669" y="493"/>
                </a:lnTo>
                <a:lnTo>
                  <a:pt x="1671" y="512"/>
                </a:lnTo>
                <a:lnTo>
                  <a:pt x="1671" y="530"/>
                </a:lnTo>
                <a:lnTo>
                  <a:pt x="1672" y="550"/>
                </a:lnTo>
                <a:lnTo>
                  <a:pt x="1671" y="569"/>
                </a:lnTo>
                <a:lnTo>
                  <a:pt x="1671" y="588"/>
                </a:lnTo>
                <a:lnTo>
                  <a:pt x="1670" y="607"/>
                </a:lnTo>
                <a:lnTo>
                  <a:pt x="1668" y="626"/>
                </a:lnTo>
                <a:lnTo>
                  <a:pt x="1665" y="645"/>
                </a:lnTo>
                <a:lnTo>
                  <a:pt x="1663" y="662"/>
                </a:lnTo>
                <a:lnTo>
                  <a:pt x="1660" y="680"/>
                </a:lnTo>
                <a:lnTo>
                  <a:pt x="1656" y="697"/>
                </a:lnTo>
                <a:lnTo>
                  <a:pt x="1651" y="715"/>
                </a:lnTo>
                <a:lnTo>
                  <a:pt x="1648" y="731"/>
                </a:lnTo>
                <a:lnTo>
                  <a:pt x="1643" y="747"/>
                </a:lnTo>
                <a:lnTo>
                  <a:pt x="1637" y="762"/>
                </a:lnTo>
                <a:lnTo>
                  <a:pt x="1632" y="776"/>
                </a:lnTo>
                <a:lnTo>
                  <a:pt x="1626" y="790"/>
                </a:lnTo>
                <a:lnTo>
                  <a:pt x="1620" y="803"/>
                </a:lnTo>
                <a:lnTo>
                  <a:pt x="1614" y="814"/>
                </a:lnTo>
                <a:lnTo>
                  <a:pt x="1607" y="825"/>
                </a:lnTo>
                <a:lnTo>
                  <a:pt x="1600" y="834"/>
                </a:lnTo>
                <a:lnTo>
                  <a:pt x="1592" y="843"/>
                </a:lnTo>
                <a:lnTo>
                  <a:pt x="1584" y="852"/>
                </a:lnTo>
                <a:lnTo>
                  <a:pt x="1574" y="859"/>
                </a:lnTo>
                <a:lnTo>
                  <a:pt x="1564" y="867"/>
                </a:lnTo>
                <a:lnTo>
                  <a:pt x="1553" y="873"/>
                </a:lnTo>
                <a:lnTo>
                  <a:pt x="1543" y="879"/>
                </a:lnTo>
                <a:lnTo>
                  <a:pt x="1531" y="884"/>
                </a:lnTo>
                <a:lnTo>
                  <a:pt x="1518" y="890"/>
                </a:lnTo>
                <a:lnTo>
                  <a:pt x="1506" y="895"/>
                </a:lnTo>
                <a:lnTo>
                  <a:pt x="1493" y="898"/>
                </a:lnTo>
                <a:lnTo>
                  <a:pt x="1479" y="902"/>
                </a:lnTo>
                <a:lnTo>
                  <a:pt x="1465" y="905"/>
                </a:lnTo>
                <a:lnTo>
                  <a:pt x="1451" y="909"/>
                </a:lnTo>
                <a:lnTo>
                  <a:pt x="1436" y="912"/>
                </a:lnTo>
                <a:lnTo>
                  <a:pt x="1420" y="915"/>
                </a:lnTo>
                <a:lnTo>
                  <a:pt x="1390" y="919"/>
                </a:lnTo>
                <a:lnTo>
                  <a:pt x="1358" y="923"/>
                </a:lnTo>
                <a:lnTo>
                  <a:pt x="1326" y="926"/>
                </a:lnTo>
                <a:lnTo>
                  <a:pt x="1293" y="930"/>
                </a:lnTo>
                <a:lnTo>
                  <a:pt x="1259" y="932"/>
                </a:lnTo>
                <a:lnTo>
                  <a:pt x="1227" y="936"/>
                </a:lnTo>
                <a:lnTo>
                  <a:pt x="1194" y="939"/>
                </a:lnTo>
                <a:lnTo>
                  <a:pt x="1162" y="944"/>
                </a:lnTo>
                <a:lnTo>
                  <a:pt x="1146" y="946"/>
                </a:lnTo>
                <a:lnTo>
                  <a:pt x="1130" y="949"/>
                </a:lnTo>
                <a:lnTo>
                  <a:pt x="1112" y="950"/>
                </a:lnTo>
                <a:lnTo>
                  <a:pt x="1095" y="952"/>
                </a:lnTo>
                <a:lnTo>
                  <a:pt x="1077" y="954"/>
                </a:lnTo>
                <a:lnTo>
                  <a:pt x="1059" y="956"/>
                </a:lnTo>
                <a:lnTo>
                  <a:pt x="1041" y="958"/>
                </a:lnTo>
                <a:lnTo>
                  <a:pt x="1022" y="959"/>
                </a:lnTo>
                <a:lnTo>
                  <a:pt x="984" y="963"/>
                </a:lnTo>
                <a:lnTo>
                  <a:pt x="945" y="966"/>
                </a:lnTo>
                <a:lnTo>
                  <a:pt x="907" y="969"/>
                </a:lnTo>
                <a:lnTo>
                  <a:pt x="867" y="970"/>
                </a:lnTo>
                <a:lnTo>
                  <a:pt x="829" y="972"/>
                </a:lnTo>
                <a:lnTo>
                  <a:pt x="791" y="973"/>
                </a:lnTo>
                <a:lnTo>
                  <a:pt x="773" y="974"/>
                </a:lnTo>
                <a:lnTo>
                  <a:pt x="754" y="974"/>
                </a:lnTo>
                <a:lnTo>
                  <a:pt x="736" y="976"/>
                </a:lnTo>
                <a:lnTo>
                  <a:pt x="718" y="976"/>
                </a:lnTo>
                <a:lnTo>
                  <a:pt x="701" y="976"/>
                </a:lnTo>
                <a:lnTo>
                  <a:pt x="684" y="977"/>
                </a:lnTo>
                <a:lnTo>
                  <a:pt x="668" y="977"/>
                </a:lnTo>
                <a:lnTo>
                  <a:pt x="651" y="977"/>
                </a:lnTo>
                <a:lnTo>
                  <a:pt x="636" y="977"/>
                </a:lnTo>
                <a:lnTo>
                  <a:pt x="621" y="977"/>
                </a:lnTo>
                <a:lnTo>
                  <a:pt x="607" y="977"/>
                </a:lnTo>
                <a:lnTo>
                  <a:pt x="593" y="977"/>
                </a:lnTo>
                <a:lnTo>
                  <a:pt x="580" y="976"/>
                </a:lnTo>
                <a:lnTo>
                  <a:pt x="567" y="976"/>
                </a:lnTo>
                <a:lnTo>
                  <a:pt x="556" y="976"/>
                </a:lnTo>
                <a:lnTo>
                  <a:pt x="544" y="974"/>
                </a:lnTo>
                <a:lnTo>
                  <a:pt x="532" y="974"/>
                </a:lnTo>
                <a:lnTo>
                  <a:pt x="522" y="974"/>
                </a:lnTo>
                <a:lnTo>
                  <a:pt x="511" y="973"/>
                </a:lnTo>
                <a:lnTo>
                  <a:pt x="502" y="972"/>
                </a:lnTo>
                <a:lnTo>
                  <a:pt x="493" y="972"/>
                </a:lnTo>
                <a:lnTo>
                  <a:pt x="483" y="971"/>
                </a:lnTo>
                <a:lnTo>
                  <a:pt x="474" y="970"/>
                </a:lnTo>
                <a:lnTo>
                  <a:pt x="465" y="969"/>
                </a:lnTo>
                <a:lnTo>
                  <a:pt x="448" y="966"/>
                </a:lnTo>
                <a:lnTo>
                  <a:pt x="432" y="964"/>
                </a:lnTo>
                <a:lnTo>
                  <a:pt x="417" y="960"/>
                </a:lnTo>
                <a:lnTo>
                  <a:pt x="401" y="958"/>
                </a:lnTo>
                <a:lnTo>
                  <a:pt x="372" y="950"/>
                </a:lnTo>
                <a:lnTo>
                  <a:pt x="357" y="946"/>
                </a:lnTo>
                <a:lnTo>
                  <a:pt x="342" y="942"/>
                </a:lnTo>
                <a:lnTo>
                  <a:pt x="326" y="937"/>
                </a:lnTo>
                <a:lnTo>
                  <a:pt x="308" y="932"/>
                </a:lnTo>
                <a:lnTo>
                  <a:pt x="291" y="928"/>
                </a:lnTo>
                <a:lnTo>
                  <a:pt x="273" y="923"/>
                </a:lnTo>
                <a:lnTo>
                  <a:pt x="254" y="918"/>
                </a:lnTo>
                <a:lnTo>
                  <a:pt x="236" y="914"/>
                </a:lnTo>
                <a:lnTo>
                  <a:pt x="216" y="908"/>
                </a:lnTo>
                <a:lnTo>
                  <a:pt x="197" y="903"/>
                </a:lnTo>
                <a:lnTo>
                  <a:pt x="179" y="897"/>
                </a:lnTo>
                <a:lnTo>
                  <a:pt x="160" y="891"/>
                </a:lnTo>
                <a:lnTo>
                  <a:pt x="142" y="886"/>
                </a:lnTo>
                <a:lnTo>
                  <a:pt x="125" y="877"/>
                </a:lnTo>
                <a:lnTo>
                  <a:pt x="109" y="870"/>
                </a:lnTo>
                <a:lnTo>
                  <a:pt x="92" y="861"/>
                </a:lnTo>
                <a:lnTo>
                  <a:pt x="85" y="856"/>
                </a:lnTo>
                <a:lnTo>
                  <a:pt x="78" y="852"/>
                </a:lnTo>
                <a:lnTo>
                  <a:pt x="71" y="846"/>
                </a:lnTo>
                <a:lnTo>
                  <a:pt x="64" y="841"/>
                </a:lnTo>
                <a:lnTo>
                  <a:pt x="58" y="835"/>
                </a:lnTo>
                <a:lnTo>
                  <a:pt x="53" y="828"/>
                </a:lnTo>
                <a:lnTo>
                  <a:pt x="47" y="822"/>
                </a:lnTo>
                <a:lnTo>
                  <a:pt x="42" y="815"/>
                </a:lnTo>
                <a:lnTo>
                  <a:pt x="37" y="808"/>
                </a:lnTo>
                <a:lnTo>
                  <a:pt x="34" y="801"/>
                </a:lnTo>
                <a:lnTo>
                  <a:pt x="29" y="793"/>
                </a:lnTo>
                <a:lnTo>
                  <a:pt x="26" y="786"/>
                </a:lnTo>
                <a:lnTo>
                  <a:pt x="22" y="778"/>
                </a:lnTo>
                <a:lnTo>
                  <a:pt x="20" y="770"/>
                </a:lnTo>
                <a:lnTo>
                  <a:pt x="14" y="752"/>
                </a:lnTo>
                <a:lnTo>
                  <a:pt x="9" y="735"/>
                </a:lnTo>
                <a:lnTo>
                  <a:pt x="7" y="716"/>
                </a:lnTo>
                <a:lnTo>
                  <a:pt x="5" y="696"/>
                </a:lnTo>
                <a:lnTo>
                  <a:pt x="2" y="675"/>
                </a:lnTo>
                <a:lnTo>
                  <a:pt x="1" y="654"/>
                </a:lnTo>
                <a:lnTo>
                  <a:pt x="1" y="633"/>
                </a:lnTo>
                <a:lnTo>
                  <a:pt x="0" y="611"/>
                </a:lnTo>
                <a:lnTo>
                  <a:pt x="0" y="588"/>
                </a:lnTo>
                <a:lnTo>
                  <a:pt x="1" y="564"/>
                </a:lnTo>
                <a:lnTo>
                  <a:pt x="1" y="540"/>
                </a:lnTo>
                <a:lnTo>
                  <a:pt x="2" y="515"/>
                </a:lnTo>
                <a:lnTo>
                  <a:pt x="2" y="491"/>
                </a:lnTo>
                <a:lnTo>
                  <a:pt x="2" y="478"/>
                </a:lnTo>
                <a:lnTo>
                  <a:pt x="2" y="464"/>
                </a:lnTo>
                <a:lnTo>
                  <a:pt x="2" y="450"/>
                </a:lnTo>
                <a:lnTo>
                  <a:pt x="2" y="435"/>
                </a:lnTo>
                <a:lnTo>
                  <a:pt x="1" y="418"/>
                </a:lnTo>
                <a:lnTo>
                  <a:pt x="1" y="402"/>
                </a:lnTo>
                <a:lnTo>
                  <a:pt x="1" y="385"/>
                </a:lnTo>
                <a:lnTo>
                  <a:pt x="0" y="368"/>
                </a:lnTo>
                <a:lnTo>
                  <a:pt x="0" y="350"/>
                </a:lnTo>
                <a:lnTo>
                  <a:pt x="0" y="333"/>
                </a:lnTo>
                <a:lnTo>
                  <a:pt x="0" y="297"/>
                </a:lnTo>
                <a:lnTo>
                  <a:pt x="0" y="260"/>
                </a:lnTo>
                <a:lnTo>
                  <a:pt x="0" y="224"/>
                </a:lnTo>
                <a:lnTo>
                  <a:pt x="1" y="207"/>
                </a:lnTo>
                <a:lnTo>
                  <a:pt x="2" y="189"/>
                </a:lnTo>
                <a:lnTo>
                  <a:pt x="4" y="173"/>
                </a:lnTo>
                <a:lnTo>
                  <a:pt x="5" y="156"/>
                </a:lnTo>
                <a:lnTo>
                  <a:pt x="7" y="140"/>
                </a:lnTo>
                <a:lnTo>
                  <a:pt x="8" y="125"/>
                </a:lnTo>
                <a:lnTo>
                  <a:pt x="12" y="110"/>
                </a:lnTo>
                <a:lnTo>
                  <a:pt x="14" y="96"/>
                </a:lnTo>
                <a:lnTo>
                  <a:pt x="18" y="82"/>
                </a:lnTo>
                <a:lnTo>
                  <a:pt x="21" y="70"/>
                </a:lnTo>
                <a:lnTo>
                  <a:pt x="26" y="58"/>
                </a:lnTo>
                <a:lnTo>
                  <a:pt x="29" y="48"/>
                </a:lnTo>
                <a:lnTo>
                  <a:pt x="35" y="37"/>
                </a:lnTo>
                <a:lnTo>
                  <a:pt x="37" y="34"/>
                </a:lnTo>
                <a:lnTo>
                  <a:pt x="41" y="29"/>
                </a:lnTo>
                <a:lnTo>
                  <a:pt x="43" y="26"/>
                </a:lnTo>
                <a:lnTo>
                  <a:pt x="47" y="22"/>
                </a:lnTo>
                <a:lnTo>
                  <a:pt x="50" y="19"/>
                </a:lnTo>
                <a:lnTo>
                  <a:pt x="54" y="16"/>
                </a:lnTo>
                <a:close/>
              </a:path>
            </a:pathLst>
          </a:custGeom>
          <a:solidFill>
            <a:srgbClr val="00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08" name="Freeform 4">
            <a:extLst>
              <a:ext uri="{FF2B5EF4-FFF2-40B4-BE49-F238E27FC236}">
                <a16:creationId xmlns:a16="http://schemas.microsoft.com/office/drawing/2014/main" id="{7DC5D0C3-8F64-20A0-887E-8568B106279F}"/>
              </a:ext>
            </a:extLst>
          </p:cNvPr>
          <p:cNvSpPr>
            <a:spLocks/>
          </p:cNvSpPr>
          <p:nvPr/>
        </p:nvSpPr>
        <p:spPr bwMode="auto">
          <a:xfrm>
            <a:off x="2654300" y="4246563"/>
            <a:ext cx="2581275" cy="1916112"/>
          </a:xfrm>
          <a:custGeom>
            <a:avLst/>
            <a:gdLst>
              <a:gd name="T0" fmla="*/ 1027 w 1626"/>
              <a:gd name="T1" fmla="*/ 0 h 1207"/>
              <a:gd name="T2" fmla="*/ 1082 w 1626"/>
              <a:gd name="T3" fmla="*/ 16 h 1207"/>
              <a:gd name="T4" fmla="*/ 1128 w 1626"/>
              <a:gd name="T5" fmla="*/ 47 h 1207"/>
              <a:gd name="T6" fmla="*/ 1175 w 1626"/>
              <a:gd name="T7" fmla="*/ 62 h 1207"/>
              <a:gd name="T8" fmla="*/ 1245 w 1626"/>
              <a:gd name="T9" fmla="*/ 101 h 1207"/>
              <a:gd name="T10" fmla="*/ 1292 w 1626"/>
              <a:gd name="T11" fmla="*/ 148 h 1207"/>
              <a:gd name="T12" fmla="*/ 1338 w 1626"/>
              <a:gd name="T13" fmla="*/ 164 h 1207"/>
              <a:gd name="T14" fmla="*/ 1408 w 1626"/>
              <a:gd name="T15" fmla="*/ 218 h 1207"/>
              <a:gd name="T16" fmla="*/ 1424 w 1626"/>
              <a:gd name="T17" fmla="*/ 241 h 1207"/>
              <a:gd name="T18" fmla="*/ 1471 w 1626"/>
              <a:gd name="T19" fmla="*/ 273 h 1207"/>
              <a:gd name="T20" fmla="*/ 1510 w 1626"/>
              <a:gd name="T21" fmla="*/ 366 h 1207"/>
              <a:gd name="T22" fmla="*/ 1541 w 1626"/>
              <a:gd name="T23" fmla="*/ 413 h 1207"/>
              <a:gd name="T24" fmla="*/ 1580 w 1626"/>
              <a:gd name="T25" fmla="*/ 483 h 1207"/>
              <a:gd name="T26" fmla="*/ 1587 w 1626"/>
              <a:gd name="T27" fmla="*/ 506 h 1207"/>
              <a:gd name="T28" fmla="*/ 1603 w 1626"/>
              <a:gd name="T29" fmla="*/ 529 h 1207"/>
              <a:gd name="T30" fmla="*/ 1626 w 1626"/>
              <a:gd name="T31" fmla="*/ 623 h 1207"/>
              <a:gd name="T32" fmla="*/ 1619 w 1626"/>
              <a:gd name="T33" fmla="*/ 911 h 1207"/>
              <a:gd name="T34" fmla="*/ 1572 w 1626"/>
              <a:gd name="T35" fmla="*/ 1090 h 1207"/>
              <a:gd name="T36" fmla="*/ 1136 w 1626"/>
              <a:gd name="T37" fmla="*/ 1207 h 1207"/>
              <a:gd name="T38" fmla="*/ 669 w 1626"/>
              <a:gd name="T39" fmla="*/ 1191 h 1207"/>
              <a:gd name="T40" fmla="*/ 576 w 1626"/>
              <a:gd name="T41" fmla="*/ 1160 h 1207"/>
              <a:gd name="T42" fmla="*/ 397 w 1626"/>
              <a:gd name="T43" fmla="*/ 1137 h 1207"/>
              <a:gd name="T44" fmla="*/ 342 w 1626"/>
              <a:gd name="T45" fmla="*/ 1113 h 1207"/>
              <a:gd name="T46" fmla="*/ 280 w 1626"/>
              <a:gd name="T47" fmla="*/ 1074 h 1207"/>
              <a:gd name="T48" fmla="*/ 249 w 1626"/>
              <a:gd name="T49" fmla="*/ 1059 h 1207"/>
              <a:gd name="T50" fmla="*/ 194 w 1626"/>
              <a:gd name="T51" fmla="*/ 1020 h 1207"/>
              <a:gd name="T52" fmla="*/ 124 w 1626"/>
              <a:gd name="T53" fmla="*/ 973 h 1207"/>
              <a:gd name="T54" fmla="*/ 70 w 1626"/>
              <a:gd name="T55" fmla="*/ 872 h 1207"/>
              <a:gd name="T56" fmla="*/ 54 w 1626"/>
              <a:gd name="T57" fmla="*/ 849 h 1207"/>
              <a:gd name="T58" fmla="*/ 194 w 1626"/>
              <a:gd name="T59" fmla="*/ 389 h 1207"/>
              <a:gd name="T60" fmla="*/ 311 w 1626"/>
              <a:gd name="T61" fmla="*/ 280 h 1207"/>
              <a:gd name="T62" fmla="*/ 358 w 1626"/>
              <a:gd name="T63" fmla="*/ 241 h 1207"/>
              <a:gd name="T64" fmla="*/ 420 w 1626"/>
              <a:gd name="T65" fmla="*/ 226 h 1207"/>
              <a:gd name="T66" fmla="*/ 552 w 1626"/>
              <a:gd name="T67" fmla="*/ 179 h 1207"/>
              <a:gd name="T68" fmla="*/ 599 w 1626"/>
              <a:gd name="T69" fmla="*/ 148 h 1207"/>
              <a:gd name="T70" fmla="*/ 739 w 1626"/>
              <a:gd name="T71" fmla="*/ 93 h 1207"/>
              <a:gd name="T72" fmla="*/ 762 w 1626"/>
              <a:gd name="T73" fmla="*/ 78 h 1207"/>
              <a:gd name="T74" fmla="*/ 786 w 1626"/>
              <a:gd name="T75" fmla="*/ 70 h 1207"/>
              <a:gd name="T76" fmla="*/ 926 w 1626"/>
              <a:gd name="T77" fmla="*/ 31 h 1207"/>
              <a:gd name="T78" fmla="*/ 1027 w 1626"/>
              <a:gd name="T79" fmla="*/ 0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6" h="1207">
                <a:moveTo>
                  <a:pt x="1027" y="0"/>
                </a:moveTo>
                <a:cubicBezTo>
                  <a:pt x="1034" y="2"/>
                  <a:pt x="1073" y="11"/>
                  <a:pt x="1082" y="16"/>
                </a:cubicBezTo>
                <a:cubicBezTo>
                  <a:pt x="1098" y="25"/>
                  <a:pt x="1110" y="41"/>
                  <a:pt x="1128" y="47"/>
                </a:cubicBezTo>
                <a:cubicBezTo>
                  <a:pt x="1144" y="52"/>
                  <a:pt x="1175" y="62"/>
                  <a:pt x="1175" y="62"/>
                </a:cubicBezTo>
                <a:cubicBezTo>
                  <a:pt x="1197" y="78"/>
                  <a:pt x="1225" y="83"/>
                  <a:pt x="1245" y="101"/>
                </a:cubicBezTo>
                <a:cubicBezTo>
                  <a:pt x="1262" y="116"/>
                  <a:pt x="1276" y="132"/>
                  <a:pt x="1292" y="148"/>
                </a:cubicBezTo>
                <a:cubicBezTo>
                  <a:pt x="1303" y="159"/>
                  <a:pt x="1323" y="159"/>
                  <a:pt x="1338" y="164"/>
                </a:cubicBezTo>
                <a:cubicBezTo>
                  <a:pt x="1365" y="173"/>
                  <a:pt x="1385" y="202"/>
                  <a:pt x="1408" y="218"/>
                </a:cubicBezTo>
                <a:cubicBezTo>
                  <a:pt x="1413" y="226"/>
                  <a:pt x="1417" y="235"/>
                  <a:pt x="1424" y="241"/>
                </a:cubicBezTo>
                <a:cubicBezTo>
                  <a:pt x="1438" y="253"/>
                  <a:pt x="1471" y="273"/>
                  <a:pt x="1471" y="273"/>
                </a:cubicBezTo>
                <a:cubicBezTo>
                  <a:pt x="1482" y="305"/>
                  <a:pt x="1494" y="337"/>
                  <a:pt x="1510" y="366"/>
                </a:cubicBezTo>
                <a:cubicBezTo>
                  <a:pt x="1519" y="382"/>
                  <a:pt x="1535" y="395"/>
                  <a:pt x="1541" y="413"/>
                </a:cubicBezTo>
                <a:cubicBezTo>
                  <a:pt x="1550" y="438"/>
                  <a:pt x="1580" y="483"/>
                  <a:pt x="1580" y="483"/>
                </a:cubicBezTo>
                <a:cubicBezTo>
                  <a:pt x="1582" y="491"/>
                  <a:pt x="1583" y="499"/>
                  <a:pt x="1587" y="506"/>
                </a:cubicBezTo>
                <a:cubicBezTo>
                  <a:pt x="1591" y="514"/>
                  <a:pt x="1600" y="520"/>
                  <a:pt x="1603" y="529"/>
                </a:cubicBezTo>
                <a:cubicBezTo>
                  <a:pt x="1614" y="557"/>
                  <a:pt x="1617" y="593"/>
                  <a:pt x="1626" y="623"/>
                </a:cubicBezTo>
                <a:cubicBezTo>
                  <a:pt x="1624" y="719"/>
                  <a:pt x="1623" y="815"/>
                  <a:pt x="1619" y="911"/>
                </a:cubicBezTo>
                <a:cubicBezTo>
                  <a:pt x="1617" y="957"/>
                  <a:pt x="1610" y="1056"/>
                  <a:pt x="1572" y="1090"/>
                </a:cubicBezTo>
                <a:cubicBezTo>
                  <a:pt x="1469" y="1181"/>
                  <a:pt x="1263" y="1198"/>
                  <a:pt x="1136" y="1207"/>
                </a:cubicBezTo>
                <a:cubicBezTo>
                  <a:pt x="962" y="1162"/>
                  <a:pt x="1147" y="1207"/>
                  <a:pt x="669" y="1191"/>
                </a:cubicBezTo>
                <a:cubicBezTo>
                  <a:pt x="635" y="1190"/>
                  <a:pt x="609" y="1165"/>
                  <a:pt x="576" y="1160"/>
                </a:cubicBezTo>
                <a:cubicBezTo>
                  <a:pt x="516" y="1152"/>
                  <a:pt x="456" y="1150"/>
                  <a:pt x="397" y="1137"/>
                </a:cubicBezTo>
                <a:cubicBezTo>
                  <a:pt x="308" y="1078"/>
                  <a:pt x="444" y="1165"/>
                  <a:pt x="342" y="1113"/>
                </a:cubicBezTo>
                <a:cubicBezTo>
                  <a:pt x="320" y="1102"/>
                  <a:pt x="302" y="1085"/>
                  <a:pt x="280" y="1074"/>
                </a:cubicBezTo>
                <a:cubicBezTo>
                  <a:pt x="270" y="1069"/>
                  <a:pt x="259" y="1064"/>
                  <a:pt x="249" y="1059"/>
                </a:cubicBezTo>
                <a:cubicBezTo>
                  <a:pt x="182" y="992"/>
                  <a:pt x="271" y="1075"/>
                  <a:pt x="194" y="1020"/>
                </a:cubicBezTo>
                <a:cubicBezTo>
                  <a:pt x="167" y="1001"/>
                  <a:pt x="157" y="984"/>
                  <a:pt x="124" y="973"/>
                </a:cubicBezTo>
                <a:cubicBezTo>
                  <a:pt x="111" y="935"/>
                  <a:pt x="93" y="906"/>
                  <a:pt x="70" y="872"/>
                </a:cubicBezTo>
                <a:cubicBezTo>
                  <a:pt x="65" y="864"/>
                  <a:pt x="54" y="849"/>
                  <a:pt x="54" y="849"/>
                </a:cubicBezTo>
                <a:cubicBezTo>
                  <a:pt x="0" y="687"/>
                  <a:pt x="9" y="453"/>
                  <a:pt x="194" y="389"/>
                </a:cubicBezTo>
                <a:cubicBezTo>
                  <a:pt x="225" y="344"/>
                  <a:pt x="270" y="315"/>
                  <a:pt x="311" y="280"/>
                </a:cubicBezTo>
                <a:cubicBezTo>
                  <a:pt x="335" y="260"/>
                  <a:pt x="330" y="255"/>
                  <a:pt x="358" y="241"/>
                </a:cubicBezTo>
                <a:cubicBezTo>
                  <a:pt x="371" y="235"/>
                  <a:pt x="411" y="228"/>
                  <a:pt x="420" y="226"/>
                </a:cubicBezTo>
                <a:cubicBezTo>
                  <a:pt x="468" y="215"/>
                  <a:pt x="508" y="201"/>
                  <a:pt x="552" y="179"/>
                </a:cubicBezTo>
                <a:cubicBezTo>
                  <a:pt x="623" y="144"/>
                  <a:pt x="530" y="184"/>
                  <a:pt x="599" y="148"/>
                </a:cubicBezTo>
                <a:cubicBezTo>
                  <a:pt x="643" y="125"/>
                  <a:pt x="691" y="110"/>
                  <a:pt x="739" y="93"/>
                </a:cubicBezTo>
                <a:cubicBezTo>
                  <a:pt x="748" y="90"/>
                  <a:pt x="754" y="82"/>
                  <a:pt x="762" y="78"/>
                </a:cubicBezTo>
                <a:cubicBezTo>
                  <a:pt x="770" y="74"/>
                  <a:pt x="778" y="72"/>
                  <a:pt x="786" y="70"/>
                </a:cubicBezTo>
                <a:cubicBezTo>
                  <a:pt x="831" y="57"/>
                  <a:pt x="881" y="39"/>
                  <a:pt x="926" y="31"/>
                </a:cubicBezTo>
                <a:cubicBezTo>
                  <a:pt x="966" y="24"/>
                  <a:pt x="994" y="23"/>
                  <a:pt x="1027" y="0"/>
                </a:cubicBezTo>
                <a:close/>
              </a:path>
            </a:pathLst>
          </a:custGeom>
          <a:solidFill>
            <a:srgbClr val="FFFF99"/>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1109" name="Freeform 5">
            <a:extLst>
              <a:ext uri="{FF2B5EF4-FFF2-40B4-BE49-F238E27FC236}">
                <a16:creationId xmlns:a16="http://schemas.microsoft.com/office/drawing/2014/main" id="{9C8F6A64-7015-64AE-E6FB-8A8C885479A6}"/>
              </a:ext>
            </a:extLst>
          </p:cNvPr>
          <p:cNvSpPr>
            <a:spLocks/>
          </p:cNvSpPr>
          <p:nvPr/>
        </p:nvSpPr>
        <p:spPr bwMode="auto">
          <a:xfrm>
            <a:off x="2439988" y="4365625"/>
            <a:ext cx="177800" cy="114300"/>
          </a:xfrm>
          <a:custGeom>
            <a:avLst/>
            <a:gdLst>
              <a:gd name="T0" fmla="*/ 43 w 112"/>
              <a:gd name="T1" fmla="*/ 0 h 72"/>
              <a:gd name="T2" fmla="*/ 0 w 112"/>
              <a:gd name="T3" fmla="*/ 72 h 72"/>
              <a:gd name="T4" fmla="*/ 69 w 112"/>
              <a:gd name="T5" fmla="*/ 72 h 72"/>
              <a:gd name="T6" fmla="*/ 112 w 112"/>
              <a:gd name="T7" fmla="*/ 0 h 72"/>
              <a:gd name="T8" fmla="*/ 43 w 112"/>
              <a:gd name="T9" fmla="*/ 0 h 72"/>
            </a:gdLst>
            <a:ahLst/>
            <a:cxnLst>
              <a:cxn ang="0">
                <a:pos x="T0" y="T1"/>
              </a:cxn>
              <a:cxn ang="0">
                <a:pos x="T2" y="T3"/>
              </a:cxn>
              <a:cxn ang="0">
                <a:pos x="T4" y="T5"/>
              </a:cxn>
              <a:cxn ang="0">
                <a:pos x="T6" y="T7"/>
              </a:cxn>
              <a:cxn ang="0">
                <a:pos x="T8" y="T9"/>
              </a:cxn>
            </a:cxnLst>
            <a:rect l="0" t="0" r="r" b="b"/>
            <a:pathLst>
              <a:path w="112" h="72">
                <a:moveTo>
                  <a:pt x="43" y="0"/>
                </a:moveTo>
                <a:lnTo>
                  <a:pt x="0" y="72"/>
                </a:lnTo>
                <a:lnTo>
                  <a:pt x="69" y="72"/>
                </a:lnTo>
                <a:lnTo>
                  <a:pt x="112" y="0"/>
                </a:lnTo>
                <a:lnTo>
                  <a:pt x="43" y="0"/>
                </a:lnTo>
                <a:close/>
              </a:path>
            </a:pathLst>
          </a:custGeom>
          <a:solidFill>
            <a:srgbClr val="33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10" name="Rectangle 6">
            <a:extLst>
              <a:ext uri="{FF2B5EF4-FFF2-40B4-BE49-F238E27FC236}">
                <a16:creationId xmlns:a16="http://schemas.microsoft.com/office/drawing/2014/main" id="{7DB60B9F-CC55-52EC-77E6-166AE6B8629D}"/>
              </a:ext>
            </a:extLst>
          </p:cNvPr>
          <p:cNvSpPr>
            <a:spLocks noChangeArrowheads="1"/>
          </p:cNvSpPr>
          <p:nvPr/>
        </p:nvSpPr>
        <p:spPr bwMode="auto">
          <a:xfrm>
            <a:off x="2530475" y="3995738"/>
            <a:ext cx="82550" cy="374650"/>
          </a:xfrm>
          <a:prstGeom prst="rect">
            <a:avLst/>
          </a:prstGeom>
          <a:solidFill>
            <a:srgbClr val="33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111" name="Rectangle 7">
            <a:extLst>
              <a:ext uri="{FF2B5EF4-FFF2-40B4-BE49-F238E27FC236}">
                <a16:creationId xmlns:a16="http://schemas.microsoft.com/office/drawing/2014/main" id="{FA9D3EAB-2402-99A0-02F0-32D192558BD6}"/>
              </a:ext>
            </a:extLst>
          </p:cNvPr>
          <p:cNvSpPr>
            <a:spLocks noChangeArrowheads="1"/>
          </p:cNvSpPr>
          <p:nvPr/>
        </p:nvSpPr>
        <p:spPr bwMode="auto">
          <a:xfrm>
            <a:off x="2441575" y="4102100"/>
            <a:ext cx="112713" cy="374650"/>
          </a:xfrm>
          <a:prstGeom prst="rect">
            <a:avLst/>
          </a:prstGeom>
          <a:solidFill>
            <a:srgbClr val="33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112" name="Rectangle 8">
            <a:extLst>
              <a:ext uri="{FF2B5EF4-FFF2-40B4-BE49-F238E27FC236}">
                <a16:creationId xmlns:a16="http://schemas.microsoft.com/office/drawing/2014/main" id="{E0672690-801A-DA2C-F142-2AA21741EFFC}"/>
              </a:ext>
            </a:extLst>
          </p:cNvPr>
          <p:cNvSpPr>
            <a:spLocks noChangeArrowheads="1"/>
          </p:cNvSpPr>
          <p:nvPr/>
        </p:nvSpPr>
        <p:spPr bwMode="auto">
          <a:xfrm>
            <a:off x="2441575" y="4102100"/>
            <a:ext cx="112713" cy="374650"/>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431113" name="Freeform 9">
            <a:extLst>
              <a:ext uri="{FF2B5EF4-FFF2-40B4-BE49-F238E27FC236}">
                <a16:creationId xmlns:a16="http://schemas.microsoft.com/office/drawing/2014/main" id="{BCC9F5F3-C3D4-D20B-2C02-A50E37700165}"/>
              </a:ext>
            </a:extLst>
          </p:cNvPr>
          <p:cNvSpPr>
            <a:spLocks/>
          </p:cNvSpPr>
          <p:nvPr/>
        </p:nvSpPr>
        <p:spPr bwMode="auto">
          <a:xfrm>
            <a:off x="2439988" y="3990975"/>
            <a:ext cx="177800" cy="114300"/>
          </a:xfrm>
          <a:custGeom>
            <a:avLst/>
            <a:gdLst>
              <a:gd name="T0" fmla="*/ 43 w 112"/>
              <a:gd name="T1" fmla="*/ 0 h 72"/>
              <a:gd name="T2" fmla="*/ 0 w 112"/>
              <a:gd name="T3" fmla="*/ 72 h 72"/>
              <a:gd name="T4" fmla="*/ 69 w 112"/>
              <a:gd name="T5" fmla="*/ 72 h 72"/>
              <a:gd name="T6" fmla="*/ 112 w 112"/>
              <a:gd name="T7" fmla="*/ 0 h 72"/>
              <a:gd name="T8" fmla="*/ 43 w 112"/>
              <a:gd name="T9" fmla="*/ 0 h 72"/>
            </a:gdLst>
            <a:ahLst/>
            <a:cxnLst>
              <a:cxn ang="0">
                <a:pos x="T0" y="T1"/>
              </a:cxn>
              <a:cxn ang="0">
                <a:pos x="T2" y="T3"/>
              </a:cxn>
              <a:cxn ang="0">
                <a:pos x="T4" y="T5"/>
              </a:cxn>
              <a:cxn ang="0">
                <a:pos x="T6" y="T7"/>
              </a:cxn>
              <a:cxn ang="0">
                <a:pos x="T8" y="T9"/>
              </a:cxn>
            </a:cxnLst>
            <a:rect l="0" t="0" r="r" b="b"/>
            <a:pathLst>
              <a:path w="112" h="72">
                <a:moveTo>
                  <a:pt x="43" y="0"/>
                </a:moveTo>
                <a:lnTo>
                  <a:pt x="0" y="72"/>
                </a:lnTo>
                <a:lnTo>
                  <a:pt x="69" y="72"/>
                </a:lnTo>
                <a:lnTo>
                  <a:pt x="112" y="0"/>
                </a:lnTo>
                <a:lnTo>
                  <a:pt x="43" y="0"/>
                </a:lnTo>
                <a:close/>
              </a:path>
            </a:pathLst>
          </a:custGeom>
          <a:solidFill>
            <a:srgbClr val="33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14" name="Freeform 10">
            <a:extLst>
              <a:ext uri="{FF2B5EF4-FFF2-40B4-BE49-F238E27FC236}">
                <a16:creationId xmlns:a16="http://schemas.microsoft.com/office/drawing/2014/main" id="{8D7A8C90-5B5D-5861-BA97-CA1F6B8CAEE2}"/>
              </a:ext>
            </a:extLst>
          </p:cNvPr>
          <p:cNvSpPr>
            <a:spLocks/>
          </p:cNvSpPr>
          <p:nvPr/>
        </p:nvSpPr>
        <p:spPr bwMode="auto">
          <a:xfrm>
            <a:off x="2439988" y="3990975"/>
            <a:ext cx="177800" cy="114300"/>
          </a:xfrm>
          <a:custGeom>
            <a:avLst/>
            <a:gdLst>
              <a:gd name="T0" fmla="*/ 43 w 112"/>
              <a:gd name="T1" fmla="*/ 0 h 72"/>
              <a:gd name="T2" fmla="*/ 0 w 112"/>
              <a:gd name="T3" fmla="*/ 72 h 72"/>
              <a:gd name="T4" fmla="*/ 69 w 112"/>
              <a:gd name="T5" fmla="*/ 72 h 72"/>
              <a:gd name="T6" fmla="*/ 112 w 112"/>
              <a:gd name="T7" fmla="*/ 0 h 72"/>
              <a:gd name="T8" fmla="*/ 43 w 112"/>
              <a:gd name="T9" fmla="*/ 0 h 72"/>
            </a:gdLst>
            <a:ahLst/>
            <a:cxnLst>
              <a:cxn ang="0">
                <a:pos x="T0" y="T1"/>
              </a:cxn>
              <a:cxn ang="0">
                <a:pos x="T2" y="T3"/>
              </a:cxn>
              <a:cxn ang="0">
                <a:pos x="T4" y="T5"/>
              </a:cxn>
              <a:cxn ang="0">
                <a:pos x="T6" y="T7"/>
              </a:cxn>
              <a:cxn ang="0">
                <a:pos x="T8" y="T9"/>
              </a:cxn>
            </a:cxnLst>
            <a:rect l="0" t="0" r="r" b="b"/>
            <a:pathLst>
              <a:path w="112" h="72">
                <a:moveTo>
                  <a:pt x="43" y="0"/>
                </a:moveTo>
                <a:lnTo>
                  <a:pt x="0" y="72"/>
                </a:lnTo>
                <a:lnTo>
                  <a:pt x="69" y="72"/>
                </a:lnTo>
                <a:lnTo>
                  <a:pt x="112" y="0"/>
                </a:lnTo>
                <a:lnTo>
                  <a:pt x="43" y="0"/>
                </a:lnTo>
                <a:close/>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431115" name="Line 11">
            <a:extLst>
              <a:ext uri="{FF2B5EF4-FFF2-40B4-BE49-F238E27FC236}">
                <a16:creationId xmlns:a16="http://schemas.microsoft.com/office/drawing/2014/main" id="{FC33219A-169D-CBAF-F6F7-C8D080562256}"/>
              </a:ext>
            </a:extLst>
          </p:cNvPr>
          <p:cNvSpPr>
            <a:spLocks noChangeShapeType="1"/>
          </p:cNvSpPr>
          <p:nvPr/>
        </p:nvSpPr>
        <p:spPr bwMode="auto">
          <a:xfrm>
            <a:off x="2617788" y="4000500"/>
            <a:ext cx="1587" cy="3651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16" name="Line 12">
            <a:extLst>
              <a:ext uri="{FF2B5EF4-FFF2-40B4-BE49-F238E27FC236}">
                <a16:creationId xmlns:a16="http://schemas.microsoft.com/office/drawing/2014/main" id="{7BCB672C-065E-6AF6-0BE9-F0F6C37ACFE4}"/>
              </a:ext>
            </a:extLst>
          </p:cNvPr>
          <p:cNvSpPr>
            <a:spLocks noChangeShapeType="1"/>
          </p:cNvSpPr>
          <p:nvPr/>
        </p:nvSpPr>
        <p:spPr bwMode="auto">
          <a:xfrm flipH="1">
            <a:off x="2554288" y="4365625"/>
            <a:ext cx="63500" cy="1111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17" name="Rectangle 13">
            <a:extLst>
              <a:ext uri="{FF2B5EF4-FFF2-40B4-BE49-F238E27FC236}">
                <a16:creationId xmlns:a16="http://schemas.microsoft.com/office/drawing/2014/main" id="{35439918-55B1-5F06-8A73-40487BB15DDD}"/>
              </a:ext>
            </a:extLst>
          </p:cNvPr>
          <p:cNvSpPr>
            <a:spLocks noChangeArrowheads="1"/>
          </p:cNvSpPr>
          <p:nvPr/>
        </p:nvSpPr>
        <p:spPr bwMode="auto">
          <a:xfrm>
            <a:off x="2457450" y="4151313"/>
            <a:ext cx="73025" cy="214312"/>
          </a:xfrm>
          <a:prstGeom prst="rect">
            <a:avLst/>
          </a:prstGeom>
          <a:solidFill>
            <a:srgbClr val="3333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118" name="Rectangle 14">
            <a:extLst>
              <a:ext uri="{FF2B5EF4-FFF2-40B4-BE49-F238E27FC236}">
                <a16:creationId xmlns:a16="http://schemas.microsoft.com/office/drawing/2014/main" id="{8371228B-EB6D-1C04-350A-93102DEE7A95}"/>
              </a:ext>
            </a:extLst>
          </p:cNvPr>
          <p:cNvSpPr>
            <a:spLocks noChangeArrowheads="1"/>
          </p:cNvSpPr>
          <p:nvPr/>
        </p:nvSpPr>
        <p:spPr bwMode="auto">
          <a:xfrm>
            <a:off x="2457450" y="4151313"/>
            <a:ext cx="73025" cy="21431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431119" name="Rectangle 15">
            <a:extLst>
              <a:ext uri="{FF2B5EF4-FFF2-40B4-BE49-F238E27FC236}">
                <a16:creationId xmlns:a16="http://schemas.microsoft.com/office/drawing/2014/main" id="{F93C0206-091B-1029-B14D-99AD144CEDCA}"/>
              </a:ext>
            </a:extLst>
          </p:cNvPr>
          <p:cNvSpPr>
            <a:spLocks noChangeArrowheads="1"/>
          </p:cNvSpPr>
          <p:nvPr/>
        </p:nvSpPr>
        <p:spPr bwMode="auto">
          <a:xfrm>
            <a:off x="2468563" y="4216400"/>
            <a:ext cx="55562" cy="76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120" name="Freeform 16">
            <a:extLst>
              <a:ext uri="{FF2B5EF4-FFF2-40B4-BE49-F238E27FC236}">
                <a16:creationId xmlns:a16="http://schemas.microsoft.com/office/drawing/2014/main" id="{4670B33F-0A59-E543-B46C-B012CD8C7FA2}"/>
              </a:ext>
            </a:extLst>
          </p:cNvPr>
          <p:cNvSpPr>
            <a:spLocks/>
          </p:cNvSpPr>
          <p:nvPr/>
        </p:nvSpPr>
        <p:spPr bwMode="auto">
          <a:xfrm>
            <a:off x="1322388" y="3997325"/>
            <a:ext cx="395287" cy="330200"/>
          </a:xfrm>
          <a:custGeom>
            <a:avLst/>
            <a:gdLst>
              <a:gd name="T0" fmla="*/ 70 w 249"/>
              <a:gd name="T1" fmla="*/ 14 h 208"/>
              <a:gd name="T2" fmla="*/ 70 w 249"/>
              <a:gd name="T3" fmla="*/ 14 h 208"/>
              <a:gd name="T4" fmla="*/ 73 w 249"/>
              <a:gd name="T5" fmla="*/ 14 h 208"/>
              <a:gd name="T6" fmla="*/ 75 w 249"/>
              <a:gd name="T7" fmla="*/ 13 h 208"/>
              <a:gd name="T8" fmla="*/ 79 w 249"/>
              <a:gd name="T9" fmla="*/ 12 h 208"/>
              <a:gd name="T10" fmla="*/ 83 w 249"/>
              <a:gd name="T11" fmla="*/ 10 h 208"/>
              <a:gd name="T12" fmla="*/ 88 w 249"/>
              <a:gd name="T13" fmla="*/ 9 h 208"/>
              <a:gd name="T14" fmla="*/ 95 w 249"/>
              <a:gd name="T15" fmla="*/ 8 h 208"/>
              <a:gd name="T16" fmla="*/ 103 w 249"/>
              <a:gd name="T17" fmla="*/ 6 h 208"/>
              <a:gd name="T18" fmla="*/ 111 w 249"/>
              <a:gd name="T19" fmla="*/ 5 h 208"/>
              <a:gd name="T20" fmla="*/ 121 w 249"/>
              <a:gd name="T21" fmla="*/ 3 h 208"/>
              <a:gd name="T22" fmla="*/ 132 w 249"/>
              <a:gd name="T23" fmla="*/ 2 h 208"/>
              <a:gd name="T24" fmla="*/ 144 w 249"/>
              <a:gd name="T25" fmla="*/ 1 h 208"/>
              <a:gd name="T26" fmla="*/ 157 w 249"/>
              <a:gd name="T27" fmla="*/ 0 h 208"/>
              <a:gd name="T28" fmla="*/ 170 w 249"/>
              <a:gd name="T29" fmla="*/ 0 h 208"/>
              <a:gd name="T30" fmla="*/ 185 w 249"/>
              <a:gd name="T31" fmla="*/ 0 h 208"/>
              <a:gd name="T32" fmla="*/ 201 w 249"/>
              <a:gd name="T33" fmla="*/ 0 h 208"/>
              <a:gd name="T34" fmla="*/ 208 w 249"/>
              <a:gd name="T35" fmla="*/ 28 h 208"/>
              <a:gd name="T36" fmla="*/ 210 w 249"/>
              <a:gd name="T37" fmla="*/ 29 h 208"/>
              <a:gd name="T38" fmla="*/ 216 w 249"/>
              <a:gd name="T39" fmla="*/ 33 h 208"/>
              <a:gd name="T40" fmla="*/ 222 w 249"/>
              <a:gd name="T41" fmla="*/ 40 h 208"/>
              <a:gd name="T42" fmla="*/ 226 w 249"/>
              <a:gd name="T43" fmla="*/ 50 h 208"/>
              <a:gd name="T44" fmla="*/ 240 w 249"/>
              <a:gd name="T45" fmla="*/ 116 h 208"/>
              <a:gd name="T46" fmla="*/ 247 w 249"/>
              <a:gd name="T47" fmla="*/ 144 h 208"/>
              <a:gd name="T48" fmla="*/ 247 w 249"/>
              <a:gd name="T49" fmla="*/ 146 h 208"/>
              <a:gd name="T50" fmla="*/ 248 w 249"/>
              <a:gd name="T51" fmla="*/ 151 h 208"/>
              <a:gd name="T52" fmla="*/ 248 w 249"/>
              <a:gd name="T53" fmla="*/ 159 h 208"/>
              <a:gd name="T54" fmla="*/ 244 w 249"/>
              <a:gd name="T55" fmla="*/ 169 h 208"/>
              <a:gd name="T56" fmla="*/ 0 w 249"/>
              <a:gd name="T57" fmla="*/ 162 h 208"/>
              <a:gd name="T58" fmla="*/ 25 w 249"/>
              <a:gd name="T59" fmla="*/ 149 h 208"/>
              <a:gd name="T60" fmla="*/ 25 w 249"/>
              <a:gd name="T61" fmla="*/ 28 h 208"/>
              <a:gd name="T62" fmla="*/ 26 w 249"/>
              <a:gd name="T63" fmla="*/ 27 h 208"/>
              <a:gd name="T64" fmla="*/ 28 w 249"/>
              <a:gd name="T65" fmla="*/ 26 h 208"/>
              <a:gd name="T66" fmla="*/ 32 w 249"/>
              <a:gd name="T67" fmla="*/ 24 h 208"/>
              <a:gd name="T68" fmla="*/ 37 w 249"/>
              <a:gd name="T69" fmla="*/ 22 h 208"/>
              <a:gd name="T70" fmla="*/ 42 w 249"/>
              <a:gd name="T71" fmla="*/ 22 h 208"/>
              <a:gd name="T72" fmla="*/ 49 w 249"/>
              <a:gd name="T73" fmla="*/ 22 h 208"/>
              <a:gd name="T74" fmla="*/ 58 w 249"/>
              <a:gd name="T75" fmla="*/ 23 h 208"/>
              <a:gd name="T76" fmla="*/ 68 w 249"/>
              <a:gd name="T77" fmla="*/ 2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9" h="208">
                <a:moveTo>
                  <a:pt x="68" y="27"/>
                </a:moveTo>
                <a:lnTo>
                  <a:pt x="70" y="14"/>
                </a:lnTo>
                <a:lnTo>
                  <a:pt x="70" y="14"/>
                </a:lnTo>
                <a:lnTo>
                  <a:pt x="70" y="14"/>
                </a:lnTo>
                <a:lnTo>
                  <a:pt x="72" y="14"/>
                </a:lnTo>
                <a:lnTo>
                  <a:pt x="73" y="14"/>
                </a:lnTo>
                <a:lnTo>
                  <a:pt x="74" y="13"/>
                </a:lnTo>
                <a:lnTo>
                  <a:pt x="75" y="13"/>
                </a:lnTo>
                <a:lnTo>
                  <a:pt x="76" y="13"/>
                </a:lnTo>
                <a:lnTo>
                  <a:pt x="79" y="12"/>
                </a:lnTo>
                <a:lnTo>
                  <a:pt x="81" y="12"/>
                </a:lnTo>
                <a:lnTo>
                  <a:pt x="83" y="10"/>
                </a:lnTo>
                <a:lnTo>
                  <a:pt x="86" y="9"/>
                </a:lnTo>
                <a:lnTo>
                  <a:pt x="88" y="9"/>
                </a:lnTo>
                <a:lnTo>
                  <a:pt x="91" y="8"/>
                </a:lnTo>
                <a:lnTo>
                  <a:pt x="95" y="8"/>
                </a:lnTo>
                <a:lnTo>
                  <a:pt x="98" y="7"/>
                </a:lnTo>
                <a:lnTo>
                  <a:pt x="103" y="6"/>
                </a:lnTo>
                <a:lnTo>
                  <a:pt x="107" y="6"/>
                </a:lnTo>
                <a:lnTo>
                  <a:pt x="111" y="5"/>
                </a:lnTo>
                <a:lnTo>
                  <a:pt x="116" y="5"/>
                </a:lnTo>
                <a:lnTo>
                  <a:pt x="121" y="3"/>
                </a:lnTo>
                <a:lnTo>
                  <a:pt x="126" y="2"/>
                </a:lnTo>
                <a:lnTo>
                  <a:pt x="132" y="2"/>
                </a:lnTo>
                <a:lnTo>
                  <a:pt x="137" y="1"/>
                </a:lnTo>
                <a:lnTo>
                  <a:pt x="144" y="1"/>
                </a:lnTo>
                <a:lnTo>
                  <a:pt x="150" y="1"/>
                </a:lnTo>
                <a:lnTo>
                  <a:pt x="157" y="0"/>
                </a:lnTo>
                <a:lnTo>
                  <a:pt x="163" y="0"/>
                </a:lnTo>
                <a:lnTo>
                  <a:pt x="170" y="0"/>
                </a:lnTo>
                <a:lnTo>
                  <a:pt x="178" y="0"/>
                </a:lnTo>
                <a:lnTo>
                  <a:pt x="185" y="0"/>
                </a:lnTo>
                <a:lnTo>
                  <a:pt x="193" y="0"/>
                </a:lnTo>
                <a:lnTo>
                  <a:pt x="201" y="0"/>
                </a:lnTo>
                <a:lnTo>
                  <a:pt x="210" y="5"/>
                </a:lnTo>
                <a:lnTo>
                  <a:pt x="208" y="28"/>
                </a:lnTo>
                <a:lnTo>
                  <a:pt x="208" y="28"/>
                </a:lnTo>
                <a:lnTo>
                  <a:pt x="210" y="29"/>
                </a:lnTo>
                <a:lnTo>
                  <a:pt x="213" y="31"/>
                </a:lnTo>
                <a:lnTo>
                  <a:pt x="216" y="33"/>
                </a:lnTo>
                <a:lnTo>
                  <a:pt x="220" y="36"/>
                </a:lnTo>
                <a:lnTo>
                  <a:pt x="222" y="40"/>
                </a:lnTo>
                <a:lnTo>
                  <a:pt x="224" y="44"/>
                </a:lnTo>
                <a:lnTo>
                  <a:pt x="226" y="50"/>
                </a:lnTo>
                <a:lnTo>
                  <a:pt x="245" y="68"/>
                </a:lnTo>
                <a:lnTo>
                  <a:pt x="240" y="116"/>
                </a:lnTo>
                <a:lnTo>
                  <a:pt x="208" y="132"/>
                </a:lnTo>
                <a:lnTo>
                  <a:pt x="247" y="144"/>
                </a:lnTo>
                <a:lnTo>
                  <a:pt x="247" y="144"/>
                </a:lnTo>
                <a:lnTo>
                  <a:pt x="247" y="146"/>
                </a:lnTo>
                <a:lnTo>
                  <a:pt x="248" y="148"/>
                </a:lnTo>
                <a:lnTo>
                  <a:pt x="248" y="151"/>
                </a:lnTo>
                <a:lnTo>
                  <a:pt x="249" y="154"/>
                </a:lnTo>
                <a:lnTo>
                  <a:pt x="248" y="159"/>
                </a:lnTo>
                <a:lnTo>
                  <a:pt x="247" y="163"/>
                </a:lnTo>
                <a:lnTo>
                  <a:pt x="244" y="169"/>
                </a:lnTo>
                <a:lnTo>
                  <a:pt x="144" y="208"/>
                </a:lnTo>
                <a:lnTo>
                  <a:pt x="0" y="162"/>
                </a:lnTo>
                <a:lnTo>
                  <a:pt x="3" y="158"/>
                </a:lnTo>
                <a:lnTo>
                  <a:pt x="25" y="149"/>
                </a:lnTo>
                <a:lnTo>
                  <a:pt x="25" y="28"/>
                </a:lnTo>
                <a:lnTo>
                  <a:pt x="25" y="28"/>
                </a:lnTo>
                <a:lnTo>
                  <a:pt x="25" y="28"/>
                </a:lnTo>
                <a:lnTo>
                  <a:pt x="26" y="27"/>
                </a:lnTo>
                <a:lnTo>
                  <a:pt x="27" y="27"/>
                </a:lnTo>
                <a:lnTo>
                  <a:pt x="28" y="26"/>
                </a:lnTo>
                <a:lnTo>
                  <a:pt x="31" y="24"/>
                </a:lnTo>
                <a:lnTo>
                  <a:pt x="32" y="24"/>
                </a:lnTo>
                <a:lnTo>
                  <a:pt x="34" y="23"/>
                </a:lnTo>
                <a:lnTo>
                  <a:pt x="37" y="22"/>
                </a:lnTo>
                <a:lnTo>
                  <a:pt x="40" y="22"/>
                </a:lnTo>
                <a:lnTo>
                  <a:pt x="42" y="22"/>
                </a:lnTo>
                <a:lnTo>
                  <a:pt x="46" y="22"/>
                </a:lnTo>
                <a:lnTo>
                  <a:pt x="49" y="22"/>
                </a:lnTo>
                <a:lnTo>
                  <a:pt x="53" y="22"/>
                </a:lnTo>
                <a:lnTo>
                  <a:pt x="58" y="23"/>
                </a:lnTo>
                <a:lnTo>
                  <a:pt x="61" y="24"/>
                </a:lnTo>
                <a:lnTo>
                  <a:pt x="68"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21" name="Freeform 17">
            <a:extLst>
              <a:ext uri="{FF2B5EF4-FFF2-40B4-BE49-F238E27FC236}">
                <a16:creationId xmlns:a16="http://schemas.microsoft.com/office/drawing/2014/main" id="{3A1D8D87-2300-F3CA-9816-8702108B7A89}"/>
              </a:ext>
            </a:extLst>
          </p:cNvPr>
          <p:cNvSpPr>
            <a:spLocks/>
          </p:cNvSpPr>
          <p:nvPr/>
        </p:nvSpPr>
        <p:spPr bwMode="auto">
          <a:xfrm>
            <a:off x="1460500" y="4021138"/>
            <a:ext cx="125413" cy="144462"/>
          </a:xfrm>
          <a:custGeom>
            <a:avLst/>
            <a:gdLst>
              <a:gd name="T0" fmla="*/ 78 w 79"/>
              <a:gd name="T1" fmla="*/ 4 h 91"/>
              <a:gd name="T2" fmla="*/ 78 w 79"/>
              <a:gd name="T3" fmla="*/ 4 h 91"/>
              <a:gd name="T4" fmla="*/ 77 w 79"/>
              <a:gd name="T5" fmla="*/ 4 h 91"/>
              <a:gd name="T6" fmla="*/ 74 w 79"/>
              <a:gd name="T7" fmla="*/ 2 h 91"/>
              <a:gd name="T8" fmla="*/ 72 w 79"/>
              <a:gd name="T9" fmla="*/ 2 h 91"/>
              <a:gd name="T10" fmla="*/ 69 w 79"/>
              <a:gd name="T11" fmla="*/ 1 h 91"/>
              <a:gd name="T12" fmla="*/ 65 w 79"/>
              <a:gd name="T13" fmla="*/ 1 h 91"/>
              <a:gd name="T14" fmla="*/ 60 w 79"/>
              <a:gd name="T15" fmla="*/ 1 h 91"/>
              <a:gd name="T16" fmla="*/ 56 w 79"/>
              <a:gd name="T17" fmla="*/ 0 h 91"/>
              <a:gd name="T18" fmla="*/ 50 w 79"/>
              <a:gd name="T19" fmla="*/ 0 h 91"/>
              <a:gd name="T20" fmla="*/ 44 w 79"/>
              <a:gd name="T21" fmla="*/ 0 h 91"/>
              <a:gd name="T22" fmla="*/ 38 w 79"/>
              <a:gd name="T23" fmla="*/ 1 h 91"/>
              <a:gd name="T24" fmla="*/ 31 w 79"/>
              <a:gd name="T25" fmla="*/ 2 h 91"/>
              <a:gd name="T26" fmla="*/ 25 w 79"/>
              <a:gd name="T27" fmla="*/ 4 h 91"/>
              <a:gd name="T28" fmla="*/ 18 w 79"/>
              <a:gd name="T29" fmla="*/ 6 h 91"/>
              <a:gd name="T30" fmla="*/ 11 w 79"/>
              <a:gd name="T31" fmla="*/ 8 h 91"/>
              <a:gd name="T32" fmla="*/ 4 w 79"/>
              <a:gd name="T33" fmla="*/ 11 h 91"/>
              <a:gd name="T34" fmla="*/ 4 w 79"/>
              <a:gd name="T35" fmla="*/ 13 h 91"/>
              <a:gd name="T36" fmla="*/ 3 w 79"/>
              <a:gd name="T37" fmla="*/ 18 h 91"/>
              <a:gd name="T38" fmla="*/ 1 w 79"/>
              <a:gd name="T39" fmla="*/ 26 h 91"/>
              <a:gd name="T40" fmla="*/ 0 w 79"/>
              <a:gd name="T41" fmla="*/ 35 h 91"/>
              <a:gd name="T42" fmla="*/ 0 w 79"/>
              <a:gd name="T43" fmla="*/ 47 h 91"/>
              <a:gd name="T44" fmla="*/ 0 w 79"/>
              <a:gd name="T45" fmla="*/ 60 h 91"/>
              <a:gd name="T46" fmla="*/ 2 w 79"/>
              <a:gd name="T47" fmla="*/ 74 h 91"/>
              <a:gd name="T48" fmla="*/ 6 w 79"/>
              <a:gd name="T49" fmla="*/ 89 h 91"/>
              <a:gd name="T50" fmla="*/ 7 w 79"/>
              <a:gd name="T51" fmla="*/ 89 h 91"/>
              <a:gd name="T52" fmla="*/ 8 w 79"/>
              <a:gd name="T53" fmla="*/ 89 h 91"/>
              <a:gd name="T54" fmla="*/ 9 w 79"/>
              <a:gd name="T55" fmla="*/ 88 h 91"/>
              <a:gd name="T56" fmla="*/ 11 w 79"/>
              <a:gd name="T57" fmla="*/ 88 h 91"/>
              <a:gd name="T58" fmla="*/ 15 w 79"/>
              <a:gd name="T59" fmla="*/ 88 h 91"/>
              <a:gd name="T60" fmla="*/ 18 w 79"/>
              <a:gd name="T61" fmla="*/ 88 h 91"/>
              <a:gd name="T62" fmla="*/ 22 w 79"/>
              <a:gd name="T63" fmla="*/ 88 h 91"/>
              <a:gd name="T64" fmla="*/ 27 w 79"/>
              <a:gd name="T65" fmla="*/ 88 h 91"/>
              <a:gd name="T66" fmla="*/ 32 w 79"/>
              <a:gd name="T67" fmla="*/ 87 h 91"/>
              <a:gd name="T68" fmla="*/ 38 w 79"/>
              <a:gd name="T69" fmla="*/ 88 h 91"/>
              <a:gd name="T70" fmla="*/ 44 w 79"/>
              <a:gd name="T71" fmla="*/ 88 h 91"/>
              <a:gd name="T72" fmla="*/ 50 w 79"/>
              <a:gd name="T73" fmla="*/ 88 h 91"/>
              <a:gd name="T74" fmla="*/ 57 w 79"/>
              <a:gd name="T75" fmla="*/ 88 h 91"/>
              <a:gd name="T76" fmla="*/ 64 w 79"/>
              <a:gd name="T77" fmla="*/ 89 h 91"/>
              <a:gd name="T78" fmla="*/ 71 w 79"/>
              <a:gd name="T79" fmla="*/ 90 h 91"/>
              <a:gd name="T80" fmla="*/ 79 w 79"/>
              <a:gd name="T81" fmla="*/ 91 h 91"/>
              <a:gd name="T82" fmla="*/ 79 w 79"/>
              <a:gd name="T83" fmla="*/ 88 h 91"/>
              <a:gd name="T84" fmla="*/ 78 w 79"/>
              <a:gd name="T85" fmla="*/ 81 h 91"/>
              <a:gd name="T86" fmla="*/ 77 w 79"/>
              <a:gd name="T87" fmla="*/ 70 h 91"/>
              <a:gd name="T88" fmla="*/ 76 w 79"/>
              <a:gd name="T89" fmla="*/ 57 h 91"/>
              <a:gd name="T90" fmla="*/ 76 w 79"/>
              <a:gd name="T91" fmla="*/ 43 h 91"/>
              <a:gd name="T92" fmla="*/ 76 w 79"/>
              <a:gd name="T93" fmla="*/ 28 h 91"/>
              <a:gd name="T94" fmla="*/ 77 w 79"/>
              <a:gd name="T95" fmla="*/ 15 h 91"/>
              <a:gd name="T96" fmla="*/ 78 w 79"/>
              <a:gd name="T97" fmla="*/ 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 h="91">
                <a:moveTo>
                  <a:pt x="78" y="4"/>
                </a:moveTo>
                <a:lnTo>
                  <a:pt x="78" y="4"/>
                </a:lnTo>
                <a:lnTo>
                  <a:pt x="77" y="4"/>
                </a:lnTo>
                <a:lnTo>
                  <a:pt x="74" y="2"/>
                </a:lnTo>
                <a:lnTo>
                  <a:pt x="72" y="2"/>
                </a:lnTo>
                <a:lnTo>
                  <a:pt x="69" y="1"/>
                </a:lnTo>
                <a:lnTo>
                  <a:pt x="65" y="1"/>
                </a:lnTo>
                <a:lnTo>
                  <a:pt x="60" y="1"/>
                </a:lnTo>
                <a:lnTo>
                  <a:pt x="56" y="0"/>
                </a:lnTo>
                <a:lnTo>
                  <a:pt x="50" y="0"/>
                </a:lnTo>
                <a:lnTo>
                  <a:pt x="44" y="0"/>
                </a:lnTo>
                <a:lnTo>
                  <a:pt x="38" y="1"/>
                </a:lnTo>
                <a:lnTo>
                  <a:pt x="31" y="2"/>
                </a:lnTo>
                <a:lnTo>
                  <a:pt x="25" y="4"/>
                </a:lnTo>
                <a:lnTo>
                  <a:pt x="18" y="6"/>
                </a:lnTo>
                <a:lnTo>
                  <a:pt x="11" y="8"/>
                </a:lnTo>
                <a:lnTo>
                  <a:pt x="4" y="11"/>
                </a:lnTo>
                <a:lnTo>
                  <a:pt x="4" y="13"/>
                </a:lnTo>
                <a:lnTo>
                  <a:pt x="3" y="18"/>
                </a:lnTo>
                <a:lnTo>
                  <a:pt x="1" y="26"/>
                </a:lnTo>
                <a:lnTo>
                  <a:pt x="0" y="35"/>
                </a:lnTo>
                <a:lnTo>
                  <a:pt x="0" y="47"/>
                </a:lnTo>
                <a:lnTo>
                  <a:pt x="0" y="60"/>
                </a:lnTo>
                <a:lnTo>
                  <a:pt x="2" y="74"/>
                </a:lnTo>
                <a:lnTo>
                  <a:pt x="6" y="89"/>
                </a:lnTo>
                <a:lnTo>
                  <a:pt x="7" y="89"/>
                </a:lnTo>
                <a:lnTo>
                  <a:pt x="8" y="89"/>
                </a:lnTo>
                <a:lnTo>
                  <a:pt x="9" y="88"/>
                </a:lnTo>
                <a:lnTo>
                  <a:pt x="11" y="88"/>
                </a:lnTo>
                <a:lnTo>
                  <a:pt x="15" y="88"/>
                </a:lnTo>
                <a:lnTo>
                  <a:pt x="18" y="88"/>
                </a:lnTo>
                <a:lnTo>
                  <a:pt x="22" y="88"/>
                </a:lnTo>
                <a:lnTo>
                  <a:pt x="27" y="88"/>
                </a:lnTo>
                <a:lnTo>
                  <a:pt x="32" y="87"/>
                </a:lnTo>
                <a:lnTo>
                  <a:pt x="38" y="88"/>
                </a:lnTo>
                <a:lnTo>
                  <a:pt x="44" y="88"/>
                </a:lnTo>
                <a:lnTo>
                  <a:pt x="50" y="88"/>
                </a:lnTo>
                <a:lnTo>
                  <a:pt x="57" y="88"/>
                </a:lnTo>
                <a:lnTo>
                  <a:pt x="64" y="89"/>
                </a:lnTo>
                <a:lnTo>
                  <a:pt x="71" y="90"/>
                </a:lnTo>
                <a:lnTo>
                  <a:pt x="79" y="91"/>
                </a:lnTo>
                <a:lnTo>
                  <a:pt x="79" y="88"/>
                </a:lnTo>
                <a:lnTo>
                  <a:pt x="78" y="81"/>
                </a:lnTo>
                <a:lnTo>
                  <a:pt x="77" y="70"/>
                </a:lnTo>
                <a:lnTo>
                  <a:pt x="76" y="57"/>
                </a:lnTo>
                <a:lnTo>
                  <a:pt x="76" y="43"/>
                </a:lnTo>
                <a:lnTo>
                  <a:pt x="76" y="28"/>
                </a:lnTo>
                <a:lnTo>
                  <a:pt x="77" y="15"/>
                </a:lnTo>
                <a:lnTo>
                  <a:pt x="78" y="4"/>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22" name="Freeform 18">
            <a:extLst>
              <a:ext uri="{FF2B5EF4-FFF2-40B4-BE49-F238E27FC236}">
                <a16:creationId xmlns:a16="http://schemas.microsoft.com/office/drawing/2014/main" id="{F4D7C177-26DA-A172-883B-E00C8A770896}"/>
              </a:ext>
            </a:extLst>
          </p:cNvPr>
          <p:cNvSpPr>
            <a:spLocks/>
          </p:cNvSpPr>
          <p:nvPr/>
        </p:nvSpPr>
        <p:spPr bwMode="auto">
          <a:xfrm>
            <a:off x="1473200" y="4060825"/>
            <a:ext cx="209550" cy="142875"/>
          </a:xfrm>
          <a:custGeom>
            <a:avLst/>
            <a:gdLst>
              <a:gd name="T0" fmla="*/ 1 w 132"/>
              <a:gd name="T1" fmla="*/ 67 h 90"/>
              <a:gd name="T2" fmla="*/ 0 w 132"/>
              <a:gd name="T3" fmla="*/ 79 h 90"/>
              <a:gd name="T4" fmla="*/ 86 w 132"/>
              <a:gd name="T5" fmla="*/ 90 h 90"/>
              <a:gd name="T6" fmla="*/ 86 w 132"/>
              <a:gd name="T7" fmla="*/ 90 h 90"/>
              <a:gd name="T8" fmla="*/ 89 w 132"/>
              <a:gd name="T9" fmla="*/ 88 h 90"/>
              <a:gd name="T10" fmla="*/ 91 w 132"/>
              <a:gd name="T11" fmla="*/ 87 h 90"/>
              <a:gd name="T12" fmla="*/ 94 w 132"/>
              <a:gd name="T13" fmla="*/ 85 h 90"/>
              <a:gd name="T14" fmla="*/ 98 w 132"/>
              <a:gd name="T15" fmla="*/ 83 h 90"/>
              <a:gd name="T16" fmla="*/ 103 w 132"/>
              <a:gd name="T17" fmla="*/ 79 h 90"/>
              <a:gd name="T18" fmla="*/ 107 w 132"/>
              <a:gd name="T19" fmla="*/ 76 h 90"/>
              <a:gd name="T20" fmla="*/ 112 w 132"/>
              <a:gd name="T21" fmla="*/ 71 h 90"/>
              <a:gd name="T22" fmla="*/ 117 w 132"/>
              <a:gd name="T23" fmla="*/ 66 h 90"/>
              <a:gd name="T24" fmla="*/ 121 w 132"/>
              <a:gd name="T25" fmla="*/ 60 h 90"/>
              <a:gd name="T26" fmla="*/ 125 w 132"/>
              <a:gd name="T27" fmla="*/ 55 h 90"/>
              <a:gd name="T28" fmla="*/ 128 w 132"/>
              <a:gd name="T29" fmla="*/ 47 h 90"/>
              <a:gd name="T30" fmla="*/ 131 w 132"/>
              <a:gd name="T31" fmla="*/ 39 h 90"/>
              <a:gd name="T32" fmla="*/ 132 w 132"/>
              <a:gd name="T33" fmla="*/ 31 h 90"/>
              <a:gd name="T34" fmla="*/ 132 w 132"/>
              <a:gd name="T35" fmla="*/ 23 h 90"/>
              <a:gd name="T36" fmla="*/ 129 w 132"/>
              <a:gd name="T37" fmla="*/ 14 h 90"/>
              <a:gd name="T38" fmla="*/ 129 w 132"/>
              <a:gd name="T39" fmla="*/ 12 h 90"/>
              <a:gd name="T40" fmla="*/ 128 w 132"/>
              <a:gd name="T41" fmla="*/ 11 h 90"/>
              <a:gd name="T42" fmla="*/ 127 w 132"/>
              <a:gd name="T43" fmla="*/ 9 h 90"/>
              <a:gd name="T44" fmla="*/ 126 w 132"/>
              <a:gd name="T45" fmla="*/ 7 h 90"/>
              <a:gd name="T46" fmla="*/ 124 w 132"/>
              <a:gd name="T47" fmla="*/ 4 h 90"/>
              <a:gd name="T48" fmla="*/ 120 w 132"/>
              <a:gd name="T49" fmla="*/ 2 h 90"/>
              <a:gd name="T50" fmla="*/ 117 w 132"/>
              <a:gd name="T51" fmla="*/ 1 h 90"/>
              <a:gd name="T52" fmla="*/ 113 w 132"/>
              <a:gd name="T53" fmla="*/ 0 h 90"/>
              <a:gd name="T54" fmla="*/ 113 w 132"/>
              <a:gd name="T55" fmla="*/ 2 h 90"/>
              <a:gd name="T56" fmla="*/ 114 w 132"/>
              <a:gd name="T57" fmla="*/ 5 h 90"/>
              <a:gd name="T58" fmla="*/ 117 w 132"/>
              <a:gd name="T59" fmla="*/ 11 h 90"/>
              <a:gd name="T60" fmla="*/ 118 w 132"/>
              <a:gd name="T61" fmla="*/ 19 h 90"/>
              <a:gd name="T62" fmla="*/ 118 w 132"/>
              <a:gd name="T63" fmla="*/ 29 h 90"/>
              <a:gd name="T64" fmla="*/ 117 w 132"/>
              <a:gd name="T65" fmla="*/ 39 h 90"/>
              <a:gd name="T66" fmla="*/ 114 w 132"/>
              <a:gd name="T67" fmla="*/ 51 h 90"/>
              <a:gd name="T68" fmla="*/ 108 w 132"/>
              <a:gd name="T69" fmla="*/ 64 h 90"/>
              <a:gd name="T70" fmla="*/ 108 w 132"/>
              <a:gd name="T71" fmla="*/ 64 h 90"/>
              <a:gd name="T72" fmla="*/ 108 w 132"/>
              <a:gd name="T73" fmla="*/ 64 h 90"/>
              <a:gd name="T74" fmla="*/ 107 w 132"/>
              <a:gd name="T75" fmla="*/ 65 h 90"/>
              <a:gd name="T76" fmla="*/ 106 w 132"/>
              <a:gd name="T77" fmla="*/ 66 h 90"/>
              <a:gd name="T78" fmla="*/ 105 w 132"/>
              <a:gd name="T79" fmla="*/ 66 h 90"/>
              <a:gd name="T80" fmla="*/ 103 w 132"/>
              <a:gd name="T81" fmla="*/ 67 h 90"/>
              <a:gd name="T82" fmla="*/ 100 w 132"/>
              <a:gd name="T83" fmla="*/ 69 h 90"/>
              <a:gd name="T84" fmla="*/ 98 w 132"/>
              <a:gd name="T85" fmla="*/ 70 h 90"/>
              <a:gd name="T86" fmla="*/ 96 w 132"/>
              <a:gd name="T87" fmla="*/ 71 h 90"/>
              <a:gd name="T88" fmla="*/ 92 w 132"/>
              <a:gd name="T89" fmla="*/ 72 h 90"/>
              <a:gd name="T90" fmla="*/ 90 w 132"/>
              <a:gd name="T91" fmla="*/ 72 h 90"/>
              <a:gd name="T92" fmla="*/ 85 w 132"/>
              <a:gd name="T93" fmla="*/ 73 h 90"/>
              <a:gd name="T94" fmla="*/ 82 w 132"/>
              <a:gd name="T95" fmla="*/ 73 h 90"/>
              <a:gd name="T96" fmla="*/ 78 w 132"/>
              <a:gd name="T97" fmla="*/ 73 h 90"/>
              <a:gd name="T98" fmla="*/ 73 w 132"/>
              <a:gd name="T99" fmla="*/ 72 h 90"/>
              <a:gd name="T100" fmla="*/ 69 w 132"/>
              <a:gd name="T101" fmla="*/ 72 h 90"/>
              <a:gd name="T102" fmla="*/ 69 w 132"/>
              <a:gd name="T103" fmla="*/ 84 h 90"/>
              <a:gd name="T104" fmla="*/ 3 w 132"/>
              <a:gd name="T105" fmla="*/ 77 h 90"/>
              <a:gd name="T106" fmla="*/ 1 w 132"/>
              <a:gd name="T107" fmla="*/ 6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90">
                <a:moveTo>
                  <a:pt x="1" y="67"/>
                </a:moveTo>
                <a:lnTo>
                  <a:pt x="0" y="79"/>
                </a:lnTo>
                <a:lnTo>
                  <a:pt x="86" y="90"/>
                </a:lnTo>
                <a:lnTo>
                  <a:pt x="86" y="90"/>
                </a:lnTo>
                <a:lnTo>
                  <a:pt x="89" y="88"/>
                </a:lnTo>
                <a:lnTo>
                  <a:pt x="91" y="87"/>
                </a:lnTo>
                <a:lnTo>
                  <a:pt x="94" y="85"/>
                </a:lnTo>
                <a:lnTo>
                  <a:pt x="98" y="83"/>
                </a:lnTo>
                <a:lnTo>
                  <a:pt x="103" y="79"/>
                </a:lnTo>
                <a:lnTo>
                  <a:pt x="107" y="76"/>
                </a:lnTo>
                <a:lnTo>
                  <a:pt x="112" y="71"/>
                </a:lnTo>
                <a:lnTo>
                  <a:pt x="117" y="66"/>
                </a:lnTo>
                <a:lnTo>
                  <a:pt x="121" y="60"/>
                </a:lnTo>
                <a:lnTo>
                  <a:pt x="125" y="55"/>
                </a:lnTo>
                <a:lnTo>
                  <a:pt x="128" y="47"/>
                </a:lnTo>
                <a:lnTo>
                  <a:pt x="131" y="39"/>
                </a:lnTo>
                <a:lnTo>
                  <a:pt x="132" y="31"/>
                </a:lnTo>
                <a:lnTo>
                  <a:pt x="132" y="23"/>
                </a:lnTo>
                <a:lnTo>
                  <a:pt x="129" y="14"/>
                </a:lnTo>
                <a:lnTo>
                  <a:pt x="129" y="12"/>
                </a:lnTo>
                <a:lnTo>
                  <a:pt x="128" y="11"/>
                </a:lnTo>
                <a:lnTo>
                  <a:pt x="127" y="9"/>
                </a:lnTo>
                <a:lnTo>
                  <a:pt x="126" y="7"/>
                </a:lnTo>
                <a:lnTo>
                  <a:pt x="124" y="4"/>
                </a:lnTo>
                <a:lnTo>
                  <a:pt x="120" y="2"/>
                </a:lnTo>
                <a:lnTo>
                  <a:pt x="117" y="1"/>
                </a:lnTo>
                <a:lnTo>
                  <a:pt x="113" y="0"/>
                </a:lnTo>
                <a:lnTo>
                  <a:pt x="113" y="2"/>
                </a:lnTo>
                <a:lnTo>
                  <a:pt x="114" y="5"/>
                </a:lnTo>
                <a:lnTo>
                  <a:pt x="117" y="11"/>
                </a:lnTo>
                <a:lnTo>
                  <a:pt x="118" y="19"/>
                </a:lnTo>
                <a:lnTo>
                  <a:pt x="118" y="29"/>
                </a:lnTo>
                <a:lnTo>
                  <a:pt x="117" y="39"/>
                </a:lnTo>
                <a:lnTo>
                  <a:pt x="114" y="51"/>
                </a:lnTo>
                <a:lnTo>
                  <a:pt x="108" y="64"/>
                </a:lnTo>
                <a:lnTo>
                  <a:pt x="108" y="64"/>
                </a:lnTo>
                <a:lnTo>
                  <a:pt x="108" y="64"/>
                </a:lnTo>
                <a:lnTo>
                  <a:pt x="107" y="65"/>
                </a:lnTo>
                <a:lnTo>
                  <a:pt x="106" y="66"/>
                </a:lnTo>
                <a:lnTo>
                  <a:pt x="105" y="66"/>
                </a:lnTo>
                <a:lnTo>
                  <a:pt x="103" y="67"/>
                </a:lnTo>
                <a:lnTo>
                  <a:pt x="100" y="69"/>
                </a:lnTo>
                <a:lnTo>
                  <a:pt x="98" y="70"/>
                </a:lnTo>
                <a:lnTo>
                  <a:pt x="96" y="71"/>
                </a:lnTo>
                <a:lnTo>
                  <a:pt x="92" y="72"/>
                </a:lnTo>
                <a:lnTo>
                  <a:pt x="90" y="72"/>
                </a:lnTo>
                <a:lnTo>
                  <a:pt x="85" y="73"/>
                </a:lnTo>
                <a:lnTo>
                  <a:pt x="82" y="73"/>
                </a:lnTo>
                <a:lnTo>
                  <a:pt x="78" y="73"/>
                </a:lnTo>
                <a:lnTo>
                  <a:pt x="73" y="72"/>
                </a:lnTo>
                <a:lnTo>
                  <a:pt x="69" y="72"/>
                </a:lnTo>
                <a:lnTo>
                  <a:pt x="69" y="84"/>
                </a:lnTo>
                <a:lnTo>
                  <a:pt x="3" y="77"/>
                </a:lnTo>
                <a:lnTo>
                  <a:pt x="1" y="67"/>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23" name="Freeform 19">
            <a:extLst>
              <a:ext uri="{FF2B5EF4-FFF2-40B4-BE49-F238E27FC236}">
                <a16:creationId xmlns:a16="http://schemas.microsoft.com/office/drawing/2014/main" id="{BF681EC6-7AEE-C9EF-3201-7C66D2641199}"/>
              </a:ext>
            </a:extLst>
          </p:cNvPr>
          <p:cNvSpPr>
            <a:spLocks/>
          </p:cNvSpPr>
          <p:nvPr/>
        </p:nvSpPr>
        <p:spPr bwMode="auto">
          <a:xfrm>
            <a:off x="1447800" y="4200525"/>
            <a:ext cx="152400" cy="50800"/>
          </a:xfrm>
          <a:custGeom>
            <a:avLst/>
            <a:gdLst>
              <a:gd name="T0" fmla="*/ 96 w 96"/>
              <a:gd name="T1" fmla="*/ 12 h 32"/>
              <a:gd name="T2" fmla="*/ 1 w 96"/>
              <a:gd name="T3" fmla="*/ 0 h 32"/>
              <a:gd name="T4" fmla="*/ 0 w 96"/>
              <a:gd name="T5" fmla="*/ 12 h 32"/>
              <a:gd name="T6" fmla="*/ 93 w 96"/>
              <a:gd name="T7" fmla="*/ 32 h 32"/>
              <a:gd name="T8" fmla="*/ 96 w 96"/>
              <a:gd name="T9" fmla="*/ 12 h 32"/>
            </a:gdLst>
            <a:ahLst/>
            <a:cxnLst>
              <a:cxn ang="0">
                <a:pos x="T0" y="T1"/>
              </a:cxn>
              <a:cxn ang="0">
                <a:pos x="T2" y="T3"/>
              </a:cxn>
              <a:cxn ang="0">
                <a:pos x="T4" y="T5"/>
              </a:cxn>
              <a:cxn ang="0">
                <a:pos x="T6" y="T7"/>
              </a:cxn>
              <a:cxn ang="0">
                <a:pos x="T8" y="T9"/>
              </a:cxn>
            </a:cxnLst>
            <a:rect l="0" t="0" r="r" b="b"/>
            <a:pathLst>
              <a:path w="96" h="32">
                <a:moveTo>
                  <a:pt x="96" y="12"/>
                </a:moveTo>
                <a:lnTo>
                  <a:pt x="1" y="0"/>
                </a:lnTo>
                <a:lnTo>
                  <a:pt x="0" y="12"/>
                </a:lnTo>
                <a:lnTo>
                  <a:pt x="93" y="32"/>
                </a:lnTo>
                <a:lnTo>
                  <a:pt x="9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24" name="Freeform 20">
            <a:extLst>
              <a:ext uri="{FF2B5EF4-FFF2-40B4-BE49-F238E27FC236}">
                <a16:creationId xmlns:a16="http://schemas.microsoft.com/office/drawing/2014/main" id="{2A6E0311-94B3-F885-DC4E-56407180F7B5}"/>
              </a:ext>
            </a:extLst>
          </p:cNvPr>
          <p:cNvSpPr>
            <a:spLocks/>
          </p:cNvSpPr>
          <p:nvPr/>
        </p:nvSpPr>
        <p:spPr bwMode="auto">
          <a:xfrm>
            <a:off x="1522413" y="4217988"/>
            <a:ext cx="66675" cy="22225"/>
          </a:xfrm>
          <a:custGeom>
            <a:avLst/>
            <a:gdLst>
              <a:gd name="T0" fmla="*/ 42 w 42"/>
              <a:gd name="T1" fmla="*/ 6 h 14"/>
              <a:gd name="T2" fmla="*/ 2 w 42"/>
              <a:gd name="T3" fmla="*/ 0 h 14"/>
              <a:gd name="T4" fmla="*/ 0 w 42"/>
              <a:gd name="T5" fmla="*/ 6 h 14"/>
              <a:gd name="T6" fmla="*/ 40 w 42"/>
              <a:gd name="T7" fmla="*/ 14 h 14"/>
              <a:gd name="T8" fmla="*/ 42 w 42"/>
              <a:gd name="T9" fmla="*/ 6 h 14"/>
            </a:gdLst>
            <a:ahLst/>
            <a:cxnLst>
              <a:cxn ang="0">
                <a:pos x="T0" y="T1"/>
              </a:cxn>
              <a:cxn ang="0">
                <a:pos x="T2" y="T3"/>
              </a:cxn>
              <a:cxn ang="0">
                <a:pos x="T4" y="T5"/>
              </a:cxn>
              <a:cxn ang="0">
                <a:pos x="T6" y="T7"/>
              </a:cxn>
              <a:cxn ang="0">
                <a:pos x="T8" y="T9"/>
              </a:cxn>
            </a:cxnLst>
            <a:rect l="0" t="0" r="r" b="b"/>
            <a:pathLst>
              <a:path w="42" h="14">
                <a:moveTo>
                  <a:pt x="42" y="6"/>
                </a:moveTo>
                <a:lnTo>
                  <a:pt x="2" y="0"/>
                </a:lnTo>
                <a:lnTo>
                  <a:pt x="0" y="6"/>
                </a:lnTo>
                <a:lnTo>
                  <a:pt x="40" y="14"/>
                </a:lnTo>
                <a:lnTo>
                  <a:pt x="42" y="6"/>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25" name="Freeform 21">
            <a:extLst>
              <a:ext uri="{FF2B5EF4-FFF2-40B4-BE49-F238E27FC236}">
                <a16:creationId xmlns:a16="http://schemas.microsoft.com/office/drawing/2014/main" id="{89A72C0B-E96F-6053-8251-3F7A8630872E}"/>
              </a:ext>
            </a:extLst>
          </p:cNvPr>
          <p:cNvSpPr>
            <a:spLocks/>
          </p:cNvSpPr>
          <p:nvPr/>
        </p:nvSpPr>
        <p:spPr bwMode="auto">
          <a:xfrm>
            <a:off x="1455738" y="4206875"/>
            <a:ext cx="44450" cy="15875"/>
          </a:xfrm>
          <a:custGeom>
            <a:avLst/>
            <a:gdLst>
              <a:gd name="T0" fmla="*/ 28 w 28"/>
              <a:gd name="T1" fmla="*/ 5 h 10"/>
              <a:gd name="T2" fmla="*/ 0 w 28"/>
              <a:gd name="T3" fmla="*/ 0 h 10"/>
              <a:gd name="T4" fmla="*/ 0 w 28"/>
              <a:gd name="T5" fmla="*/ 5 h 10"/>
              <a:gd name="T6" fmla="*/ 27 w 28"/>
              <a:gd name="T7" fmla="*/ 10 h 10"/>
              <a:gd name="T8" fmla="*/ 28 w 28"/>
              <a:gd name="T9" fmla="*/ 5 h 10"/>
            </a:gdLst>
            <a:ahLst/>
            <a:cxnLst>
              <a:cxn ang="0">
                <a:pos x="T0" y="T1"/>
              </a:cxn>
              <a:cxn ang="0">
                <a:pos x="T2" y="T3"/>
              </a:cxn>
              <a:cxn ang="0">
                <a:pos x="T4" y="T5"/>
              </a:cxn>
              <a:cxn ang="0">
                <a:pos x="T6" y="T7"/>
              </a:cxn>
              <a:cxn ang="0">
                <a:pos x="T8" y="T9"/>
              </a:cxn>
            </a:cxnLst>
            <a:rect l="0" t="0" r="r" b="b"/>
            <a:pathLst>
              <a:path w="28" h="10">
                <a:moveTo>
                  <a:pt x="28" y="5"/>
                </a:moveTo>
                <a:lnTo>
                  <a:pt x="0" y="0"/>
                </a:lnTo>
                <a:lnTo>
                  <a:pt x="0" y="5"/>
                </a:lnTo>
                <a:lnTo>
                  <a:pt x="27" y="10"/>
                </a:lnTo>
                <a:lnTo>
                  <a:pt x="28" y="5"/>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26" name="Freeform 22">
            <a:extLst>
              <a:ext uri="{FF2B5EF4-FFF2-40B4-BE49-F238E27FC236}">
                <a16:creationId xmlns:a16="http://schemas.microsoft.com/office/drawing/2014/main" id="{90850A00-980A-8622-F782-50A39D72C31E}"/>
              </a:ext>
            </a:extLst>
          </p:cNvPr>
          <p:cNvSpPr>
            <a:spLocks/>
          </p:cNvSpPr>
          <p:nvPr/>
        </p:nvSpPr>
        <p:spPr bwMode="auto">
          <a:xfrm>
            <a:off x="1347788" y="4221163"/>
            <a:ext cx="257175" cy="87312"/>
          </a:xfrm>
          <a:custGeom>
            <a:avLst/>
            <a:gdLst>
              <a:gd name="T0" fmla="*/ 0 w 162"/>
              <a:gd name="T1" fmla="*/ 17 h 55"/>
              <a:gd name="T2" fmla="*/ 0 w 162"/>
              <a:gd name="T3" fmla="*/ 17 h 55"/>
              <a:gd name="T4" fmla="*/ 1 w 162"/>
              <a:gd name="T5" fmla="*/ 17 h 55"/>
              <a:gd name="T6" fmla="*/ 2 w 162"/>
              <a:gd name="T7" fmla="*/ 17 h 55"/>
              <a:gd name="T8" fmla="*/ 4 w 162"/>
              <a:gd name="T9" fmla="*/ 15 h 55"/>
              <a:gd name="T10" fmla="*/ 7 w 162"/>
              <a:gd name="T11" fmla="*/ 15 h 55"/>
              <a:gd name="T12" fmla="*/ 10 w 162"/>
              <a:gd name="T13" fmla="*/ 15 h 55"/>
              <a:gd name="T14" fmla="*/ 14 w 162"/>
              <a:gd name="T15" fmla="*/ 14 h 55"/>
              <a:gd name="T16" fmla="*/ 17 w 162"/>
              <a:gd name="T17" fmla="*/ 13 h 55"/>
              <a:gd name="T18" fmla="*/ 21 w 162"/>
              <a:gd name="T19" fmla="*/ 12 h 55"/>
              <a:gd name="T20" fmla="*/ 24 w 162"/>
              <a:gd name="T21" fmla="*/ 11 h 55"/>
              <a:gd name="T22" fmla="*/ 28 w 162"/>
              <a:gd name="T23" fmla="*/ 10 h 55"/>
              <a:gd name="T24" fmla="*/ 31 w 162"/>
              <a:gd name="T25" fmla="*/ 8 h 55"/>
              <a:gd name="T26" fmla="*/ 35 w 162"/>
              <a:gd name="T27" fmla="*/ 6 h 55"/>
              <a:gd name="T28" fmla="*/ 37 w 162"/>
              <a:gd name="T29" fmla="*/ 5 h 55"/>
              <a:gd name="T30" fmla="*/ 40 w 162"/>
              <a:gd name="T31" fmla="*/ 3 h 55"/>
              <a:gd name="T32" fmla="*/ 43 w 162"/>
              <a:gd name="T33" fmla="*/ 0 h 55"/>
              <a:gd name="T34" fmla="*/ 162 w 162"/>
              <a:gd name="T35" fmla="*/ 28 h 55"/>
              <a:gd name="T36" fmla="*/ 162 w 162"/>
              <a:gd name="T37" fmla="*/ 28 h 55"/>
              <a:gd name="T38" fmla="*/ 161 w 162"/>
              <a:gd name="T39" fmla="*/ 29 h 55"/>
              <a:gd name="T40" fmla="*/ 159 w 162"/>
              <a:gd name="T41" fmla="*/ 31 h 55"/>
              <a:gd name="T42" fmla="*/ 158 w 162"/>
              <a:gd name="T43" fmla="*/ 32 h 55"/>
              <a:gd name="T44" fmla="*/ 157 w 162"/>
              <a:gd name="T45" fmla="*/ 33 h 55"/>
              <a:gd name="T46" fmla="*/ 155 w 162"/>
              <a:gd name="T47" fmla="*/ 35 h 55"/>
              <a:gd name="T48" fmla="*/ 152 w 162"/>
              <a:gd name="T49" fmla="*/ 36 h 55"/>
              <a:gd name="T50" fmla="*/ 150 w 162"/>
              <a:gd name="T51" fmla="*/ 39 h 55"/>
              <a:gd name="T52" fmla="*/ 147 w 162"/>
              <a:gd name="T53" fmla="*/ 41 h 55"/>
              <a:gd name="T54" fmla="*/ 144 w 162"/>
              <a:gd name="T55" fmla="*/ 43 h 55"/>
              <a:gd name="T56" fmla="*/ 141 w 162"/>
              <a:gd name="T57" fmla="*/ 46 h 55"/>
              <a:gd name="T58" fmla="*/ 137 w 162"/>
              <a:gd name="T59" fmla="*/ 48 h 55"/>
              <a:gd name="T60" fmla="*/ 135 w 162"/>
              <a:gd name="T61" fmla="*/ 50 h 55"/>
              <a:gd name="T62" fmla="*/ 131 w 162"/>
              <a:gd name="T63" fmla="*/ 52 h 55"/>
              <a:gd name="T64" fmla="*/ 128 w 162"/>
              <a:gd name="T65" fmla="*/ 53 h 55"/>
              <a:gd name="T66" fmla="*/ 126 w 162"/>
              <a:gd name="T67" fmla="*/ 55 h 55"/>
              <a:gd name="T68" fmla="*/ 0 w 162"/>
              <a:gd name="T69"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2" h="55">
                <a:moveTo>
                  <a:pt x="0" y="17"/>
                </a:moveTo>
                <a:lnTo>
                  <a:pt x="0" y="17"/>
                </a:lnTo>
                <a:lnTo>
                  <a:pt x="1" y="17"/>
                </a:lnTo>
                <a:lnTo>
                  <a:pt x="2" y="17"/>
                </a:lnTo>
                <a:lnTo>
                  <a:pt x="4" y="15"/>
                </a:lnTo>
                <a:lnTo>
                  <a:pt x="7" y="15"/>
                </a:lnTo>
                <a:lnTo>
                  <a:pt x="10" y="15"/>
                </a:lnTo>
                <a:lnTo>
                  <a:pt x="14" y="14"/>
                </a:lnTo>
                <a:lnTo>
                  <a:pt x="17" y="13"/>
                </a:lnTo>
                <a:lnTo>
                  <a:pt x="21" y="12"/>
                </a:lnTo>
                <a:lnTo>
                  <a:pt x="24" y="11"/>
                </a:lnTo>
                <a:lnTo>
                  <a:pt x="28" y="10"/>
                </a:lnTo>
                <a:lnTo>
                  <a:pt x="31" y="8"/>
                </a:lnTo>
                <a:lnTo>
                  <a:pt x="35" y="6"/>
                </a:lnTo>
                <a:lnTo>
                  <a:pt x="37" y="5"/>
                </a:lnTo>
                <a:lnTo>
                  <a:pt x="40" y="3"/>
                </a:lnTo>
                <a:lnTo>
                  <a:pt x="43" y="0"/>
                </a:lnTo>
                <a:lnTo>
                  <a:pt x="162" y="28"/>
                </a:lnTo>
                <a:lnTo>
                  <a:pt x="162" y="28"/>
                </a:lnTo>
                <a:lnTo>
                  <a:pt x="161" y="29"/>
                </a:lnTo>
                <a:lnTo>
                  <a:pt x="159" y="31"/>
                </a:lnTo>
                <a:lnTo>
                  <a:pt x="158" y="32"/>
                </a:lnTo>
                <a:lnTo>
                  <a:pt x="157" y="33"/>
                </a:lnTo>
                <a:lnTo>
                  <a:pt x="155" y="35"/>
                </a:lnTo>
                <a:lnTo>
                  <a:pt x="152" y="36"/>
                </a:lnTo>
                <a:lnTo>
                  <a:pt x="150" y="39"/>
                </a:lnTo>
                <a:lnTo>
                  <a:pt x="147" y="41"/>
                </a:lnTo>
                <a:lnTo>
                  <a:pt x="144" y="43"/>
                </a:lnTo>
                <a:lnTo>
                  <a:pt x="141" y="46"/>
                </a:lnTo>
                <a:lnTo>
                  <a:pt x="137" y="48"/>
                </a:lnTo>
                <a:lnTo>
                  <a:pt x="135" y="50"/>
                </a:lnTo>
                <a:lnTo>
                  <a:pt x="131" y="52"/>
                </a:lnTo>
                <a:lnTo>
                  <a:pt x="128" y="53"/>
                </a:lnTo>
                <a:lnTo>
                  <a:pt x="126" y="55"/>
                </a:lnTo>
                <a:lnTo>
                  <a:pt x="0" y="17"/>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27" name="Freeform 23">
            <a:extLst>
              <a:ext uri="{FF2B5EF4-FFF2-40B4-BE49-F238E27FC236}">
                <a16:creationId xmlns:a16="http://schemas.microsoft.com/office/drawing/2014/main" id="{072D23EB-586E-A0E0-4A6F-FB0A920A2A9C}"/>
              </a:ext>
            </a:extLst>
          </p:cNvPr>
          <p:cNvSpPr>
            <a:spLocks/>
          </p:cNvSpPr>
          <p:nvPr/>
        </p:nvSpPr>
        <p:spPr bwMode="auto">
          <a:xfrm>
            <a:off x="1604963" y="4211638"/>
            <a:ext cx="90487" cy="41275"/>
          </a:xfrm>
          <a:custGeom>
            <a:avLst/>
            <a:gdLst>
              <a:gd name="T0" fmla="*/ 6 w 57"/>
              <a:gd name="T1" fmla="*/ 26 h 26"/>
              <a:gd name="T2" fmla="*/ 57 w 57"/>
              <a:gd name="T3" fmla="*/ 11 h 26"/>
              <a:gd name="T4" fmla="*/ 25 w 57"/>
              <a:gd name="T5" fmla="*/ 0 h 26"/>
              <a:gd name="T6" fmla="*/ 0 w 57"/>
              <a:gd name="T7" fmla="*/ 4 h 26"/>
              <a:gd name="T8" fmla="*/ 0 w 57"/>
              <a:gd name="T9" fmla="*/ 25 h 26"/>
              <a:gd name="T10" fmla="*/ 6 w 57"/>
              <a:gd name="T11" fmla="*/ 26 h 26"/>
            </a:gdLst>
            <a:ahLst/>
            <a:cxnLst>
              <a:cxn ang="0">
                <a:pos x="T0" y="T1"/>
              </a:cxn>
              <a:cxn ang="0">
                <a:pos x="T2" y="T3"/>
              </a:cxn>
              <a:cxn ang="0">
                <a:pos x="T4" y="T5"/>
              </a:cxn>
              <a:cxn ang="0">
                <a:pos x="T6" y="T7"/>
              </a:cxn>
              <a:cxn ang="0">
                <a:pos x="T8" y="T9"/>
              </a:cxn>
              <a:cxn ang="0">
                <a:pos x="T10" y="T11"/>
              </a:cxn>
            </a:cxnLst>
            <a:rect l="0" t="0" r="r" b="b"/>
            <a:pathLst>
              <a:path w="57" h="26">
                <a:moveTo>
                  <a:pt x="6" y="26"/>
                </a:moveTo>
                <a:lnTo>
                  <a:pt x="57" y="11"/>
                </a:lnTo>
                <a:lnTo>
                  <a:pt x="25" y="0"/>
                </a:lnTo>
                <a:lnTo>
                  <a:pt x="0" y="4"/>
                </a:lnTo>
                <a:lnTo>
                  <a:pt x="0" y="25"/>
                </a:lnTo>
                <a:lnTo>
                  <a:pt x="6" y="26"/>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28" name="Freeform 24">
            <a:extLst>
              <a:ext uri="{FF2B5EF4-FFF2-40B4-BE49-F238E27FC236}">
                <a16:creationId xmlns:a16="http://schemas.microsoft.com/office/drawing/2014/main" id="{41C70918-80FD-7E5C-CC19-AA2154DB027E}"/>
              </a:ext>
            </a:extLst>
          </p:cNvPr>
          <p:cNvSpPr>
            <a:spLocks/>
          </p:cNvSpPr>
          <p:nvPr/>
        </p:nvSpPr>
        <p:spPr bwMode="auto">
          <a:xfrm>
            <a:off x="1365250" y="4038600"/>
            <a:ext cx="50800" cy="193675"/>
          </a:xfrm>
          <a:custGeom>
            <a:avLst/>
            <a:gdLst>
              <a:gd name="T0" fmla="*/ 32 w 32"/>
              <a:gd name="T1" fmla="*/ 2 h 122"/>
              <a:gd name="T2" fmla="*/ 32 w 32"/>
              <a:gd name="T3" fmla="*/ 2 h 122"/>
              <a:gd name="T4" fmla="*/ 31 w 32"/>
              <a:gd name="T5" fmla="*/ 2 h 122"/>
              <a:gd name="T6" fmla="*/ 31 w 32"/>
              <a:gd name="T7" fmla="*/ 2 h 122"/>
              <a:gd name="T8" fmla="*/ 29 w 32"/>
              <a:gd name="T9" fmla="*/ 1 h 122"/>
              <a:gd name="T10" fmla="*/ 27 w 32"/>
              <a:gd name="T11" fmla="*/ 1 h 122"/>
              <a:gd name="T12" fmla="*/ 26 w 32"/>
              <a:gd name="T13" fmla="*/ 1 h 122"/>
              <a:gd name="T14" fmla="*/ 24 w 32"/>
              <a:gd name="T15" fmla="*/ 0 h 122"/>
              <a:gd name="T16" fmla="*/ 22 w 32"/>
              <a:gd name="T17" fmla="*/ 0 h 122"/>
              <a:gd name="T18" fmla="*/ 20 w 32"/>
              <a:gd name="T19" fmla="*/ 0 h 122"/>
              <a:gd name="T20" fmla="*/ 18 w 32"/>
              <a:gd name="T21" fmla="*/ 0 h 122"/>
              <a:gd name="T22" fmla="*/ 14 w 32"/>
              <a:gd name="T23" fmla="*/ 0 h 122"/>
              <a:gd name="T24" fmla="*/ 12 w 32"/>
              <a:gd name="T25" fmla="*/ 0 h 122"/>
              <a:gd name="T26" fmla="*/ 10 w 32"/>
              <a:gd name="T27" fmla="*/ 1 h 122"/>
              <a:gd name="T28" fmla="*/ 6 w 32"/>
              <a:gd name="T29" fmla="*/ 2 h 122"/>
              <a:gd name="T30" fmla="*/ 4 w 32"/>
              <a:gd name="T31" fmla="*/ 3 h 122"/>
              <a:gd name="T32" fmla="*/ 0 w 32"/>
              <a:gd name="T33" fmla="*/ 5 h 122"/>
              <a:gd name="T34" fmla="*/ 0 w 32"/>
              <a:gd name="T35" fmla="*/ 122 h 122"/>
              <a:gd name="T36" fmla="*/ 1 w 32"/>
              <a:gd name="T37" fmla="*/ 122 h 122"/>
              <a:gd name="T38" fmla="*/ 1 w 32"/>
              <a:gd name="T39" fmla="*/ 122 h 122"/>
              <a:gd name="T40" fmla="*/ 3 w 32"/>
              <a:gd name="T41" fmla="*/ 122 h 122"/>
              <a:gd name="T42" fmla="*/ 4 w 32"/>
              <a:gd name="T43" fmla="*/ 122 h 122"/>
              <a:gd name="T44" fmla="*/ 5 w 32"/>
              <a:gd name="T45" fmla="*/ 122 h 122"/>
              <a:gd name="T46" fmla="*/ 7 w 32"/>
              <a:gd name="T47" fmla="*/ 121 h 122"/>
              <a:gd name="T48" fmla="*/ 8 w 32"/>
              <a:gd name="T49" fmla="*/ 121 h 122"/>
              <a:gd name="T50" fmla="*/ 11 w 32"/>
              <a:gd name="T51" fmla="*/ 121 h 122"/>
              <a:gd name="T52" fmla="*/ 13 w 32"/>
              <a:gd name="T53" fmla="*/ 120 h 122"/>
              <a:gd name="T54" fmla="*/ 15 w 32"/>
              <a:gd name="T55" fmla="*/ 119 h 122"/>
              <a:gd name="T56" fmla="*/ 18 w 32"/>
              <a:gd name="T57" fmla="*/ 119 h 122"/>
              <a:gd name="T58" fmla="*/ 21 w 32"/>
              <a:gd name="T59" fmla="*/ 118 h 122"/>
              <a:gd name="T60" fmla="*/ 24 w 32"/>
              <a:gd name="T61" fmla="*/ 115 h 122"/>
              <a:gd name="T62" fmla="*/ 26 w 32"/>
              <a:gd name="T63" fmla="*/ 114 h 122"/>
              <a:gd name="T64" fmla="*/ 29 w 32"/>
              <a:gd name="T65" fmla="*/ 113 h 122"/>
              <a:gd name="T66" fmla="*/ 32 w 32"/>
              <a:gd name="T67" fmla="*/ 111 h 122"/>
              <a:gd name="T68" fmla="*/ 32 w 32"/>
              <a:gd name="T69" fmla="*/ 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122">
                <a:moveTo>
                  <a:pt x="32" y="2"/>
                </a:moveTo>
                <a:lnTo>
                  <a:pt x="32" y="2"/>
                </a:lnTo>
                <a:lnTo>
                  <a:pt x="31" y="2"/>
                </a:lnTo>
                <a:lnTo>
                  <a:pt x="31" y="2"/>
                </a:lnTo>
                <a:lnTo>
                  <a:pt x="29" y="1"/>
                </a:lnTo>
                <a:lnTo>
                  <a:pt x="27" y="1"/>
                </a:lnTo>
                <a:lnTo>
                  <a:pt x="26" y="1"/>
                </a:lnTo>
                <a:lnTo>
                  <a:pt x="24" y="0"/>
                </a:lnTo>
                <a:lnTo>
                  <a:pt x="22" y="0"/>
                </a:lnTo>
                <a:lnTo>
                  <a:pt x="20" y="0"/>
                </a:lnTo>
                <a:lnTo>
                  <a:pt x="18" y="0"/>
                </a:lnTo>
                <a:lnTo>
                  <a:pt x="14" y="0"/>
                </a:lnTo>
                <a:lnTo>
                  <a:pt x="12" y="0"/>
                </a:lnTo>
                <a:lnTo>
                  <a:pt x="10" y="1"/>
                </a:lnTo>
                <a:lnTo>
                  <a:pt x="6" y="2"/>
                </a:lnTo>
                <a:lnTo>
                  <a:pt x="4" y="3"/>
                </a:lnTo>
                <a:lnTo>
                  <a:pt x="0" y="5"/>
                </a:lnTo>
                <a:lnTo>
                  <a:pt x="0" y="122"/>
                </a:lnTo>
                <a:lnTo>
                  <a:pt x="1" y="122"/>
                </a:lnTo>
                <a:lnTo>
                  <a:pt x="1" y="122"/>
                </a:lnTo>
                <a:lnTo>
                  <a:pt x="3" y="122"/>
                </a:lnTo>
                <a:lnTo>
                  <a:pt x="4" y="122"/>
                </a:lnTo>
                <a:lnTo>
                  <a:pt x="5" y="122"/>
                </a:lnTo>
                <a:lnTo>
                  <a:pt x="7" y="121"/>
                </a:lnTo>
                <a:lnTo>
                  <a:pt x="8" y="121"/>
                </a:lnTo>
                <a:lnTo>
                  <a:pt x="11" y="121"/>
                </a:lnTo>
                <a:lnTo>
                  <a:pt x="13" y="120"/>
                </a:lnTo>
                <a:lnTo>
                  <a:pt x="15" y="119"/>
                </a:lnTo>
                <a:lnTo>
                  <a:pt x="18" y="119"/>
                </a:lnTo>
                <a:lnTo>
                  <a:pt x="21" y="118"/>
                </a:lnTo>
                <a:lnTo>
                  <a:pt x="24" y="115"/>
                </a:lnTo>
                <a:lnTo>
                  <a:pt x="26" y="114"/>
                </a:lnTo>
                <a:lnTo>
                  <a:pt x="29" y="113"/>
                </a:lnTo>
                <a:lnTo>
                  <a:pt x="32" y="111"/>
                </a:lnTo>
                <a:lnTo>
                  <a:pt x="32" y="2"/>
                </a:lnTo>
                <a:close/>
              </a:path>
            </a:pathLst>
          </a:custGeom>
          <a:solidFill>
            <a:srgbClr val="7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29" name="Freeform 25">
            <a:extLst>
              <a:ext uri="{FF2B5EF4-FFF2-40B4-BE49-F238E27FC236}">
                <a16:creationId xmlns:a16="http://schemas.microsoft.com/office/drawing/2014/main" id="{DEFCC54A-AE0B-BB3F-FBFD-9FADA847F19B}"/>
              </a:ext>
            </a:extLst>
          </p:cNvPr>
          <p:cNvSpPr>
            <a:spLocks/>
          </p:cNvSpPr>
          <p:nvPr/>
        </p:nvSpPr>
        <p:spPr bwMode="auto">
          <a:xfrm>
            <a:off x="1366838" y="4040188"/>
            <a:ext cx="42862" cy="165100"/>
          </a:xfrm>
          <a:custGeom>
            <a:avLst/>
            <a:gdLst>
              <a:gd name="T0" fmla="*/ 27 w 27"/>
              <a:gd name="T1" fmla="*/ 2 h 104"/>
              <a:gd name="T2" fmla="*/ 27 w 27"/>
              <a:gd name="T3" fmla="*/ 2 h 104"/>
              <a:gd name="T4" fmla="*/ 26 w 27"/>
              <a:gd name="T5" fmla="*/ 2 h 104"/>
              <a:gd name="T6" fmla="*/ 26 w 27"/>
              <a:gd name="T7" fmla="*/ 1 h 104"/>
              <a:gd name="T8" fmla="*/ 25 w 27"/>
              <a:gd name="T9" fmla="*/ 1 h 104"/>
              <a:gd name="T10" fmla="*/ 24 w 27"/>
              <a:gd name="T11" fmla="*/ 1 h 104"/>
              <a:gd name="T12" fmla="*/ 23 w 27"/>
              <a:gd name="T13" fmla="*/ 0 h 104"/>
              <a:gd name="T14" fmla="*/ 20 w 27"/>
              <a:gd name="T15" fmla="*/ 0 h 104"/>
              <a:gd name="T16" fmla="*/ 19 w 27"/>
              <a:gd name="T17" fmla="*/ 0 h 104"/>
              <a:gd name="T18" fmla="*/ 17 w 27"/>
              <a:gd name="T19" fmla="*/ 0 h 104"/>
              <a:gd name="T20" fmla="*/ 14 w 27"/>
              <a:gd name="T21" fmla="*/ 0 h 104"/>
              <a:gd name="T22" fmla="*/ 12 w 27"/>
              <a:gd name="T23" fmla="*/ 0 h 104"/>
              <a:gd name="T24" fmla="*/ 10 w 27"/>
              <a:gd name="T25" fmla="*/ 0 h 104"/>
              <a:gd name="T26" fmla="*/ 9 w 27"/>
              <a:gd name="T27" fmla="*/ 1 h 104"/>
              <a:gd name="T28" fmla="*/ 5 w 27"/>
              <a:gd name="T29" fmla="*/ 2 h 104"/>
              <a:gd name="T30" fmla="*/ 3 w 27"/>
              <a:gd name="T31" fmla="*/ 3 h 104"/>
              <a:gd name="T32" fmla="*/ 0 w 27"/>
              <a:gd name="T33" fmla="*/ 4 h 104"/>
              <a:gd name="T34" fmla="*/ 0 w 27"/>
              <a:gd name="T35" fmla="*/ 104 h 104"/>
              <a:gd name="T36" fmla="*/ 0 w 27"/>
              <a:gd name="T37" fmla="*/ 104 h 104"/>
              <a:gd name="T38" fmla="*/ 2 w 27"/>
              <a:gd name="T39" fmla="*/ 104 h 104"/>
              <a:gd name="T40" fmla="*/ 2 w 27"/>
              <a:gd name="T41" fmla="*/ 103 h 104"/>
              <a:gd name="T42" fmla="*/ 3 w 27"/>
              <a:gd name="T43" fmla="*/ 103 h 104"/>
              <a:gd name="T44" fmla="*/ 4 w 27"/>
              <a:gd name="T45" fmla="*/ 103 h 104"/>
              <a:gd name="T46" fmla="*/ 6 w 27"/>
              <a:gd name="T47" fmla="*/ 103 h 104"/>
              <a:gd name="T48" fmla="*/ 7 w 27"/>
              <a:gd name="T49" fmla="*/ 103 h 104"/>
              <a:gd name="T50" fmla="*/ 10 w 27"/>
              <a:gd name="T51" fmla="*/ 101 h 104"/>
              <a:gd name="T52" fmla="*/ 11 w 27"/>
              <a:gd name="T53" fmla="*/ 101 h 104"/>
              <a:gd name="T54" fmla="*/ 13 w 27"/>
              <a:gd name="T55" fmla="*/ 100 h 104"/>
              <a:gd name="T56" fmla="*/ 16 w 27"/>
              <a:gd name="T57" fmla="*/ 99 h 104"/>
              <a:gd name="T58" fmla="*/ 18 w 27"/>
              <a:gd name="T59" fmla="*/ 99 h 104"/>
              <a:gd name="T60" fmla="*/ 20 w 27"/>
              <a:gd name="T61" fmla="*/ 98 h 104"/>
              <a:gd name="T62" fmla="*/ 23 w 27"/>
              <a:gd name="T63" fmla="*/ 97 h 104"/>
              <a:gd name="T64" fmla="*/ 25 w 27"/>
              <a:gd name="T65" fmla="*/ 94 h 104"/>
              <a:gd name="T66" fmla="*/ 27 w 27"/>
              <a:gd name="T67" fmla="*/ 93 h 104"/>
              <a:gd name="T68" fmla="*/ 27 w 27"/>
              <a:gd name="T69" fmla="*/ 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 h="104">
                <a:moveTo>
                  <a:pt x="27" y="2"/>
                </a:moveTo>
                <a:lnTo>
                  <a:pt x="27" y="2"/>
                </a:lnTo>
                <a:lnTo>
                  <a:pt x="26" y="2"/>
                </a:lnTo>
                <a:lnTo>
                  <a:pt x="26" y="1"/>
                </a:lnTo>
                <a:lnTo>
                  <a:pt x="25" y="1"/>
                </a:lnTo>
                <a:lnTo>
                  <a:pt x="24" y="1"/>
                </a:lnTo>
                <a:lnTo>
                  <a:pt x="23" y="0"/>
                </a:lnTo>
                <a:lnTo>
                  <a:pt x="20" y="0"/>
                </a:lnTo>
                <a:lnTo>
                  <a:pt x="19" y="0"/>
                </a:lnTo>
                <a:lnTo>
                  <a:pt x="17" y="0"/>
                </a:lnTo>
                <a:lnTo>
                  <a:pt x="14" y="0"/>
                </a:lnTo>
                <a:lnTo>
                  <a:pt x="12" y="0"/>
                </a:lnTo>
                <a:lnTo>
                  <a:pt x="10" y="0"/>
                </a:lnTo>
                <a:lnTo>
                  <a:pt x="9" y="1"/>
                </a:lnTo>
                <a:lnTo>
                  <a:pt x="5" y="2"/>
                </a:lnTo>
                <a:lnTo>
                  <a:pt x="3" y="3"/>
                </a:lnTo>
                <a:lnTo>
                  <a:pt x="0" y="4"/>
                </a:lnTo>
                <a:lnTo>
                  <a:pt x="0" y="104"/>
                </a:lnTo>
                <a:lnTo>
                  <a:pt x="0" y="104"/>
                </a:lnTo>
                <a:lnTo>
                  <a:pt x="2" y="104"/>
                </a:lnTo>
                <a:lnTo>
                  <a:pt x="2" y="103"/>
                </a:lnTo>
                <a:lnTo>
                  <a:pt x="3" y="103"/>
                </a:lnTo>
                <a:lnTo>
                  <a:pt x="4" y="103"/>
                </a:lnTo>
                <a:lnTo>
                  <a:pt x="6" y="103"/>
                </a:lnTo>
                <a:lnTo>
                  <a:pt x="7" y="103"/>
                </a:lnTo>
                <a:lnTo>
                  <a:pt x="10" y="101"/>
                </a:lnTo>
                <a:lnTo>
                  <a:pt x="11" y="101"/>
                </a:lnTo>
                <a:lnTo>
                  <a:pt x="13" y="100"/>
                </a:lnTo>
                <a:lnTo>
                  <a:pt x="16" y="99"/>
                </a:lnTo>
                <a:lnTo>
                  <a:pt x="18" y="99"/>
                </a:lnTo>
                <a:lnTo>
                  <a:pt x="20" y="98"/>
                </a:lnTo>
                <a:lnTo>
                  <a:pt x="23" y="97"/>
                </a:lnTo>
                <a:lnTo>
                  <a:pt x="25" y="94"/>
                </a:lnTo>
                <a:lnTo>
                  <a:pt x="27" y="93"/>
                </a:lnTo>
                <a:lnTo>
                  <a:pt x="27" y="2"/>
                </a:lnTo>
                <a:close/>
              </a:path>
            </a:pathLst>
          </a:custGeom>
          <a:solidFill>
            <a:srgbClr val="93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30" name="Freeform 26">
            <a:extLst>
              <a:ext uri="{FF2B5EF4-FFF2-40B4-BE49-F238E27FC236}">
                <a16:creationId xmlns:a16="http://schemas.microsoft.com/office/drawing/2014/main" id="{326C308A-BBC3-E587-3468-1825568B2FBA}"/>
              </a:ext>
            </a:extLst>
          </p:cNvPr>
          <p:cNvSpPr>
            <a:spLocks/>
          </p:cNvSpPr>
          <p:nvPr/>
        </p:nvSpPr>
        <p:spPr bwMode="auto">
          <a:xfrm>
            <a:off x="1370013" y="4041775"/>
            <a:ext cx="34925" cy="133350"/>
          </a:xfrm>
          <a:custGeom>
            <a:avLst/>
            <a:gdLst>
              <a:gd name="T0" fmla="*/ 22 w 22"/>
              <a:gd name="T1" fmla="*/ 1 h 84"/>
              <a:gd name="T2" fmla="*/ 22 w 22"/>
              <a:gd name="T3" fmla="*/ 1 h 84"/>
              <a:gd name="T4" fmla="*/ 21 w 22"/>
              <a:gd name="T5" fmla="*/ 1 h 84"/>
              <a:gd name="T6" fmla="*/ 21 w 22"/>
              <a:gd name="T7" fmla="*/ 1 h 84"/>
              <a:gd name="T8" fmla="*/ 19 w 22"/>
              <a:gd name="T9" fmla="*/ 1 h 84"/>
              <a:gd name="T10" fmla="*/ 18 w 22"/>
              <a:gd name="T11" fmla="*/ 0 h 84"/>
              <a:gd name="T12" fmla="*/ 17 w 22"/>
              <a:gd name="T13" fmla="*/ 0 h 84"/>
              <a:gd name="T14" fmla="*/ 16 w 22"/>
              <a:gd name="T15" fmla="*/ 0 h 84"/>
              <a:gd name="T16" fmla="*/ 15 w 22"/>
              <a:gd name="T17" fmla="*/ 0 h 84"/>
              <a:gd name="T18" fmla="*/ 14 w 22"/>
              <a:gd name="T19" fmla="*/ 0 h 84"/>
              <a:gd name="T20" fmla="*/ 11 w 22"/>
              <a:gd name="T21" fmla="*/ 0 h 84"/>
              <a:gd name="T22" fmla="*/ 9 w 22"/>
              <a:gd name="T23" fmla="*/ 0 h 84"/>
              <a:gd name="T24" fmla="*/ 8 w 22"/>
              <a:gd name="T25" fmla="*/ 0 h 84"/>
              <a:gd name="T26" fmla="*/ 5 w 22"/>
              <a:gd name="T27" fmla="*/ 0 h 84"/>
              <a:gd name="T28" fmla="*/ 3 w 22"/>
              <a:gd name="T29" fmla="*/ 1 h 84"/>
              <a:gd name="T30" fmla="*/ 2 w 22"/>
              <a:gd name="T31" fmla="*/ 2 h 84"/>
              <a:gd name="T32" fmla="*/ 0 w 22"/>
              <a:gd name="T33" fmla="*/ 3 h 84"/>
              <a:gd name="T34" fmla="*/ 0 w 22"/>
              <a:gd name="T35" fmla="*/ 84 h 84"/>
              <a:gd name="T36" fmla="*/ 0 w 22"/>
              <a:gd name="T37" fmla="*/ 84 h 84"/>
              <a:gd name="T38" fmla="*/ 0 w 22"/>
              <a:gd name="T39" fmla="*/ 84 h 84"/>
              <a:gd name="T40" fmla="*/ 1 w 22"/>
              <a:gd name="T41" fmla="*/ 84 h 84"/>
              <a:gd name="T42" fmla="*/ 2 w 22"/>
              <a:gd name="T43" fmla="*/ 84 h 84"/>
              <a:gd name="T44" fmla="*/ 3 w 22"/>
              <a:gd name="T45" fmla="*/ 84 h 84"/>
              <a:gd name="T46" fmla="*/ 4 w 22"/>
              <a:gd name="T47" fmla="*/ 83 h 84"/>
              <a:gd name="T48" fmla="*/ 5 w 22"/>
              <a:gd name="T49" fmla="*/ 83 h 84"/>
              <a:gd name="T50" fmla="*/ 7 w 22"/>
              <a:gd name="T51" fmla="*/ 83 h 84"/>
              <a:gd name="T52" fmla="*/ 9 w 22"/>
              <a:gd name="T53" fmla="*/ 82 h 84"/>
              <a:gd name="T54" fmla="*/ 10 w 22"/>
              <a:gd name="T55" fmla="*/ 82 h 84"/>
              <a:gd name="T56" fmla="*/ 12 w 22"/>
              <a:gd name="T57" fmla="*/ 81 h 84"/>
              <a:gd name="T58" fmla="*/ 14 w 22"/>
              <a:gd name="T59" fmla="*/ 81 h 84"/>
              <a:gd name="T60" fmla="*/ 16 w 22"/>
              <a:gd name="T61" fmla="*/ 79 h 84"/>
              <a:gd name="T62" fmla="*/ 18 w 22"/>
              <a:gd name="T63" fmla="*/ 78 h 84"/>
              <a:gd name="T64" fmla="*/ 19 w 22"/>
              <a:gd name="T65" fmla="*/ 77 h 84"/>
              <a:gd name="T66" fmla="*/ 22 w 22"/>
              <a:gd name="T67" fmla="*/ 76 h 84"/>
              <a:gd name="T68" fmla="*/ 22 w 22"/>
              <a:gd name="T69" fmla="*/ 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84">
                <a:moveTo>
                  <a:pt x="22" y="1"/>
                </a:moveTo>
                <a:lnTo>
                  <a:pt x="22" y="1"/>
                </a:lnTo>
                <a:lnTo>
                  <a:pt x="21" y="1"/>
                </a:lnTo>
                <a:lnTo>
                  <a:pt x="21" y="1"/>
                </a:lnTo>
                <a:lnTo>
                  <a:pt x="19" y="1"/>
                </a:lnTo>
                <a:lnTo>
                  <a:pt x="18" y="0"/>
                </a:lnTo>
                <a:lnTo>
                  <a:pt x="17" y="0"/>
                </a:lnTo>
                <a:lnTo>
                  <a:pt x="16" y="0"/>
                </a:lnTo>
                <a:lnTo>
                  <a:pt x="15" y="0"/>
                </a:lnTo>
                <a:lnTo>
                  <a:pt x="14" y="0"/>
                </a:lnTo>
                <a:lnTo>
                  <a:pt x="11" y="0"/>
                </a:lnTo>
                <a:lnTo>
                  <a:pt x="9" y="0"/>
                </a:lnTo>
                <a:lnTo>
                  <a:pt x="8" y="0"/>
                </a:lnTo>
                <a:lnTo>
                  <a:pt x="5" y="0"/>
                </a:lnTo>
                <a:lnTo>
                  <a:pt x="3" y="1"/>
                </a:lnTo>
                <a:lnTo>
                  <a:pt x="2" y="2"/>
                </a:lnTo>
                <a:lnTo>
                  <a:pt x="0" y="3"/>
                </a:lnTo>
                <a:lnTo>
                  <a:pt x="0" y="84"/>
                </a:lnTo>
                <a:lnTo>
                  <a:pt x="0" y="84"/>
                </a:lnTo>
                <a:lnTo>
                  <a:pt x="0" y="84"/>
                </a:lnTo>
                <a:lnTo>
                  <a:pt x="1" y="84"/>
                </a:lnTo>
                <a:lnTo>
                  <a:pt x="2" y="84"/>
                </a:lnTo>
                <a:lnTo>
                  <a:pt x="3" y="84"/>
                </a:lnTo>
                <a:lnTo>
                  <a:pt x="4" y="83"/>
                </a:lnTo>
                <a:lnTo>
                  <a:pt x="5" y="83"/>
                </a:lnTo>
                <a:lnTo>
                  <a:pt x="7" y="83"/>
                </a:lnTo>
                <a:lnTo>
                  <a:pt x="9" y="82"/>
                </a:lnTo>
                <a:lnTo>
                  <a:pt x="10" y="82"/>
                </a:lnTo>
                <a:lnTo>
                  <a:pt x="12" y="81"/>
                </a:lnTo>
                <a:lnTo>
                  <a:pt x="14" y="81"/>
                </a:lnTo>
                <a:lnTo>
                  <a:pt x="16" y="79"/>
                </a:lnTo>
                <a:lnTo>
                  <a:pt x="18" y="78"/>
                </a:lnTo>
                <a:lnTo>
                  <a:pt x="19" y="77"/>
                </a:lnTo>
                <a:lnTo>
                  <a:pt x="22" y="76"/>
                </a:lnTo>
                <a:lnTo>
                  <a:pt x="22" y="1"/>
                </a:lnTo>
                <a:close/>
              </a:path>
            </a:pathLst>
          </a:custGeom>
          <a:solidFill>
            <a:srgbClr val="A8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31" name="Freeform 27">
            <a:extLst>
              <a:ext uri="{FF2B5EF4-FFF2-40B4-BE49-F238E27FC236}">
                <a16:creationId xmlns:a16="http://schemas.microsoft.com/office/drawing/2014/main" id="{8BA9D0E7-630D-155D-EE6A-B4C83B9C05B9}"/>
              </a:ext>
            </a:extLst>
          </p:cNvPr>
          <p:cNvSpPr>
            <a:spLocks/>
          </p:cNvSpPr>
          <p:nvPr/>
        </p:nvSpPr>
        <p:spPr bwMode="auto">
          <a:xfrm>
            <a:off x="1371600" y="4041775"/>
            <a:ext cx="26988" cy="103188"/>
          </a:xfrm>
          <a:custGeom>
            <a:avLst/>
            <a:gdLst>
              <a:gd name="T0" fmla="*/ 17 w 17"/>
              <a:gd name="T1" fmla="*/ 2 h 65"/>
              <a:gd name="T2" fmla="*/ 17 w 17"/>
              <a:gd name="T3" fmla="*/ 2 h 65"/>
              <a:gd name="T4" fmla="*/ 16 w 17"/>
              <a:gd name="T5" fmla="*/ 1 h 65"/>
              <a:gd name="T6" fmla="*/ 14 w 17"/>
              <a:gd name="T7" fmla="*/ 1 h 65"/>
              <a:gd name="T8" fmla="*/ 11 w 17"/>
              <a:gd name="T9" fmla="*/ 1 h 65"/>
              <a:gd name="T10" fmla="*/ 9 w 17"/>
              <a:gd name="T11" fmla="*/ 0 h 65"/>
              <a:gd name="T12" fmla="*/ 6 w 17"/>
              <a:gd name="T13" fmla="*/ 1 h 65"/>
              <a:gd name="T14" fmla="*/ 2 w 17"/>
              <a:gd name="T15" fmla="*/ 2 h 65"/>
              <a:gd name="T16" fmla="*/ 0 w 17"/>
              <a:gd name="T17" fmla="*/ 3 h 65"/>
              <a:gd name="T18" fmla="*/ 0 w 17"/>
              <a:gd name="T19" fmla="*/ 65 h 65"/>
              <a:gd name="T20" fmla="*/ 0 w 17"/>
              <a:gd name="T21" fmla="*/ 65 h 65"/>
              <a:gd name="T22" fmla="*/ 1 w 17"/>
              <a:gd name="T23" fmla="*/ 65 h 65"/>
              <a:gd name="T24" fmla="*/ 3 w 17"/>
              <a:gd name="T25" fmla="*/ 65 h 65"/>
              <a:gd name="T26" fmla="*/ 6 w 17"/>
              <a:gd name="T27" fmla="*/ 64 h 65"/>
              <a:gd name="T28" fmla="*/ 8 w 17"/>
              <a:gd name="T29" fmla="*/ 64 h 65"/>
              <a:gd name="T30" fmla="*/ 11 w 17"/>
              <a:gd name="T31" fmla="*/ 63 h 65"/>
              <a:gd name="T32" fmla="*/ 14 w 17"/>
              <a:gd name="T33" fmla="*/ 61 h 65"/>
              <a:gd name="T34" fmla="*/ 17 w 17"/>
              <a:gd name="T35" fmla="*/ 58 h 65"/>
              <a:gd name="T36" fmla="*/ 17 w 17"/>
              <a:gd name="T37" fmla="*/ 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65">
                <a:moveTo>
                  <a:pt x="17" y="2"/>
                </a:moveTo>
                <a:lnTo>
                  <a:pt x="17" y="2"/>
                </a:lnTo>
                <a:lnTo>
                  <a:pt x="16" y="1"/>
                </a:lnTo>
                <a:lnTo>
                  <a:pt x="14" y="1"/>
                </a:lnTo>
                <a:lnTo>
                  <a:pt x="11" y="1"/>
                </a:lnTo>
                <a:lnTo>
                  <a:pt x="9" y="0"/>
                </a:lnTo>
                <a:lnTo>
                  <a:pt x="6" y="1"/>
                </a:lnTo>
                <a:lnTo>
                  <a:pt x="2" y="2"/>
                </a:lnTo>
                <a:lnTo>
                  <a:pt x="0" y="3"/>
                </a:lnTo>
                <a:lnTo>
                  <a:pt x="0" y="65"/>
                </a:lnTo>
                <a:lnTo>
                  <a:pt x="0" y="65"/>
                </a:lnTo>
                <a:lnTo>
                  <a:pt x="1" y="65"/>
                </a:lnTo>
                <a:lnTo>
                  <a:pt x="3" y="65"/>
                </a:lnTo>
                <a:lnTo>
                  <a:pt x="6" y="64"/>
                </a:lnTo>
                <a:lnTo>
                  <a:pt x="8" y="64"/>
                </a:lnTo>
                <a:lnTo>
                  <a:pt x="11" y="63"/>
                </a:lnTo>
                <a:lnTo>
                  <a:pt x="14" y="61"/>
                </a:lnTo>
                <a:lnTo>
                  <a:pt x="17" y="58"/>
                </a:lnTo>
                <a:lnTo>
                  <a:pt x="17" y="2"/>
                </a:lnTo>
                <a:close/>
              </a:path>
            </a:pathLst>
          </a:custGeom>
          <a:solidFill>
            <a:srgbClr val="BC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32" name="Freeform 28">
            <a:extLst>
              <a:ext uri="{FF2B5EF4-FFF2-40B4-BE49-F238E27FC236}">
                <a16:creationId xmlns:a16="http://schemas.microsoft.com/office/drawing/2014/main" id="{96293BE5-C5F0-1ADA-D2A0-06811491C07D}"/>
              </a:ext>
            </a:extLst>
          </p:cNvPr>
          <p:cNvSpPr>
            <a:spLocks/>
          </p:cNvSpPr>
          <p:nvPr/>
        </p:nvSpPr>
        <p:spPr bwMode="auto">
          <a:xfrm>
            <a:off x="1371600" y="4043363"/>
            <a:ext cx="22225" cy="74612"/>
          </a:xfrm>
          <a:custGeom>
            <a:avLst/>
            <a:gdLst>
              <a:gd name="T0" fmla="*/ 14 w 14"/>
              <a:gd name="T1" fmla="*/ 1 h 47"/>
              <a:gd name="T2" fmla="*/ 14 w 14"/>
              <a:gd name="T3" fmla="*/ 1 h 47"/>
              <a:gd name="T4" fmla="*/ 13 w 14"/>
              <a:gd name="T5" fmla="*/ 1 h 47"/>
              <a:gd name="T6" fmla="*/ 11 w 14"/>
              <a:gd name="T7" fmla="*/ 1 h 47"/>
              <a:gd name="T8" fmla="*/ 9 w 14"/>
              <a:gd name="T9" fmla="*/ 0 h 47"/>
              <a:gd name="T10" fmla="*/ 8 w 14"/>
              <a:gd name="T11" fmla="*/ 0 h 47"/>
              <a:gd name="T12" fmla="*/ 6 w 14"/>
              <a:gd name="T13" fmla="*/ 1 h 47"/>
              <a:gd name="T14" fmla="*/ 2 w 14"/>
              <a:gd name="T15" fmla="*/ 1 h 47"/>
              <a:gd name="T16" fmla="*/ 0 w 14"/>
              <a:gd name="T17" fmla="*/ 4 h 47"/>
              <a:gd name="T18" fmla="*/ 0 w 14"/>
              <a:gd name="T19" fmla="*/ 47 h 47"/>
              <a:gd name="T20" fmla="*/ 1 w 14"/>
              <a:gd name="T21" fmla="*/ 47 h 47"/>
              <a:gd name="T22" fmla="*/ 1 w 14"/>
              <a:gd name="T23" fmla="*/ 46 h 47"/>
              <a:gd name="T24" fmla="*/ 3 w 14"/>
              <a:gd name="T25" fmla="*/ 46 h 47"/>
              <a:gd name="T26" fmla="*/ 4 w 14"/>
              <a:gd name="T27" fmla="*/ 46 h 47"/>
              <a:gd name="T28" fmla="*/ 7 w 14"/>
              <a:gd name="T29" fmla="*/ 44 h 47"/>
              <a:gd name="T30" fmla="*/ 9 w 14"/>
              <a:gd name="T31" fmla="*/ 44 h 47"/>
              <a:gd name="T32" fmla="*/ 11 w 14"/>
              <a:gd name="T33" fmla="*/ 43 h 47"/>
              <a:gd name="T34" fmla="*/ 14 w 14"/>
              <a:gd name="T35" fmla="*/ 41 h 47"/>
              <a:gd name="T36" fmla="*/ 14 w 1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 h="47">
                <a:moveTo>
                  <a:pt x="14" y="1"/>
                </a:moveTo>
                <a:lnTo>
                  <a:pt x="14" y="1"/>
                </a:lnTo>
                <a:lnTo>
                  <a:pt x="13" y="1"/>
                </a:lnTo>
                <a:lnTo>
                  <a:pt x="11" y="1"/>
                </a:lnTo>
                <a:lnTo>
                  <a:pt x="9" y="0"/>
                </a:lnTo>
                <a:lnTo>
                  <a:pt x="8" y="0"/>
                </a:lnTo>
                <a:lnTo>
                  <a:pt x="6" y="1"/>
                </a:lnTo>
                <a:lnTo>
                  <a:pt x="2" y="1"/>
                </a:lnTo>
                <a:lnTo>
                  <a:pt x="0" y="4"/>
                </a:lnTo>
                <a:lnTo>
                  <a:pt x="0" y="47"/>
                </a:lnTo>
                <a:lnTo>
                  <a:pt x="1" y="47"/>
                </a:lnTo>
                <a:lnTo>
                  <a:pt x="1" y="46"/>
                </a:lnTo>
                <a:lnTo>
                  <a:pt x="3" y="46"/>
                </a:lnTo>
                <a:lnTo>
                  <a:pt x="4" y="46"/>
                </a:lnTo>
                <a:lnTo>
                  <a:pt x="7" y="44"/>
                </a:lnTo>
                <a:lnTo>
                  <a:pt x="9" y="44"/>
                </a:lnTo>
                <a:lnTo>
                  <a:pt x="11" y="43"/>
                </a:lnTo>
                <a:lnTo>
                  <a:pt x="14" y="41"/>
                </a:lnTo>
                <a:lnTo>
                  <a:pt x="14" y="1"/>
                </a:lnTo>
                <a:close/>
              </a:path>
            </a:pathLst>
          </a:custGeom>
          <a:solidFill>
            <a:srgbClr val="D1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33" name="Freeform 29">
            <a:extLst>
              <a:ext uri="{FF2B5EF4-FFF2-40B4-BE49-F238E27FC236}">
                <a16:creationId xmlns:a16="http://schemas.microsoft.com/office/drawing/2014/main" id="{B1766F6E-4CFE-C632-FFAC-FCE121EEB223}"/>
              </a:ext>
            </a:extLst>
          </p:cNvPr>
          <p:cNvSpPr>
            <a:spLocks/>
          </p:cNvSpPr>
          <p:nvPr/>
        </p:nvSpPr>
        <p:spPr bwMode="auto">
          <a:xfrm>
            <a:off x="1373188" y="4044950"/>
            <a:ext cx="14287" cy="42863"/>
          </a:xfrm>
          <a:custGeom>
            <a:avLst/>
            <a:gdLst>
              <a:gd name="T0" fmla="*/ 9 w 9"/>
              <a:gd name="T1" fmla="*/ 1 h 27"/>
              <a:gd name="T2" fmla="*/ 9 w 9"/>
              <a:gd name="T3" fmla="*/ 1 h 27"/>
              <a:gd name="T4" fmla="*/ 8 w 9"/>
              <a:gd name="T5" fmla="*/ 1 h 27"/>
              <a:gd name="T6" fmla="*/ 7 w 9"/>
              <a:gd name="T7" fmla="*/ 1 h 27"/>
              <a:gd name="T8" fmla="*/ 6 w 9"/>
              <a:gd name="T9" fmla="*/ 0 h 27"/>
              <a:gd name="T10" fmla="*/ 5 w 9"/>
              <a:gd name="T11" fmla="*/ 0 h 27"/>
              <a:gd name="T12" fmla="*/ 3 w 9"/>
              <a:gd name="T13" fmla="*/ 0 h 27"/>
              <a:gd name="T14" fmla="*/ 1 w 9"/>
              <a:gd name="T15" fmla="*/ 1 h 27"/>
              <a:gd name="T16" fmla="*/ 0 w 9"/>
              <a:gd name="T17" fmla="*/ 3 h 27"/>
              <a:gd name="T18" fmla="*/ 0 w 9"/>
              <a:gd name="T19" fmla="*/ 27 h 27"/>
              <a:gd name="T20" fmla="*/ 0 w 9"/>
              <a:gd name="T21" fmla="*/ 27 h 27"/>
              <a:gd name="T22" fmla="*/ 1 w 9"/>
              <a:gd name="T23" fmla="*/ 27 h 27"/>
              <a:gd name="T24" fmla="*/ 2 w 9"/>
              <a:gd name="T25" fmla="*/ 27 h 27"/>
              <a:gd name="T26" fmla="*/ 3 w 9"/>
              <a:gd name="T27" fmla="*/ 27 h 27"/>
              <a:gd name="T28" fmla="*/ 5 w 9"/>
              <a:gd name="T29" fmla="*/ 26 h 27"/>
              <a:gd name="T30" fmla="*/ 6 w 9"/>
              <a:gd name="T31" fmla="*/ 26 h 27"/>
              <a:gd name="T32" fmla="*/ 8 w 9"/>
              <a:gd name="T33" fmla="*/ 25 h 27"/>
              <a:gd name="T34" fmla="*/ 9 w 9"/>
              <a:gd name="T35" fmla="*/ 24 h 27"/>
              <a:gd name="T36" fmla="*/ 9 w 9"/>
              <a:gd name="T3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27">
                <a:moveTo>
                  <a:pt x="9" y="1"/>
                </a:moveTo>
                <a:lnTo>
                  <a:pt x="9" y="1"/>
                </a:lnTo>
                <a:lnTo>
                  <a:pt x="8" y="1"/>
                </a:lnTo>
                <a:lnTo>
                  <a:pt x="7" y="1"/>
                </a:lnTo>
                <a:lnTo>
                  <a:pt x="6" y="0"/>
                </a:lnTo>
                <a:lnTo>
                  <a:pt x="5" y="0"/>
                </a:lnTo>
                <a:lnTo>
                  <a:pt x="3" y="0"/>
                </a:lnTo>
                <a:lnTo>
                  <a:pt x="1" y="1"/>
                </a:lnTo>
                <a:lnTo>
                  <a:pt x="0" y="3"/>
                </a:lnTo>
                <a:lnTo>
                  <a:pt x="0" y="27"/>
                </a:lnTo>
                <a:lnTo>
                  <a:pt x="0" y="27"/>
                </a:lnTo>
                <a:lnTo>
                  <a:pt x="1" y="27"/>
                </a:lnTo>
                <a:lnTo>
                  <a:pt x="2" y="27"/>
                </a:lnTo>
                <a:lnTo>
                  <a:pt x="3" y="27"/>
                </a:lnTo>
                <a:lnTo>
                  <a:pt x="5" y="26"/>
                </a:lnTo>
                <a:lnTo>
                  <a:pt x="6" y="26"/>
                </a:lnTo>
                <a:lnTo>
                  <a:pt x="8" y="25"/>
                </a:lnTo>
                <a:lnTo>
                  <a:pt x="9" y="24"/>
                </a:lnTo>
                <a:lnTo>
                  <a:pt x="9" y="1"/>
                </a:lnTo>
                <a:close/>
              </a:path>
            </a:pathLst>
          </a:custGeom>
          <a:solidFill>
            <a:srgbClr val="E5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34" name="Freeform 30">
            <a:extLst>
              <a:ext uri="{FF2B5EF4-FFF2-40B4-BE49-F238E27FC236}">
                <a16:creationId xmlns:a16="http://schemas.microsoft.com/office/drawing/2014/main" id="{8418DF3A-D0AE-9C9F-31EA-27C4B72A3BBE}"/>
              </a:ext>
            </a:extLst>
          </p:cNvPr>
          <p:cNvSpPr>
            <a:spLocks/>
          </p:cNvSpPr>
          <p:nvPr/>
        </p:nvSpPr>
        <p:spPr bwMode="auto">
          <a:xfrm>
            <a:off x="1549400" y="4167188"/>
            <a:ext cx="22225" cy="20637"/>
          </a:xfrm>
          <a:custGeom>
            <a:avLst/>
            <a:gdLst>
              <a:gd name="T0" fmla="*/ 7 w 14"/>
              <a:gd name="T1" fmla="*/ 13 h 13"/>
              <a:gd name="T2" fmla="*/ 8 w 14"/>
              <a:gd name="T3" fmla="*/ 13 h 13"/>
              <a:gd name="T4" fmla="*/ 9 w 14"/>
              <a:gd name="T5" fmla="*/ 13 h 13"/>
              <a:gd name="T6" fmla="*/ 10 w 14"/>
              <a:gd name="T7" fmla="*/ 12 h 13"/>
              <a:gd name="T8" fmla="*/ 11 w 14"/>
              <a:gd name="T9" fmla="*/ 11 h 13"/>
              <a:gd name="T10" fmla="*/ 13 w 14"/>
              <a:gd name="T11" fmla="*/ 11 h 13"/>
              <a:gd name="T12" fmla="*/ 13 w 14"/>
              <a:gd name="T13" fmla="*/ 10 h 13"/>
              <a:gd name="T14" fmla="*/ 14 w 14"/>
              <a:gd name="T15" fmla="*/ 7 h 13"/>
              <a:gd name="T16" fmla="*/ 14 w 14"/>
              <a:gd name="T17" fmla="*/ 6 h 13"/>
              <a:gd name="T18" fmla="*/ 14 w 14"/>
              <a:gd name="T19" fmla="*/ 5 h 13"/>
              <a:gd name="T20" fmla="*/ 13 w 14"/>
              <a:gd name="T21" fmla="*/ 4 h 13"/>
              <a:gd name="T22" fmla="*/ 13 w 14"/>
              <a:gd name="T23" fmla="*/ 3 h 13"/>
              <a:gd name="T24" fmla="*/ 11 w 14"/>
              <a:gd name="T25" fmla="*/ 2 h 13"/>
              <a:gd name="T26" fmla="*/ 10 w 14"/>
              <a:gd name="T27" fmla="*/ 0 h 13"/>
              <a:gd name="T28" fmla="*/ 9 w 14"/>
              <a:gd name="T29" fmla="*/ 0 h 13"/>
              <a:gd name="T30" fmla="*/ 8 w 14"/>
              <a:gd name="T31" fmla="*/ 0 h 13"/>
              <a:gd name="T32" fmla="*/ 7 w 14"/>
              <a:gd name="T33" fmla="*/ 0 h 13"/>
              <a:gd name="T34" fmla="*/ 6 w 14"/>
              <a:gd name="T35" fmla="*/ 0 h 13"/>
              <a:gd name="T36" fmla="*/ 4 w 14"/>
              <a:gd name="T37" fmla="*/ 0 h 13"/>
              <a:gd name="T38" fmla="*/ 3 w 14"/>
              <a:gd name="T39" fmla="*/ 0 h 13"/>
              <a:gd name="T40" fmla="*/ 2 w 14"/>
              <a:gd name="T41" fmla="*/ 2 h 13"/>
              <a:gd name="T42" fmla="*/ 1 w 14"/>
              <a:gd name="T43" fmla="*/ 3 h 13"/>
              <a:gd name="T44" fmla="*/ 1 w 14"/>
              <a:gd name="T45" fmla="*/ 4 h 13"/>
              <a:gd name="T46" fmla="*/ 0 w 14"/>
              <a:gd name="T47" fmla="*/ 5 h 13"/>
              <a:gd name="T48" fmla="*/ 0 w 14"/>
              <a:gd name="T49" fmla="*/ 6 h 13"/>
              <a:gd name="T50" fmla="*/ 0 w 14"/>
              <a:gd name="T51" fmla="*/ 7 h 13"/>
              <a:gd name="T52" fmla="*/ 1 w 14"/>
              <a:gd name="T53" fmla="*/ 10 h 13"/>
              <a:gd name="T54" fmla="*/ 1 w 14"/>
              <a:gd name="T55" fmla="*/ 11 h 13"/>
              <a:gd name="T56" fmla="*/ 2 w 14"/>
              <a:gd name="T57" fmla="*/ 11 h 13"/>
              <a:gd name="T58" fmla="*/ 3 w 14"/>
              <a:gd name="T59" fmla="*/ 12 h 13"/>
              <a:gd name="T60" fmla="*/ 4 w 14"/>
              <a:gd name="T61" fmla="*/ 13 h 13"/>
              <a:gd name="T62" fmla="*/ 6 w 14"/>
              <a:gd name="T63" fmla="*/ 13 h 13"/>
              <a:gd name="T64" fmla="*/ 7 w 14"/>
              <a:gd name="T6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3">
                <a:moveTo>
                  <a:pt x="7" y="13"/>
                </a:moveTo>
                <a:lnTo>
                  <a:pt x="8" y="13"/>
                </a:lnTo>
                <a:lnTo>
                  <a:pt x="9" y="13"/>
                </a:lnTo>
                <a:lnTo>
                  <a:pt x="10" y="12"/>
                </a:lnTo>
                <a:lnTo>
                  <a:pt x="11" y="11"/>
                </a:lnTo>
                <a:lnTo>
                  <a:pt x="13" y="11"/>
                </a:lnTo>
                <a:lnTo>
                  <a:pt x="13" y="10"/>
                </a:lnTo>
                <a:lnTo>
                  <a:pt x="14" y="7"/>
                </a:lnTo>
                <a:lnTo>
                  <a:pt x="14" y="6"/>
                </a:lnTo>
                <a:lnTo>
                  <a:pt x="14" y="5"/>
                </a:lnTo>
                <a:lnTo>
                  <a:pt x="13" y="4"/>
                </a:lnTo>
                <a:lnTo>
                  <a:pt x="13" y="3"/>
                </a:lnTo>
                <a:lnTo>
                  <a:pt x="11" y="2"/>
                </a:lnTo>
                <a:lnTo>
                  <a:pt x="10" y="0"/>
                </a:lnTo>
                <a:lnTo>
                  <a:pt x="9" y="0"/>
                </a:lnTo>
                <a:lnTo>
                  <a:pt x="8" y="0"/>
                </a:lnTo>
                <a:lnTo>
                  <a:pt x="7" y="0"/>
                </a:lnTo>
                <a:lnTo>
                  <a:pt x="6" y="0"/>
                </a:lnTo>
                <a:lnTo>
                  <a:pt x="4" y="0"/>
                </a:lnTo>
                <a:lnTo>
                  <a:pt x="3" y="0"/>
                </a:lnTo>
                <a:lnTo>
                  <a:pt x="2" y="2"/>
                </a:lnTo>
                <a:lnTo>
                  <a:pt x="1" y="3"/>
                </a:lnTo>
                <a:lnTo>
                  <a:pt x="1" y="4"/>
                </a:lnTo>
                <a:lnTo>
                  <a:pt x="0" y="5"/>
                </a:lnTo>
                <a:lnTo>
                  <a:pt x="0" y="6"/>
                </a:lnTo>
                <a:lnTo>
                  <a:pt x="0" y="7"/>
                </a:lnTo>
                <a:lnTo>
                  <a:pt x="1" y="10"/>
                </a:lnTo>
                <a:lnTo>
                  <a:pt x="1" y="11"/>
                </a:lnTo>
                <a:lnTo>
                  <a:pt x="2" y="11"/>
                </a:lnTo>
                <a:lnTo>
                  <a:pt x="3" y="12"/>
                </a:lnTo>
                <a:lnTo>
                  <a:pt x="4" y="13"/>
                </a:lnTo>
                <a:lnTo>
                  <a:pt x="6" y="13"/>
                </a:lnTo>
                <a:lnTo>
                  <a:pt x="7"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35" name="Freeform 31">
            <a:extLst>
              <a:ext uri="{FF2B5EF4-FFF2-40B4-BE49-F238E27FC236}">
                <a16:creationId xmlns:a16="http://schemas.microsoft.com/office/drawing/2014/main" id="{C1E0965B-9989-1281-638F-060FFFD28226}"/>
              </a:ext>
            </a:extLst>
          </p:cNvPr>
          <p:cNvSpPr>
            <a:spLocks/>
          </p:cNvSpPr>
          <p:nvPr/>
        </p:nvSpPr>
        <p:spPr bwMode="auto">
          <a:xfrm>
            <a:off x="1484313" y="4167188"/>
            <a:ext cx="11112" cy="11112"/>
          </a:xfrm>
          <a:custGeom>
            <a:avLst/>
            <a:gdLst>
              <a:gd name="T0" fmla="*/ 3 w 7"/>
              <a:gd name="T1" fmla="*/ 7 h 7"/>
              <a:gd name="T2" fmla="*/ 5 w 7"/>
              <a:gd name="T3" fmla="*/ 6 h 7"/>
              <a:gd name="T4" fmla="*/ 6 w 7"/>
              <a:gd name="T5" fmla="*/ 6 h 7"/>
              <a:gd name="T6" fmla="*/ 6 w 7"/>
              <a:gd name="T7" fmla="*/ 5 h 7"/>
              <a:gd name="T8" fmla="*/ 7 w 7"/>
              <a:gd name="T9" fmla="*/ 4 h 7"/>
              <a:gd name="T10" fmla="*/ 6 w 7"/>
              <a:gd name="T11" fmla="*/ 2 h 7"/>
              <a:gd name="T12" fmla="*/ 6 w 7"/>
              <a:gd name="T13" fmla="*/ 2 h 7"/>
              <a:gd name="T14" fmla="*/ 5 w 7"/>
              <a:gd name="T15" fmla="*/ 0 h 7"/>
              <a:gd name="T16" fmla="*/ 3 w 7"/>
              <a:gd name="T17" fmla="*/ 0 h 7"/>
              <a:gd name="T18" fmla="*/ 2 w 7"/>
              <a:gd name="T19" fmla="*/ 0 h 7"/>
              <a:gd name="T20" fmla="*/ 1 w 7"/>
              <a:gd name="T21" fmla="*/ 2 h 7"/>
              <a:gd name="T22" fmla="*/ 0 w 7"/>
              <a:gd name="T23" fmla="*/ 2 h 7"/>
              <a:gd name="T24" fmla="*/ 0 w 7"/>
              <a:gd name="T25" fmla="*/ 4 h 7"/>
              <a:gd name="T26" fmla="*/ 0 w 7"/>
              <a:gd name="T27" fmla="*/ 5 h 7"/>
              <a:gd name="T28" fmla="*/ 1 w 7"/>
              <a:gd name="T29" fmla="*/ 6 h 7"/>
              <a:gd name="T30" fmla="*/ 2 w 7"/>
              <a:gd name="T31" fmla="*/ 6 h 7"/>
              <a:gd name="T32" fmla="*/ 3 w 7"/>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7">
                <a:moveTo>
                  <a:pt x="3" y="7"/>
                </a:moveTo>
                <a:lnTo>
                  <a:pt x="5" y="6"/>
                </a:lnTo>
                <a:lnTo>
                  <a:pt x="6" y="6"/>
                </a:lnTo>
                <a:lnTo>
                  <a:pt x="6" y="5"/>
                </a:lnTo>
                <a:lnTo>
                  <a:pt x="7" y="4"/>
                </a:lnTo>
                <a:lnTo>
                  <a:pt x="6" y="2"/>
                </a:lnTo>
                <a:lnTo>
                  <a:pt x="6" y="2"/>
                </a:lnTo>
                <a:lnTo>
                  <a:pt x="5" y="0"/>
                </a:lnTo>
                <a:lnTo>
                  <a:pt x="3" y="0"/>
                </a:lnTo>
                <a:lnTo>
                  <a:pt x="2" y="0"/>
                </a:lnTo>
                <a:lnTo>
                  <a:pt x="1" y="2"/>
                </a:lnTo>
                <a:lnTo>
                  <a:pt x="0" y="2"/>
                </a:lnTo>
                <a:lnTo>
                  <a:pt x="0" y="4"/>
                </a:lnTo>
                <a:lnTo>
                  <a:pt x="0" y="5"/>
                </a:lnTo>
                <a:lnTo>
                  <a:pt x="1" y="6"/>
                </a:lnTo>
                <a:lnTo>
                  <a:pt x="2" y="6"/>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36" name="Freeform 32">
            <a:extLst>
              <a:ext uri="{FF2B5EF4-FFF2-40B4-BE49-F238E27FC236}">
                <a16:creationId xmlns:a16="http://schemas.microsoft.com/office/drawing/2014/main" id="{4981415B-2301-01CF-4826-249475A47DED}"/>
              </a:ext>
            </a:extLst>
          </p:cNvPr>
          <p:cNvSpPr>
            <a:spLocks/>
          </p:cNvSpPr>
          <p:nvPr/>
        </p:nvSpPr>
        <p:spPr bwMode="auto">
          <a:xfrm>
            <a:off x="1503363" y="4167188"/>
            <a:ext cx="7937" cy="11112"/>
          </a:xfrm>
          <a:custGeom>
            <a:avLst/>
            <a:gdLst>
              <a:gd name="T0" fmla="*/ 3 w 5"/>
              <a:gd name="T1" fmla="*/ 7 h 7"/>
              <a:gd name="T2" fmla="*/ 4 w 5"/>
              <a:gd name="T3" fmla="*/ 7 h 7"/>
              <a:gd name="T4" fmla="*/ 5 w 5"/>
              <a:gd name="T5" fmla="*/ 6 h 7"/>
              <a:gd name="T6" fmla="*/ 5 w 5"/>
              <a:gd name="T7" fmla="*/ 5 h 7"/>
              <a:gd name="T8" fmla="*/ 5 w 5"/>
              <a:gd name="T9" fmla="*/ 4 h 7"/>
              <a:gd name="T10" fmla="*/ 5 w 5"/>
              <a:gd name="T11" fmla="*/ 3 h 7"/>
              <a:gd name="T12" fmla="*/ 5 w 5"/>
              <a:gd name="T13" fmla="*/ 2 h 7"/>
              <a:gd name="T14" fmla="*/ 4 w 5"/>
              <a:gd name="T15" fmla="*/ 0 h 7"/>
              <a:gd name="T16" fmla="*/ 3 w 5"/>
              <a:gd name="T17" fmla="*/ 0 h 7"/>
              <a:gd name="T18" fmla="*/ 2 w 5"/>
              <a:gd name="T19" fmla="*/ 0 h 7"/>
              <a:gd name="T20" fmla="*/ 1 w 5"/>
              <a:gd name="T21" fmla="*/ 2 h 7"/>
              <a:gd name="T22" fmla="*/ 0 w 5"/>
              <a:gd name="T23" fmla="*/ 3 h 7"/>
              <a:gd name="T24" fmla="*/ 0 w 5"/>
              <a:gd name="T25" fmla="*/ 4 h 7"/>
              <a:gd name="T26" fmla="*/ 0 w 5"/>
              <a:gd name="T27" fmla="*/ 5 h 7"/>
              <a:gd name="T28" fmla="*/ 1 w 5"/>
              <a:gd name="T29" fmla="*/ 6 h 7"/>
              <a:gd name="T30" fmla="*/ 2 w 5"/>
              <a:gd name="T31" fmla="*/ 7 h 7"/>
              <a:gd name="T32" fmla="*/ 3 w 5"/>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 h="7">
                <a:moveTo>
                  <a:pt x="3" y="7"/>
                </a:moveTo>
                <a:lnTo>
                  <a:pt x="4" y="7"/>
                </a:lnTo>
                <a:lnTo>
                  <a:pt x="5" y="6"/>
                </a:lnTo>
                <a:lnTo>
                  <a:pt x="5" y="5"/>
                </a:lnTo>
                <a:lnTo>
                  <a:pt x="5" y="4"/>
                </a:lnTo>
                <a:lnTo>
                  <a:pt x="5" y="3"/>
                </a:lnTo>
                <a:lnTo>
                  <a:pt x="5" y="2"/>
                </a:lnTo>
                <a:lnTo>
                  <a:pt x="4" y="0"/>
                </a:lnTo>
                <a:lnTo>
                  <a:pt x="3" y="0"/>
                </a:lnTo>
                <a:lnTo>
                  <a:pt x="2" y="0"/>
                </a:lnTo>
                <a:lnTo>
                  <a:pt x="1" y="2"/>
                </a:lnTo>
                <a:lnTo>
                  <a:pt x="0" y="3"/>
                </a:lnTo>
                <a:lnTo>
                  <a:pt x="0" y="4"/>
                </a:lnTo>
                <a:lnTo>
                  <a:pt x="0" y="5"/>
                </a:lnTo>
                <a:lnTo>
                  <a:pt x="1" y="6"/>
                </a:lnTo>
                <a:lnTo>
                  <a:pt x="2" y="7"/>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37" name="Freeform 33">
            <a:extLst>
              <a:ext uri="{FF2B5EF4-FFF2-40B4-BE49-F238E27FC236}">
                <a16:creationId xmlns:a16="http://schemas.microsoft.com/office/drawing/2014/main" id="{A904D65C-E594-7A23-05E7-0EEA0A449FFF}"/>
              </a:ext>
            </a:extLst>
          </p:cNvPr>
          <p:cNvSpPr>
            <a:spLocks/>
          </p:cNvSpPr>
          <p:nvPr/>
        </p:nvSpPr>
        <p:spPr bwMode="auto">
          <a:xfrm>
            <a:off x="1430338" y="4021138"/>
            <a:ext cx="30162" cy="146050"/>
          </a:xfrm>
          <a:custGeom>
            <a:avLst/>
            <a:gdLst>
              <a:gd name="T0" fmla="*/ 6 w 19"/>
              <a:gd name="T1" fmla="*/ 1 h 92"/>
              <a:gd name="T2" fmla="*/ 6 w 19"/>
              <a:gd name="T3" fmla="*/ 4 h 92"/>
              <a:gd name="T4" fmla="*/ 4 w 19"/>
              <a:gd name="T5" fmla="*/ 8 h 92"/>
              <a:gd name="T6" fmla="*/ 2 w 19"/>
              <a:gd name="T7" fmla="*/ 16 h 92"/>
              <a:gd name="T8" fmla="*/ 1 w 19"/>
              <a:gd name="T9" fmla="*/ 28 h 92"/>
              <a:gd name="T10" fmla="*/ 0 w 19"/>
              <a:gd name="T11" fmla="*/ 41 h 92"/>
              <a:gd name="T12" fmla="*/ 0 w 19"/>
              <a:gd name="T13" fmla="*/ 56 h 92"/>
              <a:gd name="T14" fmla="*/ 1 w 19"/>
              <a:gd name="T15" fmla="*/ 74 h 92"/>
              <a:gd name="T16" fmla="*/ 5 w 19"/>
              <a:gd name="T17" fmla="*/ 92 h 92"/>
              <a:gd name="T18" fmla="*/ 19 w 19"/>
              <a:gd name="T19" fmla="*/ 91 h 92"/>
              <a:gd name="T20" fmla="*/ 18 w 19"/>
              <a:gd name="T21" fmla="*/ 89 h 92"/>
              <a:gd name="T22" fmla="*/ 16 w 19"/>
              <a:gd name="T23" fmla="*/ 81 h 92"/>
              <a:gd name="T24" fmla="*/ 15 w 19"/>
              <a:gd name="T25" fmla="*/ 70 h 92"/>
              <a:gd name="T26" fmla="*/ 14 w 19"/>
              <a:gd name="T27" fmla="*/ 56 h 92"/>
              <a:gd name="T28" fmla="*/ 13 w 19"/>
              <a:gd name="T29" fmla="*/ 42 h 92"/>
              <a:gd name="T30" fmla="*/ 13 w 19"/>
              <a:gd name="T31" fmla="*/ 27 h 92"/>
              <a:gd name="T32" fmla="*/ 15 w 19"/>
              <a:gd name="T33" fmla="*/ 13 h 92"/>
              <a:gd name="T34" fmla="*/ 19 w 19"/>
              <a:gd name="T35" fmla="*/ 1 h 92"/>
              <a:gd name="T36" fmla="*/ 19 w 19"/>
              <a:gd name="T37" fmla="*/ 0 h 92"/>
              <a:gd name="T38" fmla="*/ 19 w 19"/>
              <a:gd name="T39" fmla="*/ 0 h 92"/>
              <a:gd name="T40" fmla="*/ 19 w 19"/>
              <a:gd name="T41" fmla="*/ 0 h 92"/>
              <a:gd name="T42" fmla="*/ 18 w 19"/>
              <a:gd name="T43" fmla="*/ 0 h 92"/>
              <a:gd name="T44" fmla="*/ 16 w 19"/>
              <a:gd name="T45" fmla="*/ 0 h 92"/>
              <a:gd name="T46" fmla="*/ 14 w 19"/>
              <a:gd name="T47" fmla="*/ 0 h 92"/>
              <a:gd name="T48" fmla="*/ 11 w 19"/>
              <a:gd name="T49" fmla="*/ 0 h 92"/>
              <a:gd name="T50" fmla="*/ 6 w 19"/>
              <a:gd name="T51" fmla="*/ 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92">
                <a:moveTo>
                  <a:pt x="6" y="1"/>
                </a:moveTo>
                <a:lnTo>
                  <a:pt x="6" y="4"/>
                </a:lnTo>
                <a:lnTo>
                  <a:pt x="4" y="8"/>
                </a:lnTo>
                <a:lnTo>
                  <a:pt x="2" y="16"/>
                </a:lnTo>
                <a:lnTo>
                  <a:pt x="1" y="28"/>
                </a:lnTo>
                <a:lnTo>
                  <a:pt x="0" y="41"/>
                </a:lnTo>
                <a:lnTo>
                  <a:pt x="0" y="56"/>
                </a:lnTo>
                <a:lnTo>
                  <a:pt x="1" y="74"/>
                </a:lnTo>
                <a:lnTo>
                  <a:pt x="5" y="92"/>
                </a:lnTo>
                <a:lnTo>
                  <a:pt x="19" y="91"/>
                </a:lnTo>
                <a:lnTo>
                  <a:pt x="18" y="89"/>
                </a:lnTo>
                <a:lnTo>
                  <a:pt x="16" y="81"/>
                </a:lnTo>
                <a:lnTo>
                  <a:pt x="15" y="70"/>
                </a:lnTo>
                <a:lnTo>
                  <a:pt x="14" y="56"/>
                </a:lnTo>
                <a:lnTo>
                  <a:pt x="13" y="42"/>
                </a:lnTo>
                <a:lnTo>
                  <a:pt x="13" y="27"/>
                </a:lnTo>
                <a:lnTo>
                  <a:pt x="15" y="13"/>
                </a:lnTo>
                <a:lnTo>
                  <a:pt x="19" y="1"/>
                </a:lnTo>
                <a:lnTo>
                  <a:pt x="19" y="0"/>
                </a:lnTo>
                <a:lnTo>
                  <a:pt x="19" y="0"/>
                </a:lnTo>
                <a:lnTo>
                  <a:pt x="19" y="0"/>
                </a:lnTo>
                <a:lnTo>
                  <a:pt x="18" y="0"/>
                </a:lnTo>
                <a:lnTo>
                  <a:pt x="16" y="0"/>
                </a:lnTo>
                <a:lnTo>
                  <a:pt x="14" y="0"/>
                </a:lnTo>
                <a:lnTo>
                  <a:pt x="11" y="0"/>
                </a:lnTo>
                <a:lnTo>
                  <a:pt x="6" y="1"/>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38" name="Freeform 34">
            <a:extLst>
              <a:ext uri="{FF2B5EF4-FFF2-40B4-BE49-F238E27FC236}">
                <a16:creationId xmlns:a16="http://schemas.microsoft.com/office/drawing/2014/main" id="{8BD467C5-C41C-1527-3DDF-2CE1BDBAEE26}"/>
              </a:ext>
            </a:extLst>
          </p:cNvPr>
          <p:cNvSpPr>
            <a:spLocks/>
          </p:cNvSpPr>
          <p:nvPr/>
        </p:nvSpPr>
        <p:spPr bwMode="auto">
          <a:xfrm>
            <a:off x="1585913" y="4002088"/>
            <a:ext cx="42862" cy="163512"/>
          </a:xfrm>
          <a:custGeom>
            <a:avLst/>
            <a:gdLst>
              <a:gd name="T0" fmla="*/ 27 w 27"/>
              <a:gd name="T1" fmla="*/ 0 h 103"/>
              <a:gd name="T2" fmla="*/ 26 w 27"/>
              <a:gd name="T3" fmla="*/ 2 h 103"/>
              <a:gd name="T4" fmla="*/ 25 w 27"/>
              <a:gd name="T5" fmla="*/ 4 h 103"/>
              <a:gd name="T6" fmla="*/ 22 w 27"/>
              <a:gd name="T7" fmla="*/ 10 h 103"/>
              <a:gd name="T8" fmla="*/ 20 w 27"/>
              <a:gd name="T9" fmla="*/ 18 h 103"/>
              <a:gd name="T10" fmla="*/ 18 w 27"/>
              <a:gd name="T11" fmla="*/ 32 h 103"/>
              <a:gd name="T12" fmla="*/ 16 w 27"/>
              <a:gd name="T13" fmla="*/ 49 h 103"/>
              <a:gd name="T14" fmla="*/ 18 w 27"/>
              <a:gd name="T15" fmla="*/ 73 h 103"/>
              <a:gd name="T16" fmla="*/ 20 w 27"/>
              <a:gd name="T17" fmla="*/ 103 h 103"/>
              <a:gd name="T18" fmla="*/ 5 w 27"/>
              <a:gd name="T19" fmla="*/ 103 h 103"/>
              <a:gd name="T20" fmla="*/ 5 w 27"/>
              <a:gd name="T21" fmla="*/ 101 h 103"/>
              <a:gd name="T22" fmla="*/ 4 w 27"/>
              <a:gd name="T23" fmla="*/ 92 h 103"/>
              <a:gd name="T24" fmla="*/ 2 w 27"/>
              <a:gd name="T25" fmla="*/ 80 h 103"/>
              <a:gd name="T26" fmla="*/ 1 w 27"/>
              <a:gd name="T27" fmla="*/ 65 h 103"/>
              <a:gd name="T28" fmla="*/ 0 w 27"/>
              <a:gd name="T29" fmla="*/ 47 h 103"/>
              <a:gd name="T30" fmla="*/ 1 w 27"/>
              <a:gd name="T31" fmla="*/ 31 h 103"/>
              <a:gd name="T32" fmla="*/ 4 w 27"/>
              <a:gd name="T33" fmla="*/ 14 h 103"/>
              <a:gd name="T34" fmla="*/ 9 w 27"/>
              <a:gd name="T35" fmla="*/ 0 h 103"/>
              <a:gd name="T36" fmla="*/ 27 w 27"/>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103">
                <a:moveTo>
                  <a:pt x="27" y="0"/>
                </a:moveTo>
                <a:lnTo>
                  <a:pt x="26" y="2"/>
                </a:lnTo>
                <a:lnTo>
                  <a:pt x="25" y="4"/>
                </a:lnTo>
                <a:lnTo>
                  <a:pt x="22" y="10"/>
                </a:lnTo>
                <a:lnTo>
                  <a:pt x="20" y="18"/>
                </a:lnTo>
                <a:lnTo>
                  <a:pt x="18" y="32"/>
                </a:lnTo>
                <a:lnTo>
                  <a:pt x="16" y="49"/>
                </a:lnTo>
                <a:lnTo>
                  <a:pt x="18" y="73"/>
                </a:lnTo>
                <a:lnTo>
                  <a:pt x="20" y="103"/>
                </a:lnTo>
                <a:lnTo>
                  <a:pt x="5" y="103"/>
                </a:lnTo>
                <a:lnTo>
                  <a:pt x="5" y="101"/>
                </a:lnTo>
                <a:lnTo>
                  <a:pt x="4" y="92"/>
                </a:lnTo>
                <a:lnTo>
                  <a:pt x="2" y="80"/>
                </a:lnTo>
                <a:lnTo>
                  <a:pt x="1" y="65"/>
                </a:lnTo>
                <a:lnTo>
                  <a:pt x="0" y="47"/>
                </a:lnTo>
                <a:lnTo>
                  <a:pt x="1" y="31"/>
                </a:lnTo>
                <a:lnTo>
                  <a:pt x="4" y="14"/>
                </a:lnTo>
                <a:lnTo>
                  <a:pt x="9" y="0"/>
                </a:lnTo>
                <a:lnTo>
                  <a:pt x="27" y="0"/>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39" name="Freeform 35">
            <a:extLst>
              <a:ext uri="{FF2B5EF4-FFF2-40B4-BE49-F238E27FC236}">
                <a16:creationId xmlns:a16="http://schemas.microsoft.com/office/drawing/2014/main" id="{570523A4-FD16-F51C-B332-1FA6C19B59C9}"/>
              </a:ext>
            </a:extLst>
          </p:cNvPr>
          <p:cNvSpPr>
            <a:spLocks/>
          </p:cNvSpPr>
          <p:nvPr/>
        </p:nvSpPr>
        <p:spPr bwMode="auto">
          <a:xfrm>
            <a:off x="1430338" y="4029075"/>
            <a:ext cx="28575" cy="127000"/>
          </a:xfrm>
          <a:custGeom>
            <a:avLst/>
            <a:gdLst>
              <a:gd name="T0" fmla="*/ 6 w 18"/>
              <a:gd name="T1" fmla="*/ 2 h 80"/>
              <a:gd name="T2" fmla="*/ 6 w 18"/>
              <a:gd name="T3" fmla="*/ 3 h 80"/>
              <a:gd name="T4" fmla="*/ 5 w 18"/>
              <a:gd name="T5" fmla="*/ 8 h 80"/>
              <a:gd name="T6" fmla="*/ 2 w 18"/>
              <a:gd name="T7" fmla="*/ 15 h 80"/>
              <a:gd name="T8" fmla="*/ 1 w 18"/>
              <a:gd name="T9" fmla="*/ 24 h 80"/>
              <a:gd name="T10" fmla="*/ 0 w 18"/>
              <a:gd name="T11" fmla="*/ 36 h 80"/>
              <a:gd name="T12" fmla="*/ 1 w 18"/>
              <a:gd name="T13" fmla="*/ 50 h 80"/>
              <a:gd name="T14" fmla="*/ 2 w 18"/>
              <a:gd name="T15" fmla="*/ 65 h 80"/>
              <a:gd name="T16" fmla="*/ 5 w 18"/>
              <a:gd name="T17" fmla="*/ 80 h 80"/>
              <a:gd name="T18" fmla="*/ 16 w 18"/>
              <a:gd name="T19" fmla="*/ 80 h 80"/>
              <a:gd name="T20" fmla="*/ 16 w 18"/>
              <a:gd name="T21" fmla="*/ 78 h 80"/>
              <a:gd name="T22" fmla="*/ 15 w 18"/>
              <a:gd name="T23" fmla="*/ 71 h 80"/>
              <a:gd name="T24" fmla="*/ 14 w 18"/>
              <a:gd name="T25" fmla="*/ 62 h 80"/>
              <a:gd name="T26" fmla="*/ 13 w 18"/>
              <a:gd name="T27" fmla="*/ 50 h 80"/>
              <a:gd name="T28" fmla="*/ 12 w 18"/>
              <a:gd name="T29" fmla="*/ 37 h 80"/>
              <a:gd name="T30" fmla="*/ 12 w 18"/>
              <a:gd name="T31" fmla="*/ 24 h 80"/>
              <a:gd name="T32" fmla="*/ 14 w 18"/>
              <a:gd name="T33" fmla="*/ 11 h 80"/>
              <a:gd name="T34" fmla="*/ 18 w 18"/>
              <a:gd name="T35" fmla="*/ 1 h 80"/>
              <a:gd name="T36" fmla="*/ 18 w 18"/>
              <a:gd name="T37" fmla="*/ 1 h 80"/>
              <a:gd name="T38" fmla="*/ 18 w 18"/>
              <a:gd name="T39" fmla="*/ 1 h 80"/>
              <a:gd name="T40" fmla="*/ 18 w 18"/>
              <a:gd name="T41" fmla="*/ 1 h 80"/>
              <a:gd name="T42" fmla="*/ 16 w 18"/>
              <a:gd name="T43" fmla="*/ 0 h 80"/>
              <a:gd name="T44" fmla="*/ 15 w 18"/>
              <a:gd name="T45" fmla="*/ 0 h 80"/>
              <a:gd name="T46" fmla="*/ 13 w 18"/>
              <a:gd name="T47" fmla="*/ 0 h 80"/>
              <a:gd name="T48" fmla="*/ 9 w 18"/>
              <a:gd name="T49" fmla="*/ 1 h 80"/>
              <a:gd name="T50" fmla="*/ 6 w 18"/>
              <a:gd name="T51" fmla="*/ 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 h="80">
                <a:moveTo>
                  <a:pt x="6" y="2"/>
                </a:moveTo>
                <a:lnTo>
                  <a:pt x="6" y="3"/>
                </a:lnTo>
                <a:lnTo>
                  <a:pt x="5" y="8"/>
                </a:lnTo>
                <a:lnTo>
                  <a:pt x="2" y="15"/>
                </a:lnTo>
                <a:lnTo>
                  <a:pt x="1" y="24"/>
                </a:lnTo>
                <a:lnTo>
                  <a:pt x="0" y="36"/>
                </a:lnTo>
                <a:lnTo>
                  <a:pt x="1" y="50"/>
                </a:lnTo>
                <a:lnTo>
                  <a:pt x="2" y="65"/>
                </a:lnTo>
                <a:lnTo>
                  <a:pt x="5" y="80"/>
                </a:lnTo>
                <a:lnTo>
                  <a:pt x="16" y="80"/>
                </a:lnTo>
                <a:lnTo>
                  <a:pt x="16" y="78"/>
                </a:lnTo>
                <a:lnTo>
                  <a:pt x="15" y="71"/>
                </a:lnTo>
                <a:lnTo>
                  <a:pt x="14" y="62"/>
                </a:lnTo>
                <a:lnTo>
                  <a:pt x="13" y="50"/>
                </a:lnTo>
                <a:lnTo>
                  <a:pt x="12" y="37"/>
                </a:lnTo>
                <a:lnTo>
                  <a:pt x="12" y="24"/>
                </a:lnTo>
                <a:lnTo>
                  <a:pt x="14" y="11"/>
                </a:lnTo>
                <a:lnTo>
                  <a:pt x="18" y="1"/>
                </a:lnTo>
                <a:lnTo>
                  <a:pt x="18" y="1"/>
                </a:lnTo>
                <a:lnTo>
                  <a:pt x="18" y="1"/>
                </a:lnTo>
                <a:lnTo>
                  <a:pt x="18" y="1"/>
                </a:lnTo>
                <a:lnTo>
                  <a:pt x="16" y="0"/>
                </a:lnTo>
                <a:lnTo>
                  <a:pt x="15" y="0"/>
                </a:lnTo>
                <a:lnTo>
                  <a:pt x="13" y="0"/>
                </a:lnTo>
                <a:lnTo>
                  <a:pt x="9" y="1"/>
                </a:lnTo>
                <a:lnTo>
                  <a:pt x="6" y="2"/>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40" name="Freeform 36">
            <a:extLst>
              <a:ext uri="{FF2B5EF4-FFF2-40B4-BE49-F238E27FC236}">
                <a16:creationId xmlns:a16="http://schemas.microsoft.com/office/drawing/2014/main" id="{212E8F0F-E6A2-33C1-6786-3EC425BB8089}"/>
              </a:ext>
            </a:extLst>
          </p:cNvPr>
          <p:cNvSpPr>
            <a:spLocks/>
          </p:cNvSpPr>
          <p:nvPr/>
        </p:nvSpPr>
        <p:spPr bwMode="auto">
          <a:xfrm>
            <a:off x="1431925" y="4038600"/>
            <a:ext cx="22225" cy="109538"/>
          </a:xfrm>
          <a:custGeom>
            <a:avLst/>
            <a:gdLst>
              <a:gd name="T0" fmla="*/ 5 w 14"/>
              <a:gd name="T1" fmla="*/ 1 h 69"/>
              <a:gd name="T2" fmla="*/ 5 w 14"/>
              <a:gd name="T3" fmla="*/ 2 h 69"/>
              <a:gd name="T4" fmla="*/ 4 w 14"/>
              <a:gd name="T5" fmla="*/ 7 h 69"/>
              <a:gd name="T6" fmla="*/ 3 w 14"/>
              <a:gd name="T7" fmla="*/ 12 h 69"/>
              <a:gd name="T8" fmla="*/ 1 w 14"/>
              <a:gd name="T9" fmla="*/ 21 h 69"/>
              <a:gd name="T10" fmla="*/ 0 w 14"/>
              <a:gd name="T11" fmla="*/ 30 h 69"/>
              <a:gd name="T12" fmla="*/ 0 w 14"/>
              <a:gd name="T13" fmla="*/ 42 h 69"/>
              <a:gd name="T14" fmla="*/ 1 w 14"/>
              <a:gd name="T15" fmla="*/ 54 h 69"/>
              <a:gd name="T16" fmla="*/ 4 w 14"/>
              <a:gd name="T17" fmla="*/ 69 h 69"/>
              <a:gd name="T18" fmla="*/ 14 w 14"/>
              <a:gd name="T19" fmla="*/ 67 h 69"/>
              <a:gd name="T20" fmla="*/ 13 w 14"/>
              <a:gd name="T21" fmla="*/ 66 h 69"/>
              <a:gd name="T22" fmla="*/ 13 w 14"/>
              <a:gd name="T23" fmla="*/ 60 h 69"/>
              <a:gd name="T24" fmla="*/ 12 w 14"/>
              <a:gd name="T25" fmla="*/ 52 h 69"/>
              <a:gd name="T26" fmla="*/ 11 w 14"/>
              <a:gd name="T27" fmla="*/ 42 h 69"/>
              <a:gd name="T28" fmla="*/ 10 w 14"/>
              <a:gd name="T29" fmla="*/ 31 h 69"/>
              <a:gd name="T30" fmla="*/ 10 w 14"/>
              <a:gd name="T31" fmla="*/ 19 h 69"/>
              <a:gd name="T32" fmla="*/ 12 w 14"/>
              <a:gd name="T33" fmla="*/ 9 h 69"/>
              <a:gd name="T34" fmla="*/ 14 w 14"/>
              <a:gd name="T35" fmla="*/ 1 h 69"/>
              <a:gd name="T36" fmla="*/ 14 w 14"/>
              <a:gd name="T37" fmla="*/ 1 h 69"/>
              <a:gd name="T38" fmla="*/ 14 w 14"/>
              <a:gd name="T39" fmla="*/ 0 h 69"/>
              <a:gd name="T40" fmla="*/ 14 w 14"/>
              <a:gd name="T41" fmla="*/ 0 h 69"/>
              <a:gd name="T42" fmla="*/ 14 w 14"/>
              <a:gd name="T43" fmla="*/ 0 h 69"/>
              <a:gd name="T44" fmla="*/ 13 w 14"/>
              <a:gd name="T45" fmla="*/ 0 h 69"/>
              <a:gd name="T46" fmla="*/ 11 w 14"/>
              <a:gd name="T47" fmla="*/ 0 h 69"/>
              <a:gd name="T48" fmla="*/ 8 w 14"/>
              <a:gd name="T49" fmla="*/ 0 h 69"/>
              <a:gd name="T50" fmla="*/ 5 w 14"/>
              <a:gd name="T51" fmla="*/ 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 h="69">
                <a:moveTo>
                  <a:pt x="5" y="1"/>
                </a:moveTo>
                <a:lnTo>
                  <a:pt x="5" y="2"/>
                </a:lnTo>
                <a:lnTo>
                  <a:pt x="4" y="7"/>
                </a:lnTo>
                <a:lnTo>
                  <a:pt x="3" y="12"/>
                </a:lnTo>
                <a:lnTo>
                  <a:pt x="1" y="21"/>
                </a:lnTo>
                <a:lnTo>
                  <a:pt x="0" y="30"/>
                </a:lnTo>
                <a:lnTo>
                  <a:pt x="0" y="42"/>
                </a:lnTo>
                <a:lnTo>
                  <a:pt x="1" y="54"/>
                </a:lnTo>
                <a:lnTo>
                  <a:pt x="4" y="69"/>
                </a:lnTo>
                <a:lnTo>
                  <a:pt x="14" y="67"/>
                </a:lnTo>
                <a:lnTo>
                  <a:pt x="13" y="66"/>
                </a:lnTo>
                <a:lnTo>
                  <a:pt x="13" y="60"/>
                </a:lnTo>
                <a:lnTo>
                  <a:pt x="12" y="52"/>
                </a:lnTo>
                <a:lnTo>
                  <a:pt x="11" y="42"/>
                </a:lnTo>
                <a:lnTo>
                  <a:pt x="10" y="31"/>
                </a:lnTo>
                <a:lnTo>
                  <a:pt x="10" y="19"/>
                </a:lnTo>
                <a:lnTo>
                  <a:pt x="12" y="9"/>
                </a:lnTo>
                <a:lnTo>
                  <a:pt x="14" y="1"/>
                </a:lnTo>
                <a:lnTo>
                  <a:pt x="14" y="1"/>
                </a:lnTo>
                <a:lnTo>
                  <a:pt x="14" y="0"/>
                </a:lnTo>
                <a:lnTo>
                  <a:pt x="14" y="0"/>
                </a:lnTo>
                <a:lnTo>
                  <a:pt x="14" y="0"/>
                </a:lnTo>
                <a:lnTo>
                  <a:pt x="13" y="0"/>
                </a:lnTo>
                <a:lnTo>
                  <a:pt x="11" y="0"/>
                </a:lnTo>
                <a:lnTo>
                  <a:pt x="8" y="0"/>
                </a:lnTo>
                <a:lnTo>
                  <a:pt x="5" y="1"/>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41" name="Freeform 37">
            <a:extLst>
              <a:ext uri="{FF2B5EF4-FFF2-40B4-BE49-F238E27FC236}">
                <a16:creationId xmlns:a16="http://schemas.microsoft.com/office/drawing/2014/main" id="{D845836B-3275-DAA7-732F-D87024AF5062}"/>
              </a:ext>
            </a:extLst>
          </p:cNvPr>
          <p:cNvSpPr>
            <a:spLocks/>
          </p:cNvSpPr>
          <p:nvPr/>
        </p:nvSpPr>
        <p:spPr bwMode="auto">
          <a:xfrm>
            <a:off x="1433513" y="4046538"/>
            <a:ext cx="19050" cy="88900"/>
          </a:xfrm>
          <a:custGeom>
            <a:avLst/>
            <a:gdLst>
              <a:gd name="T0" fmla="*/ 4 w 12"/>
              <a:gd name="T1" fmla="*/ 2 h 56"/>
              <a:gd name="T2" fmla="*/ 3 w 12"/>
              <a:gd name="T3" fmla="*/ 2 h 56"/>
              <a:gd name="T4" fmla="*/ 3 w 12"/>
              <a:gd name="T5" fmla="*/ 5 h 56"/>
              <a:gd name="T6" fmla="*/ 2 w 12"/>
              <a:gd name="T7" fmla="*/ 11 h 56"/>
              <a:gd name="T8" fmla="*/ 0 w 12"/>
              <a:gd name="T9" fmla="*/ 17 h 56"/>
              <a:gd name="T10" fmla="*/ 0 w 12"/>
              <a:gd name="T11" fmla="*/ 25 h 56"/>
              <a:gd name="T12" fmla="*/ 0 w 12"/>
              <a:gd name="T13" fmla="*/ 35 h 56"/>
              <a:gd name="T14" fmla="*/ 2 w 12"/>
              <a:gd name="T15" fmla="*/ 46 h 56"/>
              <a:gd name="T16" fmla="*/ 3 w 12"/>
              <a:gd name="T17" fmla="*/ 56 h 56"/>
              <a:gd name="T18" fmla="*/ 11 w 12"/>
              <a:gd name="T19" fmla="*/ 56 h 56"/>
              <a:gd name="T20" fmla="*/ 11 w 12"/>
              <a:gd name="T21" fmla="*/ 55 h 56"/>
              <a:gd name="T22" fmla="*/ 10 w 12"/>
              <a:gd name="T23" fmla="*/ 51 h 56"/>
              <a:gd name="T24" fmla="*/ 10 w 12"/>
              <a:gd name="T25" fmla="*/ 44 h 56"/>
              <a:gd name="T26" fmla="*/ 9 w 12"/>
              <a:gd name="T27" fmla="*/ 35 h 56"/>
              <a:gd name="T28" fmla="*/ 7 w 12"/>
              <a:gd name="T29" fmla="*/ 26 h 56"/>
              <a:gd name="T30" fmla="*/ 9 w 12"/>
              <a:gd name="T31" fmla="*/ 17 h 56"/>
              <a:gd name="T32" fmla="*/ 10 w 12"/>
              <a:gd name="T33" fmla="*/ 7 h 56"/>
              <a:gd name="T34" fmla="*/ 12 w 12"/>
              <a:gd name="T35" fmla="*/ 0 h 56"/>
              <a:gd name="T36" fmla="*/ 12 w 12"/>
              <a:gd name="T37" fmla="*/ 0 h 56"/>
              <a:gd name="T38" fmla="*/ 12 w 12"/>
              <a:gd name="T39" fmla="*/ 0 h 56"/>
              <a:gd name="T40" fmla="*/ 12 w 12"/>
              <a:gd name="T41" fmla="*/ 0 h 56"/>
              <a:gd name="T42" fmla="*/ 11 w 12"/>
              <a:gd name="T43" fmla="*/ 0 h 56"/>
              <a:gd name="T44" fmla="*/ 10 w 12"/>
              <a:gd name="T45" fmla="*/ 0 h 56"/>
              <a:gd name="T46" fmla="*/ 9 w 12"/>
              <a:gd name="T47" fmla="*/ 0 h 56"/>
              <a:gd name="T48" fmla="*/ 6 w 12"/>
              <a:gd name="T49" fmla="*/ 0 h 56"/>
              <a:gd name="T50" fmla="*/ 4 w 12"/>
              <a:gd name="T51"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56">
                <a:moveTo>
                  <a:pt x="4" y="2"/>
                </a:moveTo>
                <a:lnTo>
                  <a:pt x="3" y="2"/>
                </a:lnTo>
                <a:lnTo>
                  <a:pt x="3" y="5"/>
                </a:lnTo>
                <a:lnTo>
                  <a:pt x="2" y="11"/>
                </a:lnTo>
                <a:lnTo>
                  <a:pt x="0" y="17"/>
                </a:lnTo>
                <a:lnTo>
                  <a:pt x="0" y="25"/>
                </a:lnTo>
                <a:lnTo>
                  <a:pt x="0" y="35"/>
                </a:lnTo>
                <a:lnTo>
                  <a:pt x="2" y="46"/>
                </a:lnTo>
                <a:lnTo>
                  <a:pt x="3" y="56"/>
                </a:lnTo>
                <a:lnTo>
                  <a:pt x="11" y="56"/>
                </a:lnTo>
                <a:lnTo>
                  <a:pt x="11" y="55"/>
                </a:lnTo>
                <a:lnTo>
                  <a:pt x="10" y="51"/>
                </a:lnTo>
                <a:lnTo>
                  <a:pt x="10" y="44"/>
                </a:lnTo>
                <a:lnTo>
                  <a:pt x="9" y="35"/>
                </a:lnTo>
                <a:lnTo>
                  <a:pt x="7" y="26"/>
                </a:lnTo>
                <a:lnTo>
                  <a:pt x="9" y="17"/>
                </a:lnTo>
                <a:lnTo>
                  <a:pt x="10" y="7"/>
                </a:lnTo>
                <a:lnTo>
                  <a:pt x="12" y="0"/>
                </a:lnTo>
                <a:lnTo>
                  <a:pt x="12" y="0"/>
                </a:lnTo>
                <a:lnTo>
                  <a:pt x="12" y="0"/>
                </a:lnTo>
                <a:lnTo>
                  <a:pt x="12" y="0"/>
                </a:lnTo>
                <a:lnTo>
                  <a:pt x="11" y="0"/>
                </a:lnTo>
                <a:lnTo>
                  <a:pt x="10" y="0"/>
                </a:lnTo>
                <a:lnTo>
                  <a:pt x="9" y="0"/>
                </a:lnTo>
                <a:lnTo>
                  <a:pt x="6" y="0"/>
                </a:lnTo>
                <a:lnTo>
                  <a:pt x="4" y="2"/>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42" name="Freeform 38">
            <a:extLst>
              <a:ext uri="{FF2B5EF4-FFF2-40B4-BE49-F238E27FC236}">
                <a16:creationId xmlns:a16="http://schemas.microsoft.com/office/drawing/2014/main" id="{39BAC269-18C4-8177-210B-BE912695EC33}"/>
              </a:ext>
            </a:extLst>
          </p:cNvPr>
          <p:cNvSpPr>
            <a:spLocks/>
          </p:cNvSpPr>
          <p:nvPr/>
        </p:nvSpPr>
        <p:spPr bwMode="auto">
          <a:xfrm>
            <a:off x="1433513" y="4054475"/>
            <a:ext cx="15875" cy="73025"/>
          </a:xfrm>
          <a:custGeom>
            <a:avLst/>
            <a:gdLst>
              <a:gd name="T0" fmla="*/ 4 w 10"/>
              <a:gd name="T1" fmla="*/ 1 h 46"/>
              <a:gd name="T2" fmla="*/ 3 w 10"/>
              <a:gd name="T3" fmla="*/ 2 h 46"/>
              <a:gd name="T4" fmla="*/ 3 w 10"/>
              <a:gd name="T5" fmla="*/ 5 h 46"/>
              <a:gd name="T6" fmla="*/ 2 w 10"/>
              <a:gd name="T7" fmla="*/ 8 h 46"/>
              <a:gd name="T8" fmla="*/ 2 w 10"/>
              <a:gd name="T9" fmla="*/ 14 h 46"/>
              <a:gd name="T10" fmla="*/ 0 w 10"/>
              <a:gd name="T11" fmla="*/ 21 h 46"/>
              <a:gd name="T12" fmla="*/ 0 w 10"/>
              <a:gd name="T13" fmla="*/ 28 h 46"/>
              <a:gd name="T14" fmla="*/ 2 w 10"/>
              <a:gd name="T15" fmla="*/ 36 h 46"/>
              <a:gd name="T16" fmla="*/ 3 w 10"/>
              <a:gd name="T17" fmla="*/ 46 h 46"/>
              <a:gd name="T18" fmla="*/ 10 w 10"/>
              <a:gd name="T19" fmla="*/ 46 h 46"/>
              <a:gd name="T20" fmla="*/ 10 w 10"/>
              <a:gd name="T21" fmla="*/ 43 h 46"/>
              <a:gd name="T22" fmla="*/ 9 w 10"/>
              <a:gd name="T23" fmla="*/ 40 h 46"/>
              <a:gd name="T24" fmla="*/ 7 w 10"/>
              <a:gd name="T25" fmla="*/ 35 h 46"/>
              <a:gd name="T26" fmla="*/ 7 w 10"/>
              <a:gd name="T27" fmla="*/ 28 h 46"/>
              <a:gd name="T28" fmla="*/ 6 w 10"/>
              <a:gd name="T29" fmla="*/ 21 h 46"/>
              <a:gd name="T30" fmla="*/ 7 w 10"/>
              <a:gd name="T31" fmla="*/ 14 h 46"/>
              <a:gd name="T32" fmla="*/ 7 w 10"/>
              <a:gd name="T33" fmla="*/ 7 h 46"/>
              <a:gd name="T34" fmla="*/ 10 w 10"/>
              <a:gd name="T35" fmla="*/ 1 h 46"/>
              <a:gd name="T36" fmla="*/ 10 w 10"/>
              <a:gd name="T37" fmla="*/ 1 h 46"/>
              <a:gd name="T38" fmla="*/ 10 w 10"/>
              <a:gd name="T39" fmla="*/ 1 h 46"/>
              <a:gd name="T40" fmla="*/ 10 w 10"/>
              <a:gd name="T41" fmla="*/ 0 h 46"/>
              <a:gd name="T42" fmla="*/ 10 w 10"/>
              <a:gd name="T43" fmla="*/ 0 h 46"/>
              <a:gd name="T44" fmla="*/ 9 w 10"/>
              <a:gd name="T45" fmla="*/ 0 h 46"/>
              <a:gd name="T46" fmla="*/ 7 w 10"/>
              <a:gd name="T47" fmla="*/ 0 h 46"/>
              <a:gd name="T48" fmla="*/ 6 w 10"/>
              <a:gd name="T49" fmla="*/ 1 h 46"/>
              <a:gd name="T50" fmla="*/ 4 w 10"/>
              <a:gd name="T51"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46">
                <a:moveTo>
                  <a:pt x="4" y="1"/>
                </a:moveTo>
                <a:lnTo>
                  <a:pt x="3" y="2"/>
                </a:lnTo>
                <a:lnTo>
                  <a:pt x="3" y="5"/>
                </a:lnTo>
                <a:lnTo>
                  <a:pt x="2" y="8"/>
                </a:lnTo>
                <a:lnTo>
                  <a:pt x="2" y="14"/>
                </a:lnTo>
                <a:lnTo>
                  <a:pt x="0" y="21"/>
                </a:lnTo>
                <a:lnTo>
                  <a:pt x="0" y="28"/>
                </a:lnTo>
                <a:lnTo>
                  <a:pt x="2" y="36"/>
                </a:lnTo>
                <a:lnTo>
                  <a:pt x="3" y="46"/>
                </a:lnTo>
                <a:lnTo>
                  <a:pt x="10" y="46"/>
                </a:lnTo>
                <a:lnTo>
                  <a:pt x="10" y="43"/>
                </a:lnTo>
                <a:lnTo>
                  <a:pt x="9" y="40"/>
                </a:lnTo>
                <a:lnTo>
                  <a:pt x="7" y="35"/>
                </a:lnTo>
                <a:lnTo>
                  <a:pt x="7" y="28"/>
                </a:lnTo>
                <a:lnTo>
                  <a:pt x="6" y="21"/>
                </a:lnTo>
                <a:lnTo>
                  <a:pt x="7" y="14"/>
                </a:lnTo>
                <a:lnTo>
                  <a:pt x="7" y="7"/>
                </a:lnTo>
                <a:lnTo>
                  <a:pt x="10" y="1"/>
                </a:lnTo>
                <a:lnTo>
                  <a:pt x="10" y="1"/>
                </a:lnTo>
                <a:lnTo>
                  <a:pt x="10" y="1"/>
                </a:lnTo>
                <a:lnTo>
                  <a:pt x="10" y="0"/>
                </a:lnTo>
                <a:lnTo>
                  <a:pt x="10" y="0"/>
                </a:lnTo>
                <a:lnTo>
                  <a:pt x="9" y="0"/>
                </a:lnTo>
                <a:lnTo>
                  <a:pt x="7" y="0"/>
                </a:lnTo>
                <a:lnTo>
                  <a:pt x="6" y="1"/>
                </a:lnTo>
                <a:lnTo>
                  <a:pt x="4"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43" name="Freeform 39">
            <a:extLst>
              <a:ext uri="{FF2B5EF4-FFF2-40B4-BE49-F238E27FC236}">
                <a16:creationId xmlns:a16="http://schemas.microsoft.com/office/drawing/2014/main" id="{36C47B55-C1B0-1E53-3319-57932609C07B}"/>
              </a:ext>
            </a:extLst>
          </p:cNvPr>
          <p:cNvSpPr>
            <a:spLocks/>
          </p:cNvSpPr>
          <p:nvPr/>
        </p:nvSpPr>
        <p:spPr bwMode="auto">
          <a:xfrm>
            <a:off x="1436688" y="4064000"/>
            <a:ext cx="11112" cy="52388"/>
          </a:xfrm>
          <a:custGeom>
            <a:avLst/>
            <a:gdLst>
              <a:gd name="T0" fmla="*/ 2 w 7"/>
              <a:gd name="T1" fmla="*/ 1 h 33"/>
              <a:gd name="T2" fmla="*/ 1 w 7"/>
              <a:gd name="T3" fmla="*/ 1 h 33"/>
              <a:gd name="T4" fmla="*/ 1 w 7"/>
              <a:gd name="T5" fmla="*/ 3 h 33"/>
              <a:gd name="T6" fmla="*/ 0 w 7"/>
              <a:gd name="T7" fmla="*/ 6 h 33"/>
              <a:gd name="T8" fmla="*/ 0 w 7"/>
              <a:gd name="T9" fmla="*/ 10 h 33"/>
              <a:gd name="T10" fmla="*/ 0 w 7"/>
              <a:gd name="T11" fmla="*/ 15 h 33"/>
              <a:gd name="T12" fmla="*/ 0 w 7"/>
              <a:gd name="T13" fmla="*/ 20 h 33"/>
              <a:gd name="T14" fmla="*/ 0 w 7"/>
              <a:gd name="T15" fmla="*/ 27 h 33"/>
              <a:gd name="T16" fmla="*/ 1 w 7"/>
              <a:gd name="T17" fmla="*/ 33 h 33"/>
              <a:gd name="T18" fmla="*/ 5 w 7"/>
              <a:gd name="T19" fmla="*/ 33 h 33"/>
              <a:gd name="T20" fmla="*/ 5 w 7"/>
              <a:gd name="T21" fmla="*/ 31 h 33"/>
              <a:gd name="T22" fmla="*/ 5 w 7"/>
              <a:gd name="T23" fmla="*/ 29 h 33"/>
              <a:gd name="T24" fmla="*/ 4 w 7"/>
              <a:gd name="T25" fmla="*/ 26 h 33"/>
              <a:gd name="T26" fmla="*/ 4 w 7"/>
              <a:gd name="T27" fmla="*/ 20 h 33"/>
              <a:gd name="T28" fmla="*/ 4 w 7"/>
              <a:gd name="T29" fmla="*/ 15 h 33"/>
              <a:gd name="T30" fmla="*/ 4 w 7"/>
              <a:gd name="T31" fmla="*/ 9 h 33"/>
              <a:gd name="T32" fmla="*/ 4 w 7"/>
              <a:gd name="T33" fmla="*/ 5 h 33"/>
              <a:gd name="T34" fmla="*/ 7 w 7"/>
              <a:gd name="T35" fmla="*/ 0 h 33"/>
              <a:gd name="T36" fmla="*/ 7 w 7"/>
              <a:gd name="T37" fmla="*/ 0 h 33"/>
              <a:gd name="T38" fmla="*/ 7 w 7"/>
              <a:gd name="T39" fmla="*/ 0 h 33"/>
              <a:gd name="T40" fmla="*/ 5 w 7"/>
              <a:gd name="T41" fmla="*/ 0 h 33"/>
              <a:gd name="T42" fmla="*/ 5 w 7"/>
              <a:gd name="T43" fmla="*/ 0 h 33"/>
              <a:gd name="T44" fmla="*/ 5 w 7"/>
              <a:gd name="T45" fmla="*/ 0 h 33"/>
              <a:gd name="T46" fmla="*/ 4 w 7"/>
              <a:gd name="T47" fmla="*/ 0 h 33"/>
              <a:gd name="T48" fmla="*/ 3 w 7"/>
              <a:gd name="T49" fmla="*/ 0 h 33"/>
              <a:gd name="T50" fmla="*/ 2 w 7"/>
              <a:gd name="T51"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 h="33">
                <a:moveTo>
                  <a:pt x="2" y="1"/>
                </a:moveTo>
                <a:lnTo>
                  <a:pt x="1" y="1"/>
                </a:lnTo>
                <a:lnTo>
                  <a:pt x="1" y="3"/>
                </a:lnTo>
                <a:lnTo>
                  <a:pt x="0" y="6"/>
                </a:lnTo>
                <a:lnTo>
                  <a:pt x="0" y="10"/>
                </a:lnTo>
                <a:lnTo>
                  <a:pt x="0" y="15"/>
                </a:lnTo>
                <a:lnTo>
                  <a:pt x="0" y="20"/>
                </a:lnTo>
                <a:lnTo>
                  <a:pt x="0" y="27"/>
                </a:lnTo>
                <a:lnTo>
                  <a:pt x="1" y="33"/>
                </a:lnTo>
                <a:lnTo>
                  <a:pt x="5" y="33"/>
                </a:lnTo>
                <a:lnTo>
                  <a:pt x="5" y="31"/>
                </a:lnTo>
                <a:lnTo>
                  <a:pt x="5" y="29"/>
                </a:lnTo>
                <a:lnTo>
                  <a:pt x="4" y="26"/>
                </a:lnTo>
                <a:lnTo>
                  <a:pt x="4" y="20"/>
                </a:lnTo>
                <a:lnTo>
                  <a:pt x="4" y="15"/>
                </a:lnTo>
                <a:lnTo>
                  <a:pt x="4" y="9"/>
                </a:lnTo>
                <a:lnTo>
                  <a:pt x="4" y="5"/>
                </a:lnTo>
                <a:lnTo>
                  <a:pt x="7" y="0"/>
                </a:lnTo>
                <a:lnTo>
                  <a:pt x="7" y="0"/>
                </a:lnTo>
                <a:lnTo>
                  <a:pt x="7" y="0"/>
                </a:lnTo>
                <a:lnTo>
                  <a:pt x="5" y="0"/>
                </a:lnTo>
                <a:lnTo>
                  <a:pt x="5" y="0"/>
                </a:lnTo>
                <a:lnTo>
                  <a:pt x="5" y="0"/>
                </a:lnTo>
                <a:lnTo>
                  <a:pt x="4" y="0"/>
                </a:lnTo>
                <a:lnTo>
                  <a:pt x="3" y="0"/>
                </a:lnTo>
                <a:lnTo>
                  <a:pt x="2" y="1"/>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44" name="Freeform 40">
            <a:extLst>
              <a:ext uri="{FF2B5EF4-FFF2-40B4-BE49-F238E27FC236}">
                <a16:creationId xmlns:a16="http://schemas.microsoft.com/office/drawing/2014/main" id="{1041C5C0-2F74-3B2B-4E60-322FB6B16ED1}"/>
              </a:ext>
            </a:extLst>
          </p:cNvPr>
          <p:cNvSpPr>
            <a:spLocks/>
          </p:cNvSpPr>
          <p:nvPr/>
        </p:nvSpPr>
        <p:spPr bwMode="auto">
          <a:xfrm>
            <a:off x="1587500" y="4011613"/>
            <a:ext cx="38100" cy="142875"/>
          </a:xfrm>
          <a:custGeom>
            <a:avLst/>
            <a:gdLst>
              <a:gd name="T0" fmla="*/ 24 w 24"/>
              <a:gd name="T1" fmla="*/ 1 h 90"/>
              <a:gd name="T2" fmla="*/ 22 w 24"/>
              <a:gd name="T3" fmla="*/ 1 h 90"/>
              <a:gd name="T4" fmla="*/ 21 w 24"/>
              <a:gd name="T5" fmla="*/ 4 h 90"/>
              <a:gd name="T6" fmla="*/ 19 w 24"/>
              <a:gd name="T7" fmla="*/ 8 h 90"/>
              <a:gd name="T8" fmla="*/ 17 w 24"/>
              <a:gd name="T9" fmla="*/ 17 h 90"/>
              <a:gd name="T10" fmla="*/ 15 w 24"/>
              <a:gd name="T11" fmla="*/ 28 h 90"/>
              <a:gd name="T12" fmla="*/ 14 w 24"/>
              <a:gd name="T13" fmla="*/ 43 h 90"/>
              <a:gd name="T14" fmla="*/ 15 w 24"/>
              <a:gd name="T15" fmla="*/ 64 h 90"/>
              <a:gd name="T16" fmla="*/ 18 w 24"/>
              <a:gd name="T17" fmla="*/ 90 h 90"/>
              <a:gd name="T18" fmla="*/ 5 w 24"/>
              <a:gd name="T19" fmla="*/ 90 h 90"/>
              <a:gd name="T20" fmla="*/ 4 w 24"/>
              <a:gd name="T21" fmla="*/ 88 h 90"/>
              <a:gd name="T22" fmla="*/ 3 w 24"/>
              <a:gd name="T23" fmla="*/ 81 h 90"/>
              <a:gd name="T24" fmla="*/ 1 w 24"/>
              <a:gd name="T25" fmla="*/ 69 h 90"/>
              <a:gd name="T26" fmla="*/ 0 w 24"/>
              <a:gd name="T27" fmla="*/ 56 h 90"/>
              <a:gd name="T28" fmla="*/ 0 w 24"/>
              <a:gd name="T29" fmla="*/ 41 h 90"/>
              <a:gd name="T30" fmla="*/ 1 w 24"/>
              <a:gd name="T31" fmla="*/ 27 h 90"/>
              <a:gd name="T32" fmla="*/ 4 w 24"/>
              <a:gd name="T33" fmla="*/ 13 h 90"/>
              <a:gd name="T34" fmla="*/ 7 w 24"/>
              <a:gd name="T35" fmla="*/ 0 h 90"/>
              <a:gd name="T36" fmla="*/ 24 w 24"/>
              <a:gd name="T37" fmla="*/ 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90">
                <a:moveTo>
                  <a:pt x="24" y="1"/>
                </a:moveTo>
                <a:lnTo>
                  <a:pt x="22" y="1"/>
                </a:lnTo>
                <a:lnTo>
                  <a:pt x="21" y="4"/>
                </a:lnTo>
                <a:lnTo>
                  <a:pt x="19" y="8"/>
                </a:lnTo>
                <a:lnTo>
                  <a:pt x="17" y="17"/>
                </a:lnTo>
                <a:lnTo>
                  <a:pt x="15" y="28"/>
                </a:lnTo>
                <a:lnTo>
                  <a:pt x="14" y="43"/>
                </a:lnTo>
                <a:lnTo>
                  <a:pt x="15" y="64"/>
                </a:lnTo>
                <a:lnTo>
                  <a:pt x="18" y="90"/>
                </a:lnTo>
                <a:lnTo>
                  <a:pt x="5" y="90"/>
                </a:lnTo>
                <a:lnTo>
                  <a:pt x="4" y="88"/>
                </a:lnTo>
                <a:lnTo>
                  <a:pt x="3" y="81"/>
                </a:lnTo>
                <a:lnTo>
                  <a:pt x="1" y="69"/>
                </a:lnTo>
                <a:lnTo>
                  <a:pt x="0" y="56"/>
                </a:lnTo>
                <a:lnTo>
                  <a:pt x="0" y="41"/>
                </a:lnTo>
                <a:lnTo>
                  <a:pt x="1" y="27"/>
                </a:lnTo>
                <a:lnTo>
                  <a:pt x="4" y="13"/>
                </a:lnTo>
                <a:lnTo>
                  <a:pt x="7" y="0"/>
                </a:lnTo>
                <a:lnTo>
                  <a:pt x="24" y="1"/>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45" name="Freeform 41">
            <a:extLst>
              <a:ext uri="{FF2B5EF4-FFF2-40B4-BE49-F238E27FC236}">
                <a16:creationId xmlns:a16="http://schemas.microsoft.com/office/drawing/2014/main" id="{88958B74-1F62-9BEC-1561-63BEAD0644C6}"/>
              </a:ext>
            </a:extLst>
          </p:cNvPr>
          <p:cNvSpPr>
            <a:spLocks/>
          </p:cNvSpPr>
          <p:nvPr/>
        </p:nvSpPr>
        <p:spPr bwMode="auto">
          <a:xfrm>
            <a:off x="1589088" y="4022725"/>
            <a:ext cx="30162" cy="120650"/>
          </a:xfrm>
          <a:custGeom>
            <a:avLst/>
            <a:gdLst>
              <a:gd name="T0" fmla="*/ 19 w 19"/>
              <a:gd name="T1" fmla="*/ 0 h 76"/>
              <a:gd name="T2" fmla="*/ 19 w 19"/>
              <a:gd name="T3" fmla="*/ 0 h 76"/>
              <a:gd name="T4" fmla="*/ 18 w 19"/>
              <a:gd name="T5" fmla="*/ 3 h 76"/>
              <a:gd name="T6" fmla="*/ 17 w 19"/>
              <a:gd name="T7" fmla="*/ 7 h 76"/>
              <a:gd name="T8" fmla="*/ 14 w 19"/>
              <a:gd name="T9" fmla="*/ 13 h 76"/>
              <a:gd name="T10" fmla="*/ 13 w 19"/>
              <a:gd name="T11" fmla="*/ 22 h 76"/>
              <a:gd name="T12" fmla="*/ 12 w 19"/>
              <a:gd name="T13" fmla="*/ 36 h 76"/>
              <a:gd name="T14" fmla="*/ 13 w 19"/>
              <a:gd name="T15" fmla="*/ 54 h 76"/>
              <a:gd name="T16" fmla="*/ 14 w 19"/>
              <a:gd name="T17" fmla="*/ 76 h 76"/>
              <a:gd name="T18" fmla="*/ 4 w 19"/>
              <a:gd name="T19" fmla="*/ 76 h 76"/>
              <a:gd name="T20" fmla="*/ 4 w 19"/>
              <a:gd name="T21" fmla="*/ 74 h 76"/>
              <a:gd name="T22" fmla="*/ 3 w 19"/>
              <a:gd name="T23" fmla="*/ 68 h 76"/>
              <a:gd name="T24" fmla="*/ 2 w 19"/>
              <a:gd name="T25" fmla="*/ 59 h 76"/>
              <a:gd name="T26" fmla="*/ 0 w 19"/>
              <a:gd name="T27" fmla="*/ 47 h 76"/>
              <a:gd name="T28" fmla="*/ 0 w 19"/>
              <a:gd name="T29" fmla="*/ 35 h 76"/>
              <a:gd name="T30" fmla="*/ 0 w 19"/>
              <a:gd name="T31" fmla="*/ 22 h 76"/>
              <a:gd name="T32" fmla="*/ 3 w 19"/>
              <a:gd name="T33" fmla="*/ 10 h 76"/>
              <a:gd name="T34" fmla="*/ 6 w 19"/>
              <a:gd name="T35" fmla="*/ 0 h 76"/>
              <a:gd name="T36" fmla="*/ 19 w 19"/>
              <a:gd name="T3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76">
                <a:moveTo>
                  <a:pt x="19" y="0"/>
                </a:moveTo>
                <a:lnTo>
                  <a:pt x="19" y="0"/>
                </a:lnTo>
                <a:lnTo>
                  <a:pt x="18" y="3"/>
                </a:lnTo>
                <a:lnTo>
                  <a:pt x="17" y="7"/>
                </a:lnTo>
                <a:lnTo>
                  <a:pt x="14" y="13"/>
                </a:lnTo>
                <a:lnTo>
                  <a:pt x="13" y="22"/>
                </a:lnTo>
                <a:lnTo>
                  <a:pt x="12" y="36"/>
                </a:lnTo>
                <a:lnTo>
                  <a:pt x="13" y="54"/>
                </a:lnTo>
                <a:lnTo>
                  <a:pt x="14" y="76"/>
                </a:lnTo>
                <a:lnTo>
                  <a:pt x="4" y="76"/>
                </a:lnTo>
                <a:lnTo>
                  <a:pt x="4" y="74"/>
                </a:lnTo>
                <a:lnTo>
                  <a:pt x="3" y="68"/>
                </a:lnTo>
                <a:lnTo>
                  <a:pt x="2" y="59"/>
                </a:lnTo>
                <a:lnTo>
                  <a:pt x="0" y="47"/>
                </a:lnTo>
                <a:lnTo>
                  <a:pt x="0" y="35"/>
                </a:lnTo>
                <a:lnTo>
                  <a:pt x="0" y="22"/>
                </a:lnTo>
                <a:lnTo>
                  <a:pt x="3" y="10"/>
                </a:lnTo>
                <a:lnTo>
                  <a:pt x="6" y="0"/>
                </a:lnTo>
                <a:lnTo>
                  <a:pt x="19" y="0"/>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46" name="Freeform 42">
            <a:extLst>
              <a:ext uri="{FF2B5EF4-FFF2-40B4-BE49-F238E27FC236}">
                <a16:creationId xmlns:a16="http://schemas.microsoft.com/office/drawing/2014/main" id="{88C70832-DE80-26C2-6502-44068E933ADE}"/>
              </a:ext>
            </a:extLst>
          </p:cNvPr>
          <p:cNvSpPr>
            <a:spLocks/>
          </p:cNvSpPr>
          <p:nvPr/>
        </p:nvSpPr>
        <p:spPr bwMode="auto">
          <a:xfrm>
            <a:off x="1592263" y="4032250"/>
            <a:ext cx="23812" cy="100013"/>
          </a:xfrm>
          <a:custGeom>
            <a:avLst/>
            <a:gdLst>
              <a:gd name="T0" fmla="*/ 15 w 15"/>
              <a:gd name="T1" fmla="*/ 0 h 63"/>
              <a:gd name="T2" fmla="*/ 15 w 15"/>
              <a:gd name="T3" fmla="*/ 1 h 63"/>
              <a:gd name="T4" fmla="*/ 14 w 15"/>
              <a:gd name="T5" fmla="*/ 2 h 63"/>
              <a:gd name="T6" fmla="*/ 12 w 15"/>
              <a:gd name="T7" fmla="*/ 6 h 63"/>
              <a:gd name="T8" fmla="*/ 11 w 15"/>
              <a:gd name="T9" fmla="*/ 12 h 63"/>
              <a:gd name="T10" fmla="*/ 10 w 15"/>
              <a:gd name="T11" fmla="*/ 19 h 63"/>
              <a:gd name="T12" fmla="*/ 9 w 15"/>
              <a:gd name="T13" fmla="*/ 30 h 63"/>
              <a:gd name="T14" fmla="*/ 10 w 15"/>
              <a:gd name="T15" fmla="*/ 44 h 63"/>
              <a:gd name="T16" fmla="*/ 11 w 15"/>
              <a:gd name="T17" fmla="*/ 63 h 63"/>
              <a:gd name="T18" fmla="*/ 2 w 15"/>
              <a:gd name="T19" fmla="*/ 63 h 63"/>
              <a:gd name="T20" fmla="*/ 2 w 15"/>
              <a:gd name="T21" fmla="*/ 62 h 63"/>
              <a:gd name="T22" fmla="*/ 1 w 15"/>
              <a:gd name="T23" fmla="*/ 56 h 63"/>
              <a:gd name="T24" fmla="*/ 0 w 15"/>
              <a:gd name="T25" fmla="*/ 49 h 63"/>
              <a:gd name="T26" fmla="*/ 0 w 15"/>
              <a:gd name="T27" fmla="*/ 40 h 63"/>
              <a:gd name="T28" fmla="*/ 0 w 15"/>
              <a:gd name="T29" fmla="*/ 29 h 63"/>
              <a:gd name="T30" fmla="*/ 0 w 15"/>
              <a:gd name="T31" fmla="*/ 19 h 63"/>
              <a:gd name="T32" fmla="*/ 1 w 15"/>
              <a:gd name="T33" fmla="*/ 8 h 63"/>
              <a:gd name="T34" fmla="*/ 4 w 15"/>
              <a:gd name="T35" fmla="*/ 0 h 63"/>
              <a:gd name="T36" fmla="*/ 15 w 15"/>
              <a:gd name="T3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3">
                <a:moveTo>
                  <a:pt x="15" y="0"/>
                </a:moveTo>
                <a:lnTo>
                  <a:pt x="15" y="1"/>
                </a:lnTo>
                <a:lnTo>
                  <a:pt x="14" y="2"/>
                </a:lnTo>
                <a:lnTo>
                  <a:pt x="12" y="6"/>
                </a:lnTo>
                <a:lnTo>
                  <a:pt x="11" y="12"/>
                </a:lnTo>
                <a:lnTo>
                  <a:pt x="10" y="19"/>
                </a:lnTo>
                <a:lnTo>
                  <a:pt x="9" y="30"/>
                </a:lnTo>
                <a:lnTo>
                  <a:pt x="10" y="44"/>
                </a:lnTo>
                <a:lnTo>
                  <a:pt x="11" y="63"/>
                </a:lnTo>
                <a:lnTo>
                  <a:pt x="2" y="63"/>
                </a:lnTo>
                <a:lnTo>
                  <a:pt x="2" y="62"/>
                </a:lnTo>
                <a:lnTo>
                  <a:pt x="1" y="56"/>
                </a:lnTo>
                <a:lnTo>
                  <a:pt x="0" y="49"/>
                </a:lnTo>
                <a:lnTo>
                  <a:pt x="0" y="40"/>
                </a:lnTo>
                <a:lnTo>
                  <a:pt x="0" y="29"/>
                </a:lnTo>
                <a:lnTo>
                  <a:pt x="0" y="19"/>
                </a:lnTo>
                <a:lnTo>
                  <a:pt x="1" y="8"/>
                </a:lnTo>
                <a:lnTo>
                  <a:pt x="4" y="0"/>
                </a:lnTo>
                <a:lnTo>
                  <a:pt x="15" y="0"/>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47" name="Freeform 43">
            <a:extLst>
              <a:ext uri="{FF2B5EF4-FFF2-40B4-BE49-F238E27FC236}">
                <a16:creationId xmlns:a16="http://schemas.microsoft.com/office/drawing/2014/main" id="{272025A0-2697-235B-7F71-1D09CAEA5F91}"/>
              </a:ext>
            </a:extLst>
          </p:cNvPr>
          <p:cNvSpPr>
            <a:spLocks/>
          </p:cNvSpPr>
          <p:nvPr/>
        </p:nvSpPr>
        <p:spPr bwMode="auto">
          <a:xfrm>
            <a:off x="1592263" y="4041775"/>
            <a:ext cx="19050" cy="79375"/>
          </a:xfrm>
          <a:custGeom>
            <a:avLst/>
            <a:gdLst>
              <a:gd name="T0" fmla="*/ 12 w 12"/>
              <a:gd name="T1" fmla="*/ 1 h 50"/>
              <a:gd name="T2" fmla="*/ 12 w 12"/>
              <a:gd name="T3" fmla="*/ 1 h 50"/>
              <a:gd name="T4" fmla="*/ 11 w 12"/>
              <a:gd name="T5" fmla="*/ 2 h 50"/>
              <a:gd name="T6" fmla="*/ 10 w 12"/>
              <a:gd name="T7" fmla="*/ 5 h 50"/>
              <a:gd name="T8" fmla="*/ 9 w 12"/>
              <a:gd name="T9" fmla="*/ 9 h 50"/>
              <a:gd name="T10" fmla="*/ 9 w 12"/>
              <a:gd name="T11" fmla="*/ 15 h 50"/>
              <a:gd name="T12" fmla="*/ 8 w 12"/>
              <a:gd name="T13" fmla="*/ 24 h 50"/>
              <a:gd name="T14" fmla="*/ 8 w 12"/>
              <a:gd name="T15" fmla="*/ 36 h 50"/>
              <a:gd name="T16" fmla="*/ 9 w 12"/>
              <a:gd name="T17" fmla="*/ 50 h 50"/>
              <a:gd name="T18" fmla="*/ 2 w 12"/>
              <a:gd name="T19" fmla="*/ 50 h 50"/>
              <a:gd name="T20" fmla="*/ 2 w 12"/>
              <a:gd name="T21" fmla="*/ 49 h 50"/>
              <a:gd name="T22" fmla="*/ 2 w 12"/>
              <a:gd name="T23" fmla="*/ 45 h 50"/>
              <a:gd name="T24" fmla="*/ 1 w 12"/>
              <a:gd name="T25" fmla="*/ 38 h 50"/>
              <a:gd name="T26" fmla="*/ 1 w 12"/>
              <a:gd name="T27" fmla="*/ 31 h 50"/>
              <a:gd name="T28" fmla="*/ 0 w 12"/>
              <a:gd name="T29" fmla="*/ 23 h 50"/>
              <a:gd name="T30" fmla="*/ 1 w 12"/>
              <a:gd name="T31" fmla="*/ 15 h 50"/>
              <a:gd name="T32" fmla="*/ 2 w 12"/>
              <a:gd name="T33" fmla="*/ 7 h 50"/>
              <a:gd name="T34" fmla="*/ 4 w 12"/>
              <a:gd name="T35" fmla="*/ 0 h 50"/>
              <a:gd name="T36" fmla="*/ 12 w 12"/>
              <a:gd name="T37" fmla="*/ 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50">
                <a:moveTo>
                  <a:pt x="12" y="1"/>
                </a:moveTo>
                <a:lnTo>
                  <a:pt x="12" y="1"/>
                </a:lnTo>
                <a:lnTo>
                  <a:pt x="11" y="2"/>
                </a:lnTo>
                <a:lnTo>
                  <a:pt x="10" y="5"/>
                </a:lnTo>
                <a:lnTo>
                  <a:pt x="9" y="9"/>
                </a:lnTo>
                <a:lnTo>
                  <a:pt x="9" y="15"/>
                </a:lnTo>
                <a:lnTo>
                  <a:pt x="8" y="24"/>
                </a:lnTo>
                <a:lnTo>
                  <a:pt x="8" y="36"/>
                </a:lnTo>
                <a:lnTo>
                  <a:pt x="9" y="50"/>
                </a:lnTo>
                <a:lnTo>
                  <a:pt x="2" y="50"/>
                </a:lnTo>
                <a:lnTo>
                  <a:pt x="2" y="49"/>
                </a:lnTo>
                <a:lnTo>
                  <a:pt x="2" y="45"/>
                </a:lnTo>
                <a:lnTo>
                  <a:pt x="1" y="38"/>
                </a:lnTo>
                <a:lnTo>
                  <a:pt x="1" y="31"/>
                </a:lnTo>
                <a:lnTo>
                  <a:pt x="0" y="23"/>
                </a:lnTo>
                <a:lnTo>
                  <a:pt x="1" y="15"/>
                </a:lnTo>
                <a:lnTo>
                  <a:pt x="2" y="7"/>
                </a:lnTo>
                <a:lnTo>
                  <a:pt x="4" y="0"/>
                </a:lnTo>
                <a:lnTo>
                  <a:pt x="12"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48" name="Freeform 44">
            <a:extLst>
              <a:ext uri="{FF2B5EF4-FFF2-40B4-BE49-F238E27FC236}">
                <a16:creationId xmlns:a16="http://schemas.microsoft.com/office/drawing/2014/main" id="{EC8DF30A-5013-B698-F8F4-2C5DF71D0969}"/>
              </a:ext>
            </a:extLst>
          </p:cNvPr>
          <p:cNvSpPr>
            <a:spLocks/>
          </p:cNvSpPr>
          <p:nvPr/>
        </p:nvSpPr>
        <p:spPr bwMode="auto">
          <a:xfrm>
            <a:off x="1593850" y="4052888"/>
            <a:ext cx="14288" cy="57150"/>
          </a:xfrm>
          <a:custGeom>
            <a:avLst/>
            <a:gdLst>
              <a:gd name="T0" fmla="*/ 9 w 9"/>
              <a:gd name="T1" fmla="*/ 0 h 36"/>
              <a:gd name="T2" fmla="*/ 9 w 9"/>
              <a:gd name="T3" fmla="*/ 0 h 36"/>
              <a:gd name="T4" fmla="*/ 8 w 9"/>
              <a:gd name="T5" fmla="*/ 1 h 36"/>
              <a:gd name="T6" fmla="*/ 8 w 9"/>
              <a:gd name="T7" fmla="*/ 3 h 36"/>
              <a:gd name="T8" fmla="*/ 7 w 9"/>
              <a:gd name="T9" fmla="*/ 6 h 36"/>
              <a:gd name="T10" fmla="*/ 6 w 9"/>
              <a:gd name="T11" fmla="*/ 10 h 36"/>
              <a:gd name="T12" fmla="*/ 6 w 9"/>
              <a:gd name="T13" fmla="*/ 17 h 36"/>
              <a:gd name="T14" fmla="*/ 6 w 9"/>
              <a:gd name="T15" fmla="*/ 26 h 36"/>
              <a:gd name="T16" fmla="*/ 7 w 9"/>
              <a:gd name="T17" fmla="*/ 36 h 36"/>
              <a:gd name="T18" fmla="*/ 2 w 9"/>
              <a:gd name="T19" fmla="*/ 36 h 36"/>
              <a:gd name="T20" fmla="*/ 1 w 9"/>
              <a:gd name="T21" fmla="*/ 36 h 36"/>
              <a:gd name="T22" fmla="*/ 1 w 9"/>
              <a:gd name="T23" fmla="*/ 33 h 36"/>
              <a:gd name="T24" fmla="*/ 1 w 9"/>
              <a:gd name="T25" fmla="*/ 28 h 36"/>
              <a:gd name="T26" fmla="*/ 0 w 9"/>
              <a:gd name="T27" fmla="*/ 22 h 36"/>
              <a:gd name="T28" fmla="*/ 0 w 9"/>
              <a:gd name="T29" fmla="*/ 16 h 36"/>
              <a:gd name="T30" fmla="*/ 0 w 9"/>
              <a:gd name="T31" fmla="*/ 10 h 36"/>
              <a:gd name="T32" fmla="*/ 1 w 9"/>
              <a:gd name="T33" fmla="*/ 5 h 36"/>
              <a:gd name="T34" fmla="*/ 3 w 9"/>
              <a:gd name="T35" fmla="*/ 0 h 36"/>
              <a:gd name="T36" fmla="*/ 9 w 9"/>
              <a:gd name="T3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36">
                <a:moveTo>
                  <a:pt x="9" y="0"/>
                </a:moveTo>
                <a:lnTo>
                  <a:pt x="9" y="0"/>
                </a:lnTo>
                <a:lnTo>
                  <a:pt x="8" y="1"/>
                </a:lnTo>
                <a:lnTo>
                  <a:pt x="8" y="3"/>
                </a:lnTo>
                <a:lnTo>
                  <a:pt x="7" y="6"/>
                </a:lnTo>
                <a:lnTo>
                  <a:pt x="6" y="10"/>
                </a:lnTo>
                <a:lnTo>
                  <a:pt x="6" y="17"/>
                </a:lnTo>
                <a:lnTo>
                  <a:pt x="6" y="26"/>
                </a:lnTo>
                <a:lnTo>
                  <a:pt x="7" y="36"/>
                </a:lnTo>
                <a:lnTo>
                  <a:pt x="2" y="36"/>
                </a:lnTo>
                <a:lnTo>
                  <a:pt x="1" y="36"/>
                </a:lnTo>
                <a:lnTo>
                  <a:pt x="1" y="33"/>
                </a:lnTo>
                <a:lnTo>
                  <a:pt x="1" y="28"/>
                </a:lnTo>
                <a:lnTo>
                  <a:pt x="0" y="22"/>
                </a:lnTo>
                <a:lnTo>
                  <a:pt x="0" y="16"/>
                </a:lnTo>
                <a:lnTo>
                  <a:pt x="0" y="10"/>
                </a:lnTo>
                <a:lnTo>
                  <a:pt x="1" y="5"/>
                </a:lnTo>
                <a:lnTo>
                  <a:pt x="3" y="0"/>
                </a:lnTo>
                <a:lnTo>
                  <a:pt x="9" y="0"/>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49" name="Rectangle 45">
            <a:extLst>
              <a:ext uri="{FF2B5EF4-FFF2-40B4-BE49-F238E27FC236}">
                <a16:creationId xmlns:a16="http://schemas.microsoft.com/office/drawing/2014/main" id="{922A3680-8DA1-F147-8497-B76C51946C8B}"/>
              </a:ext>
            </a:extLst>
          </p:cNvPr>
          <p:cNvSpPr>
            <a:spLocks noChangeArrowheads="1"/>
          </p:cNvSpPr>
          <p:nvPr/>
        </p:nvSpPr>
        <p:spPr bwMode="auto">
          <a:xfrm>
            <a:off x="1398588" y="4038600"/>
            <a:ext cx="6350" cy="1873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150" name="Freeform 46">
            <a:extLst>
              <a:ext uri="{FF2B5EF4-FFF2-40B4-BE49-F238E27FC236}">
                <a16:creationId xmlns:a16="http://schemas.microsoft.com/office/drawing/2014/main" id="{747C0827-B686-ADED-AD54-A430834F58F5}"/>
              </a:ext>
            </a:extLst>
          </p:cNvPr>
          <p:cNvSpPr>
            <a:spLocks/>
          </p:cNvSpPr>
          <p:nvPr/>
        </p:nvSpPr>
        <p:spPr bwMode="auto">
          <a:xfrm>
            <a:off x="1465263" y="4033838"/>
            <a:ext cx="73025" cy="87312"/>
          </a:xfrm>
          <a:custGeom>
            <a:avLst/>
            <a:gdLst>
              <a:gd name="T0" fmla="*/ 4 w 46"/>
              <a:gd name="T1" fmla="*/ 6 h 55"/>
              <a:gd name="T2" fmla="*/ 4 w 46"/>
              <a:gd name="T3" fmla="*/ 7 h 55"/>
              <a:gd name="T4" fmla="*/ 3 w 46"/>
              <a:gd name="T5" fmla="*/ 10 h 55"/>
              <a:gd name="T6" fmla="*/ 1 w 46"/>
              <a:gd name="T7" fmla="*/ 14 h 55"/>
              <a:gd name="T8" fmla="*/ 0 w 46"/>
              <a:gd name="T9" fmla="*/ 20 h 55"/>
              <a:gd name="T10" fmla="*/ 0 w 46"/>
              <a:gd name="T11" fmla="*/ 28 h 55"/>
              <a:gd name="T12" fmla="*/ 0 w 46"/>
              <a:gd name="T13" fmla="*/ 36 h 55"/>
              <a:gd name="T14" fmla="*/ 0 w 46"/>
              <a:gd name="T15" fmla="*/ 46 h 55"/>
              <a:gd name="T16" fmla="*/ 3 w 46"/>
              <a:gd name="T17" fmla="*/ 55 h 55"/>
              <a:gd name="T18" fmla="*/ 3 w 46"/>
              <a:gd name="T19" fmla="*/ 54 h 55"/>
              <a:gd name="T20" fmla="*/ 3 w 46"/>
              <a:gd name="T21" fmla="*/ 53 h 55"/>
              <a:gd name="T22" fmla="*/ 3 w 46"/>
              <a:gd name="T23" fmla="*/ 52 h 55"/>
              <a:gd name="T24" fmla="*/ 3 w 46"/>
              <a:gd name="T25" fmla="*/ 49 h 55"/>
              <a:gd name="T26" fmla="*/ 3 w 46"/>
              <a:gd name="T27" fmla="*/ 46 h 55"/>
              <a:gd name="T28" fmla="*/ 4 w 46"/>
              <a:gd name="T29" fmla="*/ 42 h 55"/>
              <a:gd name="T30" fmla="*/ 4 w 46"/>
              <a:gd name="T31" fmla="*/ 39 h 55"/>
              <a:gd name="T32" fmla="*/ 5 w 46"/>
              <a:gd name="T33" fmla="*/ 35 h 55"/>
              <a:gd name="T34" fmla="*/ 6 w 46"/>
              <a:gd name="T35" fmla="*/ 32 h 55"/>
              <a:gd name="T36" fmla="*/ 7 w 46"/>
              <a:gd name="T37" fmla="*/ 28 h 55"/>
              <a:gd name="T38" fmla="*/ 8 w 46"/>
              <a:gd name="T39" fmla="*/ 25 h 55"/>
              <a:gd name="T40" fmla="*/ 11 w 46"/>
              <a:gd name="T41" fmla="*/ 21 h 55"/>
              <a:gd name="T42" fmla="*/ 14 w 46"/>
              <a:gd name="T43" fmla="*/ 19 h 55"/>
              <a:gd name="T44" fmla="*/ 17 w 46"/>
              <a:gd name="T45" fmla="*/ 17 h 55"/>
              <a:gd name="T46" fmla="*/ 21 w 46"/>
              <a:gd name="T47" fmla="*/ 14 h 55"/>
              <a:gd name="T48" fmla="*/ 26 w 46"/>
              <a:gd name="T49" fmla="*/ 14 h 55"/>
              <a:gd name="T50" fmla="*/ 26 w 46"/>
              <a:gd name="T51" fmla="*/ 13 h 55"/>
              <a:gd name="T52" fmla="*/ 26 w 46"/>
              <a:gd name="T53" fmla="*/ 13 h 55"/>
              <a:gd name="T54" fmla="*/ 28 w 46"/>
              <a:gd name="T55" fmla="*/ 12 h 55"/>
              <a:gd name="T56" fmla="*/ 29 w 46"/>
              <a:gd name="T57" fmla="*/ 11 h 55"/>
              <a:gd name="T58" fmla="*/ 33 w 46"/>
              <a:gd name="T59" fmla="*/ 10 h 55"/>
              <a:gd name="T60" fmla="*/ 36 w 46"/>
              <a:gd name="T61" fmla="*/ 7 h 55"/>
              <a:gd name="T62" fmla="*/ 41 w 46"/>
              <a:gd name="T63" fmla="*/ 5 h 55"/>
              <a:gd name="T64" fmla="*/ 46 w 46"/>
              <a:gd name="T65" fmla="*/ 3 h 55"/>
              <a:gd name="T66" fmla="*/ 46 w 46"/>
              <a:gd name="T67" fmla="*/ 3 h 55"/>
              <a:gd name="T68" fmla="*/ 45 w 46"/>
              <a:gd name="T69" fmla="*/ 3 h 55"/>
              <a:gd name="T70" fmla="*/ 43 w 46"/>
              <a:gd name="T71" fmla="*/ 3 h 55"/>
              <a:gd name="T72" fmla="*/ 42 w 46"/>
              <a:gd name="T73" fmla="*/ 1 h 55"/>
              <a:gd name="T74" fmla="*/ 40 w 46"/>
              <a:gd name="T75" fmla="*/ 1 h 55"/>
              <a:gd name="T76" fmla="*/ 38 w 46"/>
              <a:gd name="T77" fmla="*/ 1 h 55"/>
              <a:gd name="T78" fmla="*/ 35 w 46"/>
              <a:gd name="T79" fmla="*/ 1 h 55"/>
              <a:gd name="T80" fmla="*/ 32 w 46"/>
              <a:gd name="T81" fmla="*/ 0 h 55"/>
              <a:gd name="T82" fmla="*/ 28 w 46"/>
              <a:gd name="T83" fmla="*/ 0 h 55"/>
              <a:gd name="T84" fmla="*/ 26 w 46"/>
              <a:gd name="T85" fmla="*/ 0 h 55"/>
              <a:gd name="T86" fmla="*/ 22 w 46"/>
              <a:gd name="T87" fmla="*/ 1 h 55"/>
              <a:gd name="T88" fmla="*/ 19 w 46"/>
              <a:gd name="T89" fmla="*/ 1 h 55"/>
              <a:gd name="T90" fmla="*/ 14 w 46"/>
              <a:gd name="T91" fmla="*/ 1 h 55"/>
              <a:gd name="T92" fmla="*/ 11 w 46"/>
              <a:gd name="T93" fmla="*/ 3 h 55"/>
              <a:gd name="T94" fmla="*/ 7 w 46"/>
              <a:gd name="T95" fmla="*/ 4 h 55"/>
              <a:gd name="T96" fmla="*/ 4 w 46"/>
              <a:gd name="T97" fmla="*/ 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 h="55">
                <a:moveTo>
                  <a:pt x="4" y="6"/>
                </a:moveTo>
                <a:lnTo>
                  <a:pt x="4" y="7"/>
                </a:lnTo>
                <a:lnTo>
                  <a:pt x="3" y="10"/>
                </a:lnTo>
                <a:lnTo>
                  <a:pt x="1" y="14"/>
                </a:lnTo>
                <a:lnTo>
                  <a:pt x="0" y="20"/>
                </a:lnTo>
                <a:lnTo>
                  <a:pt x="0" y="28"/>
                </a:lnTo>
                <a:lnTo>
                  <a:pt x="0" y="36"/>
                </a:lnTo>
                <a:lnTo>
                  <a:pt x="0" y="46"/>
                </a:lnTo>
                <a:lnTo>
                  <a:pt x="3" y="55"/>
                </a:lnTo>
                <a:lnTo>
                  <a:pt x="3" y="54"/>
                </a:lnTo>
                <a:lnTo>
                  <a:pt x="3" y="53"/>
                </a:lnTo>
                <a:lnTo>
                  <a:pt x="3" y="52"/>
                </a:lnTo>
                <a:lnTo>
                  <a:pt x="3" y="49"/>
                </a:lnTo>
                <a:lnTo>
                  <a:pt x="3" y="46"/>
                </a:lnTo>
                <a:lnTo>
                  <a:pt x="4" y="42"/>
                </a:lnTo>
                <a:lnTo>
                  <a:pt x="4" y="39"/>
                </a:lnTo>
                <a:lnTo>
                  <a:pt x="5" y="35"/>
                </a:lnTo>
                <a:lnTo>
                  <a:pt x="6" y="32"/>
                </a:lnTo>
                <a:lnTo>
                  <a:pt x="7" y="28"/>
                </a:lnTo>
                <a:lnTo>
                  <a:pt x="8" y="25"/>
                </a:lnTo>
                <a:lnTo>
                  <a:pt x="11" y="21"/>
                </a:lnTo>
                <a:lnTo>
                  <a:pt x="14" y="19"/>
                </a:lnTo>
                <a:lnTo>
                  <a:pt x="17" y="17"/>
                </a:lnTo>
                <a:lnTo>
                  <a:pt x="21" y="14"/>
                </a:lnTo>
                <a:lnTo>
                  <a:pt x="26" y="14"/>
                </a:lnTo>
                <a:lnTo>
                  <a:pt x="26" y="13"/>
                </a:lnTo>
                <a:lnTo>
                  <a:pt x="26" y="13"/>
                </a:lnTo>
                <a:lnTo>
                  <a:pt x="28" y="12"/>
                </a:lnTo>
                <a:lnTo>
                  <a:pt x="29" y="11"/>
                </a:lnTo>
                <a:lnTo>
                  <a:pt x="33" y="10"/>
                </a:lnTo>
                <a:lnTo>
                  <a:pt x="36" y="7"/>
                </a:lnTo>
                <a:lnTo>
                  <a:pt x="41" y="5"/>
                </a:lnTo>
                <a:lnTo>
                  <a:pt x="46" y="3"/>
                </a:lnTo>
                <a:lnTo>
                  <a:pt x="46" y="3"/>
                </a:lnTo>
                <a:lnTo>
                  <a:pt x="45" y="3"/>
                </a:lnTo>
                <a:lnTo>
                  <a:pt x="43" y="3"/>
                </a:lnTo>
                <a:lnTo>
                  <a:pt x="42" y="1"/>
                </a:lnTo>
                <a:lnTo>
                  <a:pt x="40" y="1"/>
                </a:lnTo>
                <a:lnTo>
                  <a:pt x="38" y="1"/>
                </a:lnTo>
                <a:lnTo>
                  <a:pt x="35" y="1"/>
                </a:lnTo>
                <a:lnTo>
                  <a:pt x="32" y="0"/>
                </a:lnTo>
                <a:lnTo>
                  <a:pt x="28" y="0"/>
                </a:lnTo>
                <a:lnTo>
                  <a:pt x="26" y="0"/>
                </a:lnTo>
                <a:lnTo>
                  <a:pt x="22" y="1"/>
                </a:lnTo>
                <a:lnTo>
                  <a:pt x="19" y="1"/>
                </a:lnTo>
                <a:lnTo>
                  <a:pt x="14" y="1"/>
                </a:lnTo>
                <a:lnTo>
                  <a:pt x="11" y="3"/>
                </a:lnTo>
                <a:lnTo>
                  <a:pt x="7" y="4"/>
                </a:lnTo>
                <a:lnTo>
                  <a:pt x="4" y="6"/>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51" name="Freeform 47">
            <a:extLst>
              <a:ext uri="{FF2B5EF4-FFF2-40B4-BE49-F238E27FC236}">
                <a16:creationId xmlns:a16="http://schemas.microsoft.com/office/drawing/2014/main" id="{68B82AB0-617A-73F9-532E-1EA452B1BE0C}"/>
              </a:ext>
            </a:extLst>
          </p:cNvPr>
          <p:cNvSpPr>
            <a:spLocks/>
          </p:cNvSpPr>
          <p:nvPr/>
        </p:nvSpPr>
        <p:spPr bwMode="auto">
          <a:xfrm>
            <a:off x="1363663" y="4098925"/>
            <a:ext cx="58737" cy="14288"/>
          </a:xfrm>
          <a:custGeom>
            <a:avLst/>
            <a:gdLst>
              <a:gd name="T0" fmla="*/ 0 w 37"/>
              <a:gd name="T1" fmla="*/ 6 h 9"/>
              <a:gd name="T2" fmla="*/ 0 w 37"/>
              <a:gd name="T3" fmla="*/ 6 h 9"/>
              <a:gd name="T4" fmla="*/ 0 w 37"/>
              <a:gd name="T5" fmla="*/ 6 h 9"/>
              <a:gd name="T6" fmla="*/ 1 w 37"/>
              <a:gd name="T7" fmla="*/ 5 h 9"/>
              <a:gd name="T8" fmla="*/ 1 w 37"/>
              <a:gd name="T9" fmla="*/ 5 h 9"/>
              <a:gd name="T10" fmla="*/ 2 w 37"/>
              <a:gd name="T11" fmla="*/ 4 h 9"/>
              <a:gd name="T12" fmla="*/ 4 w 37"/>
              <a:gd name="T13" fmla="*/ 2 h 9"/>
              <a:gd name="T14" fmla="*/ 5 w 37"/>
              <a:gd name="T15" fmla="*/ 2 h 9"/>
              <a:gd name="T16" fmla="*/ 7 w 37"/>
              <a:gd name="T17" fmla="*/ 1 h 9"/>
              <a:gd name="T18" fmla="*/ 9 w 37"/>
              <a:gd name="T19" fmla="*/ 0 h 9"/>
              <a:gd name="T20" fmla="*/ 12 w 37"/>
              <a:gd name="T21" fmla="*/ 0 h 9"/>
              <a:gd name="T22" fmla="*/ 15 w 37"/>
              <a:gd name="T23" fmla="*/ 0 h 9"/>
              <a:gd name="T24" fmla="*/ 19 w 37"/>
              <a:gd name="T25" fmla="*/ 0 h 9"/>
              <a:gd name="T26" fmla="*/ 22 w 37"/>
              <a:gd name="T27" fmla="*/ 0 h 9"/>
              <a:gd name="T28" fmla="*/ 27 w 37"/>
              <a:gd name="T29" fmla="*/ 1 h 9"/>
              <a:gd name="T30" fmla="*/ 32 w 37"/>
              <a:gd name="T31" fmla="*/ 1 h 9"/>
              <a:gd name="T32" fmla="*/ 37 w 37"/>
              <a:gd name="T33" fmla="*/ 4 h 9"/>
              <a:gd name="T34" fmla="*/ 37 w 37"/>
              <a:gd name="T35" fmla="*/ 6 h 9"/>
              <a:gd name="T36" fmla="*/ 36 w 37"/>
              <a:gd name="T37" fmla="*/ 6 h 9"/>
              <a:gd name="T38" fmla="*/ 36 w 37"/>
              <a:gd name="T39" fmla="*/ 5 h 9"/>
              <a:gd name="T40" fmla="*/ 34 w 37"/>
              <a:gd name="T41" fmla="*/ 5 h 9"/>
              <a:gd name="T42" fmla="*/ 33 w 37"/>
              <a:gd name="T43" fmla="*/ 5 h 9"/>
              <a:gd name="T44" fmla="*/ 30 w 37"/>
              <a:gd name="T45" fmla="*/ 4 h 9"/>
              <a:gd name="T46" fmla="*/ 28 w 37"/>
              <a:gd name="T47" fmla="*/ 4 h 9"/>
              <a:gd name="T48" fmla="*/ 25 w 37"/>
              <a:gd name="T49" fmla="*/ 2 h 9"/>
              <a:gd name="T50" fmla="*/ 22 w 37"/>
              <a:gd name="T51" fmla="*/ 2 h 9"/>
              <a:gd name="T52" fmla="*/ 19 w 37"/>
              <a:gd name="T53" fmla="*/ 2 h 9"/>
              <a:gd name="T54" fmla="*/ 15 w 37"/>
              <a:gd name="T55" fmla="*/ 2 h 9"/>
              <a:gd name="T56" fmla="*/ 13 w 37"/>
              <a:gd name="T57" fmla="*/ 2 h 9"/>
              <a:gd name="T58" fmla="*/ 9 w 37"/>
              <a:gd name="T59" fmla="*/ 4 h 9"/>
              <a:gd name="T60" fmla="*/ 7 w 37"/>
              <a:gd name="T61" fmla="*/ 5 h 9"/>
              <a:gd name="T62" fmla="*/ 5 w 37"/>
              <a:gd name="T63" fmla="*/ 6 h 9"/>
              <a:gd name="T64" fmla="*/ 2 w 37"/>
              <a:gd name="T65" fmla="*/ 7 h 9"/>
              <a:gd name="T66" fmla="*/ 0 w 37"/>
              <a:gd name="T67" fmla="*/ 9 h 9"/>
              <a:gd name="T68" fmla="*/ 0 w 37"/>
              <a:gd name="T6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9">
                <a:moveTo>
                  <a:pt x="0" y="6"/>
                </a:moveTo>
                <a:lnTo>
                  <a:pt x="0" y="6"/>
                </a:lnTo>
                <a:lnTo>
                  <a:pt x="0" y="6"/>
                </a:lnTo>
                <a:lnTo>
                  <a:pt x="1" y="5"/>
                </a:lnTo>
                <a:lnTo>
                  <a:pt x="1" y="5"/>
                </a:lnTo>
                <a:lnTo>
                  <a:pt x="2" y="4"/>
                </a:lnTo>
                <a:lnTo>
                  <a:pt x="4" y="2"/>
                </a:lnTo>
                <a:lnTo>
                  <a:pt x="5" y="2"/>
                </a:lnTo>
                <a:lnTo>
                  <a:pt x="7" y="1"/>
                </a:lnTo>
                <a:lnTo>
                  <a:pt x="9" y="0"/>
                </a:lnTo>
                <a:lnTo>
                  <a:pt x="12" y="0"/>
                </a:lnTo>
                <a:lnTo>
                  <a:pt x="15" y="0"/>
                </a:lnTo>
                <a:lnTo>
                  <a:pt x="19" y="0"/>
                </a:lnTo>
                <a:lnTo>
                  <a:pt x="22" y="0"/>
                </a:lnTo>
                <a:lnTo>
                  <a:pt x="27" y="1"/>
                </a:lnTo>
                <a:lnTo>
                  <a:pt x="32" y="1"/>
                </a:lnTo>
                <a:lnTo>
                  <a:pt x="37" y="4"/>
                </a:lnTo>
                <a:lnTo>
                  <a:pt x="37" y="6"/>
                </a:lnTo>
                <a:lnTo>
                  <a:pt x="36" y="6"/>
                </a:lnTo>
                <a:lnTo>
                  <a:pt x="36" y="5"/>
                </a:lnTo>
                <a:lnTo>
                  <a:pt x="34" y="5"/>
                </a:lnTo>
                <a:lnTo>
                  <a:pt x="33" y="5"/>
                </a:lnTo>
                <a:lnTo>
                  <a:pt x="30" y="4"/>
                </a:lnTo>
                <a:lnTo>
                  <a:pt x="28" y="4"/>
                </a:lnTo>
                <a:lnTo>
                  <a:pt x="25" y="2"/>
                </a:lnTo>
                <a:lnTo>
                  <a:pt x="22" y="2"/>
                </a:lnTo>
                <a:lnTo>
                  <a:pt x="19" y="2"/>
                </a:lnTo>
                <a:lnTo>
                  <a:pt x="15" y="2"/>
                </a:lnTo>
                <a:lnTo>
                  <a:pt x="13" y="2"/>
                </a:lnTo>
                <a:lnTo>
                  <a:pt x="9" y="4"/>
                </a:lnTo>
                <a:lnTo>
                  <a:pt x="7" y="5"/>
                </a:lnTo>
                <a:lnTo>
                  <a:pt x="5" y="6"/>
                </a:lnTo>
                <a:lnTo>
                  <a:pt x="2" y="7"/>
                </a:lnTo>
                <a:lnTo>
                  <a:pt x="0" y="9"/>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52" name="Freeform 48">
            <a:extLst>
              <a:ext uri="{FF2B5EF4-FFF2-40B4-BE49-F238E27FC236}">
                <a16:creationId xmlns:a16="http://schemas.microsoft.com/office/drawing/2014/main" id="{FA10B850-53C0-3ECA-B9E0-53604FD86FE6}"/>
              </a:ext>
            </a:extLst>
          </p:cNvPr>
          <p:cNvSpPr>
            <a:spLocks/>
          </p:cNvSpPr>
          <p:nvPr/>
        </p:nvSpPr>
        <p:spPr bwMode="auto">
          <a:xfrm>
            <a:off x="1363663" y="4060825"/>
            <a:ext cx="58737" cy="15875"/>
          </a:xfrm>
          <a:custGeom>
            <a:avLst/>
            <a:gdLst>
              <a:gd name="T0" fmla="*/ 0 w 37"/>
              <a:gd name="T1" fmla="*/ 5 h 10"/>
              <a:gd name="T2" fmla="*/ 0 w 37"/>
              <a:gd name="T3" fmla="*/ 5 h 10"/>
              <a:gd name="T4" fmla="*/ 0 w 37"/>
              <a:gd name="T5" fmla="*/ 5 h 10"/>
              <a:gd name="T6" fmla="*/ 1 w 37"/>
              <a:gd name="T7" fmla="*/ 5 h 10"/>
              <a:gd name="T8" fmla="*/ 1 w 37"/>
              <a:gd name="T9" fmla="*/ 4 h 10"/>
              <a:gd name="T10" fmla="*/ 2 w 37"/>
              <a:gd name="T11" fmla="*/ 3 h 10"/>
              <a:gd name="T12" fmla="*/ 4 w 37"/>
              <a:gd name="T13" fmla="*/ 3 h 10"/>
              <a:gd name="T14" fmla="*/ 5 w 37"/>
              <a:gd name="T15" fmla="*/ 2 h 10"/>
              <a:gd name="T16" fmla="*/ 7 w 37"/>
              <a:gd name="T17" fmla="*/ 1 h 10"/>
              <a:gd name="T18" fmla="*/ 9 w 37"/>
              <a:gd name="T19" fmla="*/ 1 h 10"/>
              <a:gd name="T20" fmla="*/ 12 w 37"/>
              <a:gd name="T21" fmla="*/ 0 h 10"/>
              <a:gd name="T22" fmla="*/ 15 w 37"/>
              <a:gd name="T23" fmla="*/ 0 h 10"/>
              <a:gd name="T24" fmla="*/ 19 w 37"/>
              <a:gd name="T25" fmla="*/ 0 h 10"/>
              <a:gd name="T26" fmla="*/ 22 w 37"/>
              <a:gd name="T27" fmla="*/ 0 h 10"/>
              <a:gd name="T28" fmla="*/ 27 w 37"/>
              <a:gd name="T29" fmla="*/ 1 h 10"/>
              <a:gd name="T30" fmla="*/ 32 w 37"/>
              <a:gd name="T31" fmla="*/ 2 h 10"/>
              <a:gd name="T32" fmla="*/ 37 w 37"/>
              <a:gd name="T33" fmla="*/ 3 h 10"/>
              <a:gd name="T34" fmla="*/ 37 w 37"/>
              <a:gd name="T35" fmla="*/ 5 h 10"/>
              <a:gd name="T36" fmla="*/ 36 w 37"/>
              <a:gd name="T37" fmla="*/ 5 h 10"/>
              <a:gd name="T38" fmla="*/ 36 w 37"/>
              <a:gd name="T39" fmla="*/ 4 h 10"/>
              <a:gd name="T40" fmla="*/ 34 w 37"/>
              <a:gd name="T41" fmla="*/ 4 h 10"/>
              <a:gd name="T42" fmla="*/ 33 w 37"/>
              <a:gd name="T43" fmla="*/ 4 h 10"/>
              <a:gd name="T44" fmla="*/ 30 w 37"/>
              <a:gd name="T45" fmla="*/ 3 h 10"/>
              <a:gd name="T46" fmla="*/ 28 w 37"/>
              <a:gd name="T47" fmla="*/ 3 h 10"/>
              <a:gd name="T48" fmla="*/ 25 w 37"/>
              <a:gd name="T49" fmla="*/ 3 h 10"/>
              <a:gd name="T50" fmla="*/ 22 w 37"/>
              <a:gd name="T51" fmla="*/ 2 h 10"/>
              <a:gd name="T52" fmla="*/ 19 w 37"/>
              <a:gd name="T53" fmla="*/ 2 h 10"/>
              <a:gd name="T54" fmla="*/ 15 w 37"/>
              <a:gd name="T55" fmla="*/ 2 h 10"/>
              <a:gd name="T56" fmla="*/ 13 w 37"/>
              <a:gd name="T57" fmla="*/ 2 h 10"/>
              <a:gd name="T58" fmla="*/ 9 w 37"/>
              <a:gd name="T59" fmla="*/ 3 h 10"/>
              <a:gd name="T60" fmla="*/ 7 w 37"/>
              <a:gd name="T61" fmla="*/ 4 h 10"/>
              <a:gd name="T62" fmla="*/ 5 w 37"/>
              <a:gd name="T63" fmla="*/ 5 h 10"/>
              <a:gd name="T64" fmla="*/ 2 w 37"/>
              <a:gd name="T65" fmla="*/ 8 h 10"/>
              <a:gd name="T66" fmla="*/ 0 w 37"/>
              <a:gd name="T67" fmla="*/ 10 h 10"/>
              <a:gd name="T68" fmla="*/ 0 w 37"/>
              <a:gd name="T69"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0">
                <a:moveTo>
                  <a:pt x="0" y="5"/>
                </a:moveTo>
                <a:lnTo>
                  <a:pt x="0" y="5"/>
                </a:lnTo>
                <a:lnTo>
                  <a:pt x="0" y="5"/>
                </a:lnTo>
                <a:lnTo>
                  <a:pt x="1" y="5"/>
                </a:lnTo>
                <a:lnTo>
                  <a:pt x="1" y="4"/>
                </a:lnTo>
                <a:lnTo>
                  <a:pt x="2" y="3"/>
                </a:lnTo>
                <a:lnTo>
                  <a:pt x="4" y="3"/>
                </a:lnTo>
                <a:lnTo>
                  <a:pt x="5" y="2"/>
                </a:lnTo>
                <a:lnTo>
                  <a:pt x="7" y="1"/>
                </a:lnTo>
                <a:lnTo>
                  <a:pt x="9" y="1"/>
                </a:lnTo>
                <a:lnTo>
                  <a:pt x="12" y="0"/>
                </a:lnTo>
                <a:lnTo>
                  <a:pt x="15" y="0"/>
                </a:lnTo>
                <a:lnTo>
                  <a:pt x="19" y="0"/>
                </a:lnTo>
                <a:lnTo>
                  <a:pt x="22" y="0"/>
                </a:lnTo>
                <a:lnTo>
                  <a:pt x="27" y="1"/>
                </a:lnTo>
                <a:lnTo>
                  <a:pt x="32" y="2"/>
                </a:lnTo>
                <a:lnTo>
                  <a:pt x="37" y="3"/>
                </a:lnTo>
                <a:lnTo>
                  <a:pt x="37" y="5"/>
                </a:lnTo>
                <a:lnTo>
                  <a:pt x="36" y="5"/>
                </a:lnTo>
                <a:lnTo>
                  <a:pt x="36" y="4"/>
                </a:lnTo>
                <a:lnTo>
                  <a:pt x="34" y="4"/>
                </a:lnTo>
                <a:lnTo>
                  <a:pt x="33" y="4"/>
                </a:lnTo>
                <a:lnTo>
                  <a:pt x="30" y="3"/>
                </a:lnTo>
                <a:lnTo>
                  <a:pt x="28" y="3"/>
                </a:lnTo>
                <a:lnTo>
                  <a:pt x="25" y="3"/>
                </a:lnTo>
                <a:lnTo>
                  <a:pt x="22" y="2"/>
                </a:lnTo>
                <a:lnTo>
                  <a:pt x="19" y="2"/>
                </a:lnTo>
                <a:lnTo>
                  <a:pt x="15" y="2"/>
                </a:lnTo>
                <a:lnTo>
                  <a:pt x="13" y="2"/>
                </a:lnTo>
                <a:lnTo>
                  <a:pt x="9" y="3"/>
                </a:lnTo>
                <a:lnTo>
                  <a:pt x="7" y="4"/>
                </a:lnTo>
                <a:lnTo>
                  <a:pt x="5" y="5"/>
                </a:lnTo>
                <a:lnTo>
                  <a:pt x="2" y="8"/>
                </a:lnTo>
                <a:lnTo>
                  <a:pt x="0" y="10"/>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53" name="Freeform 49">
            <a:extLst>
              <a:ext uri="{FF2B5EF4-FFF2-40B4-BE49-F238E27FC236}">
                <a16:creationId xmlns:a16="http://schemas.microsoft.com/office/drawing/2014/main" id="{5889F96C-B31C-C5E4-630B-B89B3D797F3F}"/>
              </a:ext>
            </a:extLst>
          </p:cNvPr>
          <p:cNvSpPr>
            <a:spLocks/>
          </p:cNvSpPr>
          <p:nvPr/>
        </p:nvSpPr>
        <p:spPr bwMode="auto">
          <a:xfrm>
            <a:off x="1419225" y="4041775"/>
            <a:ext cx="96838" cy="177800"/>
          </a:xfrm>
          <a:custGeom>
            <a:avLst/>
            <a:gdLst>
              <a:gd name="T0" fmla="*/ 0 w 61"/>
              <a:gd name="T1" fmla="*/ 0 h 112"/>
              <a:gd name="T2" fmla="*/ 0 w 61"/>
              <a:gd name="T3" fmla="*/ 109 h 112"/>
              <a:gd name="T4" fmla="*/ 19 w 61"/>
              <a:gd name="T5" fmla="*/ 112 h 112"/>
              <a:gd name="T6" fmla="*/ 18 w 61"/>
              <a:gd name="T7" fmla="*/ 98 h 112"/>
              <a:gd name="T8" fmla="*/ 61 w 61"/>
              <a:gd name="T9" fmla="*/ 104 h 112"/>
              <a:gd name="T10" fmla="*/ 61 w 61"/>
              <a:gd name="T11" fmla="*/ 98 h 112"/>
              <a:gd name="T12" fmla="*/ 30 w 61"/>
              <a:gd name="T13" fmla="*/ 95 h 112"/>
              <a:gd name="T14" fmla="*/ 29 w 61"/>
              <a:gd name="T15" fmla="*/ 82 h 112"/>
              <a:gd name="T16" fmla="*/ 9 w 61"/>
              <a:gd name="T17" fmla="*/ 82 h 112"/>
              <a:gd name="T18" fmla="*/ 8 w 61"/>
              <a:gd name="T19" fmla="*/ 81 h 112"/>
              <a:gd name="T20" fmla="*/ 7 w 61"/>
              <a:gd name="T21" fmla="*/ 76 h 112"/>
              <a:gd name="T22" fmla="*/ 6 w 61"/>
              <a:gd name="T23" fmla="*/ 69 h 112"/>
              <a:gd name="T24" fmla="*/ 4 w 61"/>
              <a:gd name="T25" fmla="*/ 58 h 112"/>
              <a:gd name="T26" fmla="*/ 2 w 61"/>
              <a:gd name="T27" fmla="*/ 47 h 112"/>
              <a:gd name="T28" fmla="*/ 1 w 61"/>
              <a:gd name="T29" fmla="*/ 34 h 112"/>
              <a:gd name="T30" fmla="*/ 2 w 61"/>
              <a:gd name="T31" fmla="*/ 19 h 112"/>
              <a:gd name="T32" fmla="*/ 6 w 61"/>
              <a:gd name="T33" fmla="*/ 3 h 112"/>
              <a:gd name="T34" fmla="*/ 0 w 61"/>
              <a:gd name="T3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112">
                <a:moveTo>
                  <a:pt x="0" y="0"/>
                </a:moveTo>
                <a:lnTo>
                  <a:pt x="0" y="109"/>
                </a:lnTo>
                <a:lnTo>
                  <a:pt x="19" y="112"/>
                </a:lnTo>
                <a:lnTo>
                  <a:pt x="18" y="98"/>
                </a:lnTo>
                <a:lnTo>
                  <a:pt x="61" y="104"/>
                </a:lnTo>
                <a:lnTo>
                  <a:pt x="61" y="98"/>
                </a:lnTo>
                <a:lnTo>
                  <a:pt x="30" y="95"/>
                </a:lnTo>
                <a:lnTo>
                  <a:pt x="29" y="82"/>
                </a:lnTo>
                <a:lnTo>
                  <a:pt x="9" y="82"/>
                </a:lnTo>
                <a:lnTo>
                  <a:pt x="8" y="81"/>
                </a:lnTo>
                <a:lnTo>
                  <a:pt x="7" y="76"/>
                </a:lnTo>
                <a:lnTo>
                  <a:pt x="6" y="69"/>
                </a:lnTo>
                <a:lnTo>
                  <a:pt x="4" y="58"/>
                </a:lnTo>
                <a:lnTo>
                  <a:pt x="2" y="47"/>
                </a:lnTo>
                <a:lnTo>
                  <a:pt x="1" y="34"/>
                </a:lnTo>
                <a:lnTo>
                  <a:pt x="2" y="19"/>
                </a:lnTo>
                <a:lnTo>
                  <a:pt x="6" y="3"/>
                </a:lnTo>
                <a:lnTo>
                  <a:pt x="0" y="0"/>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54" name="Freeform 50">
            <a:extLst>
              <a:ext uri="{FF2B5EF4-FFF2-40B4-BE49-F238E27FC236}">
                <a16:creationId xmlns:a16="http://schemas.microsoft.com/office/drawing/2014/main" id="{8C618F17-F1DF-4ECC-69D9-17781B1CE6F3}"/>
              </a:ext>
            </a:extLst>
          </p:cNvPr>
          <p:cNvSpPr>
            <a:spLocks/>
          </p:cNvSpPr>
          <p:nvPr/>
        </p:nvSpPr>
        <p:spPr bwMode="auto">
          <a:xfrm>
            <a:off x="1466850" y="4000500"/>
            <a:ext cx="125413" cy="23813"/>
          </a:xfrm>
          <a:custGeom>
            <a:avLst/>
            <a:gdLst>
              <a:gd name="T0" fmla="*/ 0 w 79"/>
              <a:gd name="T1" fmla="*/ 15 h 15"/>
              <a:gd name="T2" fmla="*/ 0 w 79"/>
              <a:gd name="T3" fmla="*/ 15 h 15"/>
              <a:gd name="T4" fmla="*/ 3 w 79"/>
              <a:gd name="T5" fmla="*/ 14 h 15"/>
              <a:gd name="T6" fmla="*/ 4 w 79"/>
              <a:gd name="T7" fmla="*/ 14 h 15"/>
              <a:gd name="T8" fmla="*/ 7 w 79"/>
              <a:gd name="T9" fmla="*/ 13 h 15"/>
              <a:gd name="T10" fmla="*/ 11 w 79"/>
              <a:gd name="T11" fmla="*/ 12 h 15"/>
              <a:gd name="T12" fmla="*/ 14 w 79"/>
              <a:gd name="T13" fmla="*/ 11 h 15"/>
              <a:gd name="T14" fmla="*/ 19 w 79"/>
              <a:gd name="T15" fmla="*/ 10 h 15"/>
              <a:gd name="T16" fmla="*/ 24 w 79"/>
              <a:gd name="T17" fmla="*/ 8 h 15"/>
              <a:gd name="T18" fmla="*/ 30 w 79"/>
              <a:gd name="T19" fmla="*/ 8 h 15"/>
              <a:gd name="T20" fmla="*/ 35 w 79"/>
              <a:gd name="T21" fmla="*/ 7 h 15"/>
              <a:gd name="T22" fmla="*/ 42 w 79"/>
              <a:gd name="T23" fmla="*/ 7 h 15"/>
              <a:gd name="T24" fmla="*/ 48 w 79"/>
              <a:gd name="T25" fmla="*/ 6 h 15"/>
              <a:gd name="T26" fmla="*/ 55 w 79"/>
              <a:gd name="T27" fmla="*/ 7 h 15"/>
              <a:gd name="T28" fmla="*/ 62 w 79"/>
              <a:gd name="T29" fmla="*/ 7 h 15"/>
              <a:gd name="T30" fmla="*/ 69 w 79"/>
              <a:gd name="T31" fmla="*/ 8 h 15"/>
              <a:gd name="T32" fmla="*/ 76 w 79"/>
              <a:gd name="T33" fmla="*/ 10 h 15"/>
              <a:gd name="T34" fmla="*/ 79 w 79"/>
              <a:gd name="T35" fmla="*/ 0 h 15"/>
              <a:gd name="T36" fmla="*/ 79 w 79"/>
              <a:gd name="T37" fmla="*/ 0 h 15"/>
              <a:gd name="T38" fmla="*/ 76 w 79"/>
              <a:gd name="T39" fmla="*/ 0 h 15"/>
              <a:gd name="T40" fmla="*/ 74 w 79"/>
              <a:gd name="T41" fmla="*/ 0 h 15"/>
              <a:gd name="T42" fmla="*/ 70 w 79"/>
              <a:gd name="T43" fmla="*/ 0 h 15"/>
              <a:gd name="T44" fmla="*/ 66 w 79"/>
              <a:gd name="T45" fmla="*/ 0 h 15"/>
              <a:gd name="T46" fmla="*/ 61 w 79"/>
              <a:gd name="T47" fmla="*/ 0 h 15"/>
              <a:gd name="T48" fmla="*/ 56 w 79"/>
              <a:gd name="T49" fmla="*/ 0 h 15"/>
              <a:gd name="T50" fmla="*/ 51 w 79"/>
              <a:gd name="T51" fmla="*/ 1 h 15"/>
              <a:gd name="T52" fmla="*/ 44 w 79"/>
              <a:gd name="T53" fmla="*/ 1 h 15"/>
              <a:gd name="T54" fmla="*/ 38 w 79"/>
              <a:gd name="T55" fmla="*/ 1 h 15"/>
              <a:gd name="T56" fmla="*/ 31 w 79"/>
              <a:gd name="T57" fmla="*/ 3 h 15"/>
              <a:gd name="T58" fmla="*/ 25 w 79"/>
              <a:gd name="T59" fmla="*/ 4 h 15"/>
              <a:gd name="T60" fmla="*/ 18 w 79"/>
              <a:gd name="T61" fmla="*/ 5 h 15"/>
              <a:gd name="T62" fmla="*/ 12 w 79"/>
              <a:gd name="T63" fmla="*/ 6 h 15"/>
              <a:gd name="T64" fmla="*/ 6 w 79"/>
              <a:gd name="T65" fmla="*/ 7 h 15"/>
              <a:gd name="T66" fmla="*/ 0 w 79"/>
              <a:gd name="T67" fmla="*/ 8 h 15"/>
              <a:gd name="T68" fmla="*/ 0 w 79"/>
              <a:gd name="T6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 h="15">
                <a:moveTo>
                  <a:pt x="0" y="15"/>
                </a:moveTo>
                <a:lnTo>
                  <a:pt x="0" y="15"/>
                </a:lnTo>
                <a:lnTo>
                  <a:pt x="3" y="14"/>
                </a:lnTo>
                <a:lnTo>
                  <a:pt x="4" y="14"/>
                </a:lnTo>
                <a:lnTo>
                  <a:pt x="7" y="13"/>
                </a:lnTo>
                <a:lnTo>
                  <a:pt x="11" y="12"/>
                </a:lnTo>
                <a:lnTo>
                  <a:pt x="14" y="11"/>
                </a:lnTo>
                <a:lnTo>
                  <a:pt x="19" y="10"/>
                </a:lnTo>
                <a:lnTo>
                  <a:pt x="24" y="8"/>
                </a:lnTo>
                <a:lnTo>
                  <a:pt x="30" y="8"/>
                </a:lnTo>
                <a:lnTo>
                  <a:pt x="35" y="7"/>
                </a:lnTo>
                <a:lnTo>
                  <a:pt x="42" y="7"/>
                </a:lnTo>
                <a:lnTo>
                  <a:pt x="48" y="6"/>
                </a:lnTo>
                <a:lnTo>
                  <a:pt x="55" y="7"/>
                </a:lnTo>
                <a:lnTo>
                  <a:pt x="62" y="7"/>
                </a:lnTo>
                <a:lnTo>
                  <a:pt x="69" y="8"/>
                </a:lnTo>
                <a:lnTo>
                  <a:pt x="76" y="10"/>
                </a:lnTo>
                <a:lnTo>
                  <a:pt x="79" y="0"/>
                </a:lnTo>
                <a:lnTo>
                  <a:pt x="79" y="0"/>
                </a:lnTo>
                <a:lnTo>
                  <a:pt x="76" y="0"/>
                </a:lnTo>
                <a:lnTo>
                  <a:pt x="74" y="0"/>
                </a:lnTo>
                <a:lnTo>
                  <a:pt x="70" y="0"/>
                </a:lnTo>
                <a:lnTo>
                  <a:pt x="66" y="0"/>
                </a:lnTo>
                <a:lnTo>
                  <a:pt x="61" y="0"/>
                </a:lnTo>
                <a:lnTo>
                  <a:pt x="56" y="0"/>
                </a:lnTo>
                <a:lnTo>
                  <a:pt x="51" y="1"/>
                </a:lnTo>
                <a:lnTo>
                  <a:pt x="44" y="1"/>
                </a:lnTo>
                <a:lnTo>
                  <a:pt x="38" y="1"/>
                </a:lnTo>
                <a:lnTo>
                  <a:pt x="31" y="3"/>
                </a:lnTo>
                <a:lnTo>
                  <a:pt x="25" y="4"/>
                </a:lnTo>
                <a:lnTo>
                  <a:pt x="18" y="5"/>
                </a:lnTo>
                <a:lnTo>
                  <a:pt x="12" y="6"/>
                </a:lnTo>
                <a:lnTo>
                  <a:pt x="6" y="7"/>
                </a:lnTo>
                <a:lnTo>
                  <a:pt x="0" y="8"/>
                </a:lnTo>
                <a:lnTo>
                  <a:pt x="0" y="15"/>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55" name="Freeform 51">
            <a:extLst>
              <a:ext uri="{FF2B5EF4-FFF2-40B4-BE49-F238E27FC236}">
                <a16:creationId xmlns:a16="http://schemas.microsoft.com/office/drawing/2014/main" id="{E01B2533-5E3B-65E3-76BF-CB4FD8C7A4D6}"/>
              </a:ext>
            </a:extLst>
          </p:cNvPr>
          <p:cNvSpPr>
            <a:spLocks/>
          </p:cNvSpPr>
          <p:nvPr/>
        </p:nvSpPr>
        <p:spPr bwMode="auto">
          <a:xfrm>
            <a:off x="1395413" y="4222750"/>
            <a:ext cx="209550" cy="71438"/>
          </a:xfrm>
          <a:custGeom>
            <a:avLst/>
            <a:gdLst>
              <a:gd name="T0" fmla="*/ 55 w 132"/>
              <a:gd name="T1" fmla="*/ 44 h 45"/>
              <a:gd name="T2" fmla="*/ 56 w 132"/>
              <a:gd name="T3" fmla="*/ 44 h 45"/>
              <a:gd name="T4" fmla="*/ 56 w 132"/>
              <a:gd name="T5" fmla="*/ 42 h 45"/>
              <a:gd name="T6" fmla="*/ 57 w 132"/>
              <a:gd name="T7" fmla="*/ 42 h 45"/>
              <a:gd name="T8" fmla="*/ 59 w 132"/>
              <a:gd name="T9" fmla="*/ 41 h 45"/>
              <a:gd name="T10" fmla="*/ 61 w 132"/>
              <a:gd name="T11" fmla="*/ 41 h 45"/>
              <a:gd name="T12" fmla="*/ 63 w 132"/>
              <a:gd name="T13" fmla="*/ 40 h 45"/>
              <a:gd name="T14" fmla="*/ 65 w 132"/>
              <a:gd name="T15" fmla="*/ 39 h 45"/>
              <a:gd name="T16" fmla="*/ 68 w 132"/>
              <a:gd name="T17" fmla="*/ 38 h 45"/>
              <a:gd name="T18" fmla="*/ 71 w 132"/>
              <a:gd name="T19" fmla="*/ 37 h 45"/>
              <a:gd name="T20" fmla="*/ 73 w 132"/>
              <a:gd name="T21" fmla="*/ 34 h 45"/>
              <a:gd name="T22" fmla="*/ 76 w 132"/>
              <a:gd name="T23" fmla="*/ 33 h 45"/>
              <a:gd name="T24" fmla="*/ 78 w 132"/>
              <a:gd name="T25" fmla="*/ 32 h 45"/>
              <a:gd name="T26" fmla="*/ 80 w 132"/>
              <a:gd name="T27" fmla="*/ 30 h 45"/>
              <a:gd name="T28" fmla="*/ 82 w 132"/>
              <a:gd name="T29" fmla="*/ 28 h 45"/>
              <a:gd name="T30" fmla="*/ 84 w 132"/>
              <a:gd name="T31" fmla="*/ 26 h 45"/>
              <a:gd name="T32" fmla="*/ 85 w 132"/>
              <a:gd name="T33" fmla="*/ 24 h 45"/>
              <a:gd name="T34" fmla="*/ 0 w 132"/>
              <a:gd name="T35" fmla="*/ 3 h 45"/>
              <a:gd name="T36" fmla="*/ 6 w 132"/>
              <a:gd name="T37" fmla="*/ 0 h 45"/>
              <a:gd name="T38" fmla="*/ 132 w 132"/>
              <a:gd name="T39" fmla="*/ 32 h 45"/>
              <a:gd name="T40" fmla="*/ 126 w 132"/>
              <a:gd name="T41" fmla="*/ 34 h 45"/>
              <a:gd name="T42" fmla="*/ 90 w 132"/>
              <a:gd name="T43" fmla="*/ 25 h 45"/>
              <a:gd name="T44" fmla="*/ 90 w 132"/>
              <a:gd name="T45" fmla="*/ 25 h 45"/>
              <a:gd name="T46" fmla="*/ 90 w 132"/>
              <a:gd name="T47" fmla="*/ 26 h 45"/>
              <a:gd name="T48" fmla="*/ 89 w 132"/>
              <a:gd name="T49" fmla="*/ 26 h 45"/>
              <a:gd name="T50" fmla="*/ 89 w 132"/>
              <a:gd name="T51" fmla="*/ 27 h 45"/>
              <a:gd name="T52" fmla="*/ 87 w 132"/>
              <a:gd name="T53" fmla="*/ 28 h 45"/>
              <a:gd name="T54" fmla="*/ 86 w 132"/>
              <a:gd name="T55" fmla="*/ 30 h 45"/>
              <a:gd name="T56" fmla="*/ 85 w 132"/>
              <a:gd name="T57" fmla="*/ 31 h 45"/>
              <a:gd name="T58" fmla="*/ 83 w 132"/>
              <a:gd name="T59" fmla="*/ 32 h 45"/>
              <a:gd name="T60" fmla="*/ 80 w 132"/>
              <a:gd name="T61" fmla="*/ 33 h 45"/>
              <a:gd name="T62" fmla="*/ 78 w 132"/>
              <a:gd name="T63" fmla="*/ 35 h 45"/>
              <a:gd name="T64" fmla="*/ 76 w 132"/>
              <a:gd name="T65" fmla="*/ 37 h 45"/>
              <a:gd name="T66" fmla="*/ 72 w 132"/>
              <a:gd name="T67" fmla="*/ 38 h 45"/>
              <a:gd name="T68" fmla="*/ 70 w 132"/>
              <a:gd name="T69" fmla="*/ 40 h 45"/>
              <a:gd name="T70" fmla="*/ 65 w 132"/>
              <a:gd name="T71" fmla="*/ 41 h 45"/>
              <a:gd name="T72" fmla="*/ 62 w 132"/>
              <a:gd name="T73" fmla="*/ 44 h 45"/>
              <a:gd name="T74" fmla="*/ 57 w 132"/>
              <a:gd name="T75" fmla="*/ 45 h 45"/>
              <a:gd name="T76" fmla="*/ 55 w 132"/>
              <a:gd name="T7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2" h="45">
                <a:moveTo>
                  <a:pt x="55" y="44"/>
                </a:moveTo>
                <a:lnTo>
                  <a:pt x="56" y="44"/>
                </a:lnTo>
                <a:lnTo>
                  <a:pt x="56" y="42"/>
                </a:lnTo>
                <a:lnTo>
                  <a:pt x="57" y="42"/>
                </a:lnTo>
                <a:lnTo>
                  <a:pt x="59" y="41"/>
                </a:lnTo>
                <a:lnTo>
                  <a:pt x="61" y="41"/>
                </a:lnTo>
                <a:lnTo>
                  <a:pt x="63" y="40"/>
                </a:lnTo>
                <a:lnTo>
                  <a:pt x="65" y="39"/>
                </a:lnTo>
                <a:lnTo>
                  <a:pt x="68" y="38"/>
                </a:lnTo>
                <a:lnTo>
                  <a:pt x="71" y="37"/>
                </a:lnTo>
                <a:lnTo>
                  <a:pt x="73" y="34"/>
                </a:lnTo>
                <a:lnTo>
                  <a:pt x="76" y="33"/>
                </a:lnTo>
                <a:lnTo>
                  <a:pt x="78" y="32"/>
                </a:lnTo>
                <a:lnTo>
                  <a:pt x="80" y="30"/>
                </a:lnTo>
                <a:lnTo>
                  <a:pt x="82" y="28"/>
                </a:lnTo>
                <a:lnTo>
                  <a:pt x="84" y="26"/>
                </a:lnTo>
                <a:lnTo>
                  <a:pt x="85" y="24"/>
                </a:lnTo>
                <a:lnTo>
                  <a:pt x="0" y="3"/>
                </a:lnTo>
                <a:lnTo>
                  <a:pt x="6" y="0"/>
                </a:lnTo>
                <a:lnTo>
                  <a:pt x="132" y="32"/>
                </a:lnTo>
                <a:lnTo>
                  <a:pt x="126" y="34"/>
                </a:lnTo>
                <a:lnTo>
                  <a:pt x="90" y="25"/>
                </a:lnTo>
                <a:lnTo>
                  <a:pt x="90" y="25"/>
                </a:lnTo>
                <a:lnTo>
                  <a:pt x="90" y="26"/>
                </a:lnTo>
                <a:lnTo>
                  <a:pt x="89" y="26"/>
                </a:lnTo>
                <a:lnTo>
                  <a:pt x="89" y="27"/>
                </a:lnTo>
                <a:lnTo>
                  <a:pt x="87" y="28"/>
                </a:lnTo>
                <a:lnTo>
                  <a:pt x="86" y="30"/>
                </a:lnTo>
                <a:lnTo>
                  <a:pt x="85" y="31"/>
                </a:lnTo>
                <a:lnTo>
                  <a:pt x="83" y="32"/>
                </a:lnTo>
                <a:lnTo>
                  <a:pt x="80" y="33"/>
                </a:lnTo>
                <a:lnTo>
                  <a:pt x="78" y="35"/>
                </a:lnTo>
                <a:lnTo>
                  <a:pt x="76" y="37"/>
                </a:lnTo>
                <a:lnTo>
                  <a:pt x="72" y="38"/>
                </a:lnTo>
                <a:lnTo>
                  <a:pt x="70" y="40"/>
                </a:lnTo>
                <a:lnTo>
                  <a:pt x="65" y="41"/>
                </a:lnTo>
                <a:lnTo>
                  <a:pt x="62" y="44"/>
                </a:lnTo>
                <a:lnTo>
                  <a:pt x="57" y="45"/>
                </a:lnTo>
                <a:lnTo>
                  <a:pt x="55"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56" name="Freeform 52">
            <a:extLst>
              <a:ext uri="{FF2B5EF4-FFF2-40B4-BE49-F238E27FC236}">
                <a16:creationId xmlns:a16="http://schemas.microsoft.com/office/drawing/2014/main" id="{C216D14B-E592-54E5-7764-AA6219E400BB}"/>
              </a:ext>
            </a:extLst>
          </p:cNvPr>
          <p:cNvSpPr>
            <a:spLocks/>
          </p:cNvSpPr>
          <p:nvPr/>
        </p:nvSpPr>
        <p:spPr bwMode="auto">
          <a:xfrm>
            <a:off x="1350963" y="4241800"/>
            <a:ext cx="214312" cy="63500"/>
          </a:xfrm>
          <a:custGeom>
            <a:avLst/>
            <a:gdLst>
              <a:gd name="T0" fmla="*/ 0 w 135"/>
              <a:gd name="T1" fmla="*/ 0 h 40"/>
              <a:gd name="T2" fmla="*/ 132 w 135"/>
              <a:gd name="T3" fmla="*/ 40 h 40"/>
              <a:gd name="T4" fmla="*/ 135 w 135"/>
              <a:gd name="T5" fmla="*/ 40 h 40"/>
              <a:gd name="T6" fmla="*/ 5 w 135"/>
              <a:gd name="T7" fmla="*/ 0 h 40"/>
              <a:gd name="T8" fmla="*/ 0 w 135"/>
              <a:gd name="T9" fmla="*/ 0 h 40"/>
            </a:gdLst>
            <a:ahLst/>
            <a:cxnLst>
              <a:cxn ang="0">
                <a:pos x="T0" y="T1"/>
              </a:cxn>
              <a:cxn ang="0">
                <a:pos x="T2" y="T3"/>
              </a:cxn>
              <a:cxn ang="0">
                <a:pos x="T4" y="T5"/>
              </a:cxn>
              <a:cxn ang="0">
                <a:pos x="T6" y="T7"/>
              </a:cxn>
              <a:cxn ang="0">
                <a:pos x="T8" y="T9"/>
              </a:cxn>
            </a:cxnLst>
            <a:rect l="0" t="0" r="r" b="b"/>
            <a:pathLst>
              <a:path w="135" h="40">
                <a:moveTo>
                  <a:pt x="0" y="0"/>
                </a:moveTo>
                <a:lnTo>
                  <a:pt x="132" y="40"/>
                </a:lnTo>
                <a:lnTo>
                  <a:pt x="135" y="40"/>
                </a:lnTo>
                <a:lnTo>
                  <a:pt x="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57" name="Freeform 53">
            <a:extLst>
              <a:ext uri="{FF2B5EF4-FFF2-40B4-BE49-F238E27FC236}">
                <a16:creationId xmlns:a16="http://schemas.microsoft.com/office/drawing/2014/main" id="{98F36B10-9EC4-4E4F-31A7-F6E0E68E37A1}"/>
              </a:ext>
            </a:extLst>
          </p:cNvPr>
          <p:cNvSpPr>
            <a:spLocks/>
          </p:cNvSpPr>
          <p:nvPr/>
        </p:nvSpPr>
        <p:spPr bwMode="auto">
          <a:xfrm>
            <a:off x="1387475" y="4233863"/>
            <a:ext cx="209550" cy="55562"/>
          </a:xfrm>
          <a:custGeom>
            <a:avLst/>
            <a:gdLst>
              <a:gd name="T0" fmla="*/ 0 w 132"/>
              <a:gd name="T1" fmla="*/ 0 h 35"/>
              <a:gd name="T2" fmla="*/ 130 w 132"/>
              <a:gd name="T3" fmla="*/ 35 h 35"/>
              <a:gd name="T4" fmla="*/ 132 w 132"/>
              <a:gd name="T5" fmla="*/ 35 h 35"/>
              <a:gd name="T6" fmla="*/ 4 w 132"/>
              <a:gd name="T7" fmla="*/ 0 h 35"/>
              <a:gd name="T8" fmla="*/ 0 w 132"/>
              <a:gd name="T9" fmla="*/ 0 h 35"/>
            </a:gdLst>
            <a:ahLst/>
            <a:cxnLst>
              <a:cxn ang="0">
                <a:pos x="T0" y="T1"/>
              </a:cxn>
              <a:cxn ang="0">
                <a:pos x="T2" y="T3"/>
              </a:cxn>
              <a:cxn ang="0">
                <a:pos x="T4" y="T5"/>
              </a:cxn>
              <a:cxn ang="0">
                <a:pos x="T6" y="T7"/>
              </a:cxn>
              <a:cxn ang="0">
                <a:pos x="T8" y="T9"/>
              </a:cxn>
            </a:cxnLst>
            <a:rect l="0" t="0" r="r" b="b"/>
            <a:pathLst>
              <a:path w="132" h="35">
                <a:moveTo>
                  <a:pt x="0" y="0"/>
                </a:moveTo>
                <a:lnTo>
                  <a:pt x="130" y="35"/>
                </a:lnTo>
                <a:lnTo>
                  <a:pt x="132" y="35"/>
                </a:lnTo>
                <a:lnTo>
                  <a:pt x="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58" name="Freeform 54">
            <a:extLst>
              <a:ext uri="{FF2B5EF4-FFF2-40B4-BE49-F238E27FC236}">
                <a16:creationId xmlns:a16="http://schemas.microsoft.com/office/drawing/2014/main" id="{015546DA-249E-F4CB-CB62-41B604A1317C}"/>
              </a:ext>
            </a:extLst>
          </p:cNvPr>
          <p:cNvSpPr>
            <a:spLocks/>
          </p:cNvSpPr>
          <p:nvPr/>
        </p:nvSpPr>
        <p:spPr bwMode="auto">
          <a:xfrm>
            <a:off x="1371600" y="4237038"/>
            <a:ext cx="211138" cy="60325"/>
          </a:xfrm>
          <a:custGeom>
            <a:avLst/>
            <a:gdLst>
              <a:gd name="T0" fmla="*/ 0 w 133"/>
              <a:gd name="T1" fmla="*/ 0 h 38"/>
              <a:gd name="T2" fmla="*/ 130 w 133"/>
              <a:gd name="T3" fmla="*/ 38 h 38"/>
              <a:gd name="T4" fmla="*/ 133 w 133"/>
              <a:gd name="T5" fmla="*/ 38 h 38"/>
              <a:gd name="T6" fmla="*/ 3 w 133"/>
              <a:gd name="T7" fmla="*/ 0 h 38"/>
              <a:gd name="T8" fmla="*/ 0 w 133"/>
              <a:gd name="T9" fmla="*/ 0 h 38"/>
            </a:gdLst>
            <a:ahLst/>
            <a:cxnLst>
              <a:cxn ang="0">
                <a:pos x="T0" y="T1"/>
              </a:cxn>
              <a:cxn ang="0">
                <a:pos x="T2" y="T3"/>
              </a:cxn>
              <a:cxn ang="0">
                <a:pos x="T4" y="T5"/>
              </a:cxn>
              <a:cxn ang="0">
                <a:pos x="T6" y="T7"/>
              </a:cxn>
              <a:cxn ang="0">
                <a:pos x="T8" y="T9"/>
              </a:cxn>
            </a:cxnLst>
            <a:rect l="0" t="0" r="r" b="b"/>
            <a:pathLst>
              <a:path w="133" h="38">
                <a:moveTo>
                  <a:pt x="0" y="0"/>
                </a:moveTo>
                <a:lnTo>
                  <a:pt x="130" y="38"/>
                </a:lnTo>
                <a:lnTo>
                  <a:pt x="133" y="38"/>
                </a:lnTo>
                <a:lnTo>
                  <a:pt x="3"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59" name="Freeform 55">
            <a:extLst>
              <a:ext uri="{FF2B5EF4-FFF2-40B4-BE49-F238E27FC236}">
                <a16:creationId xmlns:a16="http://schemas.microsoft.com/office/drawing/2014/main" id="{D0B32863-57E1-BCAF-D7C6-8DF3A7259FA5}"/>
              </a:ext>
            </a:extLst>
          </p:cNvPr>
          <p:cNvSpPr>
            <a:spLocks/>
          </p:cNvSpPr>
          <p:nvPr/>
        </p:nvSpPr>
        <p:spPr bwMode="auto">
          <a:xfrm>
            <a:off x="2141538" y="3733800"/>
            <a:ext cx="517525" cy="103188"/>
          </a:xfrm>
          <a:custGeom>
            <a:avLst/>
            <a:gdLst>
              <a:gd name="T0" fmla="*/ 146 w 326"/>
              <a:gd name="T1" fmla="*/ 0 h 65"/>
              <a:gd name="T2" fmla="*/ 115 w 326"/>
              <a:gd name="T3" fmla="*/ 1 h 65"/>
              <a:gd name="T4" fmla="*/ 85 w 326"/>
              <a:gd name="T5" fmla="*/ 3 h 65"/>
              <a:gd name="T6" fmla="*/ 60 w 326"/>
              <a:gd name="T7" fmla="*/ 7 h 65"/>
              <a:gd name="T8" fmla="*/ 38 w 326"/>
              <a:gd name="T9" fmla="*/ 12 h 65"/>
              <a:gd name="T10" fmla="*/ 28 w 326"/>
              <a:gd name="T11" fmla="*/ 14 h 65"/>
              <a:gd name="T12" fmla="*/ 20 w 326"/>
              <a:gd name="T13" fmla="*/ 17 h 65"/>
              <a:gd name="T14" fmla="*/ 13 w 326"/>
              <a:gd name="T15" fmla="*/ 20 h 65"/>
              <a:gd name="T16" fmla="*/ 7 w 326"/>
              <a:gd name="T17" fmla="*/ 23 h 65"/>
              <a:gd name="T18" fmla="*/ 4 w 326"/>
              <a:gd name="T19" fmla="*/ 26 h 65"/>
              <a:gd name="T20" fmla="*/ 0 w 326"/>
              <a:gd name="T21" fmla="*/ 29 h 65"/>
              <a:gd name="T22" fmla="*/ 0 w 326"/>
              <a:gd name="T23" fmla="*/ 33 h 65"/>
              <a:gd name="T24" fmla="*/ 0 w 326"/>
              <a:gd name="T25" fmla="*/ 36 h 65"/>
              <a:gd name="T26" fmla="*/ 4 w 326"/>
              <a:gd name="T27" fmla="*/ 40 h 65"/>
              <a:gd name="T28" fmla="*/ 7 w 326"/>
              <a:gd name="T29" fmla="*/ 43 h 65"/>
              <a:gd name="T30" fmla="*/ 13 w 326"/>
              <a:gd name="T31" fmla="*/ 46 h 65"/>
              <a:gd name="T32" fmla="*/ 20 w 326"/>
              <a:gd name="T33" fmla="*/ 49 h 65"/>
              <a:gd name="T34" fmla="*/ 28 w 326"/>
              <a:gd name="T35" fmla="*/ 51 h 65"/>
              <a:gd name="T36" fmla="*/ 38 w 326"/>
              <a:gd name="T37" fmla="*/ 54 h 65"/>
              <a:gd name="T38" fmla="*/ 60 w 326"/>
              <a:gd name="T39" fmla="*/ 58 h 65"/>
              <a:gd name="T40" fmla="*/ 85 w 326"/>
              <a:gd name="T41" fmla="*/ 62 h 65"/>
              <a:gd name="T42" fmla="*/ 115 w 326"/>
              <a:gd name="T43" fmla="*/ 64 h 65"/>
              <a:gd name="T44" fmla="*/ 146 w 326"/>
              <a:gd name="T45" fmla="*/ 65 h 65"/>
              <a:gd name="T46" fmla="*/ 180 w 326"/>
              <a:gd name="T47" fmla="*/ 65 h 65"/>
              <a:gd name="T48" fmla="*/ 211 w 326"/>
              <a:gd name="T49" fmla="*/ 64 h 65"/>
              <a:gd name="T50" fmla="*/ 241 w 326"/>
              <a:gd name="T51" fmla="*/ 62 h 65"/>
              <a:gd name="T52" fmla="*/ 266 w 326"/>
              <a:gd name="T53" fmla="*/ 58 h 65"/>
              <a:gd name="T54" fmla="*/ 288 w 326"/>
              <a:gd name="T55" fmla="*/ 54 h 65"/>
              <a:gd name="T56" fmla="*/ 298 w 326"/>
              <a:gd name="T57" fmla="*/ 51 h 65"/>
              <a:gd name="T58" fmla="*/ 306 w 326"/>
              <a:gd name="T59" fmla="*/ 49 h 65"/>
              <a:gd name="T60" fmla="*/ 313 w 326"/>
              <a:gd name="T61" fmla="*/ 46 h 65"/>
              <a:gd name="T62" fmla="*/ 319 w 326"/>
              <a:gd name="T63" fmla="*/ 43 h 65"/>
              <a:gd name="T64" fmla="*/ 322 w 326"/>
              <a:gd name="T65" fmla="*/ 40 h 65"/>
              <a:gd name="T66" fmla="*/ 325 w 326"/>
              <a:gd name="T67" fmla="*/ 36 h 65"/>
              <a:gd name="T68" fmla="*/ 326 w 326"/>
              <a:gd name="T69" fmla="*/ 33 h 65"/>
              <a:gd name="T70" fmla="*/ 325 w 326"/>
              <a:gd name="T71" fmla="*/ 29 h 65"/>
              <a:gd name="T72" fmla="*/ 322 w 326"/>
              <a:gd name="T73" fmla="*/ 26 h 65"/>
              <a:gd name="T74" fmla="*/ 319 w 326"/>
              <a:gd name="T75" fmla="*/ 23 h 65"/>
              <a:gd name="T76" fmla="*/ 313 w 326"/>
              <a:gd name="T77" fmla="*/ 20 h 65"/>
              <a:gd name="T78" fmla="*/ 306 w 326"/>
              <a:gd name="T79" fmla="*/ 17 h 65"/>
              <a:gd name="T80" fmla="*/ 298 w 326"/>
              <a:gd name="T81" fmla="*/ 14 h 65"/>
              <a:gd name="T82" fmla="*/ 288 w 326"/>
              <a:gd name="T83" fmla="*/ 12 h 65"/>
              <a:gd name="T84" fmla="*/ 266 w 326"/>
              <a:gd name="T85" fmla="*/ 7 h 65"/>
              <a:gd name="T86" fmla="*/ 241 w 326"/>
              <a:gd name="T87" fmla="*/ 3 h 65"/>
              <a:gd name="T88" fmla="*/ 211 w 326"/>
              <a:gd name="T89" fmla="*/ 1 h 65"/>
              <a:gd name="T90" fmla="*/ 180 w 326"/>
              <a:gd name="T9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6" h="65">
                <a:moveTo>
                  <a:pt x="162" y="0"/>
                </a:moveTo>
                <a:lnTo>
                  <a:pt x="146" y="0"/>
                </a:lnTo>
                <a:lnTo>
                  <a:pt x="130" y="0"/>
                </a:lnTo>
                <a:lnTo>
                  <a:pt x="115" y="1"/>
                </a:lnTo>
                <a:lnTo>
                  <a:pt x="99" y="2"/>
                </a:lnTo>
                <a:lnTo>
                  <a:pt x="85" y="3"/>
                </a:lnTo>
                <a:lnTo>
                  <a:pt x="71" y="6"/>
                </a:lnTo>
                <a:lnTo>
                  <a:pt x="60" y="7"/>
                </a:lnTo>
                <a:lnTo>
                  <a:pt x="48" y="9"/>
                </a:lnTo>
                <a:lnTo>
                  <a:pt x="38" y="12"/>
                </a:lnTo>
                <a:lnTo>
                  <a:pt x="32" y="13"/>
                </a:lnTo>
                <a:lnTo>
                  <a:pt x="28" y="14"/>
                </a:lnTo>
                <a:lnTo>
                  <a:pt x="24" y="15"/>
                </a:lnTo>
                <a:lnTo>
                  <a:pt x="20" y="17"/>
                </a:lnTo>
                <a:lnTo>
                  <a:pt x="15" y="19"/>
                </a:lnTo>
                <a:lnTo>
                  <a:pt x="13" y="20"/>
                </a:lnTo>
                <a:lnTo>
                  <a:pt x="10" y="21"/>
                </a:lnTo>
                <a:lnTo>
                  <a:pt x="7" y="23"/>
                </a:lnTo>
                <a:lnTo>
                  <a:pt x="5" y="24"/>
                </a:lnTo>
                <a:lnTo>
                  <a:pt x="4" y="26"/>
                </a:lnTo>
                <a:lnTo>
                  <a:pt x="1" y="28"/>
                </a:lnTo>
                <a:lnTo>
                  <a:pt x="0" y="29"/>
                </a:lnTo>
                <a:lnTo>
                  <a:pt x="0" y="31"/>
                </a:lnTo>
                <a:lnTo>
                  <a:pt x="0" y="33"/>
                </a:lnTo>
                <a:lnTo>
                  <a:pt x="0" y="35"/>
                </a:lnTo>
                <a:lnTo>
                  <a:pt x="0" y="36"/>
                </a:lnTo>
                <a:lnTo>
                  <a:pt x="1" y="37"/>
                </a:lnTo>
                <a:lnTo>
                  <a:pt x="4" y="40"/>
                </a:lnTo>
                <a:lnTo>
                  <a:pt x="5" y="41"/>
                </a:lnTo>
                <a:lnTo>
                  <a:pt x="7" y="43"/>
                </a:lnTo>
                <a:lnTo>
                  <a:pt x="10" y="44"/>
                </a:lnTo>
                <a:lnTo>
                  <a:pt x="13" y="46"/>
                </a:lnTo>
                <a:lnTo>
                  <a:pt x="15" y="47"/>
                </a:lnTo>
                <a:lnTo>
                  <a:pt x="20" y="49"/>
                </a:lnTo>
                <a:lnTo>
                  <a:pt x="24" y="50"/>
                </a:lnTo>
                <a:lnTo>
                  <a:pt x="28" y="51"/>
                </a:lnTo>
                <a:lnTo>
                  <a:pt x="32" y="53"/>
                </a:lnTo>
                <a:lnTo>
                  <a:pt x="38" y="54"/>
                </a:lnTo>
                <a:lnTo>
                  <a:pt x="48" y="56"/>
                </a:lnTo>
                <a:lnTo>
                  <a:pt x="60" y="58"/>
                </a:lnTo>
                <a:lnTo>
                  <a:pt x="71" y="61"/>
                </a:lnTo>
                <a:lnTo>
                  <a:pt x="85" y="62"/>
                </a:lnTo>
                <a:lnTo>
                  <a:pt x="99" y="63"/>
                </a:lnTo>
                <a:lnTo>
                  <a:pt x="115" y="64"/>
                </a:lnTo>
                <a:lnTo>
                  <a:pt x="130" y="65"/>
                </a:lnTo>
                <a:lnTo>
                  <a:pt x="146" y="65"/>
                </a:lnTo>
                <a:lnTo>
                  <a:pt x="162" y="65"/>
                </a:lnTo>
                <a:lnTo>
                  <a:pt x="180" y="65"/>
                </a:lnTo>
                <a:lnTo>
                  <a:pt x="195" y="65"/>
                </a:lnTo>
                <a:lnTo>
                  <a:pt x="211" y="64"/>
                </a:lnTo>
                <a:lnTo>
                  <a:pt x="227" y="63"/>
                </a:lnTo>
                <a:lnTo>
                  <a:pt x="241" y="62"/>
                </a:lnTo>
                <a:lnTo>
                  <a:pt x="253" y="61"/>
                </a:lnTo>
                <a:lnTo>
                  <a:pt x="266" y="58"/>
                </a:lnTo>
                <a:lnTo>
                  <a:pt x="278" y="56"/>
                </a:lnTo>
                <a:lnTo>
                  <a:pt x="288" y="54"/>
                </a:lnTo>
                <a:lnTo>
                  <a:pt x="293" y="53"/>
                </a:lnTo>
                <a:lnTo>
                  <a:pt x="298" y="51"/>
                </a:lnTo>
                <a:lnTo>
                  <a:pt x="302" y="50"/>
                </a:lnTo>
                <a:lnTo>
                  <a:pt x="306" y="49"/>
                </a:lnTo>
                <a:lnTo>
                  <a:pt x="309" y="47"/>
                </a:lnTo>
                <a:lnTo>
                  <a:pt x="313" y="46"/>
                </a:lnTo>
                <a:lnTo>
                  <a:pt x="315" y="44"/>
                </a:lnTo>
                <a:lnTo>
                  <a:pt x="319" y="43"/>
                </a:lnTo>
                <a:lnTo>
                  <a:pt x="321" y="41"/>
                </a:lnTo>
                <a:lnTo>
                  <a:pt x="322" y="40"/>
                </a:lnTo>
                <a:lnTo>
                  <a:pt x="324" y="37"/>
                </a:lnTo>
                <a:lnTo>
                  <a:pt x="325" y="36"/>
                </a:lnTo>
                <a:lnTo>
                  <a:pt x="326" y="35"/>
                </a:lnTo>
                <a:lnTo>
                  <a:pt x="326" y="33"/>
                </a:lnTo>
                <a:lnTo>
                  <a:pt x="326" y="31"/>
                </a:lnTo>
                <a:lnTo>
                  <a:pt x="325" y="29"/>
                </a:lnTo>
                <a:lnTo>
                  <a:pt x="324" y="28"/>
                </a:lnTo>
                <a:lnTo>
                  <a:pt x="322" y="26"/>
                </a:lnTo>
                <a:lnTo>
                  <a:pt x="321" y="24"/>
                </a:lnTo>
                <a:lnTo>
                  <a:pt x="319" y="23"/>
                </a:lnTo>
                <a:lnTo>
                  <a:pt x="315" y="21"/>
                </a:lnTo>
                <a:lnTo>
                  <a:pt x="313" y="20"/>
                </a:lnTo>
                <a:lnTo>
                  <a:pt x="309" y="19"/>
                </a:lnTo>
                <a:lnTo>
                  <a:pt x="306" y="17"/>
                </a:lnTo>
                <a:lnTo>
                  <a:pt x="302" y="15"/>
                </a:lnTo>
                <a:lnTo>
                  <a:pt x="298" y="14"/>
                </a:lnTo>
                <a:lnTo>
                  <a:pt x="293" y="13"/>
                </a:lnTo>
                <a:lnTo>
                  <a:pt x="288" y="12"/>
                </a:lnTo>
                <a:lnTo>
                  <a:pt x="278" y="9"/>
                </a:lnTo>
                <a:lnTo>
                  <a:pt x="266" y="7"/>
                </a:lnTo>
                <a:lnTo>
                  <a:pt x="253" y="6"/>
                </a:lnTo>
                <a:lnTo>
                  <a:pt x="241" y="3"/>
                </a:lnTo>
                <a:lnTo>
                  <a:pt x="227" y="2"/>
                </a:lnTo>
                <a:lnTo>
                  <a:pt x="211" y="1"/>
                </a:lnTo>
                <a:lnTo>
                  <a:pt x="195" y="0"/>
                </a:lnTo>
                <a:lnTo>
                  <a:pt x="180" y="0"/>
                </a:lnTo>
                <a:lnTo>
                  <a:pt x="162" y="0"/>
                </a:lnTo>
                <a:close/>
              </a:path>
            </a:pathLst>
          </a:custGeom>
          <a:solidFill>
            <a:srgbClr val="CC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60" name="Freeform 56">
            <a:extLst>
              <a:ext uri="{FF2B5EF4-FFF2-40B4-BE49-F238E27FC236}">
                <a16:creationId xmlns:a16="http://schemas.microsoft.com/office/drawing/2014/main" id="{B0B19901-2828-E42D-6D66-6D29D1DE0212}"/>
              </a:ext>
            </a:extLst>
          </p:cNvPr>
          <p:cNvSpPr>
            <a:spLocks/>
          </p:cNvSpPr>
          <p:nvPr/>
        </p:nvSpPr>
        <p:spPr bwMode="auto">
          <a:xfrm>
            <a:off x="2141538" y="3733800"/>
            <a:ext cx="517525" cy="103188"/>
          </a:xfrm>
          <a:custGeom>
            <a:avLst/>
            <a:gdLst>
              <a:gd name="T0" fmla="*/ 146 w 326"/>
              <a:gd name="T1" fmla="*/ 0 h 65"/>
              <a:gd name="T2" fmla="*/ 115 w 326"/>
              <a:gd name="T3" fmla="*/ 1 h 65"/>
              <a:gd name="T4" fmla="*/ 85 w 326"/>
              <a:gd name="T5" fmla="*/ 3 h 65"/>
              <a:gd name="T6" fmla="*/ 60 w 326"/>
              <a:gd name="T7" fmla="*/ 7 h 65"/>
              <a:gd name="T8" fmla="*/ 38 w 326"/>
              <a:gd name="T9" fmla="*/ 12 h 65"/>
              <a:gd name="T10" fmla="*/ 28 w 326"/>
              <a:gd name="T11" fmla="*/ 14 h 65"/>
              <a:gd name="T12" fmla="*/ 20 w 326"/>
              <a:gd name="T13" fmla="*/ 17 h 65"/>
              <a:gd name="T14" fmla="*/ 13 w 326"/>
              <a:gd name="T15" fmla="*/ 20 h 65"/>
              <a:gd name="T16" fmla="*/ 7 w 326"/>
              <a:gd name="T17" fmla="*/ 23 h 65"/>
              <a:gd name="T18" fmla="*/ 4 w 326"/>
              <a:gd name="T19" fmla="*/ 26 h 65"/>
              <a:gd name="T20" fmla="*/ 0 w 326"/>
              <a:gd name="T21" fmla="*/ 29 h 65"/>
              <a:gd name="T22" fmla="*/ 0 w 326"/>
              <a:gd name="T23" fmla="*/ 33 h 65"/>
              <a:gd name="T24" fmla="*/ 0 w 326"/>
              <a:gd name="T25" fmla="*/ 36 h 65"/>
              <a:gd name="T26" fmla="*/ 4 w 326"/>
              <a:gd name="T27" fmla="*/ 40 h 65"/>
              <a:gd name="T28" fmla="*/ 7 w 326"/>
              <a:gd name="T29" fmla="*/ 43 h 65"/>
              <a:gd name="T30" fmla="*/ 13 w 326"/>
              <a:gd name="T31" fmla="*/ 46 h 65"/>
              <a:gd name="T32" fmla="*/ 20 w 326"/>
              <a:gd name="T33" fmla="*/ 49 h 65"/>
              <a:gd name="T34" fmla="*/ 28 w 326"/>
              <a:gd name="T35" fmla="*/ 51 h 65"/>
              <a:gd name="T36" fmla="*/ 38 w 326"/>
              <a:gd name="T37" fmla="*/ 54 h 65"/>
              <a:gd name="T38" fmla="*/ 60 w 326"/>
              <a:gd name="T39" fmla="*/ 58 h 65"/>
              <a:gd name="T40" fmla="*/ 85 w 326"/>
              <a:gd name="T41" fmla="*/ 62 h 65"/>
              <a:gd name="T42" fmla="*/ 115 w 326"/>
              <a:gd name="T43" fmla="*/ 64 h 65"/>
              <a:gd name="T44" fmla="*/ 146 w 326"/>
              <a:gd name="T45" fmla="*/ 65 h 65"/>
              <a:gd name="T46" fmla="*/ 180 w 326"/>
              <a:gd name="T47" fmla="*/ 65 h 65"/>
              <a:gd name="T48" fmla="*/ 211 w 326"/>
              <a:gd name="T49" fmla="*/ 64 h 65"/>
              <a:gd name="T50" fmla="*/ 241 w 326"/>
              <a:gd name="T51" fmla="*/ 62 h 65"/>
              <a:gd name="T52" fmla="*/ 266 w 326"/>
              <a:gd name="T53" fmla="*/ 58 h 65"/>
              <a:gd name="T54" fmla="*/ 288 w 326"/>
              <a:gd name="T55" fmla="*/ 54 h 65"/>
              <a:gd name="T56" fmla="*/ 298 w 326"/>
              <a:gd name="T57" fmla="*/ 51 h 65"/>
              <a:gd name="T58" fmla="*/ 306 w 326"/>
              <a:gd name="T59" fmla="*/ 49 h 65"/>
              <a:gd name="T60" fmla="*/ 313 w 326"/>
              <a:gd name="T61" fmla="*/ 46 h 65"/>
              <a:gd name="T62" fmla="*/ 319 w 326"/>
              <a:gd name="T63" fmla="*/ 43 h 65"/>
              <a:gd name="T64" fmla="*/ 322 w 326"/>
              <a:gd name="T65" fmla="*/ 40 h 65"/>
              <a:gd name="T66" fmla="*/ 325 w 326"/>
              <a:gd name="T67" fmla="*/ 36 h 65"/>
              <a:gd name="T68" fmla="*/ 326 w 326"/>
              <a:gd name="T69" fmla="*/ 33 h 65"/>
              <a:gd name="T70" fmla="*/ 325 w 326"/>
              <a:gd name="T71" fmla="*/ 29 h 65"/>
              <a:gd name="T72" fmla="*/ 322 w 326"/>
              <a:gd name="T73" fmla="*/ 26 h 65"/>
              <a:gd name="T74" fmla="*/ 319 w 326"/>
              <a:gd name="T75" fmla="*/ 23 h 65"/>
              <a:gd name="T76" fmla="*/ 313 w 326"/>
              <a:gd name="T77" fmla="*/ 20 h 65"/>
              <a:gd name="T78" fmla="*/ 306 w 326"/>
              <a:gd name="T79" fmla="*/ 17 h 65"/>
              <a:gd name="T80" fmla="*/ 298 w 326"/>
              <a:gd name="T81" fmla="*/ 14 h 65"/>
              <a:gd name="T82" fmla="*/ 288 w 326"/>
              <a:gd name="T83" fmla="*/ 12 h 65"/>
              <a:gd name="T84" fmla="*/ 266 w 326"/>
              <a:gd name="T85" fmla="*/ 7 h 65"/>
              <a:gd name="T86" fmla="*/ 241 w 326"/>
              <a:gd name="T87" fmla="*/ 3 h 65"/>
              <a:gd name="T88" fmla="*/ 211 w 326"/>
              <a:gd name="T89" fmla="*/ 1 h 65"/>
              <a:gd name="T90" fmla="*/ 180 w 326"/>
              <a:gd name="T9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6" h="65">
                <a:moveTo>
                  <a:pt x="162" y="0"/>
                </a:moveTo>
                <a:lnTo>
                  <a:pt x="146" y="0"/>
                </a:lnTo>
                <a:lnTo>
                  <a:pt x="130" y="0"/>
                </a:lnTo>
                <a:lnTo>
                  <a:pt x="115" y="1"/>
                </a:lnTo>
                <a:lnTo>
                  <a:pt x="99" y="2"/>
                </a:lnTo>
                <a:lnTo>
                  <a:pt x="85" y="3"/>
                </a:lnTo>
                <a:lnTo>
                  <a:pt x="71" y="6"/>
                </a:lnTo>
                <a:lnTo>
                  <a:pt x="60" y="7"/>
                </a:lnTo>
                <a:lnTo>
                  <a:pt x="48" y="9"/>
                </a:lnTo>
                <a:lnTo>
                  <a:pt x="38" y="12"/>
                </a:lnTo>
                <a:lnTo>
                  <a:pt x="32" y="13"/>
                </a:lnTo>
                <a:lnTo>
                  <a:pt x="28" y="14"/>
                </a:lnTo>
                <a:lnTo>
                  <a:pt x="24" y="15"/>
                </a:lnTo>
                <a:lnTo>
                  <a:pt x="20" y="17"/>
                </a:lnTo>
                <a:lnTo>
                  <a:pt x="15" y="19"/>
                </a:lnTo>
                <a:lnTo>
                  <a:pt x="13" y="20"/>
                </a:lnTo>
                <a:lnTo>
                  <a:pt x="10" y="21"/>
                </a:lnTo>
                <a:lnTo>
                  <a:pt x="7" y="23"/>
                </a:lnTo>
                <a:lnTo>
                  <a:pt x="5" y="24"/>
                </a:lnTo>
                <a:lnTo>
                  <a:pt x="4" y="26"/>
                </a:lnTo>
                <a:lnTo>
                  <a:pt x="1" y="28"/>
                </a:lnTo>
                <a:lnTo>
                  <a:pt x="0" y="29"/>
                </a:lnTo>
                <a:lnTo>
                  <a:pt x="0" y="31"/>
                </a:lnTo>
                <a:lnTo>
                  <a:pt x="0" y="33"/>
                </a:lnTo>
                <a:lnTo>
                  <a:pt x="0" y="35"/>
                </a:lnTo>
                <a:lnTo>
                  <a:pt x="0" y="36"/>
                </a:lnTo>
                <a:lnTo>
                  <a:pt x="1" y="37"/>
                </a:lnTo>
                <a:lnTo>
                  <a:pt x="4" y="40"/>
                </a:lnTo>
                <a:lnTo>
                  <a:pt x="5" y="41"/>
                </a:lnTo>
                <a:lnTo>
                  <a:pt x="7" y="43"/>
                </a:lnTo>
                <a:lnTo>
                  <a:pt x="10" y="44"/>
                </a:lnTo>
                <a:lnTo>
                  <a:pt x="13" y="46"/>
                </a:lnTo>
                <a:lnTo>
                  <a:pt x="15" y="47"/>
                </a:lnTo>
                <a:lnTo>
                  <a:pt x="20" y="49"/>
                </a:lnTo>
                <a:lnTo>
                  <a:pt x="24" y="50"/>
                </a:lnTo>
                <a:lnTo>
                  <a:pt x="28" y="51"/>
                </a:lnTo>
                <a:lnTo>
                  <a:pt x="32" y="53"/>
                </a:lnTo>
                <a:lnTo>
                  <a:pt x="38" y="54"/>
                </a:lnTo>
                <a:lnTo>
                  <a:pt x="48" y="56"/>
                </a:lnTo>
                <a:lnTo>
                  <a:pt x="60" y="58"/>
                </a:lnTo>
                <a:lnTo>
                  <a:pt x="71" y="61"/>
                </a:lnTo>
                <a:lnTo>
                  <a:pt x="85" y="62"/>
                </a:lnTo>
                <a:lnTo>
                  <a:pt x="99" y="63"/>
                </a:lnTo>
                <a:lnTo>
                  <a:pt x="115" y="64"/>
                </a:lnTo>
                <a:lnTo>
                  <a:pt x="130" y="65"/>
                </a:lnTo>
                <a:lnTo>
                  <a:pt x="146" y="65"/>
                </a:lnTo>
                <a:lnTo>
                  <a:pt x="162" y="65"/>
                </a:lnTo>
                <a:lnTo>
                  <a:pt x="180" y="65"/>
                </a:lnTo>
                <a:lnTo>
                  <a:pt x="195" y="65"/>
                </a:lnTo>
                <a:lnTo>
                  <a:pt x="211" y="64"/>
                </a:lnTo>
                <a:lnTo>
                  <a:pt x="227" y="63"/>
                </a:lnTo>
                <a:lnTo>
                  <a:pt x="241" y="62"/>
                </a:lnTo>
                <a:lnTo>
                  <a:pt x="253" y="61"/>
                </a:lnTo>
                <a:lnTo>
                  <a:pt x="266" y="58"/>
                </a:lnTo>
                <a:lnTo>
                  <a:pt x="278" y="56"/>
                </a:lnTo>
                <a:lnTo>
                  <a:pt x="288" y="54"/>
                </a:lnTo>
                <a:lnTo>
                  <a:pt x="293" y="53"/>
                </a:lnTo>
                <a:lnTo>
                  <a:pt x="298" y="51"/>
                </a:lnTo>
                <a:lnTo>
                  <a:pt x="302" y="50"/>
                </a:lnTo>
                <a:lnTo>
                  <a:pt x="306" y="49"/>
                </a:lnTo>
                <a:lnTo>
                  <a:pt x="309" y="47"/>
                </a:lnTo>
                <a:lnTo>
                  <a:pt x="313" y="46"/>
                </a:lnTo>
                <a:lnTo>
                  <a:pt x="315" y="44"/>
                </a:lnTo>
                <a:lnTo>
                  <a:pt x="319" y="43"/>
                </a:lnTo>
                <a:lnTo>
                  <a:pt x="321" y="41"/>
                </a:lnTo>
                <a:lnTo>
                  <a:pt x="322" y="40"/>
                </a:lnTo>
                <a:lnTo>
                  <a:pt x="324" y="37"/>
                </a:lnTo>
                <a:lnTo>
                  <a:pt x="325" y="36"/>
                </a:lnTo>
                <a:lnTo>
                  <a:pt x="326" y="35"/>
                </a:lnTo>
                <a:lnTo>
                  <a:pt x="326" y="33"/>
                </a:lnTo>
                <a:lnTo>
                  <a:pt x="326" y="31"/>
                </a:lnTo>
                <a:lnTo>
                  <a:pt x="325" y="29"/>
                </a:lnTo>
                <a:lnTo>
                  <a:pt x="324" y="28"/>
                </a:lnTo>
                <a:lnTo>
                  <a:pt x="322" y="26"/>
                </a:lnTo>
                <a:lnTo>
                  <a:pt x="321" y="24"/>
                </a:lnTo>
                <a:lnTo>
                  <a:pt x="319" y="23"/>
                </a:lnTo>
                <a:lnTo>
                  <a:pt x="315" y="21"/>
                </a:lnTo>
                <a:lnTo>
                  <a:pt x="313" y="20"/>
                </a:lnTo>
                <a:lnTo>
                  <a:pt x="309" y="19"/>
                </a:lnTo>
                <a:lnTo>
                  <a:pt x="306" y="17"/>
                </a:lnTo>
                <a:lnTo>
                  <a:pt x="302" y="15"/>
                </a:lnTo>
                <a:lnTo>
                  <a:pt x="298" y="14"/>
                </a:lnTo>
                <a:lnTo>
                  <a:pt x="293" y="13"/>
                </a:lnTo>
                <a:lnTo>
                  <a:pt x="288" y="12"/>
                </a:lnTo>
                <a:lnTo>
                  <a:pt x="278" y="9"/>
                </a:lnTo>
                <a:lnTo>
                  <a:pt x="266" y="7"/>
                </a:lnTo>
                <a:lnTo>
                  <a:pt x="253" y="6"/>
                </a:lnTo>
                <a:lnTo>
                  <a:pt x="241" y="3"/>
                </a:lnTo>
                <a:lnTo>
                  <a:pt x="227" y="2"/>
                </a:lnTo>
                <a:lnTo>
                  <a:pt x="211" y="1"/>
                </a:lnTo>
                <a:lnTo>
                  <a:pt x="195" y="0"/>
                </a:lnTo>
                <a:lnTo>
                  <a:pt x="180" y="0"/>
                </a:lnTo>
                <a:lnTo>
                  <a:pt x="162" y="0"/>
                </a:lnTo>
              </a:path>
            </a:pathLst>
          </a:custGeom>
          <a:noFill/>
          <a:ln w="142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431161" name="Line 57">
            <a:extLst>
              <a:ext uri="{FF2B5EF4-FFF2-40B4-BE49-F238E27FC236}">
                <a16:creationId xmlns:a16="http://schemas.microsoft.com/office/drawing/2014/main" id="{6BFFBA99-F049-59E4-3E80-6A5FB83BC38F}"/>
              </a:ext>
            </a:extLst>
          </p:cNvPr>
          <p:cNvSpPr>
            <a:spLocks noChangeShapeType="1"/>
          </p:cNvSpPr>
          <p:nvPr/>
        </p:nvSpPr>
        <p:spPr bwMode="auto">
          <a:xfrm>
            <a:off x="2141538" y="3724275"/>
            <a:ext cx="1587" cy="650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62" name="Line 58">
            <a:extLst>
              <a:ext uri="{FF2B5EF4-FFF2-40B4-BE49-F238E27FC236}">
                <a16:creationId xmlns:a16="http://schemas.microsoft.com/office/drawing/2014/main" id="{7A3E850E-778F-790C-0F4D-48DBCFFFDF6F}"/>
              </a:ext>
            </a:extLst>
          </p:cNvPr>
          <p:cNvSpPr>
            <a:spLocks noChangeShapeType="1"/>
          </p:cNvSpPr>
          <p:nvPr/>
        </p:nvSpPr>
        <p:spPr bwMode="auto">
          <a:xfrm>
            <a:off x="2659063" y="3724275"/>
            <a:ext cx="1587" cy="650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63" name="Rectangle 59">
            <a:extLst>
              <a:ext uri="{FF2B5EF4-FFF2-40B4-BE49-F238E27FC236}">
                <a16:creationId xmlns:a16="http://schemas.microsoft.com/office/drawing/2014/main" id="{14C2D370-7959-C0E5-4BCF-221DAEA25694}"/>
              </a:ext>
            </a:extLst>
          </p:cNvPr>
          <p:cNvSpPr>
            <a:spLocks noChangeArrowheads="1"/>
          </p:cNvSpPr>
          <p:nvPr/>
        </p:nvSpPr>
        <p:spPr bwMode="auto">
          <a:xfrm>
            <a:off x="2141538" y="3724275"/>
            <a:ext cx="511175" cy="63500"/>
          </a:xfrm>
          <a:prstGeom prst="rect">
            <a:avLst/>
          </a:prstGeom>
          <a:solidFill>
            <a:srgbClr val="CC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164" name="Rectangle 60">
            <a:extLst>
              <a:ext uri="{FF2B5EF4-FFF2-40B4-BE49-F238E27FC236}">
                <a16:creationId xmlns:a16="http://schemas.microsoft.com/office/drawing/2014/main" id="{73D467B7-3350-3C0F-095D-64B8E1E3ADB3}"/>
              </a:ext>
            </a:extLst>
          </p:cNvPr>
          <p:cNvSpPr>
            <a:spLocks noChangeArrowheads="1"/>
          </p:cNvSpPr>
          <p:nvPr/>
        </p:nvSpPr>
        <p:spPr bwMode="auto">
          <a:xfrm>
            <a:off x="2433638" y="3751263"/>
            <a:ext cx="4127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JO" sz="1300">
                <a:solidFill>
                  <a:srgbClr val="000000"/>
                </a:solidFill>
              </a:rPr>
              <a:t> </a:t>
            </a:r>
            <a:endParaRPr lang="en-US" altLang="en-JO"/>
          </a:p>
        </p:txBody>
      </p:sp>
      <p:sp>
        <p:nvSpPr>
          <p:cNvPr id="431165" name="Freeform 61">
            <a:extLst>
              <a:ext uri="{FF2B5EF4-FFF2-40B4-BE49-F238E27FC236}">
                <a16:creationId xmlns:a16="http://schemas.microsoft.com/office/drawing/2014/main" id="{C1E9FAD7-C86E-6327-29BA-2B8B1DFCD5EE}"/>
              </a:ext>
            </a:extLst>
          </p:cNvPr>
          <p:cNvSpPr>
            <a:spLocks/>
          </p:cNvSpPr>
          <p:nvPr/>
        </p:nvSpPr>
        <p:spPr bwMode="auto">
          <a:xfrm>
            <a:off x="2136775" y="3648075"/>
            <a:ext cx="515938" cy="122238"/>
          </a:xfrm>
          <a:custGeom>
            <a:avLst/>
            <a:gdLst>
              <a:gd name="T0" fmla="*/ 147 w 325"/>
              <a:gd name="T1" fmla="*/ 0 h 77"/>
              <a:gd name="T2" fmla="*/ 114 w 325"/>
              <a:gd name="T3" fmla="*/ 1 h 77"/>
              <a:gd name="T4" fmla="*/ 85 w 325"/>
              <a:gd name="T5" fmla="*/ 5 h 77"/>
              <a:gd name="T6" fmla="*/ 59 w 325"/>
              <a:gd name="T7" fmla="*/ 10 h 77"/>
              <a:gd name="T8" fmla="*/ 37 w 325"/>
              <a:gd name="T9" fmla="*/ 14 h 77"/>
              <a:gd name="T10" fmla="*/ 28 w 325"/>
              <a:gd name="T11" fmla="*/ 18 h 77"/>
              <a:gd name="T12" fmla="*/ 20 w 325"/>
              <a:gd name="T13" fmla="*/ 20 h 77"/>
              <a:gd name="T14" fmla="*/ 13 w 325"/>
              <a:gd name="T15" fmla="*/ 24 h 77"/>
              <a:gd name="T16" fmla="*/ 8 w 325"/>
              <a:gd name="T17" fmla="*/ 27 h 77"/>
              <a:gd name="T18" fmla="*/ 3 w 325"/>
              <a:gd name="T19" fmla="*/ 31 h 77"/>
              <a:gd name="T20" fmla="*/ 1 w 325"/>
              <a:gd name="T21" fmla="*/ 35 h 77"/>
              <a:gd name="T22" fmla="*/ 0 w 325"/>
              <a:gd name="T23" fmla="*/ 39 h 77"/>
              <a:gd name="T24" fmla="*/ 1 w 325"/>
              <a:gd name="T25" fmla="*/ 42 h 77"/>
              <a:gd name="T26" fmla="*/ 3 w 325"/>
              <a:gd name="T27" fmla="*/ 47 h 77"/>
              <a:gd name="T28" fmla="*/ 8 w 325"/>
              <a:gd name="T29" fmla="*/ 50 h 77"/>
              <a:gd name="T30" fmla="*/ 13 w 325"/>
              <a:gd name="T31" fmla="*/ 54 h 77"/>
              <a:gd name="T32" fmla="*/ 20 w 325"/>
              <a:gd name="T33" fmla="*/ 57 h 77"/>
              <a:gd name="T34" fmla="*/ 28 w 325"/>
              <a:gd name="T35" fmla="*/ 61 h 77"/>
              <a:gd name="T36" fmla="*/ 37 w 325"/>
              <a:gd name="T37" fmla="*/ 63 h 77"/>
              <a:gd name="T38" fmla="*/ 59 w 325"/>
              <a:gd name="T39" fmla="*/ 69 h 77"/>
              <a:gd name="T40" fmla="*/ 85 w 325"/>
              <a:gd name="T41" fmla="*/ 73 h 77"/>
              <a:gd name="T42" fmla="*/ 114 w 325"/>
              <a:gd name="T43" fmla="*/ 76 h 77"/>
              <a:gd name="T44" fmla="*/ 146 w 325"/>
              <a:gd name="T45" fmla="*/ 77 h 77"/>
              <a:gd name="T46" fmla="*/ 179 w 325"/>
              <a:gd name="T47" fmla="*/ 77 h 77"/>
              <a:gd name="T48" fmla="*/ 211 w 325"/>
              <a:gd name="T49" fmla="*/ 76 h 77"/>
              <a:gd name="T50" fmla="*/ 240 w 325"/>
              <a:gd name="T51" fmla="*/ 73 h 77"/>
              <a:gd name="T52" fmla="*/ 267 w 325"/>
              <a:gd name="T53" fmla="*/ 69 h 77"/>
              <a:gd name="T54" fmla="*/ 289 w 325"/>
              <a:gd name="T55" fmla="*/ 63 h 77"/>
              <a:gd name="T56" fmla="*/ 298 w 325"/>
              <a:gd name="T57" fmla="*/ 61 h 77"/>
              <a:gd name="T58" fmla="*/ 307 w 325"/>
              <a:gd name="T59" fmla="*/ 57 h 77"/>
              <a:gd name="T60" fmla="*/ 312 w 325"/>
              <a:gd name="T61" fmla="*/ 54 h 77"/>
              <a:gd name="T62" fmla="*/ 318 w 325"/>
              <a:gd name="T63" fmla="*/ 50 h 77"/>
              <a:gd name="T64" fmla="*/ 323 w 325"/>
              <a:gd name="T65" fmla="*/ 47 h 77"/>
              <a:gd name="T66" fmla="*/ 325 w 325"/>
              <a:gd name="T67" fmla="*/ 42 h 77"/>
              <a:gd name="T68" fmla="*/ 325 w 325"/>
              <a:gd name="T69" fmla="*/ 39 h 77"/>
              <a:gd name="T70" fmla="*/ 325 w 325"/>
              <a:gd name="T71" fmla="*/ 35 h 77"/>
              <a:gd name="T72" fmla="*/ 323 w 325"/>
              <a:gd name="T73" fmla="*/ 31 h 77"/>
              <a:gd name="T74" fmla="*/ 318 w 325"/>
              <a:gd name="T75" fmla="*/ 27 h 77"/>
              <a:gd name="T76" fmla="*/ 312 w 325"/>
              <a:gd name="T77" fmla="*/ 24 h 77"/>
              <a:gd name="T78" fmla="*/ 307 w 325"/>
              <a:gd name="T79" fmla="*/ 20 h 77"/>
              <a:gd name="T80" fmla="*/ 298 w 325"/>
              <a:gd name="T81" fmla="*/ 18 h 77"/>
              <a:gd name="T82" fmla="*/ 289 w 325"/>
              <a:gd name="T83" fmla="*/ 14 h 77"/>
              <a:gd name="T84" fmla="*/ 267 w 325"/>
              <a:gd name="T85" fmla="*/ 10 h 77"/>
              <a:gd name="T86" fmla="*/ 240 w 325"/>
              <a:gd name="T87" fmla="*/ 5 h 77"/>
              <a:gd name="T88" fmla="*/ 211 w 325"/>
              <a:gd name="T89" fmla="*/ 1 h 77"/>
              <a:gd name="T90" fmla="*/ 179 w 325"/>
              <a:gd name="T9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5" h="77">
                <a:moveTo>
                  <a:pt x="163" y="0"/>
                </a:moveTo>
                <a:lnTo>
                  <a:pt x="147" y="0"/>
                </a:lnTo>
                <a:lnTo>
                  <a:pt x="130" y="1"/>
                </a:lnTo>
                <a:lnTo>
                  <a:pt x="114" y="1"/>
                </a:lnTo>
                <a:lnTo>
                  <a:pt x="99" y="4"/>
                </a:lnTo>
                <a:lnTo>
                  <a:pt x="85" y="5"/>
                </a:lnTo>
                <a:lnTo>
                  <a:pt x="72" y="7"/>
                </a:lnTo>
                <a:lnTo>
                  <a:pt x="59" y="10"/>
                </a:lnTo>
                <a:lnTo>
                  <a:pt x="48" y="12"/>
                </a:lnTo>
                <a:lnTo>
                  <a:pt x="37" y="14"/>
                </a:lnTo>
                <a:lnTo>
                  <a:pt x="32" y="15"/>
                </a:lnTo>
                <a:lnTo>
                  <a:pt x="28" y="18"/>
                </a:lnTo>
                <a:lnTo>
                  <a:pt x="23" y="19"/>
                </a:lnTo>
                <a:lnTo>
                  <a:pt x="20" y="20"/>
                </a:lnTo>
                <a:lnTo>
                  <a:pt x="16" y="22"/>
                </a:lnTo>
                <a:lnTo>
                  <a:pt x="13" y="24"/>
                </a:lnTo>
                <a:lnTo>
                  <a:pt x="10" y="26"/>
                </a:lnTo>
                <a:lnTo>
                  <a:pt x="8" y="27"/>
                </a:lnTo>
                <a:lnTo>
                  <a:pt x="6" y="29"/>
                </a:lnTo>
                <a:lnTo>
                  <a:pt x="3" y="31"/>
                </a:lnTo>
                <a:lnTo>
                  <a:pt x="2" y="33"/>
                </a:lnTo>
                <a:lnTo>
                  <a:pt x="1" y="35"/>
                </a:lnTo>
                <a:lnTo>
                  <a:pt x="0" y="36"/>
                </a:lnTo>
                <a:lnTo>
                  <a:pt x="0" y="39"/>
                </a:lnTo>
                <a:lnTo>
                  <a:pt x="0" y="41"/>
                </a:lnTo>
                <a:lnTo>
                  <a:pt x="1" y="42"/>
                </a:lnTo>
                <a:lnTo>
                  <a:pt x="2" y="45"/>
                </a:lnTo>
                <a:lnTo>
                  <a:pt x="3" y="47"/>
                </a:lnTo>
                <a:lnTo>
                  <a:pt x="6" y="48"/>
                </a:lnTo>
                <a:lnTo>
                  <a:pt x="8" y="50"/>
                </a:lnTo>
                <a:lnTo>
                  <a:pt x="10" y="52"/>
                </a:lnTo>
                <a:lnTo>
                  <a:pt x="13" y="54"/>
                </a:lnTo>
                <a:lnTo>
                  <a:pt x="16" y="55"/>
                </a:lnTo>
                <a:lnTo>
                  <a:pt x="20" y="57"/>
                </a:lnTo>
                <a:lnTo>
                  <a:pt x="23" y="59"/>
                </a:lnTo>
                <a:lnTo>
                  <a:pt x="28" y="61"/>
                </a:lnTo>
                <a:lnTo>
                  <a:pt x="32" y="62"/>
                </a:lnTo>
                <a:lnTo>
                  <a:pt x="37" y="63"/>
                </a:lnTo>
                <a:lnTo>
                  <a:pt x="48" y="67"/>
                </a:lnTo>
                <a:lnTo>
                  <a:pt x="59" y="69"/>
                </a:lnTo>
                <a:lnTo>
                  <a:pt x="72" y="71"/>
                </a:lnTo>
                <a:lnTo>
                  <a:pt x="85" y="73"/>
                </a:lnTo>
                <a:lnTo>
                  <a:pt x="99" y="75"/>
                </a:lnTo>
                <a:lnTo>
                  <a:pt x="114" y="76"/>
                </a:lnTo>
                <a:lnTo>
                  <a:pt x="130" y="77"/>
                </a:lnTo>
                <a:lnTo>
                  <a:pt x="146" y="77"/>
                </a:lnTo>
                <a:lnTo>
                  <a:pt x="163" y="77"/>
                </a:lnTo>
                <a:lnTo>
                  <a:pt x="179" y="77"/>
                </a:lnTo>
                <a:lnTo>
                  <a:pt x="196" y="77"/>
                </a:lnTo>
                <a:lnTo>
                  <a:pt x="211" y="76"/>
                </a:lnTo>
                <a:lnTo>
                  <a:pt x="226" y="75"/>
                </a:lnTo>
                <a:lnTo>
                  <a:pt x="240" y="73"/>
                </a:lnTo>
                <a:lnTo>
                  <a:pt x="254" y="71"/>
                </a:lnTo>
                <a:lnTo>
                  <a:pt x="267" y="69"/>
                </a:lnTo>
                <a:lnTo>
                  <a:pt x="279" y="67"/>
                </a:lnTo>
                <a:lnTo>
                  <a:pt x="289" y="63"/>
                </a:lnTo>
                <a:lnTo>
                  <a:pt x="294" y="62"/>
                </a:lnTo>
                <a:lnTo>
                  <a:pt x="298" y="61"/>
                </a:lnTo>
                <a:lnTo>
                  <a:pt x="302" y="59"/>
                </a:lnTo>
                <a:lnTo>
                  <a:pt x="307" y="57"/>
                </a:lnTo>
                <a:lnTo>
                  <a:pt x="310" y="55"/>
                </a:lnTo>
                <a:lnTo>
                  <a:pt x="312" y="54"/>
                </a:lnTo>
                <a:lnTo>
                  <a:pt x="316" y="52"/>
                </a:lnTo>
                <a:lnTo>
                  <a:pt x="318" y="50"/>
                </a:lnTo>
                <a:lnTo>
                  <a:pt x="321" y="48"/>
                </a:lnTo>
                <a:lnTo>
                  <a:pt x="323" y="47"/>
                </a:lnTo>
                <a:lnTo>
                  <a:pt x="324" y="45"/>
                </a:lnTo>
                <a:lnTo>
                  <a:pt x="325" y="42"/>
                </a:lnTo>
                <a:lnTo>
                  <a:pt x="325" y="41"/>
                </a:lnTo>
                <a:lnTo>
                  <a:pt x="325" y="39"/>
                </a:lnTo>
                <a:lnTo>
                  <a:pt x="325" y="36"/>
                </a:lnTo>
                <a:lnTo>
                  <a:pt x="325" y="35"/>
                </a:lnTo>
                <a:lnTo>
                  <a:pt x="324" y="33"/>
                </a:lnTo>
                <a:lnTo>
                  <a:pt x="323" y="31"/>
                </a:lnTo>
                <a:lnTo>
                  <a:pt x="321" y="29"/>
                </a:lnTo>
                <a:lnTo>
                  <a:pt x="318" y="27"/>
                </a:lnTo>
                <a:lnTo>
                  <a:pt x="316" y="26"/>
                </a:lnTo>
                <a:lnTo>
                  <a:pt x="312" y="24"/>
                </a:lnTo>
                <a:lnTo>
                  <a:pt x="310" y="22"/>
                </a:lnTo>
                <a:lnTo>
                  <a:pt x="307" y="20"/>
                </a:lnTo>
                <a:lnTo>
                  <a:pt x="302" y="19"/>
                </a:lnTo>
                <a:lnTo>
                  <a:pt x="298" y="18"/>
                </a:lnTo>
                <a:lnTo>
                  <a:pt x="294" y="15"/>
                </a:lnTo>
                <a:lnTo>
                  <a:pt x="289" y="14"/>
                </a:lnTo>
                <a:lnTo>
                  <a:pt x="279" y="12"/>
                </a:lnTo>
                <a:lnTo>
                  <a:pt x="267" y="10"/>
                </a:lnTo>
                <a:lnTo>
                  <a:pt x="254" y="7"/>
                </a:lnTo>
                <a:lnTo>
                  <a:pt x="240" y="5"/>
                </a:lnTo>
                <a:lnTo>
                  <a:pt x="226" y="4"/>
                </a:lnTo>
                <a:lnTo>
                  <a:pt x="211" y="1"/>
                </a:lnTo>
                <a:lnTo>
                  <a:pt x="196" y="1"/>
                </a:lnTo>
                <a:lnTo>
                  <a:pt x="179" y="0"/>
                </a:lnTo>
                <a:lnTo>
                  <a:pt x="163" y="0"/>
                </a:lnTo>
                <a:close/>
              </a:path>
            </a:pathLst>
          </a:custGeom>
          <a:solidFill>
            <a:srgbClr val="CC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66" name="Freeform 62">
            <a:extLst>
              <a:ext uri="{FF2B5EF4-FFF2-40B4-BE49-F238E27FC236}">
                <a16:creationId xmlns:a16="http://schemas.microsoft.com/office/drawing/2014/main" id="{7EE6DDCD-AFE4-1F68-79B4-3A47520E75C3}"/>
              </a:ext>
            </a:extLst>
          </p:cNvPr>
          <p:cNvSpPr>
            <a:spLocks/>
          </p:cNvSpPr>
          <p:nvPr/>
        </p:nvSpPr>
        <p:spPr bwMode="auto">
          <a:xfrm>
            <a:off x="2136775" y="3648075"/>
            <a:ext cx="515938" cy="122238"/>
          </a:xfrm>
          <a:custGeom>
            <a:avLst/>
            <a:gdLst>
              <a:gd name="T0" fmla="*/ 147 w 325"/>
              <a:gd name="T1" fmla="*/ 0 h 77"/>
              <a:gd name="T2" fmla="*/ 114 w 325"/>
              <a:gd name="T3" fmla="*/ 1 h 77"/>
              <a:gd name="T4" fmla="*/ 85 w 325"/>
              <a:gd name="T5" fmla="*/ 5 h 77"/>
              <a:gd name="T6" fmla="*/ 59 w 325"/>
              <a:gd name="T7" fmla="*/ 10 h 77"/>
              <a:gd name="T8" fmla="*/ 37 w 325"/>
              <a:gd name="T9" fmla="*/ 14 h 77"/>
              <a:gd name="T10" fmla="*/ 28 w 325"/>
              <a:gd name="T11" fmla="*/ 18 h 77"/>
              <a:gd name="T12" fmla="*/ 20 w 325"/>
              <a:gd name="T13" fmla="*/ 20 h 77"/>
              <a:gd name="T14" fmla="*/ 13 w 325"/>
              <a:gd name="T15" fmla="*/ 24 h 77"/>
              <a:gd name="T16" fmla="*/ 8 w 325"/>
              <a:gd name="T17" fmla="*/ 27 h 77"/>
              <a:gd name="T18" fmla="*/ 3 w 325"/>
              <a:gd name="T19" fmla="*/ 31 h 77"/>
              <a:gd name="T20" fmla="*/ 1 w 325"/>
              <a:gd name="T21" fmla="*/ 35 h 77"/>
              <a:gd name="T22" fmla="*/ 0 w 325"/>
              <a:gd name="T23" fmla="*/ 39 h 77"/>
              <a:gd name="T24" fmla="*/ 1 w 325"/>
              <a:gd name="T25" fmla="*/ 42 h 77"/>
              <a:gd name="T26" fmla="*/ 3 w 325"/>
              <a:gd name="T27" fmla="*/ 47 h 77"/>
              <a:gd name="T28" fmla="*/ 8 w 325"/>
              <a:gd name="T29" fmla="*/ 50 h 77"/>
              <a:gd name="T30" fmla="*/ 13 w 325"/>
              <a:gd name="T31" fmla="*/ 54 h 77"/>
              <a:gd name="T32" fmla="*/ 20 w 325"/>
              <a:gd name="T33" fmla="*/ 57 h 77"/>
              <a:gd name="T34" fmla="*/ 28 w 325"/>
              <a:gd name="T35" fmla="*/ 61 h 77"/>
              <a:gd name="T36" fmla="*/ 37 w 325"/>
              <a:gd name="T37" fmla="*/ 63 h 77"/>
              <a:gd name="T38" fmla="*/ 59 w 325"/>
              <a:gd name="T39" fmla="*/ 69 h 77"/>
              <a:gd name="T40" fmla="*/ 85 w 325"/>
              <a:gd name="T41" fmla="*/ 73 h 77"/>
              <a:gd name="T42" fmla="*/ 114 w 325"/>
              <a:gd name="T43" fmla="*/ 76 h 77"/>
              <a:gd name="T44" fmla="*/ 146 w 325"/>
              <a:gd name="T45" fmla="*/ 77 h 77"/>
              <a:gd name="T46" fmla="*/ 179 w 325"/>
              <a:gd name="T47" fmla="*/ 77 h 77"/>
              <a:gd name="T48" fmla="*/ 211 w 325"/>
              <a:gd name="T49" fmla="*/ 76 h 77"/>
              <a:gd name="T50" fmla="*/ 240 w 325"/>
              <a:gd name="T51" fmla="*/ 73 h 77"/>
              <a:gd name="T52" fmla="*/ 267 w 325"/>
              <a:gd name="T53" fmla="*/ 69 h 77"/>
              <a:gd name="T54" fmla="*/ 289 w 325"/>
              <a:gd name="T55" fmla="*/ 63 h 77"/>
              <a:gd name="T56" fmla="*/ 298 w 325"/>
              <a:gd name="T57" fmla="*/ 61 h 77"/>
              <a:gd name="T58" fmla="*/ 307 w 325"/>
              <a:gd name="T59" fmla="*/ 57 h 77"/>
              <a:gd name="T60" fmla="*/ 312 w 325"/>
              <a:gd name="T61" fmla="*/ 54 h 77"/>
              <a:gd name="T62" fmla="*/ 318 w 325"/>
              <a:gd name="T63" fmla="*/ 50 h 77"/>
              <a:gd name="T64" fmla="*/ 323 w 325"/>
              <a:gd name="T65" fmla="*/ 47 h 77"/>
              <a:gd name="T66" fmla="*/ 325 w 325"/>
              <a:gd name="T67" fmla="*/ 42 h 77"/>
              <a:gd name="T68" fmla="*/ 325 w 325"/>
              <a:gd name="T69" fmla="*/ 39 h 77"/>
              <a:gd name="T70" fmla="*/ 325 w 325"/>
              <a:gd name="T71" fmla="*/ 35 h 77"/>
              <a:gd name="T72" fmla="*/ 323 w 325"/>
              <a:gd name="T73" fmla="*/ 31 h 77"/>
              <a:gd name="T74" fmla="*/ 318 w 325"/>
              <a:gd name="T75" fmla="*/ 27 h 77"/>
              <a:gd name="T76" fmla="*/ 312 w 325"/>
              <a:gd name="T77" fmla="*/ 24 h 77"/>
              <a:gd name="T78" fmla="*/ 307 w 325"/>
              <a:gd name="T79" fmla="*/ 20 h 77"/>
              <a:gd name="T80" fmla="*/ 298 w 325"/>
              <a:gd name="T81" fmla="*/ 18 h 77"/>
              <a:gd name="T82" fmla="*/ 289 w 325"/>
              <a:gd name="T83" fmla="*/ 14 h 77"/>
              <a:gd name="T84" fmla="*/ 267 w 325"/>
              <a:gd name="T85" fmla="*/ 10 h 77"/>
              <a:gd name="T86" fmla="*/ 240 w 325"/>
              <a:gd name="T87" fmla="*/ 5 h 77"/>
              <a:gd name="T88" fmla="*/ 211 w 325"/>
              <a:gd name="T89" fmla="*/ 1 h 77"/>
              <a:gd name="T90" fmla="*/ 179 w 325"/>
              <a:gd name="T9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5" h="77">
                <a:moveTo>
                  <a:pt x="163" y="0"/>
                </a:moveTo>
                <a:lnTo>
                  <a:pt x="147" y="0"/>
                </a:lnTo>
                <a:lnTo>
                  <a:pt x="130" y="1"/>
                </a:lnTo>
                <a:lnTo>
                  <a:pt x="114" y="1"/>
                </a:lnTo>
                <a:lnTo>
                  <a:pt x="99" y="4"/>
                </a:lnTo>
                <a:lnTo>
                  <a:pt x="85" y="5"/>
                </a:lnTo>
                <a:lnTo>
                  <a:pt x="72" y="7"/>
                </a:lnTo>
                <a:lnTo>
                  <a:pt x="59" y="10"/>
                </a:lnTo>
                <a:lnTo>
                  <a:pt x="48" y="12"/>
                </a:lnTo>
                <a:lnTo>
                  <a:pt x="37" y="14"/>
                </a:lnTo>
                <a:lnTo>
                  <a:pt x="32" y="15"/>
                </a:lnTo>
                <a:lnTo>
                  <a:pt x="28" y="18"/>
                </a:lnTo>
                <a:lnTo>
                  <a:pt x="23" y="19"/>
                </a:lnTo>
                <a:lnTo>
                  <a:pt x="20" y="20"/>
                </a:lnTo>
                <a:lnTo>
                  <a:pt x="16" y="22"/>
                </a:lnTo>
                <a:lnTo>
                  <a:pt x="13" y="24"/>
                </a:lnTo>
                <a:lnTo>
                  <a:pt x="10" y="26"/>
                </a:lnTo>
                <a:lnTo>
                  <a:pt x="8" y="27"/>
                </a:lnTo>
                <a:lnTo>
                  <a:pt x="6" y="29"/>
                </a:lnTo>
                <a:lnTo>
                  <a:pt x="3" y="31"/>
                </a:lnTo>
                <a:lnTo>
                  <a:pt x="2" y="33"/>
                </a:lnTo>
                <a:lnTo>
                  <a:pt x="1" y="35"/>
                </a:lnTo>
                <a:lnTo>
                  <a:pt x="0" y="36"/>
                </a:lnTo>
                <a:lnTo>
                  <a:pt x="0" y="39"/>
                </a:lnTo>
                <a:lnTo>
                  <a:pt x="0" y="41"/>
                </a:lnTo>
                <a:lnTo>
                  <a:pt x="1" y="42"/>
                </a:lnTo>
                <a:lnTo>
                  <a:pt x="2" y="45"/>
                </a:lnTo>
                <a:lnTo>
                  <a:pt x="3" y="47"/>
                </a:lnTo>
                <a:lnTo>
                  <a:pt x="6" y="48"/>
                </a:lnTo>
                <a:lnTo>
                  <a:pt x="8" y="50"/>
                </a:lnTo>
                <a:lnTo>
                  <a:pt x="10" y="52"/>
                </a:lnTo>
                <a:lnTo>
                  <a:pt x="13" y="54"/>
                </a:lnTo>
                <a:lnTo>
                  <a:pt x="16" y="55"/>
                </a:lnTo>
                <a:lnTo>
                  <a:pt x="20" y="57"/>
                </a:lnTo>
                <a:lnTo>
                  <a:pt x="23" y="59"/>
                </a:lnTo>
                <a:lnTo>
                  <a:pt x="28" y="61"/>
                </a:lnTo>
                <a:lnTo>
                  <a:pt x="32" y="62"/>
                </a:lnTo>
                <a:lnTo>
                  <a:pt x="37" y="63"/>
                </a:lnTo>
                <a:lnTo>
                  <a:pt x="48" y="67"/>
                </a:lnTo>
                <a:lnTo>
                  <a:pt x="59" y="69"/>
                </a:lnTo>
                <a:lnTo>
                  <a:pt x="72" y="71"/>
                </a:lnTo>
                <a:lnTo>
                  <a:pt x="85" y="73"/>
                </a:lnTo>
                <a:lnTo>
                  <a:pt x="99" y="75"/>
                </a:lnTo>
                <a:lnTo>
                  <a:pt x="114" y="76"/>
                </a:lnTo>
                <a:lnTo>
                  <a:pt x="130" y="77"/>
                </a:lnTo>
                <a:lnTo>
                  <a:pt x="146" y="77"/>
                </a:lnTo>
                <a:lnTo>
                  <a:pt x="163" y="77"/>
                </a:lnTo>
                <a:lnTo>
                  <a:pt x="179" y="77"/>
                </a:lnTo>
                <a:lnTo>
                  <a:pt x="196" y="77"/>
                </a:lnTo>
                <a:lnTo>
                  <a:pt x="211" y="76"/>
                </a:lnTo>
                <a:lnTo>
                  <a:pt x="226" y="75"/>
                </a:lnTo>
                <a:lnTo>
                  <a:pt x="240" y="73"/>
                </a:lnTo>
                <a:lnTo>
                  <a:pt x="254" y="71"/>
                </a:lnTo>
                <a:lnTo>
                  <a:pt x="267" y="69"/>
                </a:lnTo>
                <a:lnTo>
                  <a:pt x="279" y="67"/>
                </a:lnTo>
                <a:lnTo>
                  <a:pt x="289" y="63"/>
                </a:lnTo>
                <a:lnTo>
                  <a:pt x="294" y="62"/>
                </a:lnTo>
                <a:lnTo>
                  <a:pt x="298" y="61"/>
                </a:lnTo>
                <a:lnTo>
                  <a:pt x="302" y="59"/>
                </a:lnTo>
                <a:lnTo>
                  <a:pt x="307" y="57"/>
                </a:lnTo>
                <a:lnTo>
                  <a:pt x="310" y="55"/>
                </a:lnTo>
                <a:lnTo>
                  <a:pt x="312" y="54"/>
                </a:lnTo>
                <a:lnTo>
                  <a:pt x="316" y="52"/>
                </a:lnTo>
                <a:lnTo>
                  <a:pt x="318" y="50"/>
                </a:lnTo>
                <a:lnTo>
                  <a:pt x="321" y="48"/>
                </a:lnTo>
                <a:lnTo>
                  <a:pt x="323" y="47"/>
                </a:lnTo>
                <a:lnTo>
                  <a:pt x="324" y="45"/>
                </a:lnTo>
                <a:lnTo>
                  <a:pt x="325" y="42"/>
                </a:lnTo>
                <a:lnTo>
                  <a:pt x="325" y="41"/>
                </a:lnTo>
                <a:lnTo>
                  <a:pt x="325" y="39"/>
                </a:lnTo>
                <a:lnTo>
                  <a:pt x="325" y="36"/>
                </a:lnTo>
                <a:lnTo>
                  <a:pt x="325" y="35"/>
                </a:lnTo>
                <a:lnTo>
                  <a:pt x="324" y="33"/>
                </a:lnTo>
                <a:lnTo>
                  <a:pt x="323" y="31"/>
                </a:lnTo>
                <a:lnTo>
                  <a:pt x="321" y="29"/>
                </a:lnTo>
                <a:lnTo>
                  <a:pt x="318" y="27"/>
                </a:lnTo>
                <a:lnTo>
                  <a:pt x="316" y="26"/>
                </a:lnTo>
                <a:lnTo>
                  <a:pt x="312" y="24"/>
                </a:lnTo>
                <a:lnTo>
                  <a:pt x="310" y="22"/>
                </a:lnTo>
                <a:lnTo>
                  <a:pt x="307" y="20"/>
                </a:lnTo>
                <a:lnTo>
                  <a:pt x="302" y="19"/>
                </a:lnTo>
                <a:lnTo>
                  <a:pt x="298" y="18"/>
                </a:lnTo>
                <a:lnTo>
                  <a:pt x="294" y="15"/>
                </a:lnTo>
                <a:lnTo>
                  <a:pt x="289" y="14"/>
                </a:lnTo>
                <a:lnTo>
                  <a:pt x="279" y="12"/>
                </a:lnTo>
                <a:lnTo>
                  <a:pt x="267" y="10"/>
                </a:lnTo>
                <a:lnTo>
                  <a:pt x="254" y="7"/>
                </a:lnTo>
                <a:lnTo>
                  <a:pt x="240" y="5"/>
                </a:lnTo>
                <a:lnTo>
                  <a:pt x="226" y="4"/>
                </a:lnTo>
                <a:lnTo>
                  <a:pt x="211" y="1"/>
                </a:lnTo>
                <a:lnTo>
                  <a:pt x="196" y="1"/>
                </a:lnTo>
                <a:lnTo>
                  <a:pt x="179" y="0"/>
                </a:lnTo>
                <a:lnTo>
                  <a:pt x="163" y="0"/>
                </a:lnTo>
              </a:path>
            </a:pathLst>
          </a:custGeom>
          <a:noFill/>
          <a:ln w="142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JO"/>
          </a:p>
        </p:txBody>
      </p:sp>
      <p:sp>
        <p:nvSpPr>
          <p:cNvPr id="431167" name="Line 63">
            <a:extLst>
              <a:ext uri="{FF2B5EF4-FFF2-40B4-BE49-F238E27FC236}">
                <a16:creationId xmlns:a16="http://schemas.microsoft.com/office/drawing/2014/main" id="{4C36B703-A0E3-5D3E-F912-7A4078489769}"/>
              </a:ext>
            </a:extLst>
          </p:cNvPr>
          <p:cNvSpPr>
            <a:spLocks noChangeShapeType="1"/>
          </p:cNvSpPr>
          <p:nvPr/>
        </p:nvSpPr>
        <p:spPr bwMode="auto">
          <a:xfrm>
            <a:off x="2260600" y="3676650"/>
            <a:ext cx="92075" cy="1588"/>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68" name="Line 64">
            <a:extLst>
              <a:ext uri="{FF2B5EF4-FFF2-40B4-BE49-F238E27FC236}">
                <a16:creationId xmlns:a16="http://schemas.microsoft.com/office/drawing/2014/main" id="{497914B1-28EC-6134-E79A-841BA2DBFA99}"/>
              </a:ext>
            </a:extLst>
          </p:cNvPr>
          <p:cNvSpPr>
            <a:spLocks noChangeShapeType="1"/>
          </p:cNvSpPr>
          <p:nvPr/>
        </p:nvSpPr>
        <p:spPr bwMode="auto">
          <a:xfrm>
            <a:off x="2436813" y="3746500"/>
            <a:ext cx="80962" cy="1588"/>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69" name="Line 65">
            <a:extLst>
              <a:ext uri="{FF2B5EF4-FFF2-40B4-BE49-F238E27FC236}">
                <a16:creationId xmlns:a16="http://schemas.microsoft.com/office/drawing/2014/main" id="{B26E3586-9408-3EF4-459C-2EF02F9428B8}"/>
              </a:ext>
            </a:extLst>
          </p:cNvPr>
          <p:cNvSpPr>
            <a:spLocks noChangeShapeType="1"/>
          </p:cNvSpPr>
          <p:nvPr/>
        </p:nvSpPr>
        <p:spPr bwMode="auto">
          <a:xfrm>
            <a:off x="2346325" y="3676650"/>
            <a:ext cx="93663" cy="69850"/>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70" name="Line 66">
            <a:extLst>
              <a:ext uri="{FF2B5EF4-FFF2-40B4-BE49-F238E27FC236}">
                <a16:creationId xmlns:a16="http://schemas.microsoft.com/office/drawing/2014/main" id="{ACC3F13F-F0EE-58C9-D791-A591ADB4D378}"/>
              </a:ext>
            </a:extLst>
          </p:cNvPr>
          <p:cNvSpPr>
            <a:spLocks noChangeShapeType="1"/>
          </p:cNvSpPr>
          <p:nvPr/>
        </p:nvSpPr>
        <p:spPr bwMode="auto">
          <a:xfrm>
            <a:off x="2260600" y="3744913"/>
            <a:ext cx="92075" cy="1587"/>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71" name="Line 67">
            <a:extLst>
              <a:ext uri="{FF2B5EF4-FFF2-40B4-BE49-F238E27FC236}">
                <a16:creationId xmlns:a16="http://schemas.microsoft.com/office/drawing/2014/main" id="{FE2A039C-015A-2178-3914-B0DB6F088CB3}"/>
              </a:ext>
            </a:extLst>
          </p:cNvPr>
          <p:cNvSpPr>
            <a:spLocks noChangeShapeType="1"/>
          </p:cNvSpPr>
          <p:nvPr/>
        </p:nvSpPr>
        <p:spPr bwMode="auto">
          <a:xfrm>
            <a:off x="2436813" y="3675063"/>
            <a:ext cx="80962" cy="1587"/>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72" name="Line 68">
            <a:extLst>
              <a:ext uri="{FF2B5EF4-FFF2-40B4-BE49-F238E27FC236}">
                <a16:creationId xmlns:a16="http://schemas.microsoft.com/office/drawing/2014/main" id="{21943F40-ACC3-3071-FBF4-E404EBA69CDF}"/>
              </a:ext>
            </a:extLst>
          </p:cNvPr>
          <p:cNvSpPr>
            <a:spLocks noChangeShapeType="1"/>
          </p:cNvSpPr>
          <p:nvPr/>
        </p:nvSpPr>
        <p:spPr bwMode="auto">
          <a:xfrm flipV="1">
            <a:off x="2346325" y="3675063"/>
            <a:ext cx="93663" cy="69850"/>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73" name="Line 69">
            <a:extLst>
              <a:ext uri="{FF2B5EF4-FFF2-40B4-BE49-F238E27FC236}">
                <a16:creationId xmlns:a16="http://schemas.microsoft.com/office/drawing/2014/main" id="{B54DD78F-D1E4-80BB-0E6C-30C5C03BFBA3}"/>
              </a:ext>
            </a:extLst>
          </p:cNvPr>
          <p:cNvSpPr>
            <a:spLocks noChangeShapeType="1"/>
          </p:cNvSpPr>
          <p:nvPr/>
        </p:nvSpPr>
        <p:spPr bwMode="auto">
          <a:xfrm>
            <a:off x="3267075" y="3890963"/>
            <a:ext cx="1588" cy="7620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74" name="Line 70">
            <a:extLst>
              <a:ext uri="{FF2B5EF4-FFF2-40B4-BE49-F238E27FC236}">
                <a16:creationId xmlns:a16="http://schemas.microsoft.com/office/drawing/2014/main" id="{1B8D169A-3057-F306-9A36-D10A2C6DA207}"/>
              </a:ext>
            </a:extLst>
          </p:cNvPr>
          <p:cNvSpPr>
            <a:spLocks noChangeShapeType="1"/>
          </p:cNvSpPr>
          <p:nvPr/>
        </p:nvSpPr>
        <p:spPr bwMode="auto">
          <a:xfrm>
            <a:off x="3906838" y="3890963"/>
            <a:ext cx="1587" cy="7620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75" name="Rectangle 71">
            <a:extLst>
              <a:ext uri="{FF2B5EF4-FFF2-40B4-BE49-F238E27FC236}">
                <a16:creationId xmlns:a16="http://schemas.microsoft.com/office/drawing/2014/main" id="{E92E36CB-5A05-05D4-EB2E-33CF8D67256F}"/>
              </a:ext>
            </a:extLst>
          </p:cNvPr>
          <p:cNvSpPr>
            <a:spLocks noChangeArrowheads="1"/>
          </p:cNvSpPr>
          <p:nvPr/>
        </p:nvSpPr>
        <p:spPr bwMode="auto">
          <a:xfrm>
            <a:off x="3619500" y="3919538"/>
            <a:ext cx="4127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JO" sz="1300">
                <a:solidFill>
                  <a:srgbClr val="000000"/>
                </a:solidFill>
              </a:rPr>
              <a:t> </a:t>
            </a:r>
            <a:endParaRPr lang="en-US" altLang="en-JO"/>
          </a:p>
        </p:txBody>
      </p:sp>
      <p:sp>
        <p:nvSpPr>
          <p:cNvPr id="431176" name="Line 72">
            <a:extLst>
              <a:ext uri="{FF2B5EF4-FFF2-40B4-BE49-F238E27FC236}">
                <a16:creationId xmlns:a16="http://schemas.microsoft.com/office/drawing/2014/main" id="{0ABD4811-DF32-D13D-D6C1-89E2033932AC}"/>
              </a:ext>
            </a:extLst>
          </p:cNvPr>
          <p:cNvSpPr>
            <a:spLocks noChangeShapeType="1"/>
          </p:cNvSpPr>
          <p:nvPr/>
        </p:nvSpPr>
        <p:spPr bwMode="auto">
          <a:xfrm>
            <a:off x="1952625" y="3271838"/>
            <a:ext cx="1588" cy="8683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77" name="Line 73">
            <a:extLst>
              <a:ext uri="{FF2B5EF4-FFF2-40B4-BE49-F238E27FC236}">
                <a16:creationId xmlns:a16="http://schemas.microsoft.com/office/drawing/2014/main" id="{1FE8A5C7-C07B-D6F8-890E-033A580C79B4}"/>
              </a:ext>
            </a:extLst>
          </p:cNvPr>
          <p:cNvSpPr>
            <a:spLocks noChangeShapeType="1"/>
          </p:cNvSpPr>
          <p:nvPr/>
        </p:nvSpPr>
        <p:spPr bwMode="auto">
          <a:xfrm>
            <a:off x="1722438" y="3271838"/>
            <a:ext cx="230187"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78" name="Line 74">
            <a:extLst>
              <a:ext uri="{FF2B5EF4-FFF2-40B4-BE49-F238E27FC236}">
                <a16:creationId xmlns:a16="http://schemas.microsoft.com/office/drawing/2014/main" id="{ABBC1EE8-F095-3DE7-DB11-CEEDB3CD8B13}"/>
              </a:ext>
            </a:extLst>
          </p:cNvPr>
          <p:cNvSpPr>
            <a:spLocks noChangeShapeType="1"/>
          </p:cNvSpPr>
          <p:nvPr/>
        </p:nvSpPr>
        <p:spPr bwMode="auto">
          <a:xfrm>
            <a:off x="1722438" y="3781425"/>
            <a:ext cx="230187"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79" name="Line 75">
            <a:extLst>
              <a:ext uri="{FF2B5EF4-FFF2-40B4-BE49-F238E27FC236}">
                <a16:creationId xmlns:a16="http://schemas.microsoft.com/office/drawing/2014/main" id="{7389927C-6572-45E9-2B12-530B621B4C69}"/>
              </a:ext>
            </a:extLst>
          </p:cNvPr>
          <p:cNvSpPr>
            <a:spLocks noChangeShapeType="1"/>
          </p:cNvSpPr>
          <p:nvPr/>
        </p:nvSpPr>
        <p:spPr bwMode="auto">
          <a:xfrm>
            <a:off x="1722438" y="4135438"/>
            <a:ext cx="230187"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80" name="Line 76">
            <a:extLst>
              <a:ext uri="{FF2B5EF4-FFF2-40B4-BE49-F238E27FC236}">
                <a16:creationId xmlns:a16="http://schemas.microsoft.com/office/drawing/2014/main" id="{8C20B83B-B936-2762-4274-AF2421C30A61}"/>
              </a:ext>
            </a:extLst>
          </p:cNvPr>
          <p:cNvSpPr>
            <a:spLocks noChangeShapeType="1"/>
          </p:cNvSpPr>
          <p:nvPr/>
        </p:nvSpPr>
        <p:spPr bwMode="auto">
          <a:xfrm>
            <a:off x="1952625" y="3727450"/>
            <a:ext cx="184150"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81" name="Line 77">
            <a:extLst>
              <a:ext uri="{FF2B5EF4-FFF2-40B4-BE49-F238E27FC236}">
                <a16:creationId xmlns:a16="http://schemas.microsoft.com/office/drawing/2014/main" id="{2E7A25BB-A1C6-D1BA-9CDE-07E465C48E64}"/>
              </a:ext>
            </a:extLst>
          </p:cNvPr>
          <p:cNvSpPr>
            <a:spLocks noChangeShapeType="1"/>
          </p:cNvSpPr>
          <p:nvPr/>
        </p:nvSpPr>
        <p:spPr bwMode="auto">
          <a:xfrm>
            <a:off x="2659063" y="3746500"/>
            <a:ext cx="182562"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82" name="Line 78">
            <a:extLst>
              <a:ext uri="{FF2B5EF4-FFF2-40B4-BE49-F238E27FC236}">
                <a16:creationId xmlns:a16="http://schemas.microsoft.com/office/drawing/2014/main" id="{53B9F2D8-2C52-77CE-24D9-76FBCCD9B553}"/>
              </a:ext>
            </a:extLst>
          </p:cNvPr>
          <p:cNvSpPr>
            <a:spLocks noChangeShapeType="1"/>
          </p:cNvSpPr>
          <p:nvPr/>
        </p:nvSpPr>
        <p:spPr bwMode="auto">
          <a:xfrm>
            <a:off x="2844800" y="3362325"/>
            <a:ext cx="1588" cy="77787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83" name="Line 79">
            <a:extLst>
              <a:ext uri="{FF2B5EF4-FFF2-40B4-BE49-F238E27FC236}">
                <a16:creationId xmlns:a16="http://schemas.microsoft.com/office/drawing/2014/main" id="{6780D25B-FEAB-DAA1-10F3-62C7DA588A8B}"/>
              </a:ext>
            </a:extLst>
          </p:cNvPr>
          <p:cNvSpPr>
            <a:spLocks noChangeShapeType="1"/>
          </p:cNvSpPr>
          <p:nvPr/>
        </p:nvSpPr>
        <p:spPr bwMode="auto">
          <a:xfrm>
            <a:off x="2613025" y="3362325"/>
            <a:ext cx="228600"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84" name="Line 80">
            <a:extLst>
              <a:ext uri="{FF2B5EF4-FFF2-40B4-BE49-F238E27FC236}">
                <a16:creationId xmlns:a16="http://schemas.microsoft.com/office/drawing/2014/main" id="{DF202D49-BB04-050D-D2A4-53F2D3802FFC}"/>
              </a:ext>
            </a:extLst>
          </p:cNvPr>
          <p:cNvSpPr>
            <a:spLocks noChangeShapeType="1"/>
          </p:cNvSpPr>
          <p:nvPr/>
        </p:nvSpPr>
        <p:spPr bwMode="auto">
          <a:xfrm>
            <a:off x="2613025" y="4140200"/>
            <a:ext cx="228600"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185" name="Freeform 81">
            <a:extLst>
              <a:ext uri="{FF2B5EF4-FFF2-40B4-BE49-F238E27FC236}">
                <a16:creationId xmlns:a16="http://schemas.microsoft.com/office/drawing/2014/main" id="{20079032-63C9-7006-F5EB-0D4E220CE3AA}"/>
              </a:ext>
            </a:extLst>
          </p:cNvPr>
          <p:cNvSpPr>
            <a:spLocks/>
          </p:cNvSpPr>
          <p:nvPr/>
        </p:nvSpPr>
        <p:spPr bwMode="auto">
          <a:xfrm>
            <a:off x="1322388" y="3602038"/>
            <a:ext cx="395287" cy="330200"/>
          </a:xfrm>
          <a:custGeom>
            <a:avLst/>
            <a:gdLst>
              <a:gd name="T0" fmla="*/ 70 w 249"/>
              <a:gd name="T1" fmla="*/ 14 h 208"/>
              <a:gd name="T2" fmla="*/ 70 w 249"/>
              <a:gd name="T3" fmla="*/ 14 h 208"/>
              <a:gd name="T4" fmla="*/ 73 w 249"/>
              <a:gd name="T5" fmla="*/ 14 h 208"/>
              <a:gd name="T6" fmla="*/ 75 w 249"/>
              <a:gd name="T7" fmla="*/ 12 h 208"/>
              <a:gd name="T8" fmla="*/ 79 w 249"/>
              <a:gd name="T9" fmla="*/ 11 h 208"/>
              <a:gd name="T10" fmla="*/ 83 w 249"/>
              <a:gd name="T11" fmla="*/ 10 h 208"/>
              <a:gd name="T12" fmla="*/ 88 w 249"/>
              <a:gd name="T13" fmla="*/ 9 h 208"/>
              <a:gd name="T14" fmla="*/ 95 w 249"/>
              <a:gd name="T15" fmla="*/ 8 h 208"/>
              <a:gd name="T16" fmla="*/ 103 w 249"/>
              <a:gd name="T17" fmla="*/ 5 h 208"/>
              <a:gd name="T18" fmla="*/ 111 w 249"/>
              <a:gd name="T19" fmla="*/ 4 h 208"/>
              <a:gd name="T20" fmla="*/ 121 w 249"/>
              <a:gd name="T21" fmla="*/ 3 h 208"/>
              <a:gd name="T22" fmla="*/ 132 w 249"/>
              <a:gd name="T23" fmla="*/ 2 h 208"/>
              <a:gd name="T24" fmla="*/ 144 w 249"/>
              <a:gd name="T25" fmla="*/ 1 h 208"/>
              <a:gd name="T26" fmla="*/ 157 w 249"/>
              <a:gd name="T27" fmla="*/ 0 h 208"/>
              <a:gd name="T28" fmla="*/ 170 w 249"/>
              <a:gd name="T29" fmla="*/ 0 h 208"/>
              <a:gd name="T30" fmla="*/ 185 w 249"/>
              <a:gd name="T31" fmla="*/ 0 h 208"/>
              <a:gd name="T32" fmla="*/ 201 w 249"/>
              <a:gd name="T33" fmla="*/ 0 h 208"/>
              <a:gd name="T34" fmla="*/ 208 w 249"/>
              <a:gd name="T35" fmla="*/ 28 h 208"/>
              <a:gd name="T36" fmla="*/ 210 w 249"/>
              <a:gd name="T37" fmla="*/ 29 h 208"/>
              <a:gd name="T38" fmla="*/ 216 w 249"/>
              <a:gd name="T39" fmla="*/ 32 h 208"/>
              <a:gd name="T40" fmla="*/ 222 w 249"/>
              <a:gd name="T41" fmla="*/ 39 h 208"/>
              <a:gd name="T42" fmla="*/ 226 w 249"/>
              <a:gd name="T43" fmla="*/ 50 h 208"/>
              <a:gd name="T44" fmla="*/ 240 w 249"/>
              <a:gd name="T45" fmla="*/ 115 h 208"/>
              <a:gd name="T46" fmla="*/ 247 w 249"/>
              <a:gd name="T47" fmla="*/ 143 h 208"/>
              <a:gd name="T48" fmla="*/ 247 w 249"/>
              <a:gd name="T49" fmla="*/ 146 h 208"/>
              <a:gd name="T50" fmla="*/ 248 w 249"/>
              <a:gd name="T51" fmla="*/ 150 h 208"/>
              <a:gd name="T52" fmla="*/ 248 w 249"/>
              <a:gd name="T53" fmla="*/ 159 h 208"/>
              <a:gd name="T54" fmla="*/ 244 w 249"/>
              <a:gd name="T55" fmla="*/ 169 h 208"/>
              <a:gd name="T56" fmla="*/ 0 w 249"/>
              <a:gd name="T57" fmla="*/ 162 h 208"/>
              <a:gd name="T58" fmla="*/ 25 w 249"/>
              <a:gd name="T59" fmla="*/ 149 h 208"/>
              <a:gd name="T60" fmla="*/ 25 w 249"/>
              <a:gd name="T61" fmla="*/ 28 h 208"/>
              <a:gd name="T62" fmla="*/ 26 w 249"/>
              <a:gd name="T63" fmla="*/ 27 h 208"/>
              <a:gd name="T64" fmla="*/ 28 w 249"/>
              <a:gd name="T65" fmla="*/ 25 h 208"/>
              <a:gd name="T66" fmla="*/ 32 w 249"/>
              <a:gd name="T67" fmla="*/ 24 h 208"/>
              <a:gd name="T68" fmla="*/ 37 w 249"/>
              <a:gd name="T69" fmla="*/ 22 h 208"/>
              <a:gd name="T70" fmla="*/ 42 w 249"/>
              <a:gd name="T71" fmla="*/ 22 h 208"/>
              <a:gd name="T72" fmla="*/ 49 w 249"/>
              <a:gd name="T73" fmla="*/ 22 h 208"/>
              <a:gd name="T74" fmla="*/ 58 w 249"/>
              <a:gd name="T75" fmla="*/ 23 h 208"/>
              <a:gd name="T76" fmla="*/ 68 w 249"/>
              <a:gd name="T77" fmla="*/ 2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9" h="208">
                <a:moveTo>
                  <a:pt x="68" y="27"/>
                </a:moveTo>
                <a:lnTo>
                  <a:pt x="70" y="14"/>
                </a:lnTo>
                <a:lnTo>
                  <a:pt x="70" y="14"/>
                </a:lnTo>
                <a:lnTo>
                  <a:pt x="70" y="14"/>
                </a:lnTo>
                <a:lnTo>
                  <a:pt x="72" y="14"/>
                </a:lnTo>
                <a:lnTo>
                  <a:pt x="73" y="14"/>
                </a:lnTo>
                <a:lnTo>
                  <a:pt x="74" y="12"/>
                </a:lnTo>
                <a:lnTo>
                  <a:pt x="75" y="12"/>
                </a:lnTo>
                <a:lnTo>
                  <a:pt x="76" y="12"/>
                </a:lnTo>
                <a:lnTo>
                  <a:pt x="79" y="11"/>
                </a:lnTo>
                <a:lnTo>
                  <a:pt x="81" y="11"/>
                </a:lnTo>
                <a:lnTo>
                  <a:pt x="83" y="10"/>
                </a:lnTo>
                <a:lnTo>
                  <a:pt x="86" y="9"/>
                </a:lnTo>
                <a:lnTo>
                  <a:pt x="88" y="9"/>
                </a:lnTo>
                <a:lnTo>
                  <a:pt x="91" y="8"/>
                </a:lnTo>
                <a:lnTo>
                  <a:pt x="95" y="8"/>
                </a:lnTo>
                <a:lnTo>
                  <a:pt x="98" y="7"/>
                </a:lnTo>
                <a:lnTo>
                  <a:pt x="103" y="5"/>
                </a:lnTo>
                <a:lnTo>
                  <a:pt x="107" y="5"/>
                </a:lnTo>
                <a:lnTo>
                  <a:pt x="111" y="4"/>
                </a:lnTo>
                <a:lnTo>
                  <a:pt x="116" y="4"/>
                </a:lnTo>
                <a:lnTo>
                  <a:pt x="121" y="3"/>
                </a:lnTo>
                <a:lnTo>
                  <a:pt x="126" y="2"/>
                </a:lnTo>
                <a:lnTo>
                  <a:pt x="132" y="2"/>
                </a:lnTo>
                <a:lnTo>
                  <a:pt x="137" y="1"/>
                </a:lnTo>
                <a:lnTo>
                  <a:pt x="144" y="1"/>
                </a:lnTo>
                <a:lnTo>
                  <a:pt x="150" y="1"/>
                </a:lnTo>
                <a:lnTo>
                  <a:pt x="157" y="0"/>
                </a:lnTo>
                <a:lnTo>
                  <a:pt x="163" y="0"/>
                </a:lnTo>
                <a:lnTo>
                  <a:pt x="170" y="0"/>
                </a:lnTo>
                <a:lnTo>
                  <a:pt x="178" y="0"/>
                </a:lnTo>
                <a:lnTo>
                  <a:pt x="185" y="0"/>
                </a:lnTo>
                <a:lnTo>
                  <a:pt x="193" y="0"/>
                </a:lnTo>
                <a:lnTo>
                  <a:pt x="201" y="0"/>
                </a:lnTo>
                <a:lnTo>
                  <a:pt x="210" y="4"/>
                </a:lnTo>
                <a:lnTo>
                  <a:pt x="208" y="28"/>
                </a:lnTo>
                <a:lnTo>
                  <a:pt x="208" y="28"/>
                </a:lnTo>
                <a:lnTo>
                  <a:pt x="210" y="29"/>
                </a:lnTo>
                <a:lnTo>
                  <a:pt x="213" y="31"/>
                </a:lnTo>
                <a:lnTo>
                  <a:pt x="216" y="32"/>
                </a:lnTo>
                <a:lnTo>
                  <a:pt x="220" y="36"/>
                </a:lnTo>
                <a:lnTo>
                  <a:pt x="222" y="39"/>
                </a:lnTo>
                <a:lnTo>
                  <a:pt x="224" y="44"/>
                </a:lnTo>
                <a:lnTo>
                  <a:pt x="226" y="50"/>
                </a:lnTo>
                <a:lnTo>
                  <a:pt x="245" y="67"/>
                </a:lnTo>
                <a:lnTo>
                  <a:pt x="240" y="115"/>
                </a:lnTo>
                <a:lnTo>
                  <a:pt x="208" y="132"/>
                </a:lnTo>
                <a:lnTo>
                  <a:pt x="247" y="143"/>
                </a:lnTo>
                <a:lnTo>
                  <a:pt x="247" y="143"/>
                </a:lnTo>
                <a:lnTo>
                  <a:pt x="247" y="146"/>
                </a:lnTo>
                <a:lnTo>
                  <a:pt x="248" y="148"/>
                </a:lnTo>
                <a:lnTo>
                  <a:pt x="248" y="150"/>
                </a:lnTo>
                <a:lnTo>
                  <a:pt x="249" y="154"/>
                </a:lnTo>
                <a:lnTo>
                  <a:pt x="248" y="159"/>
                </a:lnTo>
                <a:lnTo>
                  <a:pt x="247" y="163"/>
                </a:lnTo>
                <a:lnTo>
                  <a:pt x="244" y="169"/>
                </a:lnTo>
                <a:lnTo>
                  <a:pt x="144" y="208"/>
                </a:lnTo>
                <a:lnTo>
                  <a:pt x="0" y="162"/>
                </a:lnTo>
                <a:lnTo>
                  <a:pt x="3" y="157"/>
                </a:lnTo>
                <a:lnTo>
                  <a:pt x="25" y="149"/>
                </a:lnTo>
                <a:lnTo>
                  <a:pt x="25" y="28"/>
                </a:lnTo>
                <a:lnTo>
                  <a:pt x="25" y="28"/>
                </a:lnTo>
                <a:lnTo>
                  <a:pt x="25" y="28"/>
                </a:lnTo>
                <a:lnTo>
                  <a:pt x="26" y="27"/>
                </a:lnTo>
                <a:lnTo>
                  <a:pt x="27" y="27"/>
                </a:lnTo>
                <a:lnTo>
                  <a:pt x="28" y="25"/>
                </a:lnTo>
                <a:lnTo>
                  <a:pt x="31" y="24"/>
                </a:lnTo>
                <a:lnTo>
                  <a:pt x="32" y="24"/>
                </a:lnTo>
                <a:lnTo>
                  <a:pt x="34" y="23"/>
                </a:lnTo>
                <a:lnTo>
                  <a:pt x="37" y="22"/>
                </a:lnTo>
                <a:lnTo>
                  <a:pt x="40" y="22"/>
                </a:lnTo>
                <a:lnTo>
                  <a:pt x="42" y="22"/>
                </a:lnTo>
                <a:lnTo>
                  <a:pt x="46" y="22"/>
                </a:lnTo>
                <a:lnTo>
                  <a:pt x="49" y="22"/>
                </a:lnTo>
                <a:lnTo>
                  <a:pt x="53" y="22"/>
                </a:lnTo>
                <a:lnTo>
                  <a:pt x="58" y="23"/>
                </a:lnTo>
                <a:lnTo>
                  <a:pt x="61" y="24"/>
                </a:lnTo>
                <a:lnTo>
                  <a:pt x="68"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86" name="Freeform 82">
            <a:extLst>
              <a:ext uri="{FF2B5EF4-FFF2-40B4-BE49-F238E27FC236}">
                <a16:creationId xmlns:a16="http://schemas.microsoft.com/office/drawing/2014/main" id="{8C6008A8-CCC0-AAB6-608D-7E3F166D1F9C}"/>
              </a:ext>
            </a:extLst>
          </p:cNvPr>
          <p:cNvSpPr>
            <a:spLocks/>
          </p:cNvSpPr>
          <p:nvPr/>
        </p:nvSpPr>
        <p:spPr bwMode="auto">
          <a:xfrm>
            <a:off x="1460500" y="3625850"/>
            <a:ext cx="125413" cy="144463"/>
          </a:xfrm>
          <a:custGeom>
            <a:avLst/>
            <a:gdLst>
              <a:gd name="T0" fmla="*/ 78 w 79"/>
              <a:gd name="T1" fmla="*/ 3 h 91"/>
              <a:gd name="T2" fmla="*/ 78 w 79"/>
              <a:gd name="T3" fmla="*/ 3 h 91"/>
              <a:gd name="T4" fmla="*/ 77 w 79"/>
              <a:gd name="T5" fmla="*/ 3 h 91"/>
              <a:gd name="T6" fmla="*/ 74 w 79"/>
              <a:gd name="T7" fmla="*/ 2 h 91"/>
              <a:gd name="T8" fmla="*/ 72 w 79"/>
              <a:gd name="T9" fmla="*/ 2 h 91"/>
              <a:gd name="T10" fmla="*/ 69 w 79"/>
              <a:gd name="T11" fmla="*/ 1 h 91"/>
              <a:gd name="T12" fmla="*/ 65 w 79"/>
              <a:gd name="T13" fmla="*/ 1 h 91"/>
              <a:gd name="T14" fmla="*/ 60 w 79"/>
              <a:gd name="T15" fmla="*/ 1 h 91"/>
              <a:gd name="T16" fmla="*/ 56 w 79"/>
              <a:gd name="T17" fmla="*/ 0 h 91"/>
              <a:gd name="T18" fmla="*/ 50 w 79"/>
              <a:gd name="T19" fmla="*/ 0 h 91"/>
              <a:gd name="T20" fmla="*/ 44 w 79"/>
              <a:gd name="T21" fmla="*/ 0 h 91"/>
              <a:gd name="T22" fmla="*/ 38 w 79"/>
              <a:gd name="T23" fmla="*/ 1 h 91"/>
              <a:gd name="T24" fmla="*/ 31 w 79"/>
              <a:gd name="T25" fmla="*/ 2 h 91"/>
              <a:gd name="T26" fmla="*/ 25 w 79"/>
              <a:gd name="T27" fmla="*/ 3 h 91"/>
              <a:gd name="T28" fmla="*/ 18 w 79"/>
              <a:gd name="T29" fmla="*/ 6 h 91"/>
              <a:gd name="T30" fmla="*/ 11 w 79"/>
              <a:gd name="T31" fmla="*/ 8 h 91"/>
              <a:gd name="T32" fmla="*/ 4 w 79"/>
              <a:gd name="T33" fmla="*/ 10 h 91"/>
              <a:gd name="T34" fmla="*/ 4 w 79"/>
              <a:gd name="T35" fmla="*/ 13 h 91"/>
              <a:gd name="T36" fmla="*/ 3 w 79"/>
              <a:gd name="T37" fmla="*/ 17 h 91"/>
              <a:gd name="T38" fmla="*/ 1 w 79"/>
              <a:gd name="T39" fmla="*/ 26 h 91"/>
              <a:gd name="T40" fmla="*/ 0 w 79"/>
              <a:gd name="T41" fmla="*/ 35 h 91"/>
              <a:gd name="T42" fmla="*/ 0 w 79"/>
              <a:gd name="T43" fmla="*/ 47 h 91"/>
              <a:gd name="T44" fmla="*/ 0 w 79"/>
              <a:gd name="T45" fmla="*/ 59 h 91"/>
              <a:gd name="T46" fmla="*/ 2 w 79"/>
              <a:gd name="T47" fmla="*/ 73 h 91"/>
              <a:gd name="T48" fmla="*/ 6 w 79"/>
              <a:gd name="T49" fmla="*/ 89 h 91"/>
              <a:gd name="T50" fmla="*/ 7 w 79"/>
              <a:gd name="T51" fmla="*/ 89 h 91"/>
              <a:gd name="T52" fmla="*/ 8 w 79"/>
              <a:gd name="T53" fmla="*/ 89 h 91"/>
              <a:gd name="T54" fmla="*/ 9 w 79"/>
              <a:gd name="T55" fmla="*/ 87 h 91"/>
              <a:gd name="T56" fmla="*/ 11 w 79"/>
              <a:gd name="T57" fmla="*/ 87 h 91"/>
              <a:gd name="T58" fmla="*/ 15 w 79"/>
              <a:gd name="T59" fmla="*/ 87 h 91"/>
              <a:gd name="T60" fmla="*/ 18 w 79"/>
              <a:gd name="T61" fmla="*/ 87 h 91"/>
              <a:gd name="T62" fmla="*/ 22 w 79"/>
              <a:gd name="T63" fmla="*/ 87 h 91"/>
              <a:gd name="T64" fmla="*/ 27 w 79"/>
              <a:gd name="T65" fmla="*/ 87 h 91"/>
              <a:gd name="T66" fmla="*/ 32 w 79"/>
              <a:gd name="T67" fmla="*/ 86 h 91"/>
              <a:gd name="T68" fmla="*/ 38 w 79"/>
              <a:gd name="T69" fmla="*/ 87 h 91"/>
              <a:gd name="T70" fmla="*/ 44 w 79"/>
              <a:gd name="T71" fmla="*/ 87 h 91"/>
              <a:gd name="T72" fmla="*/ 50 w 79"/>
              <a:gd name="T73" fmla="*/ 87 h 91"/>
              <a:gd name="T74" fmla="*/ 57 w 79"/>
              <a:gd name="T75" fmla="*/ 87 h 91"/>
              <a:gd name="T76" fmla="*/ 64 w 79"/>
              <a:gd name="T77" fmla="*/ 89 h 91"/>
              <a:gd name="T78" fmla="*/ 71 w 79"/>
              <a:gd name="T79" fmla="*/ 90 h 91"/>
              <a:gd name="T80" fmla="*/ 79 w 79"/>
              <a:gd name="T81" fmla="*/ 91 h 91"/>
              <a:gd name="T82" fmla="*/ 79 w 79"/>
              <a:gd name="T83" fmla="*/ 87 h 91"/>
              <a:gd name="T84" fmla="*/ 78 w 79"/>
              <a:gd name="T85" fmla="*/ 80 h 91"/>
              <a:gd name="T86" fmla="*/ 77 w 79"/>
              <a:gd name="T87" fmla="*/ 70 h 91"/>
              <a:gd name="T88" fmla="*/ 76 w 79"/>
              <a:gd name="T89" fmla="*/ 57 h 91"/>
              <a:gd name="T90" fmla="*/ 76 w 79"/>
              <a:gd name="T91" fmla="*/ 43 h 91"/>
              <a:gd name="T92" fmla="*/ 76 w 79"/>
              <a:gd name="T93" fmla="*/ 28 h 91"/>
              <a:gd name="T94" fmla="*/ 77 w 79"/>
              <a:gd name="T95" fmla="*/ 15 h 91"/>
              <a:gd name="T96" fmla="*/ 78 w 79"/>
              <a:gd name="T97" fmla="*/ 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 h="91">
                <a:moveTo>
                  <a:pt x="78" y="3"/>
                </a:moveTo>
                <a:lnTo>
                  <a:pt x="78" y="3"/>
                </a:lnTo>
                <a:lnTo>
                  <a:pt x="77" y="3"/>
                </a:lnTo>
                <a:lnTo>
                  <a:pt x="74" y="2"/>
                </a:lnTo>
                <a:lnTo>
                  <a:pt x="72" y="2"/>
                </a:lnTo>
                <a:lnTo>
                  <a:pt x="69" y="1"/>
                </a:lnTo>
                <a:lnTo>
                  <a:pt x="65" y="1"/>
                </a:lnTo>
                <a:lnTo>
                  <a:pt x="60" y="1"/>
                </a:lnTo>
                <a:lnTo>
                  <a:pt x="56" y="0"/>
                </a:lnTo>
                <a:lnTo>
                  <a:pt x="50" y="0"/>
                </a:lnTo>
                <a:lnTo>
                  <a:pt x="44" y="0"/>
                </a:lnTo>
                <a:lnTo>
                  <a:pt x="38" y="1"/>
                </a:lnTo>
                <a:lnTo>
                  <a:pt x="31" y="2"/>
                </a:lnTo>
                <a:lnTo>
                  <a:pt x="25" y="3"/>
                </a:lnTo>
                <a:lnTo>
                  <a:pt x="18" y="6"/>
                </a:lnTo>
                <a:lnTo>
                  <a:pt x="11" y="8"/>
                </a:lnTo>
                <a:lnTo>
                  <a:pt x="4" y="10"/>
                </a:lnTo>
                <a:lnTo>
                  <a:pt x="4" y="13"/>
                </a:lnTo>
                <a:lnTo>
                  <a:pt x="3" y="17"/>
                </a:lnTo>
                <a:lnTo>
                  <a:pt x="1" y="26"/>
                </a:lnTo>
                <a:lnTo>
                  <a:pt x="0" y="35"/>
                </a:lnTo>
                <a:lnTo>
                  <a:pt x="0" y="47"/>
                </a:lnTo>
                <a:lnTo>
                  <a:pt x="0" y="59"/>
                </a:lnTo>
                <a:lnTo>
                  <a:pt x="2" y="73"/>
                </a:lnTo>
                <a:lnTo>
                  <a:pt x="6" y="89"/>
                </a:lnTo>
                <a:lnTo>
                  <a:pt x="7" y="89"/>
                </a:lnTo>
                <a:lnTo>
                  <a:pt x="8" y="89"/>
                </a:lnTo>
                <a:lnTo>
                  <a:pt x="9" y="87"/>
                </a:lnTo>
                <a:lnTo>
                  <a:pt x="11" y="87"/>
                </a:lnTo>
                <a:lnTo>
                  <a:pt x="15" y="87"/>
                </a:lnTo>
                <a:lnTo>
                  <a:pt x="18" y="87"/>
                </a:lnTo>
                <a:lnTo>
                  <a:pt x="22" y="87"/>
                </a:lnTo>
                <a:lnTo>
                  <a:pt x="27" y="87"/>
                </a:lnTo>
                <a:lnTo>
                  <a:pt x="32" y="86"/>
                </a:lnTo>
                <a:lnTo>
                  <a:pt x="38" y="87"/>
                </a:lnTo>
                <a:lnTo>
                  <a:pt x="44" y="87"/>
                </a:lnTo>
                <a:lnTo>
                  <a:pt x="50" y="87"/>
                </a:lnTo>
                <a:lnTo>
                  <a:pt x="57" y="87"/>
                </a:lnTo>
                <a:lnTo>
                  <a:pt x="64" y="89"/>
                </a:lnTo>
                <a:lnTo>
                  <a:pt x="71" y="90"/>
                </a:lnTo>
                <a:lnTo>
                  <a:pt x="79" y="91"/>
                </a:lnTo>
                <a:lnTo>
                  <a:pt x="79" y="87"/>
                </a:lnTo>
                <a:lnTo>
                  <a:pt x="78" y="80"/>
                </a:lnTo>
                <a:lnTo>
                  <a:pt x="77" y="70"/>
                </a:lnTo>
                <a:lnTo>
                  <a:pt x="76" y="57"/>
                </a:lnTo>
                <a:lnTo>
                  <a:pt x="76" y="43"/>
                </a:lnTo>
                <a:lnTo>
                  <a:pt x="76" y="28"/>
                </a:lnTo>
                <a:lnTo>
                  <a:pt x="77" y="15"/>
                </a:lnTo>
                <a:lnTo>
                  <a:pt x="78" y="3"/>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87" name="Freeform 83">
            <a:extLst>
              <a:ext uri="{FF2B5EF4-FFF2-40B4-BE49-F238E27FC236}">
                <a16:creationId xmlns:a16="http://schemas.microsoft.com/office/drawing/2014/main" id="{4A777FF7-B2A2-D43A-EE72-048EDABE0477}"/>
              </a:ext>
            </a:extLst>
          </p:cNvPr>
          <p:cNvSpPr>
            <a:spLocks/>
          </p:cNvSpPr>
          <p:nvPr/>
        </p:nvSpPr>
        <p:spPr bwMode="auto">
          <a:xfrm>
            <a:off x="1473200" y="3663950"/>
            <a:ext cx="209550" cy="142875"/>
          </a:xfrm>
          <a:custGeom>
            <a:avLst/>
            <a:gdLst>
              <a:gd name="T0" fmla="*/ 1 w 132"/>
              <a:gd name="T1" fmla="*/ 68 h 90"/>
              <a:gd name="T2" fmla="*/ 0 w 132"/>
              <a:gd name="T3" fmla="*/ 80 h 90"/>
              <a:gd name="T4" fmla="*/ 86 w 132"/>
              <a:gd name="T5" fmla="*/ 90 h 90"/>
              <a:gd name="T6" fmla="*/ 86 w 132"/>
              <a:gd name="T7" fmla="*/ 90 h 90"/>
              <a:gd name="T8" fmla="*/ 89 w 132"/>
              <a:gd name="T9" fmla="*/ 89 h 90"/>
              <a:gd name="T10" fmla="*/ 91 w 132"/>
              <a:gd name="T11" fmla="*/ 88 h 90"/>
              <a:gd name="T12" fmla="*/ 94 w 132"/>
              <a:gd name="T13" fmla="*/ 86 h 90"/>
              <a:gd name="T14" fmla="*/ 98 w 132"/>
              <a:gd name="T15" fmla="*/ 83 h 90"/>
              <a:gd name="T16" fmla="*/ 103 w 132"/>
              <a:gd name="T17" fmla="*/ 80 h 90"/>
              <a:gd name="T18" fmla="*/ 107 w 132"/>
              <a:gd name="T19" fmla="*/ 76 h 90"/>
              <a:gd name="T20" fmla="*/ 112 w 132"/>
              <a:gd name="T21" fmla="*/ 72 h 90"/>
              <a:gd name="T22" fmla="*/ 117 w 132"/>
              <a:gd name="T23" fmla="*/ 67 h 90"/>
              <a:gd name="T24" fmla="*/ 121 w 132"/>
              <a:gd name="T25" fmla="*/ 61 h 90"/>
              <a:gd name="T26" fmla="*/ 125 w 132"/>
              <a:gd name="T27" fmla="*/ 55 h 90"/>
              <a:gd name="T28" fmla="*/ 128 w 132"/>
              <a:gd name="T29" fmla="*/ 48 h 90"/>
              <a:gd name="T30" fmla="*/ 131 w 132"/>
              <a:gd name="T31" fmla="*/ 40 h 90"/>
              <a:gd name="T32" fmla="*/ 132 w 132"/>
              <a:gd name="T33" fmla="*/ 32 h 90"/>
              <a:gd name="T34" fmla="*/ 132 w 132"/>
              <a:gd name="T35" fmla="*/ 24 h 90"/>
              <a:gd name="T36" fmla="*/ 129 w 132"/>
              <a:gd name="T37" fmla="*/ 14 h 90"/>
              <a:gd name="T38" fmla="*/ 129 w 132"/>
              <a:gd name="T39" fmla="*/ 13 h 90"/>
              <a:gd name="T40" fmla="*/ 128 w 132"/>
              <a:gd name="T41" fmla="*/ 12 h 90"/>
              <a:gd name="T42" fmla="*/ 127 w 132"/>
              <a:gd name="T43" fmla="*/ 10 h 90"/>
              <a:gd name="T44" fmla="*/ 126 w 132"/>
              <a:gd name="T45" fmla="*/ 7 h 90"/>
              <a:gd name="T46" fmla="*/ 124 w 132"/>
              <a:gd name="T47" fmla="*/ 5 h 90"/>
              <a:gd name="T48" fmla="*/ 120 w 132"/>
              <a:gd name="T49" fmla="*/ 3 h 90"/>
              <a:gd name="T50" fmla="*/ 117 w 132"/>
              <a:gd name="T51" fmla="*/ 2 h 90"/>
              <a:gd name="T52" fmla="*/ 113 w 132"/>
              <a:gd name="T53" fmla="*/ 0 h 90"/>
              <a:gd name="T54" fmla="*/ 113 w 132"/>
              <a:gd name="T55" fmla="*/ 3 h 90"/>
              <a:gd name="T56" fmla="*/ 114 w 132"/>
              <a:gd name="T57" fmla="*/ 6 h 90"/>
              <a:gd name="T58" fmla="*/ 117 w 132"/>
              <a:gd name="T59" fmla="*/ 12 h 90"/>
              <a:gd name="T60" fmla="*/ 118 w 132"/>
              <a:gd name="T61" fmla="*/ 20 h 90"/>
              <a:gd name="T62" fmla="*/ 118 w 132"/>
              <a:gd name="T63" fmla="*/ 30 h 90"/>
              <a:gd name="T64" fmla="*/ 117 w 132"/>
              <a:gd name="T65" fmla="*/ 40 h 90"/>
              <a:gd name="T66" fmla="*/ 114 w 132"/>
              <a:gd name="T67" fmla="*/ 52 h 90"/>
              <a:gd name="T68" fmla="*/ 108 w 132"/>
              <a:gd name="T69" fmla="*/ 65 h 90"/>
              <a:gd name="T70" fmla="*/ 108 w 132"/>
              <a:gd name="T71" fmla="*/ 65 h 90"/>
              <a:gd name="T72" fmla="*/ 108 w 132"/>
              <a:gd name="T73" fmla="*/ 65 h 90"/>
              <a:gd name="T74" fmla="*/ 107 w 132"/>
              <a:gd name="T75" fmla="*/ 66 h 90"/>
              <a:gd name="T76" fmla="*/ 106 w 132"/>
              <a:gd name="T77" fmla="*/ 67 h 90"/>
              <a:gd name="T78" fmla="*/ 105 w 132"/>
              <a:gd name="T79" fmla="*/ 67 h 90"/>
              <a:gd name="T80" fmla="*/ 103 w 132"/>
              <a:gd name="T81" fmla="*/ 68 h 90"/>
              <a:gd name="T82" fmla="*/ 100 w 132"/>
              <a:gd name="T83" fmla="*/ 69 h 90"/>
              <a:gd name="T84" fmla="*/ 98 w 132"/>
              <a:gd name="T85" fmla="*/ 70 h 90"/>
              <a:gd name="T86" fmla="*/ 96 w 132"/>
              <a:gd name="T87" fmla="*/ 72 h 90"/>
              <a:gd name="T88" fmla="*/ 92 w 132"/>
              <a:gd name="T89" fmla="*/ 73 h 90"/>
              <a:gd name="T90" fmla="*/ 90 w 132"/>
              <a:gd name="T91" fmla="*/ 73 h 90"/>
              <a:gd name="T92" fmla="*/ 85 w 132"/>
              <a:gd name="T93" fmla="*/ 74 h 90"/>
              <a:gd name="T94" fmla="*/ 82 w 132"/>
              <a:gd name="T95" fmla="*/ 74 h 90"/>
              <a:gd name="T96" fmla="*/ 78 w 132"/>
              <a:gd name="T97" fmla="*/ 74 h 90"/>
              <a:gd name="T98" fmla="*/ 73 w 132"/>
              <a:gd name="T99" fmla="*/ 73 h 90"/>
              <a:gd name="T100" fmla="*/ 69 w 132"/>
              <a:gd name="T101" fmla="*/ 73 h 90"/>
              <a:gd name="T102" fmla="*/ 69 w 132"/>
              <a:gd name="T103" fmla="*/ 84 h 90"/>
              <a:gd name="T104" fmla="*/ 3 w 132"/>
              <a:gd name="T105" fmla="*/ 77 h 90"/>
              <a:gd name="T106" fmla="*/ 1 w 132"/>
              <a:gd name="T107" fmla="*/ 6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90">
                <a:moveTo>
                  <a:pt x="1" y="68"/>
                </a:moveTo>
                <a:lnTo>
                  <a:pt x="0" y="80"/>
                </a:lnTo>
                <a:lnTo>
                  <a:pt x="86" y="90"/>
                </a:lnTo>
                <a:lnTo>
                  <a:pt x="86" y="90"/>
                </a:lnTo>
                <a:lnTo>
                  <a:pt x="89" y="89"/>
                </a:lnTo>
                <a:lnTo>
                  <a:pt x="91" y="88"/>
                </a:lnTo>
                <a:lnTo>
                  <a:pt x="94" y="86"/>
                </a:lnTo>
                <a:lnTo>
                  <a:pt x="98" y="83"/>
                </a:lnTo>
                <a:lnTo>
                  <a:pt x="103" y="80"/>
                </a:lnTo>
                <a:lnTo>
                  <a:pt x="107" y="76"/>
                </a:lnTo>
                <a:lnTo>
                  <a:pt x="112" y="72"/>
                </a:lnTo>
                <a:lnTo>
                  <a:pt x="117" y="67"/>
                </a:lnTo>
                <a:lnTo>
                  <a:pt x="121" y="61"/>
                </a:lnTo>
                <a:lnTo>
                  <a:pt x="125" y="55"/>
                </a:lnTo>
                <a:lnTo>
                  <a:pt x="128" y="48"/>
                </a:lnTo>
                <a:lnTo>
                  <a:pt x="131" y="40"/>
                </a:lnTo>
                <a:lnTo>
                  <a:pt x="132" y="32"/>
                </a:lnTo>
                <a:lnTo>
                  <a:pt x="132" y="24"/>
                </a:lnTo>
                <a:lnTo>
                  <a:pt x="129" y="14"/>
                </a:lnTo>
                <a:lnTo>
                  <a:pt x="129" y="13"/>
                </a:lnTo>
                <a:lnTo>
                  <a:pt x="128" y="12"/>
                </a:lnTo>
                <a:lnTo>
                  <a:pt x="127" y="10"/>
                </a:lnTo>
                <a:lnTo>
                  <a:pt x="126" y="7"/>
                </a:lnTo>
                <a:lnTo>
                  <a:pt x="124" y="5"/>
                </a:lnTo>
                <a:lnTo>
                  <a:pt x="120" y="3"/>
                </a:lnTo>
                <a:lnTo>
                  <a:pt x="117" y="2"/>
                </a:lnTo>
                <a:lnTo>
                  <a:pt x="113" y="0"/>
                </a:lnTo>
                <a:lnTo>
                  <a:pt x="113" y="3"/>
                </a:lnTo>
                <a:lnTo>
                  <a:pt x="114" y="6"/>
                </a:lnTo>
                <a:lnTo>
                  <a:pt x="117" y="12"/>
                </a:lnTo>
                <a:lnTo>
                  <a:pt x="118" y="20"/>
                </a:lnTo>
                <a:lnTo>
                  <a:pt x="118" y="30"/>
                </a:lnTo>
                <a:lnTo>
                  <a:pt x="117" y="40"/>
                </a:lnTo>
                <a:lnTo>
                  <a:pt x="114" y="52"/>
                </a:lnTo>
                <a:lnTo>
                  <a:pt x="108" y="65"/>
                </a:lnTo>
                <a:lnTo>
                  <a:pt x="108" y="65"/>
                </a:lnTo>
                <a:lnTo>
                  <a:pt x="108" y="65"/>
                </a:lnTo>
                <a:lnTo>
                  <a:pt x="107" y="66"/>
                </a:lnTo>
                <a:lnTo>
                  <a:pt x="106" y="67"/>
                </a:lnTo>
                <a:lnTo>
                  <a:pt x="105" y="67"/>
                </a:lnTo>
                <a:lnTo>
                  <a:pt x="103" y="68"/>
                </a:lnTo>
                <a:lnTo>
                  <a:pt x="100" y="69"/>
                </a:lnTo>
                <a:lnTo>
                  <a:pt x="98" y="70"/>
                </a:lnTo>
                <a:lnTo>
                  <a:pt x="96" y="72"/>
                </a:lnTo>
                <a:lnTo>
                  <a:pt x="92" y="73"/>
                </a:lnTo>
                <a:lnTo>
                  <a:pt x="90" y="73"/>
                </a:lnTo>
                <a:lnTo>
                  <a:pt x="85" y="74"/>
                </a:lnTo>
                <a:lnTo>
                  <a:pt x="82" y="74"/>
                </a:lnTo>
                <a:lnTo>
                  <a:pt x="78" y="74"/>
                </a:lnTo>
                <a:lnTo>
                  <a:pt x="73" y="73"/>
                </a:lnTo>
                <a:lnTo>
                  <a:pt x="69" y="73"/>
                </a:lnTo>
                <a:lnTo>
                  <a:pt x="69" y="84"/>
                </a:lnTo>
                <a:lnTo>
                  <a:pt x="3" y="77"/>
                </a:lnTo>
                <a:lnTo>
                  <a:pt x="1" y="68"/>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88" name="Freeform 84">
            <a:extLst>
              <a:ext uri="{FF2B5EF4-FFF2-40B4-BE49-F238E27FC236}">
                <a16:creationId xmlns:a16="http://schemas.microsoft.com/office/drawing/2014/main" id="{7351D2EE-9950-9447-4AAA-B42AC64B6B5C}"/>
              </a:ext>
            </a:extLst>
          </p:cNvPr>
          <p:cNvSpPr>
            <a:spLocks/>
          </p:cNvSpPr>
          <p:nvPr/>
        </p:nvSpPr>
        <p:spPr bwMode="auto">
          <a:xfrm>
            <a:off x="1447800" y="3805238"/>
            <a:ext cx="152400" cy="50800"/>
          </a:xfrm>
          <a:custGeom>
            <a:avLst/>
            <a:gdLst>
              <a:gd name="T0" fmla="*/ 96 w 96"/>
              <a:gd name="T1" fmla="*/ 12 h 32"/>
              <a:gd name="T2" fmla="*/ 1 w 96"/>
              <a:gd name="T3" fmla="*/ 0 h 32"/>
              <a:gd name="T4" fmla="*/ 0 w 96"/>
              <a:gd name="T5" fmla="*/ 12 h 32"/>
              <a:gd name="T6" fmla="*/ 93 w 96"/>
              <a:gd name="T7" fmla="*/ 32 h 32"/>
              <a:gd name="T8" fmla="*/ 96 w 96"/>
              <a:gd name="T9" fmla="*/ 12 h 32"/>
            </a:gdLst>
            <a:ahLst/>
            <a:cxnLst>
              <a:cxn ang="0">
                <a:pos x="T0" y="T1"/>
              </a:cxn>
              <a:cxn ang="0">
                <a:pos x="T2" y="T3"/>
              </a:cxn>
              <a:cxn ang="0">
                <a:pos x="T4" y="T5"/>
              </a:cxn>
              <a:cxn ang="0">
                <a:pos x="T6" y="T7"/>
              </a:cxn>
              <a:cxn ang="0">
                <a:pos x="T8" y="T9"/>
              </a:cxn>
            </a:cxnLst>
            <a:rect l="0" t="0" r="r" b="b"/>
            <a:pathLst>
              <a:path w="96" h="32">
                <a:moveTo>
                  <a:pt x="96" y="12"/>
                </a:moveTo>
                <a:lnTo>
                  <a:pt x="1" y="0"/>
                </a:lnTo>
                <a:lnTo>
                  <a:pt x="0" y="12"/>
                </a:lnTo>
                <a:lnTo>
                  <a:pt x="93" y="32"/>
                </a:lnTo>
                <a:lnTo>
                  <a:pt x="9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89" name="Freeform 85">
            <a:extLst>
              <a:ext uri="{FF2B5EF4-FFF2-40B4-BE49-F238E27FC236}">
                <a16:creationId xmlns:a16="http://schemas.microsoft.com/office/drawing/2014/main" id="{8FFE9D5A-B6B5-AB2C-4E4A-D2A07C51F527}"/>
              </a:ext>
            </a:extLst>
          </p:cNvPr>
          <p:cNvSpPr>
            <a:spLocks/>
          </p:cNvSpPr>
          <p:nvPr/>
        </p:nvSpPr>
        <p:spPr bwMode="auto">
          <a:xfrm>
            <a:off x="1522413" y="3822700"/>
            <a:ext cx="66675" cy="22225"/>
          </a:xfrm>
          <a:custGeom>
            <a:avLst/>
            <a:gdLst>
              <a:gd name="T0" fmla="*/ 42 w 42"/>
              <a:gd name="T1" fmla="*/ 6 h 14"/>
              <a:gd name="T2" fmla="*/ 2 w 42"/>
              <a:gd name="T3" fmla="*/ 0 h 14"/>
              <a:gd name="T4" fmla="*/ 0 w 42"/>
              <a:gd name="T5" fmla="*/ 6 h 14"/>
              <a:gd name="T6" fmla="*/ 40 w 42"/>
              <a:gd name="T7" fmla="*/ 14 h 14"/>
              <a:gd name="T8" fmla="*/ 42 w 42"/>
              <a:gd name="T9" fmla="*/ 6 h 14"/>
            </a:gdLst>
            <a:ahLst/>
            <a:cxnLst>
              <a:cxn ang="0">
                <a:pos x="T0" y="T1"/>
              </a:cxn>
              <a:cxn ang="0">
                <a:pos x="T2" y="T3"/>
              </a:cxn>
              <a:cxn ang="0">
                <a:pos x="T4" y="T5"/>
              </a:cxn>
              <a:cxn ang="0">
                <a:pos x="T6" y="T7"/>
              </a:cxn>
              <a:cxn ang="0">
                <a:pos x="T8" y="T9"/>
              </a:cxn>
            </a:cxnLst>
            <a:rect l="0" t="0" r="r" b="b"/>
            <a:pathLst>
              <a:path w="42" h="14">
                <a:moveTo>
                  <a:pt x="42" y="6"/>
                </a:moveTo>
                <a:lnTo>
                  <a:pt x="2" y="0"/>
                </a:lnTo>
                <a:lnTo>
                  <a:pt x="0" y="6"/>
                </a:lnTo>
                <a:lnTo>
                  <a:pt x="40" y="14"/>
                </a:lnTo>
                <a:lnTo>
                  <a:pt x="42" y="6"/>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90" name="Freeform 86">
            <a:extLst>
              <a:ext uri="{FF2B5EF4-FFF2-40B4-BE49-F238E27FC236}">
                <a16:creationId xmlns:a16="http://schemas.microsoft.com/office/drawing/2014/main" id="{CBBDFC15-BCED-ECF4-6A01-BD88B1ABA038}"/>
              </a:ext>
            </a:extLst>
          </p:cNvPr>
          <p:cNvSpPr>
            <a:spLocks/>
          </p:cNvSpPr>
          <p:nvPr/>
        </p:nvSpPr>
        <p:spPr bwMode="auto">
          <a:xfrm>
            <a:off x="1455738" y="3811588"/>
            <a:ext cx="44450" cy="15875"/>
          </a:xfrm>
          <a:custGeom>
            <a:avLst/>
            <a:gdLst>
              <a:gd name="T0" fmla="*/ 28 w 28"/>
              <a:gd name="T1" fmla="*/ 4 h 10"/>
              <a:gd name="T2" fmla="*/ 0 w 28"/>
              <a:gd name="T3" fmla="*/ 0 h 10"/>
              <a:gd name="T4" fmla="*/ 0 w 28"/>
              <a:gd name="T5" fmla="*/ 4 h 10"/>
              <a:gd name="T6" fmla="*/ 27 w 28"/>
              <a:gd name="T7" fmla="*/ 10 h 10"/>
              <a:gd name="T8" fmla="*/ 28 w 28"/>
              <a:gd name="T9" fmla="*/ 4 h 10"/>
            </a:gdLst>
            <a:ahLst/>
            <a:cxnLst>
              <a:cxn ang="0">
                <a:pos x="T0" y="T1"/>
              </a:cxn>
              <a:cxn ang="0">
                <a:pos x="T2" y="T3"/>
              </a:cxn>
              <a:cxn ang="0">
                <a:pos x="T4" y="T5"/>
              </a:cxn>
              <a:cxn ang="0">
                <a:pos x="T6" y="T7"/>
              </a:cxn>
              <a:cxn ang="0">
                <a:pos x="T8" y="T9"/>
              </a:cxn>
            </a:cxnLst>
            <a:rect l="0" t="0" r="r" b="b"/>
            <a:pathLst>
              <a:path w="28" h="10">
                <a:moveTo>
                  <a:pt x="28" y="4"/>
                </a:moveTo>
                <a:lnTo>
                  <a:pt x="0" y="0"/>
                </a:lnTo>
                <a:lnTo>
                  <a:pt x="0" y="4"/>
                </a:lnTo>
                <a:lnTo>
                  <a:pt x="27" y="10"/>
                </a:lnTo>
                <a:lnTo>
                  <a:pt x="28" y="4"/>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91" name="Freeform 87">
            <a:extLst>
              <a:ext uri="{FF2B5EF4-FFF2-40B4-BE49-F238E27FC236}">
                <a16:creationId xmlns:a16="http://schemas.microsoft.com/office/drawing/2014/main" id="{5F6069BE-E8A4-DD3D-D016-7553979756E3}"/>
              </a:ext>
            </a:extLst>
          </p:cNvPr>
          <p:cNvSpPr>
            <a:spLocks/>
          </p:cNvSpPr>
          <p:nvPr/>
        </p:nvSpPr>
        <p:spPr bwMode="auto">
          <a:xfrm>
            <a:off x="1347788" y="3825875"/>
            <a:ext cx="257175" cy="87313"/>
          </a:xfrm>
          <a:custGeom>
            <a:avLst/>
            <a:gdLst>
              <a:gd name="T0" fmla="*/ 0 w 162"/>
              <a:gd name="T1" fmla="*/ 16 h 55"/>
              <a:gd name="T2" fmla="*/ 0 w 162"/>
              <a:gd name="T3" fmla="*/ 16 h 55"/>
              <a:gd name="T4" fmla="*/ 1 w 162"/>
              <a:gd name="T5" fmla="*/ 16 h 55"/>
              <a:gd name="T6" fmla="*/ 2 w 162"/>
              <a:gd name="T7" fmla="*/ 16 h 55"/>
              <a:gd name="T8" fmla="*/ 4 w 162"/>
              <a:gd name="T9" fmla="*/ 15 h 55"/>
              <a:gd name="T10" fmla="*/ 7 w 162"/>
              <a:gd name="T11" fmla="*/ 15 h 55"/>
              <a:gd name="T12" fmla="*/ 10 w 162"/>
              <a:gd name="T13" fmla="*/ 15 h 55"/>
              <a:gd name="T14" fmla="*/ 14 w 162"/>
              <a:gd name="T15" fmla="*/ 14 h 55"/>
              <a:gd name="T16" fmla="*/ 17 w 162"/>
              <a:gd name="T17" fmla="*/ 13 h 55"/>
              <a:gd name="T18" fmla="*/ 21 w 162"/>
              <a:gd name="T19" fmla="*/ 12 h 55"/>
              <a:gd name="T20" fmla="*/ 24 w 162"/>
              <a:gd name="T21" fmla="*/ 11 h 55"/>
              <a:gd name="T22" fmla="*/ 28 w 162"/>
              <a:gd name="T23" fmla="*/ 9 h 55"/>
              <a:gd name="T24" fmla="*/ 31 w 162"/>
              <a:gd name="T25" fmla="*/ 8 h 55"/>
              <a:gd name="T26" fmla="*/ 35 w 162"/>
              <a:gd name="T27" fmla="*/ 6 h 55"/>
              <a:gd name="T28" fmla="*/ 37 w 162"/>
              <a:gd name="T29" fmla="*/ 5 h 55"/>
              <a:gd name="T30" fmla="*/ 40 w 162"/>
              <a:gd name="T31" fmla="*/ 2 h 55"/>
              <a:gd name="T32" fmla="*/ 43 w 162"/>
              <a:gd name="T33" fmla="*/ 0 h 55"/>
              <a:gd name="T34" fmla="*/ 162 w 162"/>
              <a:gd name="T35" fmla="*/ 28 h 55"/>
              <a:gd name="T36" fmla="*/ 162 w 162"/>
              <a:gd name="T37" fmla="*/ 28 h 55"/>
              <a:gd name="T38" fmla="*/ 161 w 162"/>
              <a:gd name="T39" fmla="*/ 29 h 55"/>
              <a:gd name="T40" fmla="*/ 159 w 162"/>
              <a:gd name="T41" fmla="*/ 30 h 55"/>
              <a:gd name="T42" fmla="*/ 158 w 162"/>
              <a:gd name="T43" fmla="*/ 32 h 55"/>
              <a:gd name="T44" fmla="*/ 157 w 162"/>
              <a:gd name="T45" fmla="*/ 33 h 55"/>
              <a:gd name="T46" fmla="*/ 155 w 162"/>
              <a:gd name="T47" fmla="*/ 35 h 55"/>
              <a:gd name="T48" fmla="*/ 152 w 162"/>
              <a:gd name="T49" fmla="*/ 36 h 55"/>
              <a:gd name="T50" fmla="*/ 150 w 162"/>
              <a:gd name="T51" fmla="*/ 39 h 55"/>
              <a:gd name="T52" fmla="*/ 147 w 162"/>
              <a:gd name="T53" fmla="*/ 41 h 55"/>
              <a:gd name="T54" fmla="*/ 144 w 162"/>
              <a:gd name="T55" fmla="*/ 43 h 55"/>
              <a:gd name="T56" fmla="*/ 141 w 162"/>
              <a:gd name="T57" fmla="*/ 46 h 55"/>
              <a:gd name="T58" fmla="*/ 137 w 162"/>
              <a:gd name="T59" fmla="*/ 48 h 55"/>
              <a:gd name="T60" fmla="*/ 135 w 162"/>
              <a:gd name="T61" fmla="*/ 50 h 55"/>
              <a:gd name="T62" fmla="*/ 131 w 162"/>
              <a:gd name="T63" fmla="*/ 51 h 55"/>
              <a:gd name="T64" fmla="*/ 128 w 162"/>
              <a:gd name="T65" fmla="*/ 53 h 55"/>
              <a:gd name="T66" fmla="*/ 126 w 162"/>
              <a:gd name="T67" fmla="*/ 55 h 55"/>
              <a:gd name="T68" fmla="*/ 0 w 162"/>
              <a:gd name="T69" fmla="*/ 1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2" h="55">
                <a:moveTo>
                  <a:pt x="0" y="16"/>
                </a:moveTo>
                <a:lnTo>
                  <a:pt x="0" y="16"/>
                </a:lnTo>
                <a:lnTo>
                  <a:pt x="1" y="16"/>
                </a:lnTo>
                <a:lnTo>
                  <a:pt x="2" y="16"/>
                </a:lnTo>
                <a:lnTo>
                  <a:pt x="4" y="15"/>
                </a:lnTo>
                <a:lnTo>
                  <a:pt x="7" y="15"/>
                </a:lnTo>
                <a:lnTo>
                  <a:pt x="10" y="15"/>
                </a:lnTo>
                <a:lnTo>
                  <a:pt x="14" y="14"/>
                </a:lnTo>
                <a:lnTo>
                  <a:pt x="17" y="13"/>
                </a:lnTo>
                <a:lnTo>
                  <a:pt x="21" y="12"/>
                </a:lnTo>
                <a:lnTo>
                  <a:pt x="24" y="11"/>
                </a:lnTo>
                <a:lnTo>
                  <a:pt x="28" y="9"/>
                </a:lnTo>
                <a:lnTo>
                  <a:pt x="31" y="8"/>
                </a:lnTo>
                <a:lnTo>
                  <a:pt x="35" y="6"/>
                </a:lnTo>
                <a:lnTo>
                  <a:pt x="37" y="5"/>
                </a:lnTo>
                <a:lnTo>
                  <a:pt x="40" y="2"/>
                </a:lnTo>
                <a:lnTo>
                  <a:pt x="43" y="0"/>
                </a:lnTo>
                <a:lnTo>
                  <a:pt x="162" y="28"/>
                </a:lnTo>
                <a:lnTo>
                  <a:pt x="162" y="28"/>
                </a:lnTo>
                <a:lnTo>
                  <a:pt x="161" y="29"/>
                </a:lnTo>
                <a:lnTo>
                  <a:pt x="159" y="30"/>
                </a:lnTo>
                <a:lnTo>
                  <a:pt x="158" y="32"/>
                </a:lnTo>
                <a:lnTo>
                  <a:pt x="157" y="33"/>
                </a:lnTo>
                <a:lnTo>
                  <a:pt x="155" y="35"/>
                </a:lnTo>
                <a:lnTo>
                  <a:pt x="152" y="36"/>
                </a:lnTo>
                <a:lnTo>
                  <a:pt x="150" y="39"/>
                </a:lnTo>
                <a:lnTo>
                  <a:pt x="147" y="41"/>
                </a:lnTo>
                <a:lnTo>
                  <a:pt x="144" y="43"/>
                </a:lnTo>
                <a:lnTo>
                  <a:pt x="141" y="46"/>
                </a:lnTo>
                <a:lnTo>
                  <a:pt x="137" y="48"/>
                </a:lnTo>
                <a:lnTo>
                  <a:pt x="135" y="50"/>
                </a:lnTo>
                <a:lnTo>
                  <a:pt x="131" y="51"/>
                </a:lnTo>
                <a:lnTo>
                  <a:pt x="128" y="53"/>
                </a:lnTo>
                <a:lnTo>
                  <a:pt x="126" y="55"/>
                </a:lnTo>
                <a:lnTo>
                  <a:pt x="0" y="16"/>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92" name="Freeform 88">
            <a:extLst>
              <a:ext uri="{FF2B5EF4-FFF2-40B4-BE49-F238E27FC236}">
                <a16:creationId xmlns:a16="http://schemas.microsoft.com/office/drawing/2014/main" id="{0DCF2671-66ED-D311-F3D3-8D8B38C46455}"/>
              </a:ext>
            </a:extLst>
          </p:cNvPr>
          <p:cNvSpPr>
            <a:spLocks/>
          </p:cNvSpPr>
          <p:nvPr/>
        </p:nvSpPr>
        <p:spPr bwMode="auto">
          <a:xfrm>
            <a:off x="1604963" y="3816350"/>
            <a:ext cx="90487" cy="41275"/>
          </a:xfrm>
          <a:custGeom>
            <a:avLst/>
            <a:gdLst>
              <a:gd name="T0" fmla="*/ 6 w 57"/>
              <a:gd name="T1" fmla="*/ 26 h 26"/>
              <a:gd name="T2" fmla="*/ 57 w 57"/>
              <a:gd name="T3" fmla="*/ 11 h 26"/>
              <a:gd name="T4" fmla="*/ 25 w 57"/>
              <a:gd name="T5" fmla="*/ 0 h 26"/>
              <a:gd name="T6" fmla="*/ 0 w 57"/>
              <a:gd name="T7" fmla="*/ 4 h 26"/>
              <a:gd name="T8" fmla="*/ 0 w 57"/>
              <a:gd name="T9" fmla="*/ 25 h 26"/>
              <a:gd name="T10" fmla="*/ 6 w 57"/>
              <a:gd name="T11" fmla="*/ 26 h 26"/>
            </a:gdLst>
            <a:ahLst/>
            <a:cxnLst>
              <a:cxn ang="0">
                <a:pos x="T0" y="T1"/>
              </a:cxn>
              <a:cxn ang="0">
                <a:pos x="T2" y="T3"/>
              </a:cxn>
              <a:cxn ang="0">
                <a:pos x="T4" y="T5"/>
              </a:cxn>
              <a:cxn ang="0">
                <a:pos x="T6" y="T7"/>
              </a:cxn>
              <a:cxn ang="0">
                <a:pos x="T8" y="T9"/>
              </a:cxn>
              <a:cxn ang="0">
                <a:pos x="T10" y="T11"/>
              </a:cxn>
            </a:cxnLst>
            <a:rect l="0" t="0" r="r" b="b"/>
            <a:pathLst>
              <a:path w="57" h="26">
                <a:moveTo>
                  <a:pt x="6" y="26"/>
                </a:moveTo>
                <a:lnTo>
                  <a:pt x="57" y="11"/>
                </a:lnTo>
                <a:lnTo>
                  <a:pt x="25" y="0"/>
                </a:lnTo>
                <a:lnTo>
                  <a:pt x="0" y="4"/>
                </a:lnTo>
                <a:lnTo>
                  <a:pt x="0" y="25"/>
                </a:lnTo>
                <a:lnTo>
                  <a:pt x="6" y="26"/>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93" name="Freeform 89">
            <a:extLst>
              <a:ext uri="{FF2B5EF4-FFF2-40B4-BE49-F238E27FC236}">
                <a16:creationId xmlns:a16="http://schemas.microsoft.com/office/drawing/2014/main" id="{7DF8A307-201A-DC11-1D7C-F6443D747A28}"/>
              </a:ext>
            </a:extLst>
          </p:cNvPr>
          <p:cNvSpPr>
            <a:spLocks/>
          </p:cNvSpPr>
          <p:nvPr/>
        </p:nvSpPr>
        <p:spPr bwMode="auto">
          <a:xfrm>
            <a:off x="1365250" y="3641725"/>
            <a:ext cx="50800" cy="195263"/>
          </a:xfrm>
          <a:custGeom>
            <a:avLst/>
            <a:gdLst>
              <a:gd name="T0" fmla="*/ 32 w 32"/>
              <a:gd name="T1" fmla="*/ 3 h 123"/>
              <a:gd name="T2" fmla="*/ 32 w 32"/>
              <a:gd name="T3" fmla="*/ 3 h 123"/>
              <a:gd name="T4" fmla="*/ 31 w 32"/>
              <a:gd name="T5" fmla="*/ 3 h 123"/>
              <a:gd name="T6" fmla="*/ 31 w 32"/>
              <a:gd name="T7" fmla="*/ 3 h 123"/>
              <a:gd name="T8" fmla="*/ 29 w 32"/>
              <a:gd name="T9" fmla="*/ 2 h 123"/>
              <a:gd name="T10" fmla="*/ 27 w 32"/>
              <a:gd name="T11" fmla="*/ 2 h 123"/>
              <a:gd name="T12" fmla="*/ 26 w 32"/>
              <a:gd name="T13" fmla="*/ 2 h 123"/>
              <a:gd name="T14" fmla="*/ 24 w 32"/>
              <a:gd name="T15" fmla="*/ 0 h 123"/>
              <a:gd name="T16" fmla="*/ 22 w 32"/>
              <a:gd name="T17" fmla="*/ 0 h 123"/>
              <a:gd name="T18" fmla="*/ 20 w 32"/>
              <a:gd name="T19" fmla="*/ 0 h 123"/>
              <a:gd name="T20" fmla="*/ 18 w 32"/>
              <a:gd name="T21" fmla="*/ 0 h 123"/>
              <a:gd name="T22" fmla="*/ 14 w 32"/>
              <a:gd name="T23" fmla="*/ 0 h 123"/>
              <a:gd name="T24" fmla="*/ 12 w 32"/>
              <a:gd name="T25" fmla="*/ 0 h 123"/>
              <a:gd name="T26" fmla="*/ 10 w 32"/>
              <a:gd name="T27" fmla="*/ 2 h 123"/>
              <a:gd name="T28" fmla="*/ 6 w 32"/>
              <a:gd name="T29" fmla="*/ 3 h 123"/>
              <a:gd name="T30" fmla="*/ 4 w 32"/>
              <a:gd name="T31" fmla="*/ 4 h 123"/>
              <a:gd name="T32" fmla="*/ 0 w 32"/>
              <a:gd name="T33" fmla="*/ 6 h 123"/>
              <a:gd name="T34" fmla="*/ 0 w 32"/>
              <a:gd name="T35" fmla="*/ 123 h 123"/>
              <a:gd name="T36" fmla="*/ 1 w 32"/>
              <a:gd name="T37" fmla="*/ 123 h 123"/>
              <a:gd name="T38" fmla="*/ 1 w 32"/>
              <a:gd name="T39" fmla="*/ 123 h 123"/>
              <a:gd name="T40" fmla="*/ 3 w 32"/>
              <a:gd name="T41" fmla="*/ 123 h 123"/>
              <a:gd name="T42" fmla="*/ 4 w 32"/>
              <a:gd name="T43" fmla="*/ 123 h 123"/>
              <a:gd name="T44" fmla="*/ 5 w 32"/>
              <a:gd name="T45" fmla="*/ 123 h 123"/>
              <a:gd name="T46" fmla="*/ 7 w 32"/>
              <a:gd name="T47" fmla="*/ 122 h 123"/>
              <a:gd name="T48" fmla="*/ 8 w 32"/>
              <a:gd name="T49" fmla="*/ 122 h 123"/>
              <a:gd name="T50" fmla="*/ 11 w 32"/>
              <a:gd name="T51" fmla="*/ 122 h 123"/>
              <a:gd name="T52" fmla="*/ 13 w 32"/>
              <a:gd name="T53" fmla="*/ 121 h 123"/>
              <a:gd name="T54" fmla="*/ 15 w 32"/>
              <a:gd name="T55" fmla="*/ 120 h 123"/>
              <a:gd name="T56" fmla="*/ 18 w 32"/>
              <a:gd name="T57" fmla="*/ 120 h 123"/>
              <a:gd name="T58" fmla="*/ 21 w 32"/>
              <a:gd name="T59" fmla="*/ 118 h 123"/>
              <a:gd name="T60" fmla="*/ 24 w 32"/>
              <a:gd name="T61" fmla="*/ 116 h 123"/>
              <a:gd name="T62" fmla="*/ 26 w 32"/>
              <a:gd name="T63" fmla="*/ 115 h 123"/>
              <a:gd name="T64" fmla="*/ 29 w 32"/>
              <a:gd name="T65" fmla="*/ 114 h 123"/>
              <a:gd name="T66" fmla="*/ 32 w 32"/>
              <a:gd name="T67" fmla="*/ 111 h 123"/>
              <a:gd name="T68" fmla="*/ 32 w 32"/>
              <a:gd name="T69" fmla="*/ 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123">
                <a:moveTo>
                  <a:pt x="32" y="3"/>
                </a:moveTo>
                <a:lnTo>
                  <a:pt x="32" y="3"/>
                </a:lnTo>
                <a:lnTo>
                  <a:pt x="31" y="3"/>
                </a:lnTo>
                <a:lnTo>
                  <a:pt x="31" y="3"/>
                </a:lnTo>
                <a:lnTo>
                  <a:pt x="29" y="2"/>
                </a:lnTo>
                <a:lnTo>
                  <a:pt x="27" y="2"/>
                </a:lnTo>
                <a:lnTo>
                  <a:pt x="26" y="2"/>
                </a:lnTo>
                <a:lnTo>
                  <a:pt x="24" y="0"/>
                </a:lnTo>
                <a:lnTo>
                  <a:pt x="22" y="0"/>
                </a:lnTo>
                <a:lnTo>
                  <a:pt x="20" y="0"/>
                </a:lnTo>
                <a:lnTo>
                  <a:pt x="18" y="0"/>
                </a:lnTo>
                <a:lnTo>
                  <a:pt x="14" y="0"/>
                </a:lnTo>
                <a:lnTo>
                  <a:pt x="12" y="0"/>
                </a:lnTo>
                <a:lnTo>
                  <a:pt x="10" y="2"/>
                </a:lnTo>
                <a:lnTo>
                  <a:pt x="6" y="3"/>
                </a:lnTo>
                <a:lnTo>
                  <a:pt x="4" y="4"/>
                </a:lnTo>
                <a:lnTo>
                  <a:pt x="0" y="6"/>
                </a:lnTo>
                <a:lnTo>
                  <a:pt x="0" y="123"/>
                </a:lnTo>
                <a:lnTo>
                  <a:pt x="1" y="123"/>
                </a:lnTo>
                <a:lnTo>
                  <a:pt x="1" y="123"/>
                </a:lnTo>
                <a:lnTo>
                  <a:pt x="3" y="123"/>
                </a:lnTo>
                <a:lnTo>
                  <a:pt x="4" y="123"/>
                </a:lnTo>
                <a:lnTo>
                  <a:pt x="5" y="123"/>
                </a:lnTo>
                <a:lnTo>
                  <a:pt x="7" y="122"/>
                </a:lnTo>
                <a:lnTo>
                  <a:pt x="8" y="122"/>
                </a:lnTo>
                <a:lnTo>
                  <a:pt x="11" y="122"/>
                </a:lnTo>
                <a:lnTo>
                  <a:pt x="13" y="121"/>
                </a:lnTo>
                <a:lnTo>
                  <a:pt x="15" y="120"/>
                </a:lnTo>
                <a:lnTo>
                  <a:pt x="18" y="120"/>
                </a:lnTo>
                <a:lnTo>
                  <a:pt x="21" y="118"/>
                </a:lnTo>
                <a:lnTo>
                  <a:pt x="24" y="116"/>
                </a:lnTo>
                <a:lnTo>
                  <a:pt x="26" y="115"/>
                </a:lnTo>
                <a:lnTo>
                  <a:pt x="29" y="114"/>
                </a:lnTo>
                <a:lnTo>
                  <a:pt x="32" y="111"/>
                </a:lnTo>
                <a:lnTo>
                  <a:pt x="32" y="3"/>
                </a:lnTo>
                <a:close/>
              </a:path>
            </a:pathLst>
          </a:custGeom>
          <a:solidFill>
            <a:srgbClr val="7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94" name="Freeform 90">
            <a:extLst>
              <a:ext uri="{FF2B5EF4-FFF2-40B4-BE49-F238E27FC236}">
                <a16:creationId xmlns:a16="http://schemas.microsoft.com/office/drawing/2014/main" id="{8F8C6A04-9078-4263-8354-85F888A2862D}"/>
              </a:ext>
            </a:extLst>
          </p:cNvPr>
          <p:cNvSpPr>
            <a:spLocks/>
          </p:cNvSpPr>
          <p:nvPr/>
        </p:nvSpPr>
        <p:spPr bwMode="auto">
          <a:xfrm>
            <a:off x="1366838" y="3644900"/>
            <a:ext cx="42862" cy="165100"/>
          </a:xfrm>
          <a:custGeom>
            <a:avLst/>
            <a:gdLst>
              <a:gd name="T0" fmla="*/ 27 w 27"/>
              <a:gd name="T1" fmla="*/ 2 h 104"/>
              <a:gd name="T2" fmla="*/ 27 w 27"/>
              <a:gd name="T3" fmla="*/ 2 h 104"/>
              <a:gd name="T4" fmla="*/ 26 w 27"/>
              <a:gd name="T5" fmla="*/ 2 h 104"/>
              <a:gd name="T6" fmla="*/ 26 w 27"/>
              <a:gd name="T7" fmla="*/ 1 h 104"/>
              <a:gd name="T8" fmla="*/ 25 w 27"/>
              <a:gd name="T9" fmla="*/ 1 h 104"/>
              <a:gd name="T10" fmla="*/ 24 w 27"/>
              <a:gd name="T11" fmla="*/ 1 h 104"/>
              <a:gd name="T12" fmla="*/ 23 w 27"/>
              <a:gd name="T13" fmla="*/ 0 h 104"/>
              <a:gd name="T14" fmla="*/ 20 w 27"/>
              <a:gd name="T15" fmla="*/ 0 h 104"/>
              <a:gd name="T16" fmla="*/ 19 w 27"/>
              <a:gd name="T17" fmla="*/ 0 h 104"/>
              <a:gd name="T18" fmla="*/ 17 w 27"/>
              <a:gd name="T19" fmla="*/ 0 h 104"/>
              <a:gd name="T20" fmla="*/ 14 w 27"/>
              <a:gd name="T21" fmla="*/ 0 h 104"/>
              <a:gd name="T22" fmla="*/ 12 w 27"/>
              <a:gd name="T23" fmla="*/ 0 h 104"/>
              <a:gd name="T24" fmla="*/ 10 w 27"/>
              <a:gd name="T25" fmla="*/ 0 h 104"/>
              <a:gd name="T26" fmla="*/ 9 w 27"/>
              <a:gd name="T27" fmla="*/ 1 h 104"/>
              <a:gd name="T28" fmla="*/ 5 w 27"/>
              <a:gd name="T29" fmla="*/ 2 h 104"/>
              <a:gd name="T30" fmla="*/ 3 w 27"/>
              <a:gd name="T31" fmla="*/ 3 h 104"/>
              <a:gd name="T32" fmla="*/ 0 w 27"/>
              <a:gd name="T33" fmla="*/ 4 h 104"/>
              <a:gd name="T34" fmla="*/ 0 w 27"/>
              <a:gd name="T35" fmla="*/ 104 h 104"/>
              <a:gd name="T36" fmla="*/ 0 w 27"/>
              <a:gd name="T37" fmla="*/ 104 h 104"/>
              <a:gd name="T38" fmla="*/ 2 w 27"/>
              <a:gd name="T39" fmla="*/ 104 h 104"/>
              <a:gd name="T40" fmla="*/ 2 w 27"/>
              <a:gd name="T41" fmla="*/ 102 h 104"/>
              <a:gd name="T42" fmla="*/ 3 w 27"/>
              <a:gd name="T43" fmla="*/ 102 h 104"/>
              <a:gd name="T44" fmla="*/ 4 w 27"/>
              <a:gd name="T45" fmla="*/ 102 h 104"/>
              <a:gd name="T46" fmla="*/ 6 w 27"/>
              <a:gd name="T47" fmla="*/ 102 h 104"/>
              <a:gd name="T48" fmla="*/ 7 w 27"/>
              <a:gd name="T49" fmla="*/ 102 h 104"/>
              <a:gd name="T50" fmla="*/ 10 w 27"/>
              <a:gd name="T51" fmla="*/ 101 h 104"/>
              <a:gd name="T52" fmla="*/ 11 w 27"/>
              <a:gd name="T53" fmla="*/ 101 h 104"/>
              <a:gd name="T54" fmla="*/ 13 w 27"/>
              <a:gd name="T55" fmla="*/ 100 h 104"/>
              <a:gd name="T56" fmla="*/ 16 w 27"/>
              <a:gd name="T57" fmla="*/ 99 h 104"/>
              <a:gd name="T58" fmla="*/ 18 w 27"/>
              <a:gd name="T59" fmla="*/ 99 h 104"/>
              <a:gd name="T60" fmla="*/ 20 w 27"/>
              <a:gd name="T61" fmla="*/ 98 h 104"/>
              <a:gd name="T62" fmla="*/ 23 w 27"/>
              <a:gd name="T63" fmla="*/ 96 h 104"/>
              <a:gd name="T64" fmla="*/ 25 w 27"/>
              <a:gd name="T65" fmla="*/ 94 h 104"/>
              <a:gd name="T66" fmla="*/ 27 w 27"/>
              <a:gd name="T67" fmla="*/ 93 h 104"/>
              <a:gd name="T68" fmla="*/ 27 w 27"/>
              <a:gd name="T69" fmla="*/ 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 h="104">
                <a:moveTo>
                  <a:pt x="27" y="2"/>
                </a:moveTo>
                <a:lnTo>
                  <a:pt x="27" y="2"/>
                </a:lnTo>
                <a:lnTo>
                  <a:pt x="26" y="2"/>
                </a:lnTo>
                <a:lnTo>
                  <a:pt x="26" y="1"/>
                </a:lnTo>
                <a:lnTo>
                  <a:pt x="25" y="1"/>
                </a:lnTo>
                <a:lnTo>
                  <a:pt x="24" y="1"/>
                </a:lnTo>
                <a:lnTo>
                  <a:pt x="23" y="0"/>
                </a:lnTo>
                <a:lnTo>
                  <a:pt x="20" y="0"/>
                </a:lnTo>
                <a:lnTo>
                  <a:pt x="19" y="0"/>
                </a:lnTo>
                <a:lnTo>
                  <a:pt x="17" y="0"/>
                </a:lnTo>
                <a:lnTo>
                  <a:pt x="14" y="0"/>
                </a:lnTo>
                <a:lnTo>
                  <a:pt x="12" y="0"/>
                </a:lnTo>
                <a:lnTo>
                  <a:pt x="10" y="0"/>
                </a:lnTo>
                <a:lnTo>
                  <a:pt x="9" y="1"/>
                </a:lnTo>
                <a:lnTo>
                  <a:pt x="5" y="2"/>
                </a:lnTo>
                <a:lnTo>
                  <a:pt x="3" y="3"/>
                </a:lnTo>
                <a:lnTo>
                  <a:pt x="0" y="4"/>
                </a:lnTo>
                <a:lnTo>
                  <a:pt x="0" y="104"/>
                </a:lnTo>
                <a:lnTo>
                  <a:pt x="0" y="104"/>
                </a:lnTo>
                <a:lnTo>
                  <a:pt x="2" y="104"/>
                </a:lnTo>
                <a:lnTo>
                  <a:pt x="2" y="102"/>
                </a:lnTo>
                <a:lnTo>
                  <a:pt x="3" y="102"/>
                </a:lnTo>
                <a:lnTo>
                  <a:pt x="4" y="102"/>
                </a:lnTo>
                <a:lnTo>
                  <a:pt x="6" y="102"/>
                </a:lnTo>
                <a:lnTo>
                  <a:pt x="7" y="102"/>
                </a:lnTo>
                <a:lnTo>
                  <a:pt x="10" y="101"/>
                </a:lnTo>
                <a:lnTo>
                  <a:pt x="11" y="101"/>
                </a:lnTo>
                <a:lnTo>
                  <a:pt x="13" y="100"/>
                </a:lnTo>
                <a:lnTo>
                  <a:pt x="16" y="99"/>
                </a:lnTo>
                <a:lnTo>
                  <a:pt x="18" y="99"/>
                </a:lnTo>
                <a:lnTo>
                  <a:pt x="20" y="98"/>
                </a:lnTo>
                <a:lnTo>
                  <a:pt x="23" y="96"/>
                </a:lnTo>
                <a:lnTo>
                  <a:pt x="25" y="94"/>
                </a:lnTo>
                <a:lnTo>
                  <a:pt x="27" y="93"/>
                </a:lnTo>
                <a:lnTo>
                  <a:pt x="27" y="2"/>
                </a:lnTo>
                <a:close/>
              </a:path>
            </a:pathLst>
          </a:custGeom>
          <a:solidFill>
            <a:srgbClr val="93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95" name="Freeform 91">
            <a:extLst>
              <a:ext uri="{FF2B5EF4-FFF2-40B4-BE49-F238E27FC236}">
                <a16:creationId xmlns:a16="http://schemas.microsoft.com/office/drawing/2014/main" id="{8CD788F5-8D68-F163-AFF7-6C5063BB358F}"/>
              </a:ext>
            </a:extLst>
          </p:cNvPr>
          <p:cNvSpPr>
            <a:spLocks/>
          </p:cNvSpPr>
          <p:nvPr/>
        </p:nvSpPr>
        <p:spPr bwMode="auto">
          <a:xfrm>
            <a:off x="1370013" y="3646488"/>
            <a:ext cx="34925" cy="133350"/>
          </a:xfrm>
          <a:custGeom>
            <a:avLst/>
            <a:gdLst>
              <a:gd name="T0" fmla="*/ 22 w 22"/>
              <a:gd name="T1" fmla="*/ 1 h 84"/>
              <a:gd name="T2" fmla="*/ 22 w 22"/>
              <a:gd name="T3" fmla="*/ 1 h 84"/>
              <a:gd name="T4" fmla="*/ 21 w 22"/>
              <a:gd name="T5" fmla="*/ 1 h 84"/>
              <a:gd name="T6" fmla="*/ 21 w 22"/>
              <a:gd name="T7" fmla="*/ 1 h 84"/>
              <a:gd name="T8" fmla="*/ 19 w 22"/>
              <a:gd name="T9" fmla="*/ 1 h 84"/>
              <a:gd name="T10" fmla="*/ 18 w 22"/>
              <a:gd name="T11" fmla="*/ 0 h 84"/>
              <a:gd name="T12" fmla="*/ 17 w 22"/>
              <a:gd name="T13" fmla="*/ 0 h 84"/>
              <a:gd name="T14" fmla="*/ 16 w 22"/>
              <a:gd name="T15" fmla="*/ 0 h 84"/>
              <a:gd name="T16" fmla="*/ 15 w 22"/>
              <a:gd name="T17" fmla="*/ 0 h 84"/>
              <a:gd name="T18" fmla="*/ 14 w 22"/>
              <a:gd name="T19" fmla="*/ 0 h 84"/>
              <a:gd name="T20" fmla="*/ 11 w 22"/>
              <a:gd name="T21" fmla="*/ 0 h 84"/>
              <a:gd name="T22" fmla="*/ 9 w 22"/>
              <a:gd name="T23" fmla="*/ 0 h 84"/>
              <a:gd name="T24" fmla="*/ 8 w 22"/>
              <a:gd name="T25" fmla="*/ 0 h 84"/>
              <a:gd name="T26" fmla="*/ 5 w 22"/>
              <a:gd name="T27" fmla="*/ 0 h 84"/>
              <a:gd name="T28" fmla="*/ 3 w 22"/>
              <a:gd name="T29" fmla="*/ 1 h 84"/>
              <a:gd name="T30" fmla="*/ 2 w 22"/>
              <a:gd name="T31" fmla="*/ 2 h 84"/>
              <a:gd name="T32" fmla="*/ 0 w 22"/>
              <a:gd name="T33" fmla="*/ 3 h 84"/>
              <a:gd name="T34" fmla="*/ 0 w 22"/>
              <a:gd name="T35" fmla="*/ 84 h 84"/>
              <a:gd name="T36" fmla="*/ 0 w 22"/>
              <a:gd name="T37" fmla="*/ 84 h 84"/>
              <a:gd name="T38" fmla="*/ 0 w 22"/>
              <a:gd name="T39" fmla="*/ 84 h 84"/>
              <a:gd name="T40" fmla="*/ 1 w 22"/>
              <a:gd name="T41" fmla="*/ 84 h 84"/>
              <a:gd name="T42" fmla="*/ 2 w 22"/>
              <a:gd name="T43" fmla="*/ 84 h 84"/>
              <a:gd name="T44" fmla="*/ 3 w 22"/>
              <a:gd name="T45" fmla="*/ 84 h 84"/>
              <a:gd name="T46" fmla="*/ 4 w 22"/>
              <a:gd name="T47" fmla="*/ 83 h 84"/>
              <a:gd name="T48" fmla="*/ 5 w 22"/>
              <a:gd name="T49" fmla="*/ 83 h 84"/>
              <a:gd name="T50" fmla="*/ 7 w 22"/>
              <a:gd name="T51" fmla="*/ 83 h 84"/>
              <a:gd name="T52" fmla="*/ 9 w 22"/>
              <a:gd name="T53" fmla="*/ 81 h 84"/>
              <a:gd name="T54" fmla="*/ 10 w 22"/>
              <a:gd name="T55" fmla="*/ 81 h 84"/>
              <a:gd name="T56" fmla="*/ 12 w 22"/>
              <a:gd name="T57" fmla="*/ 80 h 84"/>
              <a:gd name="T58" fmla="*/ 14 w 22"/>
              <a:gd name="T59" fmla="*/ 80 h 84"/>
              <a:gd name="T60" fmla="*/ 16 w 22"/>
              <a:gd name="T61" fmla="*/ 79 h 84"/>
              <a:gd name="T62" fmla="*/ 18 w 22"/>
              <a:gd name="T63" fmla="*/ 78 h 84"/>
              <a:gd name="T64" fmla="*/ 19 w 22"/>
              <a:gd name="T65" fmla="*/ 77 h 84"/>
              <a:gd name="T66" fmla="*/ 22 w 22"/>
              <a:gd name="T67" fmla="*/ 76 h 84"/>
              <a:gd name="T68" fmla="*/ 22 w 22"/>
              <a:gd name="T69" fmla="*/ 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84">
                <a:moveTo>
                  <a:pt x="22" y="1"/>
                </a:moveTo>
                <a:lnTo>
                  <a:pt x="22" y="1"/>
                </a:lnTo>
                <a:lnTo>
                  <a:pt x="21" y="1"/>
                </a:lnTo>
                <a:lnTo>
                  <a:pt x="21" y="1"/>
                </a:lnTo>
                <a:lnTo>
                  <a:pt x="19" y="1"/>
                </a:lnTo>
                <a:lnTo>
                  <a:pt x="18" y="0"/>
                </a:lnTo>
                <a:lnTo>
                  <a:pt x="17" y="0"/>
                </a:lnTo>
                <a:lnTo>
                  <a:pt x="16" y="0"/>
                </a:lnTo>
                <a:lnTo>
                  <a:pt x="15" y="0"/>
                </a:lnTo>
                <a:lnTo>
                  <a:pt x="14" y="0"/>
                </a:lnTo>
                <a:lnTo>
                  <a:pt x="11" y="0"/>
                </a:lnTo>
                <a:lnTo>
                  <a:pt x="9" y="0"/>
                </a:lnTo>
                <a:lnTo>
                  <a:pt x="8" y="0"/>
                </a:lnTo>
                <a:lnTo>
                  <a:pt x="5" y="0"/>
                </a:lnTo>
                <a:lnTo>
                  <a:pt x="3" y="1"/>
                </a:lnTo>
                <a:lnTo>
                  <a:pt x="2" y="2"/>
                </a:lnTo>
                <a:lnTo>
                  <a:pt x="0" y="3"/>
                </a:lnTo>
                <a:lnTo>
                  <a:pt x="0" y="84"/>
                </a:lnTo>
                <a:lnTo>
                  <a:pt x="0" y="84"/>
                </a:lnTo>
                <a:lnTo>
                  <a:pt x="0" y="84"/>
                </a:lnTo>
                <a:lnTo>
                  <a:pt x="1" y="84"/>
                </a:lnTo>
                <a:lnTo>
                  <a:pt x="2" y="84"/>
                </a:lnTo>
                <a:lnTo>
                  <a:pt x="3" y="84"/>
                </a:lnTo>
                <a:lnTo>
                  <a:pt x="4" y="83"/>
                </a:lnTo>
                <a:lnTo>
                  <a:pt x="5" y="83"/>
                </a:lnTo>
                <a:lnTo>
                  <a:pt x="7" y="83"/>
                </a:lnTo>
                <a:lnTo>
                  <a:pt x="9" y="81"/>
                </a:lnTo>
                <a:lnTo>
                  <a:pt x="10" y="81"/>
                </a:lnTo>
                <a:lnTo>
                  <a:pt x="12" y="80"/>
                </a:lnTo>
                <a:lnTo>
                  <a:pt x="14" y="80"/>
                </a:lnTo>
                <a:lnTo>
                  <a:pt x="16" y="79"/>
                </a:lnTo>
                <a:lnTo>
                  <a:pt x="18" y="78"/>
                </a:lnTo>
                <a:lnTo>
                  <a:pt x="19" y="77"/>
                </a:lnTo>
                <a:lnTo>
                  <a:pt x="22" y="76"/>
                </a:lnTo>
                <a:lnTo>
                  <a:pt x="22" y="1"/>
                </a:lnTo>
                <a:close/>
              </a:path>
            </a:pathLst>
          </a:custGeom>
          <a:solidFill>
            <a:srgbClr val="A8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96" name="Freeform 92">
            <a:extLst>
              <a:ext uri="{FF2B5EF4-FFF2-40B4-BE49-F238E27FC236}">
                <a16:creationId xmlns:a16="http://schemas.microsoft.com/office/drawing/2014/main" id="{8142C0A8-D0BA-4EE8-BAD1-10F205CE3B83}"/>
              </a:ext>
            </a:extLst>
          </p:cNvPr>
          <p:cNvSpPr>
            <a:spLocks/>
          </p:cNvSpPr>
          <p:nvPr/>
        </p:nvSpPr>
        <p:spPr bwMode="auto">
          <a:xfrm>
            <a:off x="1371600" y="3646488"/>
            <a:ext cx="26988" cy="103187"/>
          </a:xfrm>
          <a:custGeom>
            <a:avLst/>
            <a:gdLst>
              <a:gd name="T0" fmla="*/ 17 w 17"/>
              <a:gd name="T1" fmla="*/ 2 h 65"/>
              <a:gd name="T2" fmla="*/ 17 w 17"/>
              <a:gd name="T3" fmla="*/ 2 h 65"/>
              <a:gd name="T4" fmla="*/ 16 w 17"/>
              <a:gd name="T5" fmla="*/ 1 h 65"/>
              <a:gd name="T6" fmla="*/ 14 w 17"/>
              <a:gd name="T7" fmla="*/ 1 h 65"/>
              <a:gd name="T8" fmla="*/ 11 w 17"/>
              <a:gd name="T9" fmla="*/ 1 h 65"/>
              <a:gd name="T10" fmla="*/ 9 w 17"/>
              <a:gd name="T11" fmla="*/ 0 h 65"/>
              <a:gd name="T12" fmla="*/ 6 w 17"/>
              <a:gd name="T13" fmla="*/ 1 h 65"/>
              <a:gd name="T14" fmla="*/ 2 w 17"/>
              <a:gd name="T15" fmla="*/ 2 h 65"/>
              <a:gd name="T16" fmla="*/ 0 w 17"/>
              <a:gd name="T17" fmla="*/ 3 h 65"/>
              <a:gd name="T18" fmla="*/ 0 w 17"/>
              <a:gd name="T19" fmla="*/ 65 h 65"/>
              <a:gd name="T20" fmla="*/ 0 w 17"/>
              <a:gd name="T21" fmla="*/ 65 h 65"/>
              <a:gd name="T22" fmla="*/ 1 w 17"/>
              <a:gd name="T23" fmla="*/ 65 h 65"/>
              <a:gd name="T24" fmla="*/ 3 w 17"/>
              <a:gd name="T25" fmla="*/ 65 h 65"/>
              <a:gd name="T26" fmla="*/ 6 w 17"/>
              <a:gd name="T27" fmla="*/ 64 h 65"/>
              <a:gd name="T28" fmla="*/ 8 w 17"/>
              <a:gd name="T29" fmla="*/ 64 h 65"/>
              <a:gd name="T30" fmla="*/ 11 w 17"/>
              <a:gd name="T31" fmla="*/ 63 h 65"/>
              <a:gd name="T32" fmla="*/ 14 w 17"/>
              <a:gd name="T33" fmla="*/ 60 h 65"/>
              <a:gd name="T34" fmla="*/ 17 w 17"/>
              <a:gd name="T35" fmla="*/ 58 h 65"/>
              <a:gd name="T36" fmla="*/ 17 w 17"/>
              <a:gd name="T37" fmla="*/ 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65">
                <a:moveTo>
                  <a:pt x="17" y="2"/>
                </a:moveTo>
                <a:lnTo>
                  <a:pt x="17" y="2"/>
                </a:lnTo>
                <a:lnTo>
                  <a:pt x="16" y="1"/>
                </a:lnTo>
                <a:lnTo>
                  <a:pt x="14" y="1"/>
                </a:lnTo>
                <a:lnTo>
                  <a:pt x="11" y="1"/>
                </a:lnTo>
                <a:lnTo>
                  <a:pt x="9" y="0"/>
                </a:lnTo>
                <a:lnTo>
                  <a:pt x="6" y="1"/>
                </a:lnTo>
                <a:lnTo>
                  <a:pt x="2" y="2"/>
                </a:lnTo>
                <a:lnTo>
                  <a:pt x="0" y="3"/>
                </a:lnTo>
                <a:lnTo>
                  <a:pt x="0" y="65"/>
                </a:lnTo>
                <a:lnTo>
                  <a:pt x="0" y="65"/>
                </a:lnTo>
                <a:lnTo>
                  <a:pt x="1" y="65"/>
                </a:lnTo>
                <a:lnTo>
                  <a:pt x="3" y="65"/>
                </a:lnTo>
                <a:lnTo>
                  <a:pt x="6" y="64"/>
                </a:lnTo>
                <a:lnTo>
                  <a:pt x="8" y="64"/>
                </a:lnTo>
                <a:lnTo>
                  <a:pt x="11" y="63"/>
                </a:lnTo>
                <a:lnTo>
                  <a:pt x="14" y="60"/>
                </a:lnTo>
                <a:lnTo>
                  <a:pt x="17" y="58"/>
                </a:lnTo>
                <a:lnTo>
                  <a:pt x="17" y="2"/>
                </a:lnTo>
                <a:close/>
              </a:path>
            </a:pathLst>
          </a:custGeom>
          <a:solidFill>
            <a:srgbClr val="BC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97" name="Freeform 93">
            <a:extLst>
              <a:ext uri="{FF2B5EF4-FFF2-40B4-BE49-F238E27FC236}">
                <a16:creationId xmlns:a16="http://schemas.microsoft.com/office/drawing/2014/main" id="{0FE944B6-B86A-F6B6-2297-0E08180AE105}"/>
              </a:ext>
            </a:extLst>
          </p:cNvPr>
          <p:cNvSpPr>
            <a:spLocks/>
          </p:cNvSpPr>
          <p:nvPr/>
        </p:nvSpPr>
        <p:spPr bwMode="auto">
          <a:xfrm>
            <a:off x="1371600" y="3648075"/>
            <a:ext cx="22225" cy="74613"/>
          </a:xfrm>
          <a:custGeom>
            <a:avLst/>
            <a:gdLst>
              <a:gd name="T0" fmla="*/ 14 w 14"/>
              <a:gd name="T1" fmla="*/ 1 h 47"/>
              <a:gd name="T2" fmla="*/ 14 w 14"/>
              <a:gd name="T3" fmla="*/ 1 h 47"/>
              <a:gd name="T4" fmla="*/ 13 w 14"/>
              <a:gd name="T5" fmla="*/ 1 h 47"/>
              <a:gd name="T6" fmla="*/ 11 w 14"/>
              <a:gd name="T7" fmla="*/ 1 h 47"/>
              <a:gd name="T8" fmla="*/ 9 w 14"/>
              <a:gd name="T9" fmla="*/ 0 h 47"/>
              <a:gd name="T10" fmla="*/ 8 w 14"/>
              <a:gd name="T11" fmla="*/ 0 h 47"/>
              <a:gd name="T12" fmla="*/ 6 w 14"/>
              <a:gd name="T13" fmla="*/ 1 h 47"/>
              <a:gd name="T14" fmla="*/ 2 w 14"/>
              <a:gd name="T15" fmla="*/ 1 h 47"/>
              <a:gd name="T16" fmla="*/ 0 w 14"/>
              <a:gd name="T17" fmla="*/ 3 h 47"/>
              <a:gd name="T18" fmla="*/ 0 w 14"/>
              <a:gd name="T19" fmla="*/ 47 h 47"/>
              <a:gd name="T20" fmla="*/ 1 w 14"/>
              <a:gd name="T21" fmla="*/ 47 h 47"/>
              <a:gd name="T22" fmla="*/ 1 w 14"/>
              <a:gd name="T23" fmla="*/ 45 h 47"/>
              <a:gd name="T24" fmla="*/ 3 w 14"/>
              <a:gd name="T25" fmla="*/ 45 h 47"/>
              <a:gd name="T26" fmla="*/ 4 w 14"/>
              <a:gd name="T27" fmla="*/ 45 h 47"/>
              <a:gd name="T28" fmla="*/ 7 w 14"/>
              <a:gd name="T29" fmla="*/ 44 h 47"/>
              <a:gd name="T30" fmla="*/ 9 w 14"/>
              <a:gd name="T31" fmla="*/ 44 h 47"/>
              <a:gd name="T32" fmla="*/ 11 w 14"/>
              <a:gd name="T33" fmla="*/ 43 h 47"/>
              <a:gd name="T34" fmla="*/ 14 w 14"/>
              <a:gd name="T35" fmla="*/ 41 h 47"/>
              <a:gd name="T36" fmla="*/ 14 w 1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 h="47">
                <a:moveTo>
                  <a:pt x="14" y="1"/>
                </a:moveTo>
                <a:lnTo>
                  <a:pt x="14" y="1"/>
                </a:lnTo>
                <a:lnTo>
                  <a:pt x="13" y="1"/>
                </a:lnTo>
                <a:lnTo>
                  <a:pt x="11" y="1"/>
                </a:lnTo>
                <a:lnTo>
                  <a:pt x="9" y="0"/>
                </a:lnTo>
                <a:lnTo>
                  <a:pt x="8" y="0"/>
                </a:lnTo>
                <a:lnTo>
                  <a:pt x="6" y="1"/>
                </a:lnTo>
                <a:lnTo>
                  <a:pt x="2" y="1"/>
                </a:lnTo>
                <a:lnTo>
                  <a:pt x="0" y="3"/>
                </a:lnTo>
                <a:lnTo>
                  <a:pt x="0" y="47"/>
                </a:lnTo>
                <a:lnTo>
                  <a:pt x="1" y="47"/>
                </a:lnTo>
                <a:lnTo>
                  <a:pt x="1" y="45"/>
                </a:lnTo>
                <a:lnTo>
                  <a:pt x="3" y="45"/>
                </a:lnTo>
                <a:lnTo>
                  <a:pt x="4" y="45"/>
                </a:lnTo>
                <a:lnTo>
                  <a:pt x="7" y="44"/>
                </a:lnTo>
                <a:lnTo>
                  <a:pt x="9" y="44"/>
                </a:lnTo>
                <a:lnTo>
                  <a:pt x="11" y="43"/>
                </a:lnTo>
                <a:lnTo>
                  <a:pt x="14" y="41"/>
                </a:lnTo>
                <a:lnTo>
                  <a:pt x="14" y="1"/>
                </a:lnTo>
                <a:close/>
              </a:path>
            </a:pathLst>
          </a:custGeom>
          <a:solidFill>
            <a:srgbClr val="D1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98" name="Freeform 94">
            <a:extLst>
              <a:ext uri="{FF2B5EF4-FFF2-40B4-BE49-F238E27FC236}">
                <a16:creationId xmlns:a16="http://schemas.microsoft.com/office/drawing/2014/main" id="{5142388C-A1B3-5A79-174C-1AD85E6393A0}"/>
              </a:ext>
            </a:extLst>
          </p:cNvPr>
          <p:cNvSpPr>
            <a:spLocks/>
          </p:cNvSpPr>
          <p:nvPr/>
        </p:nvSpPr>
        <p:spPr bwMode="auto">
          <a:xfrm>
            <a:off x="1373188" y="3649663"/>
            <a:ext cx="14287" cy="42862"/>
          </a:xfrm>
          <a:custGeom>
            <a:avLst/>
            <a:gdLst>
              <a:gd name="T0" fmla="*/ 9 w 9"/>
              <a:gd name="T1" fmla="*/ 1 h 27"/>
              <a:gd name="T2" fmla="*/ 9 w 9"/>
              <a:gd name="T3" fmla="*/ 1 h 27"/>
              <a:gd name="T4" fmla="*/ 8 w 9"/>
              <a:gd name="T5" fmla="*/ 1 h 27"/>
              <a:gd name="T6" fmla="*/ 7 w 9"/>
              <a:gd name="T7" fmla="*/ 1 h 27"/>
              <a:gd name="T8" fmla="*/ 6 w 9"/>
              <a:gd name="T9" fmla="*/ 0 h 27"/>
              <a:gd name="T10" fmla="*/ 5 w 9"/>
              <a:gd name="T11" fmla="*/ 0 h 27"/>
              <a:gd name="T12" fmla="*/ 3 w 9"/>
              <a:gd name="T13" fmla="*/ 0 h 27"/>
              <a:gd name="T14" fmla="*/ 1 w 9"/>
              <a:gd name="T15" fmla="*/ 1 h 27"/>
              <a:gd name="T16" fmla="*/ 0 w 9"/>
              <a:gd name="T17" fmla="*/ 2 h 27"/>
              <a:gd name="T18" fmla="*/ 0 w 9"/>
              <a:gd name="T19" fmla="*/ 27 h 27"/>
              <a:gd name="T20" fmla="*/ 0 w 9"/>
              <a:gd name="T21" fmla="*/ 27 h 27"/>
              <a:gd name="T22" fmla="*/ 1 w 9"/>
              <a:gd name="T23" fmla="*/ 27 h 27"/>
              <a:gd name="T24" fmla="*/ 2 w 9"/>
              <a:gd name="T25" fmla="*/ 27 h 27"/>
              <a:gd name="T26" fmla="*/ 3 w 9"/>
              <a:gd name="T27" fmla="*/ 27 h 27"/>
              <a:gd name="T28" fmla="*/ 5 w 9"/>
              <a:gd name="T29" fmla="*/ 26 h 27"/>
              <a:gd name="T30" fmla="*/ 6 w 9"/>
              <a:gd name="T31" fmla="*/ 26 h 27"/>
              <a:gd name="T32" fmla="*/ 8 w 9"/>
              <a:gd name="T33" fmla="*/ 25 h 27"/>
              <a:gd name="T34" fmla="*/ 9 w 9"/>
              <a:gd name="T35" fmla="*/ 23 h 27"/>
              <a:gd name="T36" fmla="*/ 9 w 9"/>
              <a:gd name="T3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27">
                <a:moveTo>
                  <a:pt x="9" y="1"/>
                </a:moveTo>
                <a:lnTo>
                  <a:pt x="9" y="1"/>
                </a:lnTo>
                <a:lnTo>
                  <a:pt x="8" y="1"/>
                </a:lnTo>
                <a:lnTo>
                  <a:pt x="7" y="1"/>
                </a:lnTo>
                <a:lnTo>
                  <a:pt x="6" y="0"/>
                </a:lnTo>
                <a:lnTo>
                  <a:pt x="5" y="0"/>
                </a:lnTo>
                <a:lnTo>
                  <a:pt x="3" y="0"/>
                </a:lnTo>
                <a:lnTo>
                  <a:pt x="1" y="1"/>
                </a:lnTo>
                <a:lnTo>
                  <a:pt x="0" y="2"/>
                </a:lnTo>
                <a:lnTo>
                  <a:pt x="0" y="27"/>
                </a:lnTo>
                <a:lnTo>
                  <a:pt x="0" y="27"/>
                </a:lnTo>
                <a:lnTo>
                  <a:pt x="1" y="27"/>
                </a:lnTo>
                <a:lnTo>
                  <a:pt x="2" y="27"/>
                </a:lnTo>
                <a:lnTo>
                  <a:pt x="3" y="27"/>
                </a:lnTo>
                <a:lnTo>
                  <a:pt x="5" y="26"/>
                </a:lnTo>
                <a:lnTo>
                  <a:pt x="6" y="26"/>
                </a:lnTo>
                <a:lnTo>
                  <a:pt x="8" y="25"/>
                </a:lnTo>
                <a:lnTo>
                  <a:pt x="9" y="23"/>
                </a:lnTo>
                <a:lnTo>
                  <a:pt x="9" y="1"/>
                </a:lnTo>
                <a:close/>
              </a:path>
            </a:pathLst>
          </a:custGeom>
          <a:solidFill>
            <a:srgbClr val="E5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199" name="Freeform 95">
            <a:extLst>
              <a:ext uri="{FF2B5EF4-FFF2-40B4-BE49-F238E27FC236}">
                <a16:creationId xmlns:a16="http://schemas.microsoft.com/office/drawing/2014/main" id="{8D60D107-8C4E-B257-8ECE-60EFAB2A803D}"/>
              </a:ext>
            </a:extLst>
          </p:cNvPr>
          <p:cNvSpPr>
            <a:spLocks/>
          </p:cNvSpPr>
          <p:nvPr/>
        </p:nvSpPr>
        <p:spPr bwMode="auto">
          <a:xfrm>
            <a:off x="1549400" y="3771900"/>
            <a:ext cx="22225" cy="20638"/>
          </a:xfrm>
          <a:custGeom>
            <a:avLst/>
            <a:gdLst>
              <a:gd name="T0" fmla="*/ 7 w 14"/>
              <a:gd name="T1" fmla="*/ 13 h 13"/>
              <a:gd name="T2" fmla="*/ 8 w 14"/>
              <a:gd name="T3" fmla="*/ 13 h 13"/>
              <a:gd name="T4" fmla="*/ 9 w 14"/>
              <a:gd name="T5" fmla="*/ 13 h 13"/>
              <a:gd name="T6" fmla="*/ 10 w 14"/>
              <a:gd name="T7" fmla="*/ 12 h 13"/>
              <a:gd name="T8" fmla="*/ 11 w 14"/>
              <a:gd name="T9" fmla="*/ 11 h 13"/>
              <a:gd name="T10" fmla="*/ 13 w 14"/>
              <a:gd name="T11" fmla="*/ 11 h 13"/>
              <a:gd name="T12" fmla="*/ 13 w 14"/>
              <a:gd name="T13" fmla="*/ 9 h 13"/>
              <a:gd name="T14" fmla="*/ 14 w 14"/>
              <a:gd name="T15" fmla="*/ 7 h 13"/>
              <a:gd name="T16" fmla="*/ 14 w 14"/>
              <a:gd name="T17" fmla="*/ 6 h 13"/>
              <a:gd name="T18" fmla="*/ 14 w 14"/>
              <a:gd name="T19" fmla="*/ 5 h 13"/>
              <a:gd name="T20" fmla="*/ 13 w 14"/>
              <a:gd name="T21" fmla="*/ 4 h 13"/>
              <a:gd name="T22" fmla="*/ 13 w 14"/>
              <a:gd name="T23" fmla="*/ 2 h 13"/>
              <a:gd name="T24" fmla="*/ 11 w 14"/>
              <a:gd name="T25" fmla="*/ 1 h 13"/>
              <a:gd name="T26" fmla="*/ 10 w 14"/>
              <a:gd name="T27" fmla="*/ 0 h 13"/>
              <a:gd name="T28" fmla="*/ 9 w 14"/>
              <a:gd name="T29" fmla="*/ 0 h 13"/>
              <a:gd name="T30" fmla="*/ 8 w 14"/>
              <a:gd name="T31" fmla="*/ 0 h 13"/>
              <a:gd name="T32" fmla="*/ 7 w 14"/>
              <a:gd name="T33" fmla="*/ 0 h 13"/>
              <a:gd name="T34" fmla="*/ 6 w 14"/>
              <a:gd name="T35" fmla="*/ 0 h 13"/>
              <a:gd name="T36" fmla="*/ 4 w 14"/>
              <a:gd name="T37" fmla="*/ 0 h 13"/>
              <a:gd name="T38" fmla="*/ 3 w 14"/>
              <a:gd name="T39" fmla="*/ 0 h 13"/>
              <a:gd name="T40" fmla="*/ 2 w 14"/>
              <a:gd name="T41" fmla="*/ 1 h 13"/>
              <a:gd name="T42" fmla="*/ 1 w 14"/>
              <a:gd name="T43" fmla="*/ 2 h 13"/>
              <a:gd name="T44" fmla="*/ 1 w 14"/>
              <a:gd name="T45" fmla="*/ 4 h 13"/>
              <a:gd name="T46" fmla="*/ 0 w 14"/>
              <a:gd name="T47" fmla="*/ 5 h 13"/>
              <a:gd name="T48" fmla="*/ 0 w 14"/>
              <a:gd name="T49" fmla="*/ 6 h 13"/>
              <a:gd name="T50" fmla="*/ 0 w 14"/>
              <a:gd name="T51" fmla="*/ 7 h 13"/>
              <a:gd name="T52" fmla="*/ 1 w 14"/>
              <a:gd name="T53" fmla="*/ 9 h 13"/>
              <a:gd name="T54" fmla="*/ 1 w 14"/>
              <a:gd name="T55" fmla="*/ 11 h 13"/>
              <a:gd name="T56" fmla="*/ 2 w 14"/>
              <a:gd name="T57" fmla="*/ 11 h 13"/>
              <a:gd name="T58" fmla="*/ 3 w 14"/>
              <a:gd name="T59" fmla="*/ 12 h 13"/>
              <a:gd name="T60" fmla="*/ 4 w 14"/>
              <a:gd name="T61" fmla="*/ 13 h 13"/>
              <a:gd name="T62" fmla="*/ 6 w 14"/>
              <a:gd name="T63" fmla="*/ 13 h 13"/>
              <a:gd name="T64" fmla="*/ 7 w 14"/>
              <a:gd name="T6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3">
                <a:moveTo>
                  <a:pt x="7" y="13"/>
                </a:moveTo>
                <a:lnTo>
                  <a:pt x="8" y="13"/>
                </a:lnTo>
                <a:lnTo>
                  <a:pt x="9" y="13"/>
                </a:lnTo>
                <a:lnTo>
                  <a:pt x="10" y="12"/>
                </a:lnTo>
                <a:lnTo>
                  <a:pt x="11" y="11"/>
                </a:lnTo>
                <a:lnTo>
                  <a:pt x="13" y="11"/>
                </a:lnTo>
                <a:lnTo>
                  <a:pt x="13" y="9"/>
                </a:lnTo>
                <a:lnTo>
                  <a:pt x="14" y="7"/>
                </a:lnTo>
                <a:lnTo>
                  <a:pt x="14" y="6"/>
                </a:lnTo>
                <a:lnTo>
                  <a:pt x="14" y="5"/>
                </a:lnTo>
                <a:lnTo>
                  <a:pt x="13" y="4"/>
                </a:lnTo>
                <a:lnTo>
                  <a:pt x="13" y="2"/>
                </a:lnTo>
                <a:lnTo>
                  <a:pt x="11" y="1"/>
                </a:lnTo>
                <a:lnTo>
                  <a:pt x="10" y="0"/>
                </a:lnTo>
                <a:lnTo>
                  <a:pt x="9" y="0"/>
                </a:lnTo>
                <a:lnTo>
                  <a:pt x="8" y="0"/>
                </a:lnTo>
                <a:lnTo>
                  <a:pt x="7" y="0"/>
                </a:lnTo>
                <a:lnTo>
                  <a:pt x="6" y="0"/>
                </a:lnTo>
                <a:lnTo>
                  <a:pt x="4" y="0"/>
                </a:lnTo>
                <a:lnTo>
                  <a:pt x="3" y="0"/>
                </a:lnTo>
                <a:lnTo>
                  <a:pt x="2" y="1"/>
                </a:lnTo>
                <a:lnTo>
                  <a:pt x="1" y="2"/>
                </a:lnTo>
                <a:lnTo>
                  <a:pt x="1" y="4"/>
                </a:lnTo>
                <a:lnTo>
                  <a:pt x="0" y="5"/>
                </a:lnTo>
                <a:lnTo>
                  <a:pt x="0" y="6"/>
                </a:lnTo>
                <a:lnTo>
                  <a:pt x="0" y="7"/>
                </a:lnTo>
                <a:lnTo>
                  <a:pt x="1" y="9"/>
                </a:lnTo>
                <a:lnTo>
                  <a:pt x="1" y="11"/>
                </a:lnTo>
                <a:lnTo>
                  <a:pt x="2" y="11"/>
                </a:lnTo>
                <a:lnTo>
                  <a:pt x="3" y="12"/>
                </a:lnTo>
                <a:lnTo>
                  <a:pt x="4" y="13"/>
                </a:lnTo>
                <a:lnTo>
                  <a:pt x="6" y="13"/>
                </a:lnTo>
                <a:lnTo>
                  <a:pt x="7"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00" name="Freeform 96">
            <a:extLst>
              <a:ext uri="{FF2B5EF4-FFF2-40B4-BE49-F238E27FC236}">
                <a16:creationId xmlns:a16="http://schemas.microsoft.com/office/drawing/2014/main" id="{A75719E3-8B0E-E106-4706-5E8E9164C7FD}"/>
              </a:ext>
            </a:extLst>
          </p:cNvPr>
          <p:cNvSpPr>
            <a:spLocks/>
          </p:cNvSpPr>
          <p:nvPr/>
        </p:nvSpPr>
        <p:spPr bwMode="auto">
          <a:xfrm>
            <a:off x="1484313" y="3771900"/>
            <a:ext cx="11112" cy="11113"/>
          </a:xfrm>
          <a:custGeom>
            <a:avLst/>
            <a:gdLst>
              <a:gd name="T0" fmla="*/ 3 w 7"/>
              <a:gd name="T1" fmla="*/ 7 h 7"/>
              <a:gd name="T2" fmla="*/ 5 w 7"/>
              <a:gd name="T3" fmla="*/ 6 h 7"/>
              <a:gd name="T4" fmla="*/ 6 w 7"/>
              <a:gd name="T5" fmla="*/ 6 h 7"/>
              <a:gd name="T6" fmla="*/ 6 w 7"/>
              <a:gd name="T7" fmla="*/ 5 h 7"/>
              <a:gd name="T8" fmla="*/ 7 w 7"/>
              <a:gd name="T9" fmla="*/ 4 h 7"/>
              <a:gd name="T10" fmla="*/ 6 w 7"/>
              <a:gd name="T11" fmla="*/ 1 h 7"/>
              <a:gd name="T12" fmla="*/ 6 w 7"/>
              <a:gd name="T13" fmla="*/ 1 h 7"/>
              <a:gd name="T14" fmla="*/ 5 w 7"/>
              <a:gd name="T15" fmla="*/ 0 h 7"/>
              <a:gd name="T16" fmla="*/ 3 w 7"/>
              <a:gd name="T17" fmla="*/ 0 h 7"/>
              <a:gd name="T18" fmla="*/ 2 w 7"/>
              <a:gd name="T19" fmla="*/ 0 h 7"/>
              <a:gd name="T20" fmla="*/ 1 w 7"/>
              <a:gd name="T21" fmla="*/ 1 h 7"/>
              <a:gd name="T22" fmla="*/ 0 w 7"/>
              <a:gd name="T23" fmla="*/ 1 h 7"/>
              <a:gd name="T24" fmla="*/ 0 w 7"/>
              <a:gd name="T25" fmla="*/ 4 h 7"/>
              <a:gd name="T26" fmla="*/ 0 w 7"/>
              <a:gd name="T27" fmla="*/ 5 h 7"/>
              <a:gd name="T28" fmla="*/ 1 w 7"/>
              <a:gd name="T29" fmla="*/ 6 h 7"/>
              <a:gd name="T30" fmla="*/ 2 w 7"/>
              <a:gd name="T31" fmla="*/ 6 h 7"/>
              <a:gd name="T32" fmla="*/ 3 w 7"/>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7">
                <a:moveTo>
                  <a:pt x="3" y="7"/>
                </a:moveTo>
                <a:lnTo>
                  <a:pt x="5" y="6"/>
                </a:lnTo>
                <a:lnTo>
                  <a:pt x="6" y="6"/>
                </a:lnTo>
                <a:lnTo>
                  <a:pt x="6" y="5"/>
                </a:lnTo>
                <a:lnTo>
                  <a:pt x="7" y="4"/>
                </a:lnTo>
                <a:lnTo>
                  <a:pt x="6" y="1"/>
                </a:lnTo>
                <a:lnTo>
                  <a:pt x="6" y="1"/>
                </a:lnTo>
                <a:lnTo>
                  <a:pt x="5" y="0"/>
                </a:lnTo>
                <a:lnTo>
                  <a:pt x="3" y="0"/>
                </a:lnTo>
                <a:lnTo>
                  <a:pt x="2" y="0"/>
                </a:lnTo>
                <a:lnTo>
                  <a:pt x="1" y="1"/>
                </a:lnTo>
                <a:lnTo>
                  <a:pt x="0" y="1"/>
                </a:lnTo>
                <a:lnTo>
                  <a:pt x="0" y="4"/>
                </a:lnTo>
                <a:lnTo>
                  <a:pt x="0" y="5"/>
                </a:lnTo>
                <a:lnTo>
                  <a:pt x="1" y="6"/>
                </a:lnTo>
                <a:lnTo>
                  <a:pt x="2" y="6"/>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01" name="Freeform 97">
            <a:extLst>
              <a:ext uri="{FF2B5EF4-FFF2-40B4-BE49-F238E27FC236}">
                <a16:creationId xmlns:a16="http://schemas.microsoft.com/office/drawing/2014/main" id="{813E5A14-498D-8BB8-CCE4-097437B6173E}"/>
              </a:ext>
            </a:extLst>
          </p:cNvPr>
          <p:cNvSpPr>
            <a:spLocks/>
          </p:cNvSpPr>
          <p:nvPr/>
        </p:nvSpPr>
        <p:spPr bwMode="auto">
          <a:xfrm>
            <a:off x="1503363" y="3771900"/>
            <a:ext cx="7937" cy="11113"/>
          </a:xfrm>
          <a:custGeom>
            <a:avLst/>
            <a:gdLst>
              <a:gd name="T0" fmla="*/ 3 w 5"/>
              <a:gd name="T1" fmla="*/ 7 h 7"/>
              <a:gd name="T2" fmla="*/ 4 w 5"/>
              <a:gd name="T3" fmla="*/ 7 h 7"/>
              <a:gd name="T4" fmla="*/ 5 w 5"/>
              <a:gd name="T5" fmla="*/ 6 h 7"/>
              <a:gd name="T6" fmla="*/ 5 w 5"/>
              <a:gd name="T7" fmla="*/ 5 h 7"/>
              <a:gd name="T8" fmla="*/ 5 w 5"/>
              <a:gd name="T9" fmla="*/ 4 h 7"/>
              <a:gd name="T10" fmla="*/ 5 w 5"/>
              <a:gd name="T11" fmla="*/ 2 h 7"/>
              <a:gd name="T12" fmla="*/ 5 w 5"/>
              <a:gd name="T13" fmla="*/ 1 h 7"/>
              <a:gd name="T14" fmla="*/ 4 w 5"/>
              <a:gd name="T15" fmla="*/ 0 h 7"/>
              <a:gd name="T16" fmla="*/ 3 w 5"/>
              <a:gd name="T17" fmla="*/ 0 h 7"/>
              <a:gd name="T18" fmla="*/ 2 w 5"/>
              <a:gd name="T19" fmla="*/ 0 h 7"/>
              <a:gd name="T20" fmla="*/ 1 w 5"/>
              <a:gd name="T21" fmla="*/ 1 h 7"/>
              <a:gd name="T22" fmla="*/ 0 w 5"/>
              <a:gd name="T23" fmla="*/ 2 h 7"/>
              <a:gd name="T24" fmla="*/ 0 w 5"/>
              <a:gd name="T25" fmla="*/ 4 h 7"/>
              <a:gd name="T26" fmla="*/ 0 w 5"/>
              <a:gd name="T27" fmla="*/ 5 h 7"/>
              <a:gd name="T28" fmla="*/ 1 w 5"/>
              <a:gd name="T29" fmla="*/ 6 h 7"/>
              <a:gd name="T30" fmla="*/ 2 w 5"/>
              <a:gd name="T31" fmla="*/ 7 h 7"/>
              <a:gd name="T32" fmla="*/ 3 w 5"/>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 h="7">
                <a:moveTo>
                  <a:pt x="3" y="7"/>
                </a:moveTo>
                <a:lnTo>
                  <a:pt x="4" y="7"/>
                </a:lnTo>
                <a:lnTo>
                  <a:pt x="5" y="6"/>
                </a:lnTo>
                <a:lnTo>
                  <a:pt x="5" y="5"/>
                </a:lnTo>
                <a:lnTo>
                  <a:pt x="5" y="4"/>
                </a:lnTo>
                <a:lnTo>
                  <a:pt x="5" y="2"/>
                </a:lnTo>
                <a:lnTo>
                  <a:pt x="5" y="1"/>
                </a:lnTo>
                <a:lnTo>
                  <a:pt x="4" y="0"/>
                </a:lnTo>
                <a:lnTo>
                  <a:pt x="3" y="0"/>
                </a:lnTo>
                <a:lnTo>
                  <a:pt x="2" y="0"/>
                </a:lnTo>
                <a:lnTo>
                  <a:pt x="1" y="1"/>
                </a:lnTo>
                <a:lnTo>
                  <a:pt x="0" y="2"/>
                </a:lnTo>
                <a:lnTo>
                  <a:pt x="0" y="4"/>
                </a:lnTo>
                <a:lnTo>
                  <a:pt x="0" y="5"/>
                </a:lnTo>
                <a:lnTo>
                  <a:pt x="1" y="6"/>
                </a:lnTo>
                <a:lnTo>
                  <a:pt x="2" y="7"/>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02" name="Freeform 98">
            <a:extLst>
              <a:ext uri="{FF2B5EF4-FFF2-40B4-BE49-F238E27FC236}">
                <a16:creationId xmlns:a16="http://schemas.microsoft.com/office/drawing/2014/main" id="{F2440CAD-A6F8-4196-7BBA-A92A25F11035}"/>
              </a:ext>
            </a:extLst>
          </p:cNvPr>
          <p:cNvSpPr>
            <a:spLocks/>
          </p:cNvSpPr>
          <p:nvPr/>
        </p:nvSpPr>
        <p:spPr bwMode="auto">
          <a:xfrm>
            <a:off x="1430338" y="3625850"/>
            <a:ext cx="30162" cy="146050"/>
          </a:xfrm>
          <a:custGeom>
            <a:avLst/>
            <a:gdLst>
              <a:gd name="T0" fmla="*/ 6 w 19"/>
              <a:gd name="T1" fmla="*/ 1 h 92"/>
              <a:gd name="T2" fmla="*/ 6 w 19"/>
              <a:gd name="T3" fmla="*/ 3 h 92"/>
              <a:gd name="T4" fmla="*/ 4 w 19"/>
              <a:gd name="T5" fmla="*/ 8 h 92"/>
              <a:gd name="T6" fmla="*/ 2 w 19"/>
              <a:gd name="T7" fmla="*/ 16 h 92"/>
              <a:gd name="T8" fmla="*/ 1 w 19"/>
              <a:gd name="T9" fmla="*/ 28 h 92"/>
              <a:gd name="T10" fmla="*/ 0 w 19"/>
              <a:gd name="T11" fmla="*/ 41 h 92"/>
              <a:gd name="T12" fmla="*/ 0 w 19"/>
              <a:gd name="T13" fmla="*/ 56 h 92"/>
              <a:gd name="T14" fmla="*/ 1 w 19"/>
              <a:gd name="T15" fmla="*/ 73 h 92"/>
              <a:gd name="T16" fmla="*/ 5 w 19"/>
              <a:gd name="T17" fmla="*/ 92 h 92"/>
              <a:gd name="T18" fmla="*/ 19 w 19"/>
              <a:gd name="T19" fmla="*/ 91 h 92"/>
              <a:gd name="T20" fmla="*/ 18 w 19"/>
              <a:gd name="T21" fmla="*/ 89 h 92"/>
              <a:gd name="T22" fmla="*/ 16 w 19"/>
              <a:gd name="T23" fmla="*/ 80 h 92"/>
              <a:gd name="T24" fmla="*/ 15 w 19"/>
              <a:gd name="T25" fmla="*/ 70 h 92"/>
              <a:gd name="T26" fmla="*/ 14 w 19"/>
              <a:gd name="T27" fmla="*/ 56 h 92"/>
              <a:gd name="T28" fmla="*/ 13 w 19"/>
              <a:gd name="T29" fmla="*/ 42 h 92"/>
              <a:gd name="T30" fmla="*/ 13 w 19"/>
              <a:gd name="T31" fmla="*/ 27 h 92"/>
              <a:gd name="T32" fmla="*/ 15 w 19"/>
              <a:gd name="T33" fmla="*/ 13 h 92"/>
              <a:gd name="T34" fmla="*/ 19 w 19"/>
              <a:gd name="T35" fmla="*/ 1 h 92"/>
              <a:gd name="T36" fmla="*/ 19 w 19"/>
              <a:gd name="T37" fmla="*/ 0 h 92"/>
              <a:gd name="T38" fmla="*/ 19 w 19"/>
              <a:gd name="T39" fmla="*/ 0 h 92"/>
              <a:gd name="T40" fmla="*/ 19 w 19"/>
              <a:gd name="T41" fmla="*/ 0 h 92"/>
              <a:gd name="T42" fmla="*/ 18 w 19"/>
              <a:gd name="T43" fmla="*/ 0 h 92"/>
              <a:gd name="T44" fmla="*/ 16 w 19"/>
              <a:gd name="T45" fmla="*/ 0 h 92"/>
              <a:gd name="T46" fmla="*/ 14 w 19"/>
              <a:gd name="T47" fmla="*/ 0 h 92"/>
              <a:gd name="T48" fmla="*/ 11 w 19"/>
              <a:gd name="T49" fmla="*/ 0 h 92"/>
              <a:gd name="T50" fmla="*/ 6 w 19"/>
              <a:gd name="T51" fmla="*/ 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92">
                <a:moveTo>
                  <a:pt x="6" y="1"/>
                </a:moveTo>
                <a:lnTo>
                  <a:pt x="6" y="3"/>
                </a:lnTo>
                <a:lnTo>
                  <a:pt x="4" y="8"/>
                </a:lnTo>
                <a:lnTo>
                  <a:pt x="2" y="16"/>
                </a:lnTo>
                <a:lnTo>
                  <a:pt x="1" y="28"/>
                </a:lnTo>
                <a:lnTo>
                  <a:pt x="0" y="41"/>
                </a:lnTo>
                <a:lnTo>
                  <a:pt x="0" y="56"/>
                </a:lnTo>
                <a:lnTo>
                  <a:pt x="1" y="73"/>
                </a:lnTo>
                <a:lnTo>
                  <a:pt x="5" y="92"/>
                </a:lnTo>
                <a:lnTo>
                  <a:pt x="19" y="91"/>
                </a:lnTo>
                <a:lnTo>
                  <a:pt x="18" y="89"/>
                </a:lnTo>
                <a:lnTo>
                  <a:pt x="16" y="80"/>
                </a:lnTo>
                <a:lnTo>
                  <a:pt x="15" y="70"/>
                </a:lnTo>
                <a:lnTo>
                  <a:pt x="14" y="56"/>
                </a:lnTo>
                <a:lnTo>
                  <a:pt x="13" y="42"/>
                </a:lnTo>
                <a:lnTo>
                  <a:pt x="13" y="27"/>
                </a:lnTo>
                <a:lnTo>
                  <a:pt x="15" y="13"/>
                </a:lnTo>
                <a:lnTo>
                  <a:pt x="19" y="1"/>
                </a:lnTo>
                <a:lnTo>
                  <a:pt x="19" y="0"/>
                </a:lnTo>
                <a:lnTo>
                  <a:pt x="19" y="0"/>
                </a:lnTo>
                <a:lnTo>
                  <a:pt x="19" y="0"/>
                </a:lnTo>
                <a:lnTo>
                  <a:pt x="18" y="0"/>
                </a:lnTo>
                <a:lnTo>
                  <a:pt x="16" y="0"/>
                </a:lnTo>
                <a:lnTo>
                  <a:pt x="14" y="0"/>
                </a:lnTo>
                <a:lnTo>
                  <a:pt x="11" y="0"/>
                </a:lnTo>
                <a:lnTo>
                  <a:pt x="6" y="1"/>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03" name="Freeform 99">
            <a:extLst>
              <a:ext uri="{FF2B5EF4-FFF2-40B4-BE49-F238E27FC236}">
                <a16:creationId xmlns:a16="http://schemas.microsoft.com/office/drawing/2014/main" id="{FBC09049-0C4E-5A71-7518-BC4FB184C1B2}"/>
              </a:ext>
            </a:extLst>
          </p:cNvPr>
          <p:cNvSpPr>
            <a:spLocks/>
          </p:cNvSpPr>
          <p:nvPr/>
        </p:nvSpPr>
        <p:spPr bwMode="auto">
          <a:xfrm>
            <a:off x="1585913" y="3606800"/>
            <a:ext cx="42862" cy="163513"/>
          </a:xfrm>
          <a:custGeom>
            <a:avLst/>
            <a:gdLst>
              <a:gd name="T0" fmla="*/ 27 w 27"/>
              <a:gd name="T1" fmla="*/ 0 h 103"/>
              <a:gd name="T2" fmla="*/ 26 w 27"/>
              <a:gd name="T3" fmla="*/ 1 h 103"/>
              <a:gd name="T4" fmla="*/ 25 w 27"/>
              <a:gd name="T5" fmla="*/ 4 h 103"/>
              <a:gd name="T6" fmla="*/ 22 w 27"/>
              <a:gd name="T7" fmla="*/ 9 h 103"/>
              <a:gd name="T8" fmla="*/ 20 w 27"/>
              <a:gd name="T9" fmla="*/ 18 h 103"/>
              <a:gd name="T10" fmla="*/ 18 w 27"/>
              <a:gd name="T11" fmla="*/ 32 h 103"/>
              <a:gd name="T12" fmla="*/ 16 w 27"/>
              <a:gd name="T13" fmla="*/ 49 h 103"/>
              <a:gd name="T14" fmla="*/ 18 w 27"/>
              <a:gd name="T15" fmla="*/ 73 h 103"/>
              <a:gd name="T16" fmla="*/ 20 w 27"/>
              <a:gd name="T17" fmla="*/ 103 h 103"/>
              <a:gd name="T18" fmla="*/ 5 w 27"/>
              <a:gd name="T19" fmla="*/ 103 h 103"/>
              <a:gd name="T20" fmla="*/ 5 w 27"/>
              <a:gd name="T21" fmla="*/ 101 h 103"/>
              <a:gd name="T22" fmla="*/ 4 w 27"/>
              <a:gd name="T23" fmla="*/ 91 h 103"/>
              <a:gd name="T24" fmla="*/ 2 w 27"/>
              <a:gd name="T25" fmla="*/ 80 h 103"/>
              <a:gd name="T26" fmla="*/ 1 w 27"/>
              <a:gd name="T27" fmla="*/ 64 h 103"/>
              <a:gd name="T28" fmla="*/ 0 w 27"/>
              <a:gd name="T29" fmla="*/ 47 h 103"/>
              <a:gd name="T30" fmla="*/ 1 w 27"/>
              <a:gd name="T31" fmla="*/ 31 h 103"/>
              <a:gd name="T32" fmla="*/ 4 w 27"/>
              <a:gd name="T33" fmla="*/ 14 h 103"/>
              <a:gd name="T34" fmla="*/ 9 w 27"/>
              <a:gd name="T35" fmla="*/ 0 h 103"/>
              <a:gd name="T36" fmla="*/ 27 w 27"/>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103">
                <a:moveTo>
                  <a:pt x="27" y="0"/>
                </a:moveTo>
                <a:lnTo>
                  <a:pt x="26" y="1"/>
                </a:lnTo>
                <a:lnTo>
                  <a:pt x="25" y="4"/>
                </a:lnTo>
                <a:lnTo>
                  <a:pt x="22" y="9"/>
                </a:lnTo>
                <a:lnTo>
                  <a:pt x="20" y="18"/>
                </a:lnTo>
                <a:lnTo>
                  <a:pt x="18" y="32"/>
                </a:lnTo>
                <a:lnTo>
                  <a:pt x="16" y="49"/>
                </a:lnTo>
                <a:lnTo>
                  <a:pt x="18" y="73"/>
                </a:lnTo>
                <a:lnTo>
                  <a:pt x="20" y="103"/>
                </a:lnTo>
                <a:lnTo>
                  <a:pt x="5" y="103"/>
                </a:lnTo>
                <a:lnTo>
                  <a:pt x="5" y="101"/>
                </a:lnTo>
                <a:lnTo>
                  <a:pt x="4" y="91"/>
                </a:lnTo>
                <a:lnTo>
                  <a:pt x="2" y="80"/>
                </a:lnTo>
                <a:lnTo>
                  <a:pt x="1" y="64"/>
                </a:lnTo>
                <a:lnTo>
                  <a:pt x="0" y="47"/>
                </a:lnTo>
                <a:lnTo>
                  <a:pt x="1" y="31"/>
                </a:lnTo>
                <a:lnTo>
                  <a:pt x="4" y="14"/>
                </a:lnTo>
                <a:lnTo>
                  <a:pt x="9" y="0"/>
                </a:lnTo>
                <a:lnTo>
                  <a:pt x="27" y="0"/>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04" name="Freeform 100">
            <a:extLst>
              <a:ext uri="{FF2B5EF4-FFF2-40B4-BE49-F238E27FC236}">
                <a16:creationId xmlns:a16="http://schemas.microsoft.com/office/drawing/2014/main" id="{1D547208-CE4D-F2C0-2BD3-080B0B83482C}"/>
              </a:ext>
            </a:extLst>
          </p:cNvPr>
          <p:cNvSpPr>
            <a:spLocks/>
          </p:cNvSpPr>
          <p:nvPr/>
        </p:nvSpPr>
        <p:spPr bwMode="auto">
          <a:xfrm>
            <a:off x="1430338" y="3633788"/>
            <a:ext cx="28575" cy="127000"/>
          </a:xfrm>
          <a:custGeom>
            <a:avLst/>
            <a:gdLst>
              <a:gd name="T0" fmla="*/ 6 w 18"/>
              <a:gd name="T1" fmla="*/ 2 h 80"/>
              <a:gd name="T2" fmla="*/ 6 w 18"/>
              <a:gd name="T3" fmla="*/ 3 h 80"/>
              <a:gd name="T4" fmla="*/ 5 w 18"/>
              <a:gd name="T5" fmla="*/ 8 h 80"/>
              <a:gd name="T6" fmla="*/ 2 w 18"/>
              <a:gd name="T7" fmla="*/ 15 h 80"/>
              <a:gd name="T8" fmla="*/ 1 w 18"/>
              <a:gd name="T9" fmla="*/ 24 h 80"/>
              <a:gd name="T10" fmla="*/ 0 w 18"/>
              <a:gd name="T11" fmla="*/ 36 h 80"/>
              <a:gd name="T12" fmla="*/ 1 w 18"/>
              <a:gd name="T13" fmla="*/ 50 h 80"/>
              <a:gd name="T14" fmla="*/ 2 w 18"/>
              <a:gd name="T15" fmla="*/ 65 h 80"/>
              <a:gd name="T16" fmla="*/ 5 w 18"/>
              <a:gd name="T17" fmla="*/ 80 h 80"/>
              <a:gd name="T18" fmla="*/ 16 w 18"/>
              <a:gd name="T19" fmla="*/ 80 h 80"/>
              <a:gd name="T20" fmla="*/ 16 w 18"/>
              <a:gd name="T21" fmla="*/ 78 h 80"/>
              <a:gd name="T22" fmla="*/ 15 w 18"/>
              <a:gd name="T23" fmla="*/ 71 h 80"/>
              <a:gd name="T24" fmla="*/ 14 w 18"/>
              <a:gd name="T25" fmla="*/ 61 h 80"/>
              <a:gd name="T26" fmla="*/ 13 w 18"/>
              <a:gd name="T27" fmla="*/ 50 h 80"/>
              <a:gd name="T28" fmla="*/ 12 w 18"/>
              <a:gd name="T29" fmla="*/ 37 h 80"/>
              <a:gd name="T30" fmla="*/ 12 w 18"/>
              <a:gd name="T31" fmla="*/ 24 h 80"/>
              <a:gd name="T32" fmla="*/ 14 w 18"/>
              <a:gd name="T33" fmla="*/ 11 h 80"/>
              <a:gd name="T34" fmla="*/ 18 w 18"/>
              <a:gd name="T35" fmla="*/ 1 h 80"/>
              <a:gd name="T36" fmla="*/ 18 w 18"/>
              <a:gd name="T37" fmla="*/ 1 h 80"/>
              <a:gd name="T38" fmla="*/ 18 w 18"/>
              <a:gd name="T39" fmla="*/ 1 h 80"/>
              <a:gd name="T40" fmla="*/ 18 w 18"/>
              <a:gd name="T41" fmla="*/ 1 h 80"/>
              <a:gd name="T42" fmla="*/ 16 w 18"/>
              <a:gd name="T43" fmla="*/ 0 h 80"/>
              <a:gd name="T44" fmla="*/ 15 w 18"/>
              <a:gd name="T45" fmla="*/ 0 h 80"/>
              <a:gd name="T46" fmla="*/ 13 w 18"/>
              <a:gd name="T47" fmla="*/ 0 h 80"/>
              <a:gd name="T48" fmla="*/ 9 w 18"/>
              <a:gd name="T49" fmla="*/ 1 h 80"/>
              <a:gd name="T50" fmla="*/ 6 w 18"/>
              <a:gd name="T51" fmla="*/ 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 h="80">
                <a:moveTo>
                  <a:pt x="6" y="2"/>
                </a:moveTo>
                <a:lnTo>
                  <a:pt x="6" y="3"/>
                </a:lnTo>
                <a:lnTo>
                  <a:pt x="5" y="8"/>
                </a:lnTo>
                <a:lnTo>
                  <a:pt x="2" y="15"/>
                </a:lnTo>
                <a:lnTo>
                  <a:pt x="1" y="24"/>
                </a:lnTo>
                <a:lnTo>
                  <a:pt x="0" y="36"/>
                </a:lnTo>
                <a:lnTo>
                  <a:pt x="1" y="50"/>
                </a:lnTo>
                <a:lnTo>
                  <a:pt x="2" y="65"/>
                </a:lnTo>
                <a:lnTo>
                  <a:pt x="5" y="80"/>
                </a:lnTo>
                <a:lnTo>
                  <a:pt x="16" y="80"/>
                </a:lnTo>
                <a:lnTo>
                  <a:pt x="16" y="78"/>
                </a:lnTo>
                <a:lnTo>
                  <a:pt x="15" y="71"/>
                </a:lnTo>
                <a:lnTo>
                  <a:pt x="14" y="61"/>
                </a:lnTo>
                <a:lnTo>
                  <a:pt x="13" y="50"/>
                </a:lnTo>
                <a:lnTo>
                  <a:pt x="12" y="37"/>
                </a:lnTo>
                <a:lnTo>
                  <a:pt x="12" y="24"/>
                </a:lnTo>
                <a:lnTo>
                  <a:pt x="14" y="11"/>
                </a:lnTo>
                <a:lnTo>
                  <a:pt x="18" y="1"/>
                </a:lnTo>
                <a:lnTo>
                  <a:pt x="18" y="1"/>
                </a:lnTo>
                <a:lnTo>
                  <a:pt x="18" y="1"/>
                </a:lnTo>
                <a:lnTo>
                  <a:pt x="18" y="1"/>
                </a:lnTo>
                <a:lnTo>
                  <a:pt x="16" y="0"/>
                </a:lnTo>
                <a:lnTo>
                  <a:pt x="15" y="0"/>
                </a:lnTo>
                <a:lnTo>
                  <a:pt x="13" y="0"/>
                </a:lnTo>
                <a:lnTo>
                  <a:pt x="9" y="1"/>
                </a:lnTo>
                <a:lnTo>
                  <a:pt x="6" y="2"/>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05" name="Freeform 101">
            <a:extLst>
              <a:ext uri="{FF2B5EF4-FFF2-40B4-BE49-F238E27FC236}">
                <a16:creationId xmlns:a16="http://schemas.microsoft.com/office/drawing/2014/main" id="{A16C5B80-220C-68B4-54F5-7A6F71102BC6}"/>
              </a:ext>
            </a:extLst>
          </p:cNvPr>
          <p:cNvSpPr>
            <a:spLocks/>
          </p:cNvSpPr>
          <p:nvPr/>
        </p:nvSpPr>
        <p:spPr bwMode="auto">
          <a:xfrm>
            <a:off x="1431925" y="3641725"/>
            <a:ext cx="22225" cy="109538"/>
          </a:xfrm>
          <a:custGeom>
            <a:avLst/>
            <a:gdLst>
              <a:gd name="T0" fmla="*/ 5 w 14"/>
              <a:gd name="T1" fmla="*/ 2 h 69"/>
              <a:gd name="T2" fmla="*/ 5 w 14"/>
              <a:gd name="T3" fmla="*/ 3 h 69"/>
              <a:gd name="T4" fmla="*/ 4 w 14"/>
              <a:gd name="T5" fmla="*/ 7 h 69"/>
              <a:gd name="T6" fmla="*/ 3 w 14"/>
              <a:gd name="T7" fmla="*/ 13 h 69"/>
              <a:gd name="T8" fmla="*/ 1 w 14"/>
              <a:gd name="T9" fmla="*/ 21 h 69"/>
              <a:gd name="T10" fmla="*/ 0 w 14"/>
              <a:gd name="T11" fmla="*/ 31 h 69"/>
              <a:gd name="T12" fmla="*/ 0 w 14"/>
              <a:gd name="T13" fmla="*/ 42 h 69"/>
              <a:gd name="T14" fmla="*/ 1 w 14"/>
              <a:gd name="T15" fmla="*/ 55 h 69"/>
              <a:gd name="T16" fmla="*/ 4 w 14"/>
              <a:gd name="T17" fmla="*/ 69 h 69"/>
              <a:gd name="T18" fmla="*/ 14 w 14"/>
              <a:gd name="T19" fmla="*/ 68 h 69"/>
              <a:gd name="T20" fmla="*/ 13 w 14"/>
              <a:gd name="T21" fmla="*/ 67 h 69"/>
              <a:gd name="T22" fmla="*/ 13 w 14"/>
              <a:gd name="T23" fmla="*/ 61 h 69"/>
              <a:gd name="T24" fmla="*/ 12 w 14"/>
              <a:gd name="T25" fmla="*/ 53 h 69"/>
              <a:gd name="T26" fmla="*/ 11 w 14"/>
              <a:gd name="T27" fmla="*/ 42 h 69"/>
              <a:gd name="T28" fmla="*/ 10 w 14"/>
              <a:gd name="T29" fmla="*/ 32 h 69"/>
              <a:gd name="T30" fmla="*/ 10 w 14"/>
              <a:gd name="T31" fmla="*/ 20 h 69"/>
              <a:gd name="T32" fmla="*/ 12 w 14"/>
              <a:gd name="T33" fmla="*/ 10 h 69"/>
              <a:gd name="T34" fmla="*/ 14 w 14"/>
              <a:gd name="T35" fmla="*/ 2 h 69"/>
              <a:gd name="T36" fmla="*/ 14 w 14"/>
              <a:gd name="T37" fmla="*/ 2 h 69"/>
              <a:gd name="T38" fmla="*/ 14 w 14"/>
              <a:gd name="T39" fmla="*/ 0 h 69"/>
              <a:gd name="T40" fmla="*/ 14 w 14"/>
              <a:gd name="T41" fmla="*/ 0 h 69"/>
              <a:gd name="T42" fmla="*/ 14 w 14"/>
              <a:gd name="T43" fmla="*/ 0 h 69"/>
              <a:gd name="T44" fmla="*/ 13 w 14"/>
              <a:gd name="T45" fmla="*/ 0 h 69"/>
              <a:gd name="T46" fmla="*/ 11 w 14"/>
              <a:gd name="T47" fmla="*/ 0 h 69"/>
              <a:gd name="T48" fmla="*/ 8 w 14"/>
              <a:gd name="T49" fmla="*/ 0 h 69"/>
              <a:gd name="T50" fmla="*/ 5 w 14"/>
              <a:gd name="T51"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 h="69">
                <a:moveTo>
                  <a:pt x="5" y="2"/>
                </a:moveTo>
                <a:lnTo>
                  <a:pt x="5" y="3"/>
                </a:lnTo>
                <a:lnTo>
                  <a:pt x="4" y="7"/>
                </a:lnTo>
                <a:lnTo>
                  <a:pt x="3" y="13"/>
                </a:lnTo>
                <a:lnTo>
                  <a:pt x="1" y="21"/>
                </a:lnTo>
                <a:lnTo>
                  <a:pt x="0" y="31"/>
                </a:lnTo>
                <a:lnTo>
                  <a:pt x="0" y="42"/>
                </a:lnTo>
                <a:lnTo>
                  <a:pt x="1" y="55"/>
                </a:lnTo>
                <a:lnTo>
                  <a:pt x="4" y="69"/>
                </a:lnTo>
                <a:lnTo>
                  <a:pt x="14" y="68"/>
                </a:lnTo>
                <a:lnTo>
                  <a:pt x="13" y="67"/>
                </a:lnTo>
                <a:lnTo>
                  <a:pt x="13" y="61"/>
                </a:lnTo>
                <a:lnTo>
                  <a:pt x="12" y="53"/>
                </a:lnTo>
                <a:lnTo>
                  <a:pt x="11" y="42"/>
                </a:lnTo>
                <a:lnTo>
                  <a:pt x="10" y="32"/>
                </a:lnTo>
                <a:lnTo>
                  <a:pt x="10" y="20"/>
                </a:lnTo>
                <a:lnTo>
                  <a:pt x="12" y="10"/>
                </a:lnTo>
                <a:lnTo>
                  <a:pt x="14" y="2"/>
                </a:lnTo>
                <a:lnTo>
                  <a:pt x="14" y="2"/>
                </a:lnTo>
                <a:lnTo>
                  <a:pt x="14" y="0"/>
                </a:lnTo>
                <a:lnTo>
                  <a:pt x="14" y="0"/>
                </a:lnTo>
                <a:lnTo>
                  <a:pt x="14" y="0"/>
                </a:lnTo>
                <a:lnTo>
                  <a:pt x="13" y="0"/>
                </a:lnTo>
                <a:lnTo>
                  <a:pt x="11" y="0"/>
                </a:lnTo>
                <a:lnTo>
                  <a:pt x="8" y="0"/>
                </a:lnTo>
                <a:lnTo>
                  <a:pt x="5" y="2"/>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06" name="Freeform 102">
            <a:extLst>
              <a:ext uri="{FF2B5EF4-FFF2-40B4-BE49-F238E27FC236}">
                <a16:creationId xmlns:a16="http://schemas.microsoft.com/office/drawing/2014/main" id="{228F6681-D564-DA83-58F6-AE72106D5DC0}"/>
              </a:ext>
            </a:extLst>
          </p:cNvPr>
          <p:cNvSpPr>
            <a:spLocks/>
          </p:cNvSpPr>
          <p:nvPr/>
        </p:nvSpPr>
        <p:spPr bwMode="auto">
          <a:xfrm>
            <a:off x="1433513" y="3651250"/>
            <a:ext cx="19050" cy="88900"/>
          </a:xfrm>
          <a:custGeom>
            <a:avLst/>
            <a:gdLst>
              <a:gd name="T0" fmla="*/ 4 w 12"/>
              <a:gd name="T1" fmla="*/ 1 h 56"/>
              <a:gd name="T2" fmla="*/ 3 w 12"/>
              <a:gd name="T3" fmla="*/ 1 h 56"/>
              <a:gd name="T4" fmla="*/ 3 w 12"/>
              <a:gd name="T5" fmla="*/ 5 h 56"/>
              <a:gd name="T6" fmla="*/ 2 w 12"/>
              <a:gd name="T7" fmla="*/ 11 h 56"/>
              <a:gd name="T8" fmla="*/ 0 w 12"/>
              <a:gd name="T9" fmla="*/ 17 h 56"/>
              <a:gd name="T10" fmla="*/ 0 w 12"/>
              <a:gd name="T11" fmla="*/ 25 h 56"/>
              <a:gd name="T12" fmla="*/ 0 w 12"/>
              <a:gd name="T13" fmla="*/ 35 h 56"/>
              <a:gd name="T14" fmla="*/ 2 w 12"/>
              <a:gd name="T15" fmla="*/ 46 h 56"/>
              <a:gd name="T16" fmla="*/ 3 w 12"/>
              <a:gd name="T17" fmla="*/ 56 h 56"/>
              <a:gd name="T18" fmla="*/ 11 w 12"/>
              <a:gd name="T19" fmla="*/ 56 h 56"/>
              <a:gd name="T20" fmla="*/ 11 w 12"/>
              <a:gd name="T21" fmla="*/ 55 h 56"/>
              <a:gd name="T22" fmla="*/ 10 w 12"/>
              <a:gd name="T23" fmla="*/ 50 h 56"/>
              <a:gd name="T24" fmla="*/ 10 w 12"/>
              <a:gd name="T25" fmla="*/ 43 h 56"/>
              <a:gd name="T26" fmla="*/ 9 w 12"/>
              <a:gd name="T27" fmla="*/ 35 h 56"/>
              <a:gd name="T28" fmla="*/ 7 w 12"/>
              <a:gd name="T29" fmla="*/ 26 h 56"/>
              <a:gd name="T30" fmla="*/ 9 w 12"/>
              <a:gd name="T31" fmla="*/ 17 h 56"/>
              <a:gd name="T32" fmla="*/ 10 w 12"/>
              <a:gd name="T33" fmla="*/ 7 h 56"/>
              <a:gd name="T34" fmla="*/ 12 w 12"/>
              <a:gd name="T35" fmla="*/ 0 h 56"/>
              <a:gd name="T36" fmla="*/ 12 w 12"/>
              <a:gd name="T37" fmla="*/ 0 h 56"/>
              <a:gd name="T38" fmla="*/ 12 w 12"/>
              <a:gd name="T39" fmla="*/ 0 h 56"/>
              <a:gd name="T40" fmla="*/ 12 w 12"/>
              <a:gd name="T41" fmla="*/ 0 h 56"/>
              <a:gd name="T42" fmla="*/ 11 w 12"/>
              <a:gd name="T43" fmla="*/ 0 h 56"/>
              <a:gd name="T44" fmla="*/ 10 w 12"/>
              <a:gd name="T45" fmla="*/ 0 h 56"/>
              <a:gd name="T46" fmla="*/ 9 w 12"/>
              <a:gd name="T47" fmla="*/ 0 h 56"/>
              <a:gd name="T48" fmla="*/ 6 w 12"/>
              <a:gd name="T49" fmla="*/ 0 h 56"/>
              <a:gd name="T50" fmla="*/ 4 w 12"/>
              <a:gd name="T51"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56">
                <a:moveTo>
                  <a:pt x="4" y="1"/>
                </a:moveTo>
                <a:lnTo>
                  <a:pt x="3" y="1"/>
                </a:lnTo>
                <a:lnTo>
                  <a:pt x="3" y="5"/>
                </a:lnTo>
                <a:lnTo>
                  <a:pt x="2" y="11"/>
                </a:lnTo>
                <a:lnTo>
                  <a:pt x="0" y="17"/>
                </a:lnTo>
                <a:lnTo>
                  <a:pt x="0" y="25"/>
                </a:lnTo>
                <a:lnTo>
                  <a:pt x="0" y="35"/>
                </a:lnTo>
                <a:lnTo>
                  <a:pt x="2" y="46"/>
                </a:lnTo>
                <a:lnTo>
                  <a:pt x="3" y="56"/>
                </a:lnTo>
                <a:lnTo>
                  <a:pt x="11" y="56"/>
                </a:lnTo>
                <a:lnTo>
                  <a:pt x="11" y="55"/>
                </a:lnTo>
                <a:lnTo>
                  <a:pt x="10" y="50"/>
                </a:lnTo>
                <a:lnTo>
                  <a:pt x="10" y="43"/>
                </a:lnTo>
                <a:lnTo>
                  <a:pt x="9" y="35"/>
                </a:lnTo>
                <a:lnTo>
                  <a:pt x="7" y="26"/>
                </a:lnTo>
                <a:lnTo>
                  <a:pt x="9" y="17"/>
                </a:lnTo>
                <a:lnTo>
                  <a:pt x="10" y="7"/>
                </a:lnTo>
                <a:lnTo>
                  <a:pt x="12" y="0"/>
                </a:lnTo>
                <a:lnTo>
                  <a:pt x="12" y="0"/>
                </a:lnTo>
                <a:lnTo>
                  <a:pt x="12" y="0"/>
                </a:lnTo>
                <a:lnTo>
                  <a:pt x="12" y="0"/>
                </a:lnTo>
                <a:lnTo>
                  <a:pt x="11" y="0"/>
                </a:lnTo>
                <a:lnTo>
                  <a:pt x="10" y="0"/>
                </a:lnTo>
                <a:lnTo>
                  <a:pt x="9" y="0"/>
                </a:lnTo>
                <a:lnTo>
                  <a:pt x="6" y="0"/>
                </a:lnTo>
                <a:lnTo>
                  <a:pt x="4" y="1"/>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07" name="Freeform 103">
            <a:extLst>
              <a:ext uri="{FF2B5EF4-FFF2-40B4-BE49-F238E27FC236}">
                <a16:creationId xmlns:a16="http://schemas.microsoft.com/office/drawing/2014/main" id="{00E0168B-36DB-7C44-0031-D53954BDCD19}"/>
              </a:ext>
            </a:extLst>
          </p:cNvPr>
          <p:cNvSpPr>
            <a:spLocks/>
          </p:cNvSpPr>
          <p:nvPr/>
        </p:nvSpPr>
        <p:spPr bwMode="auto">
          <a:xfrm>
            <a:off x="1433513" y="3659188"/>
            <a:ext cx="15875" cy="71437"/>
          </a:xfrm>
          <a:custGeom>
            <a:avLst/>
            <a:gdLst>
              <a:gd name="T0" fmla="*/ 4 w 10"/>
              <a:gd name="T1" fmla="*/ 1 h 45"/>
              <a:gd name="T2" fmla="*/ 3 w 10"/>
              <a:gd name="T3" fmla="*/ 2 h 45"/>
              <a:gd name="T4" fmla="*/ 3 w 10"/>
              <a:gd name="T5" fmla="*/ 5 h 45"/>
              <a:gd name="T6" fmla="*/ 2 w 10"/>
              <a:gd name="T7" fmla="*/ 8 h 45"/>
              <a:gd name="T8" fmla="*/ 2 w 10"/>
              <a:gd name="T9" fmla="*/ 14 h 45"/>
              <a:gd name="T10" fmla="*/ 0 w 10"/>
              <a:gd name="T11" fmla="*/ 21 h 45"/>
              <a:gd name="T12" fmla="*/ 0 w 10"/>
              <a:gd name="T13" fmla="*/ 28 h 45"/>
              <a:gd name="T14" fmla="*/ 2 w 10"/>
              <a:gd name="T15" fmla="*/ 36 h 45"/>
              <a:gd name="T16" fmla="*/ 3 w 10"/>
              <a:gd name="T17" fmla="*/ 45 h 45"/>
              <a:gd name="T18" fmla="*/ 10 w 10"/>
              <a:gd name="T19" fmla="*/ 45 h 45"/>
              <a:gd name="T20" fmla="*/ 10 w 10"/>
              <a:gd name="T21" fmla="*/ 43 h 45"/>
              <a:gd name="T22" fmla="*/ 9 w 10"/>
              <a:gd name="T23" fmla="*/ 40 h 45"/>
              <a:gd name="T24" fmla="*/ 7 w 10"/>
              <a:gd name="T25" fmla="*/ 35 h 45"/>
              <a:gd name="T26" fmla="*/ 7 w 10"/>
              <a:gd name="T27" fmla="*/ 28 h 45"/>
              <a:gd name="T28" fmla="*/ 6 w 10"/>
              <a:gd name="T29" fmla="*/ 21 h 45"/>
              <a:gd name="T30" fmla="*/ 7 w 10"/>
              <a:gd name="T31" fmla="*/ 14 h 45"/>
              <a:gd name="T32" fmla="*/ 7 w 10"/>
              <a:gd name="T33" fmla="*/ 7 h 45"/>
              <a:gd name="T34" fmla="*/ 10 w 10"/>
              <a:gd name="T35" fmla="*/ 1 h 45"/>
              <a:gd name="T36" fmla="*/ 10 w 10"/>
              <a:gd name="T37" fmla="*/ 1 h 45"/>
              <a:gd name="T38" fmla="*/ 10 w 10"/>
              <a:gd name="T39" fmla="*/ 1 h 45"/>
              <a:gd name="T40" fmla="*/ 10 w 10"/>
              <a:gd name="T41" fmla="*/ 0 h 45"/>
              <a:gd name="T42" fmla="*/ 10 w 10"/>
              <a:gd name="T43" fmla="*/ 0 h 45"/>
              <a:gd name="T44" fmla="*/ 9 w 10"/>
              <a:gd name="T45" fmla="*/ 0 h 45"/>
              <a:gd name="T46" fmla="*/ 7 w 10"/>
              <a:gd name="T47" fmla="*/ 0 h 45"/>
              <a:gd name="T48" fmla="*/ 6 w 10"/>
              <a:gd name="T49" fmla="*/ 1 h 45"/>
              <a:gd name="T50" fmla="*/ 4 w 10"/>
              <a:gd name="T51"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45">
                <a:moveTo>
                  <a:pt x="4" y="1"/>
                </a:moveTo>
                <a:lnTo>
                  <a:pt x="3" y="2"/>
                </a:lnTo>
                <a:lnTo>
                  <a:pt x="3" y="5"/>
                </a:lnTo>
                <a:lnTo>
                  <a:pt x="2" y="8"/>
                </a:lnTo>
                <a:lnTo>
                  <a:pt x="2" y="14"/>
                </a:lnTo>
                <a:lnTo>
                  <a:pt x="0" y="21"/>
                </a:lnTo>
                <a:lnTo>
                  <a:pt x="0" y="28"/>
                </a:lnTo>
                <a:lnTo>
                  <a:pt x="2" y="36"/>
                </a:lnTo>
                <a:lnTo>
                  <a:pt x="3" y="45"/>
                </a:lnTo>
                <a:lnTo>
                  <a:pt x="10" y="45"/>
                </a:lnTo>
                <a:lnTo>
                  <a:pt x="10" y="43"/>
                </a:lnTo>
                <a:lnTo>
                  <a:pt x="9" y="40"/>
                </a:lnTo>
                <a:lnTo>
                  <a:pt x="7" y="35"/>
                </a:lnTo>
                <a:lnTo>
                  <a:pt x="7" y="28"/>
                </a:lnTo>
                <a:lnTo>
                  <a:pt x="6" y="21"/>
                </a:lnTo>
                <a:lnTo>
                  <a:pt x="7" y="14"/>
                </a:lnTo>
                <a:lnTo>
                  <a:pt x="7" y="7"/>
                </a:lnTo>
                <a:lnTo>
                  <a:pt x="10" y="1"/>
                </a:lnTo>
                <a:lnTo>
                  <a:pt x="10" y="1"/>
                </a:lnTo>
                <a:lnTo>
                  <a:pt x="10" y="1"/>
                </a:lnTo>
                <a:lnTo>
                  <a:pt x="10" y="0"/>
                </a:lnTo>
                <a:lnTo>
                  <a:pt x="10" y="0"/>
                </a:lnTo>
                <a:lnTo>
                  <a:pt x="9" y="0"/>
                </a:lnTo>
                <a:lnTo>
                  <a:pt x="7" y="0"/>
                </a:lnTo>
                <a:lnTo>
                  <a:pt x="6" y="1"/>
                </a:lnTo>
                <a:lnTo>
                  <a:pt x="4"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08" name="Freeform 104">
            <a:extLst>
              <a:ext uri="{FF2B5EF4-FFF2-40B4-BE49-F238E27FC236}">
                <a16:creationId xmlns:a16="http://schemas.microsoft.com/office/drawing/2014/main" id="{97D1490E-0A01-2B94-7142-E84F86D7A1ED}"/>
              </a:ext>
            </a:extLst>
          </p:cNvPr>
          <p:cNvSpPr>
            <a:spLocks/>
          </p:cNvSpPr>
          <p:nvPr/>
        </p:nvSpPr>
        <p:spPr bwMode="auto">
          <a:xfrm>
            <a:off x="1436688" y="3668713"/>
            <a:ext cx="11112" cy="50800"/>
          </a:xfrm>
          <a:custGeom>
            <a:avLst/>
            <a:gdLst>
              <a:gd name="T0" fmla="*/ 2 w 7"/>
              <a:gd name="T1" fmla="*/ 1 h 32"/>
              <a:gd name="T2" fmla="*/ 1 w 7"/>
              <a:gd name="T3" fmla="*/ 1 h 32"/>
              <a:gd name="T4" fmla="*/ 1 w 7"/>
              <a:gd name="T5" fmla="*/ 3 h 32"/>
              <a:gd name="T6" fmla="*/ 0 w 7"/>
              <a:gd name="T7" fmla="*/ 6 h 32"/>
              <a:gd name="T8" fmla="*/ 0 w 7"/>
              <a:gd name="T9" fmla="*/ 10 h 32"/>
              <a:gd name="T10" fmla="*/ 0 w 7"/>
              <a:gd name="T11" fmla="*/ 15 h 32"/>
              <a:gd name="T12" fmla="*/ 0 w 7"/>
              <a:gd name="T13" fmla="*/ 20 h 32"/>
              <a:gd name="T14" fmla="*/ 0 w 7"/>
              <a:gd name="T15" fmla="*/ 27 h 32"/>
              <a:gd name="T16" fmla="*/ 1 w 7"/>
              <a:gd name="T17" fmla="*/ 32 h 32"/>
              <a:gd name="T18" fmla="*/ 5 w 7"/>
              <a:gd name="T19" fmla="*/ 32 h 32"/>
              <a:gd name="T20" fmla="*/ 5 w 7"/>
              <a:gd name="T21" fmla="*/ 31 h 32"/>
              <a:gd name="T22" fmla="*/ 5 w 7"/>
              <a:gd name="T23" fmla="*/ 29 h 32"/>
              <a:gd name="T24" fmla="*/ 4 w 7"/>
              <a:gd name="T25" fmla="*/ 25 h 32"/>
              <a:gd name="T26" fmla="*/ 4 w 7"/>
              <a:gd name="T27" fmla="*/ 20 h 32"/>
              <a:gd name="T28" fmla="*/ 4 w 7"/>
              <a:gd name="T29" fmla="*/ 15 h 32"/>
              <a:gd name="T30" fmla="*/ 4 w 7"/>
              <a:gd name="T31" fmla="*/ 9 h 32"/>
              <a:gd name="T32" fmla="*/ 4 w 7"/>
              <a:gd name="T33" fmla="*/ 4 h 32"/>
              <a:gd name="T34" fmla="*/ 7 w 7"/>
              <a:gd name="T35" fmla="*/ 0 h 32"/>
              <a:gd name="T36" fmla="*/ 7 w 7"/>
              <a:gd name="T37" fmla="*/ 0 h 32"/>
              <a:gd name="T38" fmla="*/ 7 w 7"/>
              <a:gd name="T39" fmla="*/ 0 h 32"/>
              <a:gd name="T40" fmla="*/ 5 w 7"/>
              <a:gd name="T41" fmla="*/ 0 h 32"/>
              <a:gd name="T42" fmla="*/ 5 w 7"/>
              <a:gd name="T43" fmla="*/ 0 h 32"/>
              <a:gd name="T44" fmla="*/ 5 w 7"/>
              <a:gd name="T45" fmla="*/ 0 h 32"/>
              <a:gd name="T46" fmla="*/ 4 w 7"/>
              <a:gd name="T47" fmla="*/ 0 h 32"/>
              <a:gd name="T48" fmla="*/ 3 w 7"/>
              <a:gd name="T49" fmla="*/ 0 h 32"/>
              <a:gd name="T50" fmla="*/ 2 w 7"/>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 h="32">
                <a:moveTo>
                  <a:pt x="2" y="1"/>
                </a:moveTo>
                <a:lnTo>
                  <a:pt x="1" y="1"/>
                </a:lnTo>
                <a:lnTo>
                  <a:pt x="1" y="3"/>
                </a:lnTo>
                <a:lnTo>
                  <a:pt x="0" y="6"/>
                </a:lnTo>
                <a:lnTo>
                  <a:pt x="0" y="10"/>
                </a:lnTo>
                <a:lnTo>
                  <a:pt x="0" y="15"/>
                </a:lnTo>
                <a:lnTo>
                  <a:pt x="0" y="20"/>
                </a:lnTo>
                <a:lnTo>
                  <a:pt x="0" y="27"/>
                </a:lnTo>
                <a:lnTo>
                  <a:pt x="1" y="32"/>
                </a:lnTo>
                <a:lnTo>
                  <a:pt x="5" y="32"/>
                </a:lnTo>
                <a:lnTo>
                  <a:pt x="5" y="31"/>
                </a:lnTo>
                <a:lnTo>
                  <a:pt x="5" y="29"/>
                </a:lnTo>
                <a:lnTo>
                  <a:pt x="4" y="25"/>
                </a:lnTo>
                <a:lnTo>
                  <a:pt x="4" y="20"/>
                </a:lnTo>
                <a:lnTo>
                  <a:pt x="4" y="15"/>
                </a:lnTo>
                <a:lnTo>
                  <a:pt x="4" y="9"/>
                </a:lnTo>
                <a:lnTo>
                  <a:pt x="4" y="4"/>
                </a:lnTo>
                <a:lnTo>
                  <a:pt x="7" y="0"/>
                </a:lnTo>
                <a:lnTo>
                  <a:pt x="7" y="0"/>
                </a:lnTo>
                <a:lnTo>
                  <a:pt x="7" y="0"/>
                </a:lnTo>
                <a:lnTo>
                  <a:pt x="5" y="0"/>
                </a:lnTo>
                <a:lnTo>
                  <a:pt x="5" y="0"/>
                </a:lnTo>
                <a:lnTo>
                  <a:pt x="5" y="0"/>
                </a:lnTo>
                <a:lnTo>
                  <a:pt x="4" y="0"/>
                </a:lnTo>
                <a:lnTo>
                  <a:pt x="3" y="0"/>
                </a:lnTo>
                <a:lnTo>
                  <a:pt x="2" y="1"/>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09" name="Freeform 105">
            <a:extLst>
              <a:ext uri="{FF2B5EF4-FFF2-40B4-BE49-F238E27FC236}">
                <a16:creationId xmlns:a16="http://schemas.microsoft.com/office/drawing/2014/main" id="{A449385A-4A70-0752-21D5-F296838E5B11}"/>
              </a:ext>
            </a:extLst>
          </p:cNvPr>
          <p:cNvSpPr>
            <a:spLocks/>
          </p:cNvSpPr>
          <p:nvPr/>
        </p:nvSpPr>
        <p:spPr bwMode="auto">
          <a:xfrm>
            <a:off x="1587500" y="3616325"/>
            <a:ext cx="38100" cy="142875"/>
          </a:xfrm>
          <a:custGeom>
            <a:avLst/>
            <a:gdLst>
              <a:gd name="T0" fmla="*/ 24 w 24"/>
              <a:gd name="T1" fmla="*/ 1 h 90"/>
              <a:gd name="T2" fmla="*/ 22 w 24"/>
              <a:gd name="T3" fmla="*/ 1 h 90"/>
              <a:gd name="T4" fmla="*/ 21 w 24"/>
              <a:gd name="T5" fmla="*/ 3 h 90"/>
              <a:gd name="T6" fmla="*/ 19 w 24"/>
              <a:gd name="T7" fmla="*/ 8 h 90"/>
              <a:gd name="T8" fmla="*/ 17 w 24"/>
              <a:gd name="T9" fmla="*/ 16 h 90"/>
              <a:gd name="T10" fmla="*/ 15 w 24"/>
              <a:gd name="T11" fmla="*/ 28 h 90"/>
              <a:gd name="T12" fmla="*/ 14 w 24"/>
              <a:gd name="T13" fmla="*/ 43 h 90"/>
              <a:gd name="T14" fmla="*/ 15 w 24"/>
              <a:gd name="T15" fmla="*/ 64 h 90"/>
              <a:gd name="T16" fmla="*/ 18 w 24"/>
              <a:gd name="T17" fmla="*/ 90 h 90"/>
              <a:gd name="T18" fmla="*/ 5 w 24"/>
              <a:gd name="T19" fmla="*/ 90 h 90"/>
              <a:gd name="T20" fmla="*/ 4 w 24"/>
              <a:gd name="T21" fmla="*/ 88 h 90"/>
              <a:gd name="T22" fmla="*/ 3 w 24"/>
              <a:gd name="T23" fmla="*/ 81 h 90"/>
              <a:gd name="T24" fmla="*/ 1 w 24"/>
              <a:gd name="T25" fmla="*/ 69 h 90"/>
              <a:gd name="T26" fmla="*/ 0 w 24"/>
              <a:gd name="T27" fmla="*/ 56 h 90"/>
              <a:gd name="T28" fmla="*/ 0 w 24"/>
              <a:gd name="T29" fmla="*/ 41 h 90"/>
              <a:gd name="T30" fmla="*/ 1 w 24"/>
              <a:gd name="T31" fmla="*/ 27 h 90"/>
              <a:gd name="T32" fmla="*/ 4 w 24"/>
              <a:gd name="T33" fmla="*/ 13 h 90"/>
              <a:gd name="T34" fmla="*/ 7 w 24"/>
              <a:gd name="T35" fmla="*/ 0 h 90"/>
              <a:gd name="T36" fmla="*/ 24 w 24"/>
              <a:gd name="T37" fmla="*/ 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90">
                <a:moveTo>
                  <a:pt x="24" y="1"/>
                </a:moveTo>
                <a:lnTo>
                  <a:pt x="22" y="1"/>
                </a:lnTo>
                <a:lnTo>
                  <a:pt x="21" y="3"/>
                </a:lnTo>
                <a:lnTo>
                  <a:pt x="19" y="8"/>
                </a:lnTo>
                <a:lnTo>
                  <a:pt x="17" y="16"/>
                </a:lnTo>
                <a:lnTo>
                  <a:pt x="15" y="28"/>
                </a:lnTo>
                <a:lnTo>
                  <a:pt x="14" y="43"/>
                </a:lnTo>
                <a:lnTo>
                  <a:pt x="15" y="64"/>
                </a:lnTo>
                <a:lnTo>
                  <a:pt x="18" y="90"/>
                </a:lnTo>
                <a:lnTo>
                  <a:pt x="5" y="90"/>
                </a:lnTo>
                <a:lnTo>
                  <a:pt x="4" y="88"/>
                </a:lnTo>
                <a:lnTo>
                  <a:pt x="3" y="81"/>
                </a:lnTo>
                <a:lnTo>
                  <a:pt x="1" y="69"/>
                </a:lnTo>
                <a:lnTo>
                  <a:pt x="0" y="56"/>
                </a:lnTo>
                <a:lnTo>
                  <a:pt x="0" y="41"/>
                </a:lnTo>
                <a:lnTo>
                  <a:pt x="1" y="27"/>
                </a:lnTo>
                <a:lnTo>
                  <a:pt x="4" y="13"/>
                </a:lnTo>
                <a:lnTo>
                  <a:pt x="7" y="0"/>
                </a:lnTo>
                <a:lnTo>
                  <a:pt x="24" y="1"/>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10" name="Freeform 106">
            <a:extLst>
              <a:ext uri="{FF2B5EF4-FFF2-40B4-BE49-F238E27FC236}">
                <a16:creationId xmlns:a16="http://schemas.microsoft.com/office/drawing/2014/main" id="{DA0F8DC5-40D2-51DF-A8A3-F34A2A613179}"/>
              </a:ext>
            </a:extLst>
          </p:cNvPr>
          <p:cNvSpPr>
            <a:spLocks/>
          </p:cNvSpPr>
          <p:nvPr/>
        </p:nvSpPr>
        <p:spPr bwMode="auto">
          <a:xfrm>
            <a:off x="1589088" y="3627438"/>
            <a:ext cx="30162" cy="120650"/>
          </a:xfrm>
          <a:custGeom>
            <a:avLst/>
            <a:gdLst>
              <a:gd name="T0" fmla="*/ 19 w 19"/>
              <a:gd name="T1" fmla="*/ 0 h 76"/>
              <a:gd name="T2" fmla="*/ 19 w 19"/>
              <a:gd name="T3" fmla="*/ 0 h 76"/>
              <a:gd name="T4" fmla="*/ 18 w 19"/>
              <a:gd name="T5" fmla="*/ 2 h 76"/>
              <a:gd name="T6" fmla="*/ 17 w 19"/>
              <a:gd name="T7" fmla="*/ 7 h 76"/>
              <a:gd name="T8" fmla="*/ 14 w 19"/>
              <a:gd name="T9" fmla="*/ 13 h 76"/>
              <a:gd name="T10" fmla="*/ 13 w 19"/>
              <a:gd name="T11" fmla="*/ 22 h 76"/>
              <a:gd name="T12" fmla="*/ 12 w 19"/>
              <a:gd name="T13" fmla="*/ 36 h 76"/>
              <a:gd name="T14" fmla="*/ 13 w 19"/>
              <a:gd name="T15" fmla="*/ 54 h 76"/>
              <a:gd name="T16" fmla="*/ 14 w 19"/>
              <a:gd name="T17" fmla="*/ 76 h 76"/>
              <a:gd name="T18" fmla="*/ 4 w 19"/>
              <a:gd name="T19" fmla="*/ 76 h 76"/>
              <a:gd name="T20" fmla="*/ 4 w 19"/>
              <a:gd name="T21" fmla="*/ 74 h 76"/>
              <a:gd name="T22" fmla="*/ 3 w 19"/>
              <a:gd name="T23" fmla="*/ 68 h 76"/>
              <a:gd name="T24" fmla="*/ 2 w 19"/>
              <a:gd name="T25" fmla="*/ 58 h 76"/>
              <a:gd name="T26" fmla="*/ 0 w 19"/>
              <a:gd name="T27" fmla="*/ 47 h 76"/>
              <a:gd name="T28" fmla="*/ 0 w 19"/>
              <a:gd name="T29" fmla="*/ 35 h 76"/>
              <a:gd name="T30" fmla="*/ 0 w 19"/>
              <a:gd name="T31" fmla="*/ 22 h 76"/>
              <a:gd name="T32" fmla="*/ 3 w 19"/>
              <a:gd name="T33" fmla="*/ 9 h 76"/>
              <a:gd name="T34" fmla="*/ 6 w 19"/>
              <a:gd name="T35" fmla="*/ 0 h 76"/>
              <a:gd name="T36" fmla="*/ 19 w 19"/>
              <a:gd name="T3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76">
                <a:moveTo>
                  <a:pt x="19" y="0"/>
                </a:moveTo>
                <a:lnTo>
                  <a:pt x="19" y="0"/>
                </a:lnTo>
                <a:lnTo>
                  <a:pt x="18" y="2"/>
                </a:lnTo>
                <a:lnTo>
                  <a:pt x="17" y="7"/>
                </a:lnTo>
                <a:lnTo>
                  <a:pt x="14" y="13"/>
                </a:lnTo>
                <a:lnTo>
                  <a:pt x="13" y="22"/>
                </a:lnTo>
                <a:lnTo>
                  <a:pt x="12" y="36"/>
                </a:lnTo>
                <a:lnTo>
                  <a:pt x="13" y="54"/>
                </a:lnTo>
                <a:lnTo>
                  <a:pt x="14" y="76"/>
                </a:lnTo>
                <a:lnTo>
                  <a:pt x="4" y="76"/>
                </a:lnTo>
                <a:lnTo>
                  <a:pt x="4" y="74"/>
                </a:lnTo>
                <a:lnTo>
                  <a:pt x="3" y="68"/>
                </a:lnTo>
                <a:lnTo>
                  <a:pt x="2" y="58"/>
                </a:lnTo>
                <a:lnTo>
                  <a:pt x="0" y="47"/>
                </a:lnTo>
                <a:lnTo>
                  <a:pt x="0" y="35"/>
                </a:lnTo>
                <a:lnTo>
                  <a:pt x="0" y="22"/>
                </a:lnTo>
                <a:lnTo>
                  <a:pt x="3" y="9"/>
                </a:lnTo>
                <a:lnTo>
                  <a:pt x="6" y="0"/>
                </a:lnTo>
                <a:lnTo>
                  <a:pt x="19" y="0"/>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11" name="Freeform 107">
            <a:extLst>
              <a:ext uri="{FF2B5EF4-FFF2-40B4-BE49-F238E27FC236}">
                <a16:creationId xmlns:a16="http://schemas.microsoft.com/office/drawing/2014/main" id="{7C1D0EDC-B287-D6EE-2458-DA1A4EAD944B}"/>
              </a:ext>
            </a:extLst>
          </p:cNvPr>
          <p:cNvSpPr>
            <a:spLocks/>
          </p:cNvSpPr>
          <p:nvPr/>
        </p:nvSpPr>
        <p:spPr bwMode="auto">
          <a:xfrm>
            <a:off x="1592263" y="3636963"/>
            <a:ext cx="23812" cy="100012"/>
          </a:xfrm>
          <a:custGeom>
            <a:avLst/>
            <a:gdLst>
              <a:gd name="T0" fmla="*/ 15 w 15"/>
              <a:gd name="T1" fmla="*/ 0 h 63"/>
              <a:gd name="T2" fmla="*/ 15 w 15"/>
              <a:gd name="T3" fmla="*/ 1 h 63"/>
              <a:gd name="T4" fmla="*/ 14 w 15"/>
              <a:gd name="T5" fmla="*/ 2 h 63"/>
              <a:gd name="T6" fmla="*/ 12 w 15"/>
              <a:gd name="T7" fmla="*/ 6 h 63"/>
              <a:gd name="T8" fmla="*/ 11 w 15"/>
              <a:gd name="T9" fmla="*/ 12 h 63"/>
              <a:gd name="T10" fmla="*/ 10 w 15"/>
              <a:gd name="T11" fmla="*/ 19 h 63"/>
              <a:gd name="T12" fmla="*/ 9 w 15"/>
              <a:gd name="T13" fmla="*/ 30 h 63"/>
              <a:gd name="T14" fmla="*/ 10 w 15"/>
              <a:gd name="T15" fmla="*/ 44 h 63"/>
              <a:gd name="T16" fmla="*/ 11 w 15"/>
              <a:gd name="T17" fmla="*/ 63 h 63"/>
              <a:gd name="T18" fmla="*/ 2 w 15"/>
              <a:gd name="T19" fmla="*/ 63 h 63"/>
              <a:gd name="T20" fmla="*/ 2 w 15"/>
              <a:gd name="T21" fmla="*/ 62 h 63"/>
              <a:gd name="T22" fmla="*/ 1 w 15"/>
              <a:gd name="T23" fmla="*/ 56 h 63"/>
              <a:gd name="T24" fmla="*/ 0 w 15"/>
              <a:gd name="T25" fmla="*/ 49 h 63"/>
              <a:gd name="T26" fmla="*/ 0 w 15"/>
              <a:gd name="T27" fmla="*/ 40 h 63"/>
              <a:gd name="T28" fmla="*/ 0 w 15"/>
              <a:gd name="T29" fmla="*/ 29 h 63"/>
              <a:gd name="T30" fmla="*/ 0 w 15"/>
              <a:gd name="T31" fmla="*/ 19 h 63"/>
              <a:gd name="T32" fmla="*/ 1 w 15"/>
              <a:gd name="T33" fmla="*/ 8 h 63"/>
              <a:gd name="T34" fmla="*/ 4 w 15"/>
              <a:gd name="T35" fmla="*/ 0 h 63"/>
              <a:gd name="T36" fmla="*/ 15 w 15"/>
              <a:gd name="T3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3">
                <a:moveTo>
                  <a:pt x="15" y="0"/>
                </a:moveTo>
                <a:lnTo>
                  <a:pt x="15" y="1"/>
                </a:lnTo>
                <a:lnTo>
                  <a:pt x="14" y="2"/>
                </a:lnTo>
                <a:lnTo>
                  <a:pt x="12" y="6"/>
                </a:lnTo>
                <a:lnTo>
                  <a:pt x="11" y="12"/>
                </a:lnTo>
                <a:lnTo>
                  <a:pt x="10" y="19"/>
                </a:lnTo>
                <a:lnTo>
                  <a:pt x="9" y="30"/>
                </a:lnTo>
                <a:lnTo>
                  <a:pt x="10" y="44"/>
                </a:lnTo>
                <a:lnTo>
                  <a:pt x="11" y="63"/>
                </a:lnTo>
                <a:lnTo>
                  <a:pt x="2" y="63"/>
                </a:lnTo>
                <a:lnTo>
                  <a:pt x="2" y="62"/>
                </a:lnTo>
                <a:lnTo>
                  <a:pt x="1" y="56"/>
                </a:lnTo>
                <a:lnTo>
                  <a:pt x="0" y="49"/>
                </a:lnTo>
                <a:lnTo>
                  <a:pt x="0" y="40"/>
                </a:lnTo>
                <a:lnTo>
                  <a:pt x="0" y="29"/>
                </a:lnTo>
                <a:lnTo>
                  <a:pt x="0" y="19"/>
                </a:lnTo>
                <a:lnTo>
                  <a:pt x="1" y="8"/>
                </a:lnTo>
                <a:lnTo>
                  <a:pt x="4" y="0"/>
                </a:lnTo>
                <a:lnTo>
                  <a:pt x="15" y="0"/>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12" name="Freeform 108">
            <a:extLst>
              <a:ext uri="{FF2B5EF4-FFF2-40B4-BE49-F238E27FC236}">
                <a16:creationId xmlns:a16="http://schemas.microsoft.com/office/drawing/2014/main" id="{DFE6778D-BAE1-37B7-CCE4-78DF74777408}"/>
              </a:ext>
            </a:extLst>
          </p:cNvPr>
          <p:cNvSpPr>
            <a:spLocks/>
          </p:cNvSpPr>
          <p:nvPr/>
        </p:nvSpPr>
        <p:spPr bwMode="auto">
          <a:xfrm>
            <a:off x="1592263" y="3646488"/>
            <a:ext cx="19050" cy="79375"/>
          </a:xfrm>
          <a:custGeom>
            <a:avLst/>
            <a:gdLst>
              <a:gd name="T0" fmla="*/ 12 w 12"/>
              <a:gd name="T1" fmla="*/ 1 h 50"/>
              <a:gd name="T2" fmla="*/ 12 w 12"/>
              <a:gd name="T3" fmla="*/ 1 h 50"/>
              <a:gd name="T4" fmla="*/ 11 w 12"/>
              <a:gd name="T5" fmla="*/ 2 h 50"/>
              <a:gd name="T6" fmla="*/ 10 w 12"/>
              <a:gd name="T7" fmla="*/ 4 h 50"/>
              <a:gd name="T8" fmla="*/ 9 w 12"/>
              <a:gd name="T9" fmla="*/ 9 h 50"/>
              <a:gd name="T10" fmla="*/ 9 w 12"/>
              <a:gd name="T11" fmla="*/ 15 h 50"/>
              <a:gd name="T12" fmla="*/ 8 w 12"/>
              <a:gd name="T13" fmla="*/ 24 h 50"/>
              <a:gd name="T14" fmla="*/ 8 w 12"/>
              <a:gd name="T15" fmla="*/ 36 h 50"/>
              <a:gd name="T16" fmla="*/ 9 w 12"/>
              <a:gd name="T17" fmla="*/ 50 h 50"/>
              <a:gd name="T18" fmla="*/ 2 w 12"/>
              <a:gd name="T19" fmla="*/ 50 h 50"/>
              <a:gd name="T20" fmla="*/ 2 w 12"/>
              <a:gd name="T21" fmla="*/ 49 h 50"/>
              <a:gd name="T22" fmla="*/ 2 w 12"/>
              <a:gd name="T23" fmla="*/ 45 h 50"/>
              <a:gd name="T24" fmla="*/ 1 w 12"/>
              <a:gd name="T25" fmla="*/ 38 h 50"/>
              <a:gd name="T26" fmla="*/ 1 w 12"/>
              <a:gd name="T27" fmla="*/ 31 h 50"/>
              <a:gd name="T28" fmla="*/ 0 w 12"/>
              <a:gd name="T29" fmla="*/ 23 h 50"/>
              <a:gd name="T30" fmla="*/ 1 w 12"/>
              <a:gd name="T31" fmla="*/ 15 h 50"/>
              <a:gd name="T32" fmla="*/ 2 w 12"/>
              <a:gd name="T33" fmla="*/ 7 h 50"/>
              <a:gd name="T34" fmla="*/ 4 w 12"/>
              <a:gd name="T35" fmla="*/ 0 h 50"/>
              <a:gd name="T36" fmla="*/ 12 w 12"/>
              <a:gd name="T37" fmla="*/ 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50">
                <a:moveTo>
                  <a:pt x="12" y="1"/>
                </a:moveTo>
                <a:lnTo>
                  <a:pt x="12" y="1"/>
                </a:lnTo>
                <a:lnTo>
                  <a:pt x="11" y="2"/>
                </a:lnTo>
                <a:lnTo>
                  <a:pt x="10" y="4"/>
                </a:lnTo>
                <a:lnTo>
                  <a:pt x="9" y="9"/>
                </a:lnTo>
                <a:lnTo>
                  <a:pt x="9" y="15"/>
                </a:lnTo>
                <a:lnTo>
                  <a:pt x="8" y="24"/>
                </a:lnTo>
                <a:lnTo>
                  <a:pt x="8" y="36"/>
                </a:lnTo>
                <a:lnTo>
                  <a:pt x="9" y="50"/>
                </a:lnTo>
                <a:lnTo>
                  <a:pt x="2" y="50"/>
                </a:lnTo>
                <a:lnTo>
                  <a:pt x="2" y="49"/>
                </a:lnTo>
                <a:lnTo>
                  <a:pt x="2" y="45"/>
                </a:lnTo>
                <a:lnTo>
                  <a:pt x="1" y="38"/>
                </a:lnTo>
                <a:lnTo>
                  <a:pt x="1" y="31"/>
                </a:lnTo>
                <a:lnTo>
                  <a:pt x="0" y="23"/>
                </a:lnTo>
                <a:lnTo>
                  <a:pt x="1" y="15"/>
                </a:lnTo>
                <a:lnTo>
                  <a:pt x="2" y="7"/>
                </a:lnTo>
                <a:lnTo>
                  <a:pt x="4" y="0"/>
                </a:lnTo>
                <a:lnTo>
                  <a:pt x="12"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13" name="Freeform 109">
            <a:extLst>
              <a:ext uri="{FF2B5EF4-FFF2-40B4-BE49-F238E27FC236}">
                <a16:creationId xmlns:a16="http://schemas.microsoft.com/office/drawing/2014/main" id="{8B7A4360-5FDF-1C08-A38E-504FD6B47C33}"/>
              </a:ext>
            </a:extLst>
          </p:cNvPr>
          <p:cNvSpPr>
            <a:spLocks/>
          </p:cNvSpPr>
          <p:nvPr/>
        </p:nvSpPr>
        <p:spPr bwMode="auto">
          <a:xfrm>
            <a:off x="1593850" y="3657600"/>
            <a:ext cx="14288" cy="57150"/>
          </a:xfrm>
          <a:custGeom>
            <a:avLst/>
            <a:gdLst>
              <a:gd name="T0" fmla="*/ 9 w 9"/>
              <a:gd name="T1" fmla="*/ 0 h 36"/>
              <a:gd name="T2" fmla="*/ 9 w 9"/>
              <a:gd name="T3" fmla="*/ 0 h 36"/>
              <a:gd name="T4" fmla="*/ 8 w 9"/>
              <a:gd name="T5" fmla="*/ 1 h 36"/>
              <a:gd name="T6" fmla="*/ 8 w 9"/>
              <a:gd name="T7" fmla="*/ 3 h 36"/>
              <a:gd name="T8" fmla="*/ 7 w 9"/>
              <a:gd name="T9" fmla="*/ 6 h 36"/>
              <a:gd name="T10" fmla="*/ 6 w 9"/>
              <a:gd name="T11" fmla="*/ 10 h 36"/>
              <a:gd name="T12" fmla="*/ 6 w 9"/>
              <a:gd name="T13" fmla="*/ 17 h 36"/>
              <a:gd name="T14" fmla="*/ 6 w 9"/>
              <a:gd name="T15" fmla="*/ 25 h 36"/>
              <a:gd name="T16" fmla="*/ 7 w 9"/>
              <a:gd name="T17" fmla="*/ 36 h 36"/>
              <a:gd name="T18" fmla="*/ 2 w 9"/>
              <a:gd name="T19" fmla="*/ 36 h 36"/>
              <a:gd name="T20" fmla="*/ 1 w 9"/>
              <a:gd name="T21" fmla="*/ 36 h 36"/>
              <a:gd name="T22" fmla="*/ 1 w 9"/>
              <a:gd name="T23" fmla="*/ 32 h 36"/>
              <a:gd name="T24" fmla="*/ 1 w 9"/>
              <a:gd name="T25" fmla="*/ 28 h 36"/>
              <a:gd name="T26" fmla="*/ 0 w 9"/>
              <a:gd name="T27" fmla="*/ 22 h 36"/>
              <a:gd name="T28" fmla="*/ 0 w 9"/>
              <a:gd name="T29" fmla="*/ 16 h 36"/>
              <a:gd name="T30" fmla="*/ 0 w 9"/>
              <a:gd name="T31" fmla="*/ 10 h 36"/>
              <a:gd name="T32" fmla="*/ 1 w 9"/>
              <a:gd name="T33" fmla="*/ 4 h 36"/>
              <a:gd name="T34" fmla="*/ 3 w 9"/>
              <a:gd name="T35" fmla="*/ 0 h 36"/>
              <a:gd name="T36" fmla="*/ 9 w 9"/>
              <a:gd name="T3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36">
                <a:moveTo>
                  <a:pt x="9" y="0"/>
                </a:moveTo>
                <a:lnTo>
                  <a:pt x="9" y="0"/>
                </a:lnTo>
                <a:lnTo>
                  <a:pt x="8" y="1"/>
                </a:lnTo>
                <a:lnTo>
                  <a:pt x="8" y="3"/>
                </a:lnTo>
                <a:lnTo>
                  <a:pt x="7" y="6"/>
                </a:lnTo>
                <a:lnTo>
                  <a:pt x="6" y="10"/>
                </a:lnTo>
                <a:lnTo>
                  <a:pt x="6" y="17"/>
                </a:lnTo>
                <a:lnTo>
                  <a:pt x="6" y="25"/>
                </a:lnTo>
                <a:lnTo>
                  <a:pt x="7" y="36"/>
                </a:lnTo>
                <a:lnTo>
                  <a:pt x="2" y="36"/>
                </a:lnTo>
                <a:lnTo>
                  <a:pt x="1" y="36"/>
                </a:lnTo>
                <a:lnTo>
                  <a:pt x="1" y="32"/>
                </a:lnTo>
                <a:lnTo>
                  <a:pt x="1" y="28"/>
                </a:lnTo>
                <a:lnTo>
                  <a:pt x="0" y="22"/>
                </a:lnTo>
                <a:lnTo>
                  <a:pt x="0" y="16"/>
                </a:lnTo>
                <a:lnTo>
                  <a:pt x="0" y="10"/>
                </a:lnTo>
                <a:lnTo>
                  <a:pt x="1" y="4"/>
                </a:lnTo>
                <a:lnTo>
                  <a:pt x="3" y="0"/>
                </a:lnTo>
                <a:lnTo>
                  <a:pt x="9" y="0"/>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14" name="Rectangle 110">
            <a:extLst>
              <a:ext uri="{FF2B5EF4-FFF2-40B4-BE49-F238E27FC236}">
                <a16:creationId xmlns:a16="http://schemas.microsoft.com/office/drawing/2014/main" id="{96D0B498-7FD7-331A-BF97-4F1557BC3E55}"/>
              </a:ext>
            </a:extLst>
          </p:cNvPr>
          <p:cNvSpPr>
            <a:spLocks noChangeArrowheads="1"/>
          </p:cNvSpPr>
          <p:nvPr/>
        </p:nvSpPr>
        <p:spPr bwMode="auto">
          <a:xfrm>
            <a:off x="1398588" y="3641725"/>
            <a:ext cx="6350" cy="1873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215" name="Freeform 111">
            <a:extLst>
              <a:ext uri="{FF2B5EF4-FFF2-40B4-BE49-F238E27FC236}">
                <a16:creationId xmlns:a16="http://schemas.microsoft.com/office/drawing/2014/main" id="{829F1D66-7470-14DB-B570-3E88E6AB5177}"/>
              </a:ext>
            </a:extLst>
          </p:cNvPr>
          <p:cNvSpPr>
            <a:spLocks/>
          </p:cNvSpPr>
          <p:nvPr/>
        </p:nvSpPr>
        <p:spPr bwMode="auto">
          <a:xfrm>
            <a:off x="1465263" y="3638550"/>
            <a:ext cx="73025" cy="87313"/>
          </a:xfrm>
          <a:custGeom>
            <a:avLst/>
            <a:gdLst>
              <a:gd name="T0" fmla="*/ 4 w 46"/>
              <a:gd name="T1" fmla="*/ 6 h 55"/>
              <a:gd name="T2" fmla="*/ 4 w 46"/>
              <a:gd name="T3" fmla="*/ 7 h 55"/>
              <a:gd name="T4" fmla="*/ 3 w 46"/>
              <a:gd name="T5" fmla="*/ 9 h 55"/>
              <a:gd name="T6" fmla="*/ 1 w 46"/>
              <a:gd name="T7" fmla="*/ 14 h 55"/>
              <a:gd name="T8" fmla="*/ 0 w 46"/>
              <a:gd name="T9" fmla="*/ 20 h 55"/>
              <a:gd name="T10" fmla="*/ 0 w 46"/>
              <a:gd name="T11" fmla="*/ 28 h 55"/>
              <a:gd name="T12" fmla="*/ 0 w 46"/>
              <a:gd name="T13" fmla="*/ 36 h 55"/>
              <a:gd name="T14" fmla="*/ 0 w 46"/>
              <a:gd name="T15" fmla="*/ 46 h 55"/>
              <a:gd name="T16" fmla="*/ 3 w 46"/>
              <a:gd name="T17" fmla="*/ 55 h 55"/>
              <a:gd name="T18" fmla="*/ 3 w 46"/>
              <a:gd name="T19" fmla="*/ 54 h 55"/>
              <a:gd name="T20" fmla="*/ 3 w 46"/>
              <a:gd name="T21" fmla="*/ 53 h 55"/>
              <a:gd name="T22" fmla="*/ 3 w 46"/>
              <a:gd name="T23" fmla="*/ 51 h 55"/>
              <a:gd name="T24" fmla="*/ 3 w 46"/>
              <a:gd name="T25" fmla="*/ 49 h 55"/>
              <a:gd name="T26" fmla="*/ 3 w 46"/>
              <a:gd name="T27" fmla="*/ 46 h 55"/>
              <a:gd name="T28" fmla="*/ 4 w 46"/>
              <a:gd name="T29" fmla="*/ 42 h 55"/>
              <a:gd name="T30" fmla="*/ 4 w 46"/>
              <a:gd name="T31" fmla="*/ 39 h 55"/>
              <a:gd name="T32" fmla="*/ 5 w 46"/>
              <a:gd name="T33" fmla="*/ 35 h 55"/>
              <a:gd name="T34" fmla="*/ 6 w 46"/>
              <a:gd name="T35" fmla="*/ 32 h 55"/>
              <a:gd name="T36" fmla="*/ 7 w 46"/>
              <a:gd name="T37" fmla="*/ 28 h 55"/>
              <a:gd name="T38" fmla="*/ 8 w 46"/>
              <a:gd name="T39" fmla="*/ 25 h 55"/>
              <a:gd name="T40" fmla="*/ 11 w 46"/>
              <a:gd name="T41" fmla="*/ 21 h 55"/>
              <a:gd name="T42" fmla="*/ 14 w 46"/>
              <a:gd name="T43" fmla="*/ 19 h 55"/>
              <a:gd name="T44" fmla="*/ 17 w 46"/>
              <a:gd name="T45" fmla="*/ 16 h 55"/>
              <a:gd name="T46" fmla="*/ 21 w 46"/>
              <a:gd name="T47" fmla="*/ 14 h 55"/>
              <a:gd name="T48" fmla="*/ 26 w 46"/>
              <a:gd name="T49" fmla="*/ 14 h 55"/>
              <a:gd name="T50" fmla="*/ 26 w 46"/>
              <a:gd name="T51" fmla="*/ 13 h 55"/>
              <a:gd name="T52" fmla="*/ 26 w 46"/>
              <a:gd name="T53" fmla="*/ 13 h 55"/>
              <a:gd name="T54" fmla="*/ 28 w 46"/>
              <a:gd name="T55" fmla="*/ 12 h 55"/>
              <a:gd name="T56" fmla="*/ 29 w 46"/>
              <a:gd name="T57" fmla="*/ 11 h 55"/>
              <a:gd name="T58" fmla="*/ 33 w 46"/>
              <a:gd name="T59" fmla="*/ 9 h 55"/>
              <a:gd name="T60" fmla="*/ 36 w 46"/>
              <a:gd name="T61" fmla="*/ 7 h 55"/>
              <a:gd name="T62" fmla="*/ 41 w 46"/>
              <a:gd name="T63" fmla="*/ 5 h 55"/>
              <a:gd name="T64" fmla="*/ 46 w 46"/>
              <a:gd name="T65" fmla="*/ 2 h 55"/>
              <a:gd name="T66" fmla="*/ 46 w 46"/>
              <a:gd name="T67" fmla="*/ 2 h 55"/>
              <a:gd name="T68" fmla="*/ 45 w 46"/>
              <a:gd name="T69" fmla="*/ 2 h 55"/>
              <a:gd name="T70" fmla="*/ 43 w 46"/>
              <a:gd name="T71" fmla="*/ 2 h 55"/>
              <a:gd name="T72" fmla="*/ 42 w 46"/>
              <a:gd name="T73" fmla="*/ 1 h 55"/>
              <a:gd name="T74" fmla="*/ 40 w 46"/>
              <a:gd name="T75" fmla="*/ 1 h 55"/>
              <a:gd name="T76" fmla="*/ 38 w 46"/>
              <a:gd name="T77" fmla="*/ 1 h 55"/>
              <a:gd name="T78" fmla="*/ 35 w 46"/>
              <a:gd name="T79" fmla="*/ 1 h 55"/>
              <a:gd name="T80" fmla="*/ 32 w 46"/>
              <a:gd name="T81" fmla="*/ 0 h 55"/>
              <a:gd name="T82" fmla="*/ 28 w 46"/>
              <a:gd name="T83" fmla="*/ 0 h 55"/>
              <a:gd name="T84" fmla="*/ 26 w 46"/>
              <a:gd name="T85" fmla="*/ 0 h 55"/>
              <a:gd name="T86" fmla="*/ 22 w 46"/>
              <a:gd name="T87" fmla="*/ 1 h 55"/>
              <a:gd name="T88" fmla="*/ 19 w 46"/>
              <a:gd name="T89" fmla="*/ 1 h 55"/>
              <a:gd name="T90" fmla="*/ 14 w 46"/>
              <a:gd name="T91" fmla="*/ 1 h 55"/>
              <a:gd name="T92" fmla="*/ 11 w 46"/>
              <a:gd name="T93" fmla="*/ 2 h 55"/>
              <a:gd name="T94" fmla="*/ 7 w 46"/>
              <a:gd name="T95" fmla="*/ 4 h 55"/>
              <a:gd name="T96" fmla="*/ 4 w 46"/>
              <a:gd name="T97" fmla="*/ 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 h="55">
                <a:moveTo>
                  <a:pt x="4" y="6"/>
                </a:moveTo>
                <a:lnTo>
                  <a:pt x="4" y="7"/>
                </a:lnTo>
                <a:lnTo>
                  <a:pt x="3" y="9"/>
                </a:lnTo>
                <a:lnTo>
                  <a:pt x="1" y="14"/>
                </a:lnTo>
                <a:lnTo>
                  <a:pt x="0" y="20"/>
                </a:lnTo>
                <a:lnTo>
                  <a:pt x="0" y="28"/>
                </a:lnTo>
                <a:lnTo>
                  <a:pt x="0" y="36"/>
                </a:lnTo>
                <a:lnTo>
                  <a:pt x="0" y="46"/>
                </a:lnTo>
                <a:lnTo>
                  <a:pt x="3" y="55"/>
                </a:lnTo>
                <a:lnTo>
                  <a:pt x="3" y="54"/>
                </a:lnTo>
                <a:lnTo>
                  <a:pt x="3" y="53"/>
                </a:lnTo>
                <a:lnTo>
                  <a:pt x="3" y="51"/>
                </a:lnTo>
                <a:lnTo>
                  <a:pt x="3" y="49"/>
                </a:lnTo>
                <a:lnTo>
                  <a:pt x="3" y="46"/>
                </a:lnTo>
                <a:lnTo>
                  <a:pt x="4" y="42"/>
                </a:lnTo>
                <a:lnTo>
                  <a:pt x="4" y="39"/>
                </a:lnTo>
                <a:lnTo>
                  <a:pt x="5" y="35"/>
                </a:lnTo>
                <a:lnTo>
                  <a:pt x="6" y="32"/>
                </a:lnTo>
                <a:lnTo>
                  <a:pt x="7" y="28"/>
                </a:lnTo>
                <a:lnTo>
                  <a:pt x="8" y="25"/>
                </a:lnTo>
                <a:lnTo>
                  <a:pt x="11" y="21"/>
                </a:lnTo>
                <a:lnTo>
                  <a:pt x="14" y="19"/>
                </a:lnTo>
                <a:lnTo>
                  <a:pt x="17" y="16"/>
                </a:lnTo>
                <a:lnTo>
                  <a:pt x="21" y="14"/>
                </a:lnTo>
                <a:lnTo>
                  <a:pt x="26" y="14"/>
                </a:lnTo>
                <a:lnTo>
                  <a:pt x="26" y="13"/>
                </a:lnTo>
                <a:lnTo>
                  <a:pt x="26" y="13"/>
                </a:lnTo>
                <a:lnTo>
                  <a:pt x="28" y="12"/>
                </a:lnTo>
                <a:lnTo>
                  <a:pt x="29" y="11"/>
                </a:lnTo>
                <a:lnTo>
                  <a:pt x="33" y="9"/>
                </a:lnTo>
                <a:lnTo>
                  <a:pt x="36" y="7"/>
                </a:lnTo>
                <a:lnTo>
                  <a:pt x="41" y="5"/>
                </a:lnTo>
                <a:lnTo>
                  <a:pt x="46" y="2"/>
                </a:lnTo>
                <a:lnTo>
                  <a:pt x="46" y="2"/>
                </a:lnTo>
                <a:lnTo>
                  <a:pt x="45" y="2"/>
                </a:lnTo>
                <a:lnTo>
                  <a:pt x="43" y="2"/>
                </a:lnTo>
                <a:lnTo>
                  <a:pt x="42" y="1"/>
                </a:lnTo>
                <a:lnTo>
                  <a:pt x="40" y="1"/>
                </a:lnTo>
                <a:lnTo>
                  <a:pt x="38" y="1"/>
                </a:lnTo>
                <a:lnTo>
                  <a:pt x="35" y="1"/>
                </a:lnTo>
                <a:lnTo>
                  <a:pt x="32" y="0"/>
                </a:lnTo>
                <a:lnTo>
                  <a:pt x="28" y="0"/>
                </a:lnTo>
                <a:lnTo>
                  <a:pt x="26" y="0"/>
                </a:lnTo>
                <a:lnTo>
                  <a:pt x="22" y="1"/>
                </a:lnTo>
                <a:lnTo>
                  <a:pt x="19" y="1"/>
                </a:lnTo>
                <a:lnTo>
                  <a:pt x="14" y="1"/>
                </a:lnTo>
                <a:lnTo>
                  <a:pt x="11" y="2"/>
                </a:lnTo>
                <a:lnTo>
                  <a:pt x="7" y="4"/>
                </a:lnTo>
                <a:lnTo>
                  <a:pt x="4" y="6"/>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16" name="Freeform 112">
            <a:extLst>
              <a:ext uri="{FF2B5EF4-FFF2-40B4-BE49-F238E27FC236}">
                <a16:creationId xmlns:a16="http://schemas.microsoft.com/office/drawing/2014/main" id="{C27A21E8-03DA-A3C0-3D07-60A884795C8D}"/>
              </a:ext>
            </a:extLst>
          </p:cNvPr>
          <p:cNvSpPr>
            <a:spLocks/>
          </p:cNvSpPr>
          <p:nvPr/>
        </p:nvSpPr>
        <p:spPr bwMode="auto">
          <a:xfrm>
            <a:off x="1363663" y="3703638"/>
            <a:ext cx="58737" cy="14287"/>
          </a:xfrm>
          <a:custGeom>
            <a:avLst/>
            <a:gdLst>
              <a:gd name="T0" fmla="*/ 0 w 37"/>
              <a:gd name="T1" fmla="*/ 6 h 9"/>
              <a:gd name="T2" fmla="*/ 0 w 37"/>
              <a:gd name="T3" fmla="*/ 6 h 9"/>
              <a:gd name="T4" fmla="*/ 0 w 37"/>
              <a:gd name="T5" fmla="*/ 6 h 9"/>
              <a:gd name="T6" fmla="*/ 1 w 37"/>
              <a:gd name="T7" fmla="*/ 5 h 9"/>
              <a:gd name="T8" fmla="*/ 1 w 37"/>
              <a:gd name="T9" fmla="*/ 5 h 9"/>
              <a:gd name="T10" fmla="*/ 2 w 37"/>
              <a:gd name="T11" fmla="*/ 3 h 9"/>
              <a:gd name="T12" fmla="*/ 4 w 37"/>
              <a:gd name="T13" fmla="*/ 2 h 9"/>
              <a:gd name="T14" fmla="*/ 5 w 37"/>
              <a:gd name="T15" fmla="*/ 2 h 9"/>
              <a:gd name="T16" fmla="*/ 7 w 37"/>
              <a:gd name="T17" fmla="*/ 1 h 9"/>
              <a:gd name="T18" fmla="*/ 9 w 37"/>
              <a:gd name="T19" fmla="*/ 0 h 9"/>
              <a:gd name="T20" fmla="*/ 12 w 37"/>
              <a:gd name="T21" fmla="*/ 0 h 9"/>
              <a:gd name="T22" fmla="*/ 15 w 37"/>
              <a:gd name="T23" fmla="*/ 0 h 9"/>
              <a:gd name="T24" fmla="*/ 19 w 37"/>
              <a:gd name="T25" fmla="*/ 0 h 9"/>
              <a:gd name="T26" fmla="*/ 22 w 37"/>
              <a:gd name="T27" fmla="*/ 0 h 9"/>
              <a:gd name="T28" fmla="*/ 27 w 37"/>
              <a:gd name="T29" fmla="*/ 1 h 9"/>
              <a:gd name="T30" fmla="*/ 32 w 37"/>
              <a:gd name="T31" fmla="*/ 1 h 9"/>
              <a:gd name="T32" fmla="*/ 37 w 37"/>
              <a:gd name="T33" fmla="*/ 3 h 9"/>
              <a:gd name="T34" fmla="*/ 37 w 37"/>
              <a:gd name="T35" fmla="*/ 6 h 9"/>
              <a:gd name="T36" fmla="*/ 36 w 37"/>
              <a:gd name="T37" fmla="*/ 6 h 9"/>
              <a:gd name="T38" fmla="*/ 36 w 37"/>
              <a:gd name="T39" fmla="*/ 5 h 9"/>
              <a:gd name="T40" fmla="*/ 34 w 37"/>
              <a:gd name="T41" fmla="*/ 5 h 9"/>
              <a:gd name="T42" fmla="*/ 33 w 37"/>
              <a:gd name="T43" fmla="*/ 5 h 9"/>
              <a:gd name="T44" fmla="*/ 30 w 37"/>
              <a:gd name="T45" fmla="*/ 3 h 9"/>
              <a:gd name="T46" fmla="*/ 28 w 37"/>
              <a:gd name="T47" fmla="*/ 3 h 9"/>
              <a:gd name="T48" fmla="*/ 25 w 37"/>
              <a:gd name="T49" fmla="*/ 2 h 9"/>
              <a:gd name="T50" fmla="*/ 22 w 37"/>
              <a:gd name="T51" fmla="*/ 2 h 9"/>
              <a:gd name="T52" fmla="*/ 19 w 37"/>
              <a:gd name="T53" fmla="*/ 2 h 9"/>
              <a:gd name="T54" fmla="*/ 15 w 37"/>
              <a:gd name="T55" fmla="*/ 2 h 9"/>
              <a:gd name="T56" fmla="*/ 13 w 37"/>
              <a:gd name="T57" fmla="*/ 2 h 9"/>
              <a:gd name="T58" fmla="*/ 9 w 37"/>
              <a:gd name="T59" fmla="*/ 3 h 9"/>
              <a:gd name="T60" fmla="*/ 7 w 37"/>
              <a:gd name="T61" fmla="*/ 5 h 9"/>
              <a:gd name="T62" fmla="*/ 5 w 37"/>
              <a:gd name="T63" fmla="*/ 6 h 9"/>
              <a:gd name="T64" fmla="*/ 2 w 37"/>
              <a:gd name="T65" fmla="*/ 7 h 9"/>
              <a:gd name="T66" fmla="*/ 0 w 37"/>
              <a:gd name="T67" fmla="*/ 9 h 9"/>
              <a:gd name="T68" fmla="*/ 0 w 37"/>
              <a:gd name="T6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9">
                <a:moveTo>
                  <a:pt x="0" y="6"/>
                </a:moveTo>
                <a:lnTo>
                  <a:pt x="0" y="6"/>
                </a:lnTo>
                <a:lnTo>
                  <a:pt x="0" y="6"/>
                </a:lnTo>
                <a:lnTo>
                  <a:pt x="1" y="5"/>
                </a:lnTo>
                <a:lnTo>
                  <a:pt x="1" y="5"/>
                </a:lnTo>
                <a:lnTo>
                  <a:pt x="2" y="3"/>
                </a:lnTo>
                <a:lnTo>
                  <a:pt x="4" y="2"/>
                </a:lnTo>
                <a:lnTo>
                  <a:pt x="5" y="2"/>
                </a:lnTo>
                <a:lnTo>
                  <a:pt x="7" y="1"/>
                </a:lnTo>
                <a:lnTo>
                  <a:pt x="9" y="0"/>
                </a:lnTo>
                <a:lnTo>
                  <a:pt x="12" y="0"/>
                </a:lnTo>
                <a:lnTo>
                  <a:pt x="15" y="0"/>
                </a:lnTo>
                <a:lnTo>
                  <a:pt x="19" y="0"/>
                </a:lnTo>
                <a:lnTo>
                  <a:pt x="22" y="0"/>
                </a:lnTo>
                <a:lnTo>
                  <a:pt x="27" y="1"/>
                </a:lnTo>
                <a:lnTo>
                  <a:pt x="32" y="1"/>
                </a:lnTo>
                <a:lnTo>
                  <a:pt x="37" y="3"/>
                </a:lnTo>
                <a:lnTo>
                  <a:pt x="37" y="6"/>
                </a:lnTo>
                <a:lnTo>
                  <a:pt x="36" y="6"/>
                </a:lnTo>
                <a:lnTo>
                  <a:pt x="36" y="5"/>
                </a:lnTo>
                <a:lnTo>
                  <a:pt x="34" y="5"/>
                </a:lnTo>
                <a:lnTo>
                  <a:pt x="33" y="5"/>
                </a:lnTo>
                <a:lnTo>
                  <a:pt x="30" y="3"/>
                </a:lnTo>
                <a:lnTo>
                  <a:pt x="28" y="3"/>
                </a:lnTo>
                <a:lnTo>
                  <a:pt x="25" y="2"/>
                </a:lnTo>
                <a:lnTo>
                  <a:pt x="22" y="2"/>
                </a:lnTo>
                <a:lnTo>
                  <a:pt x="19" y="2"/>
                </a:lnTo>
                <a:lnTo>
                  <a:pt x="15" y="2"/>
                </a:lnTo>
                <a:lnTo>
                  <a:pt x="13" y="2"/>
                </a:lnTo>
                <a:lnTo>
                  <a:pt x="9" y="3"/>
                </a:lnTo>
                <a:lnTo>
                  <a:pt x="7" y="5"/>
                </a:lnTo>
                <a:lnTo>
                  <a:pt x="5" y="6"/>
                </a:lnTo>
                <a:lnTo>
                  <a:pt x="2" y="7"/>
                </a:lnTo>
                <a:lnTo>
                  <a:pt x="0" y="9"/>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17" name="Freeform 113">
            <a:extLst>
              <a:ext uri="{FF2B5EF4-FFF2-40B4-BE49-F238E27FC236}">
                <a16:creationId xmlns:a16="http://schemas.microsoft.com/office/drawing/2014/main" id="{FBAF327C-7712-CAC5-D416-932B4F4FB1D9}"/>
              </a:ext>
            </a:extLst>
          </p:cNvPr>
          <p:cNvSpPr>
            <a:spLocks/>
          </p:cNvSpPr>
          <p:nvPr/>
        </p:nvSpPr>
        <p:spPr bwMode="auto">
          <a:xfrm>
            <a:off x="1363663" y="3663950"/>
            <a:ext cx="58737" cy="17463"/>
          </a:xfrm>
          <a:custGeom>
            <a:avLst/>
            <a:gdLst>
              <a:gd name="T0" fmla="*/ 0 w 37"/>
              <a:gd name="T1" fmla="*/ 6 h 11"/>
              <a:gd name="T2" fmla="*/ 0 w 37"/>
              <a:gd name="T3" fmla="*/ 6 h 11"/>
              <a:gd name="T4" fmla="*/ 0 w 37"/>
              <a:gd name="T5" fmla="*/ 6 h 11"/>
              <a:gd name="T6" fmla="*/ 1 w 37"/>
              <a:gd name="T7" fmla="*/ 6 h 11"/>
              <a:gd name="T8" fmla="*/ 1 w 37"/>
              <a:gd name="T9" fmla="*/ 5 h 11"/>
              <a:gd name="T10" fmla="*/ 2 w 37"/>
              <a:gd name="T11" fmla="*/ 4 h 11"/>
              <a:gd name="T12" fmla="*/ 4 w 37"/>
              <a:gd name="T13" fmla="*/ 4 h 11"/>
              <a:gd name="T14" fmla="*/ 5 w 37"/>
              <a:gd name="T15" fmla="*/ 3 h 11"/>
              <a:gd name="T16" fmla="*/ 7 w 37"/>
              <a:gd name="T17" fmla="*/ 2 h 11"/>
              <a:gd name="T18" fmla="*/ 9 w 37"/>
              <a:gd name="T19" fmla="*/ 2 h 11"/>
              <a:gd name="T20" fmla="*/ 12 w 37"/>
              <a:gd name="T21" fmla="*/ 0 h 11"/>
              <a:gd name="T22" fmla="*/ 15 w 37"/>
              <a:gd name="T23" fmla="*/ 0 h 11"/>
              <a:gd name="T24" fmla="*/ 19 w 37"/>
              <a:gd name="T25" fmla="*/ 0 h 11"/>
              <a:gd name="T26" fmla="*/ 22 w 37"/>
              <a:gd name="T27" fmla="*/ 0 h 11"/>
              <a:gd name="T28" fmla="*/ 27 w 37"/>
              <a:gd name="T29" fmla="*/ 2 h 11"/>
              <a:gd name="T30" fmla="*/ 32 w 37"/>
              <a:gd name="T31" fmla="*/ 3 h 11"/>
              <a:gd name="T32" fmla="*/ 37 w 37"/>
              <a:gd name="T33" fmla="*/ 4 h 11"/>
              <a:gd name="T34" fmla="*/ 37 w 37"/>
              <a:gd name="T35" fmla="*/ 6 h 11"/>
              <a:gd name="T36" fmla="*/ 36 w 37"/>
              <a:gd name="T37" fmla="*/ 6 h 11"/>
              <a:gd name="T38" fmla="*/ 36 w 37"/>
              <a:gd name="T39" fmla="*/ 5 h 11"/>
              <a:gd name="T40" fmla="*/ 34 w 37"/>
              <a:gd name="T41" fmla="*/ 5 h 11"/>
              <a:gd name="T42" fmla="*/ 33 w 37"/>
              <a:gd name="T43" fmla="*/ 5 h 11"/>
              <a:gd name="T44" fmla="*/ 30 w 37"/>
              <a:gd name="T45" fmla="*/ 4 h 11"/>
              <a:gd name="T46" fmla="*/ 28 w 37"/>
              <a:gd name="T47" fmla="*/ 4 h 11"/>
              <a:gd name="T48" fmla="*/ 25 w 37"/>
              <a:gd name="T49" fmla="*/ 4 h 11"/>
              <a:gd name="T50" fmla="*/ 22 w 37"/>
              <a:gd name="T51" fmla="*/ 3 h 11"/>
              <a:gd name="T52" fmla="*/ 19 w 37"/>
              <a:gd name="T53" fmla="*/ 3 h 11"/>
              <a:gd name="T54" fmla="*/ 15 w 37"/>
              <a:gd name="T55" fmla="*/ 3 h 11"/>
              <a:gd name="T56" fmla="*/ 13 w 37"/>
              <a:gd name="T57" fmla="*/ 3 h 11"/>
              <a:gd name="T58" fmla="*/ 9 w 37"/>
              <a:gd name="T59" fmla="*/ 4 h 11"/>
              <a:gd name="T60" fmla="*/ 7 w 37"/>
              <a:gd name="T61" fmla="*/ 5 h 11"/>
              <a:gd name="T62" fmla="*/ 5 w 37"/>
              <a:gd name="T63" fmla="*/ 6 h 11"/>
              <a:gd name="T64" fmla="*/ 2 w 37"/>
              <a:gd name="T65" fmla="*/ 9 h 11"/>
              <a:gd name="T66" fmla="*/ 0 w 37"/>
              <a:gd name="T67" fmla="*/ 11 h 11"/>
              <a:gd name="T68" fmla="*/ 0 w 37"/>
              <a:gd name="T6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1">
                <a:moveTo>
                  <a:pt x="0" y="6"/>
                </a:moveTo>
                <a:lnTo>
                  <a:pt x="0" y="6"/>
                </a:lnTo>
                <a:lnTo>
                  <a:pt x="0" y="6"/>
                </a:lnTo>
                <a:lnTo>
                  <a:pt x="1" y="6"/>
                </a:lnTo>
                <a:lnTo>
                  <a:pt x="1" y="5"/>
                </a:lnTo>
                <a:lnTo>
                  <a:pt x="2" y="4"/>
                </a:lnTo>
                <a:lnTo>
                  <a:pt x="4" y="4"/>
                </a:lnTo>
                <a:lnTo>
                  <a:pt x="5" y="3"/>
                </a:lnTo>
                <a:lnTo>
                  <a:pt x="7" y="2"/>
                </a:lnTo>
                <a:lnTo>
                  <a:pt x="9" y="2"/>
                </a:lnTo>
                <a:lnTo>
                  <a:pt x="12" y="0"/>
                </a:lnTo>
                <a:lnTo>
                  <a:pt x="15" y="0"/>
                </a:lnTo>
                <a:lnTo>
                  <a:pt x="19" y="0"/>
                </a:lnTo>
                <a:lnTo>
                  <a:pt x="22" y="0"/>
                </a:lnTo>
                <a:lnTo>
                  <a:pt x="27" y="2"/>
                </a:lnTo>
                <a:lnTo>
                  <a:pt x="32" y="3"/>
                </a:lnTo>
                <a:lnTo>
                  <a:pt x="37" y="4"/>
                </a:lnTo>
                <a:lnTo>
                  <a:pt x="37" y="6"/>
                </a:lnTo>
                <a:lnTo>
                  <a:pt x="36" y="6"/>
                </a:lnTo>
                <a:lnTo>
                  <a:pt x="36" y="5"/>
                </a:lnTo>
                <a:lnTo>
                  <a:pt x="34" y="5"/>
                </a:lnTo>
                <a:lnTo>
                  <a:pt x="33" y="5"/>
                </a:lnTo>
                <a:lnTo>
                  <a:pt x="30" y="4"/>
                </a:lnTo>
                <a:lnTo>
                  <a:pt x="28" y="4"/>
                </a:lnTo>
                <a:lnTo>
                  <a:pt x="25" y="4"/>
                </a:lnTo>
                <a:lnTo>
                  <a:pt x="22" y="3"/>
                </a:lnTo>
                <a:lnTo>
                  <a:pt x="19" y="3"/>
                </a:lnTo>
                <a:lnTo>
                  <a:pt x="15" y="3"/>
                </a:lnTo>
                <a:lnTo>
                  <a:pt x="13" y="3"/>
                </a:lnTo>
                <a:lnTo>
                  <a:pt x="9" y="4"/>
                </a:lnTo>
                <a:lnTo>
                  <a:pt x="7" y="5"/>
                </a:lnTo>
                <a:lnTo>
                  <a:pt x="5" y="6"/>
                </a:lnTo>
                <a:lnTo>
                  <a:pt x="2" y="9"/>
                </a:lnTo>
                <a:lnTo>
                  <a:pt x="0" y="11"/>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18" name="Freeform 114">
            <a:extLst>
              <a:ext uri="{FF2B5EF4-FFF2-40B4-BE49-F238E27FC236}">
                <a16:creationId xmlns:a16="http://schemas.microsoft.com/office/drawing/2014/main" id="{9801815B-2BD9-0B78-4D14-3060BD685CDF}"/>
              </a:ext>
            </a:extLst>
          </p:cNvPr>
          <p:cNvSpPr>
            <a:spLocks/>
          </p:cNvSpPr>
          <p:nvPr/>
        </p:nvSpPr>
        <p:spPr bwMode="auto">
          <a:xfrm>
            <a:off x="1419225" y="3646488"/>
            <a:ext cx="96838" cy="177800"/>
          </a:xfrm>
          <a:custGeom>
            <a:avLst/>
            <a:gdLst>
              <a:gd name="T0" fmla="*/ 0 w 61"/>
              <a:gd name="T1" fmla="*/ 0 h 112"/>
              <a:gd name="T2" fmla="*/ 0 w 61"/>
              <a:gd name="T3" fmla="*/ 108 h 112"/>
              <a:gd name="T4" fmla="*/ 19 w 61"/>
              <a:gd name="T5" fmla="*/ 112 h 112"/>
              <a:gd name="T6" fmla="*/ 18 w 61"/>
              <a:gd name="T7" fmla="*/ 98 h 112"/>
              <a:gd name="T8" fmla="*/ 61 w 61"/>
              <a:gd name="T9" fmla="*/ 104 h 112"/>
              <a:gd name="T10" fmla="*/ 61 w 61"/>
              <a:gd name="T11" fmla="*/ 98 h 112"/>
              <a:gd name="T12" fmla="*/ 30 w 61"/>
              <a:gd name="T13" fmla="*/ 94 h 112"/>
              <a:gd name="T14" fmla="*/ 29 w 61"/>
              <a:gd name="T15" fmla="*/ 81 h 112"/>
              <a:gd name="T16" fmla="*/ 9 w 61"/>
              <a:gd name="T17" fmla="*/ 81 h 112"/>
              <a:gd name="T18" fmla="*/ 8 w 61"/>
              <a:gd name="T19" fmla="*/ 80 h 112"/>
              <a:gd name="T20" fmla="*/ 7 w 61"/>
              <a:gd name="T21" fmla="*/ 76 h 112"/>
              <a:gd name="T22" fmla="*/ 6 w 61"/>
              <a:gd name="T23" fmla="*/ 69 h 112"/>
              <a:gd name="T24" fmla="*/ 4 w 61"/>
              <a:gd name="T25" fmla="*/ 58 h 112"/>
              <a:gd name="T26" fmla="*/ 2 w 61"/>
              <a:gd name="T27" fmla="*/ 46 h 112"/>
              <a:gd name="T28" fmla="*/ 1 w 61"/>
              <a:gd name="T29" fmla="*/ 34 h 112"/>
              <a:gd name="T30" fmla="*/ 2 w 61"/>
              <a:gd name="T31" fmla="*/ 18 h 112"/>
              <a:gd name="T32" fmla="*/ 6 w 61"/>
              <a:gd name="T33" fmla="*/ 3 h 112"/>
              <a:gd name="T34" fmla="*/ 0 w 61"/>
              <a:gd name="T3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112">
                <a:moveTo>
                  <a:pt x="0" y="0"/>
                </a:moveTo>
                <a:lnTo>
                  <a:pt x="0" y="108"/>
                </a:lnTo>
                <a:lnTo>
                  <a:pt x="19" y="112"/>
                </a:lnTo>
                <a:lnTo>
                  <a:pt x="18" y="98"/>
                </a:lnTo>
                <a:lnTo>
                  <a:pt x="61" y="104"/>
                </a:lnTo>
                <a:lnTo>
                  <a:pt x="61" y="98"/>
                </a:lnTo>
                <a:lnTo>
                  <a:pt x="30" y="94"/>
                </a:lnTo>
                <a:lnTo>
                  <a:pt x="29" y="81"/>
                </a:lnTo>
                <a:lnTo>
                  <a:pt x="9" y="81"/>
                </a:lnTo>
                <a:lnTo>
                  <a:pt x="8" y="80"/>
                </a:lnTo>
                <a:lnTo>
                  <a:pt x="7" y="76"/>
                </a:lnTo>
                <a:lnTo>
                  <a:pt x="6" y="69"/>
                </a:lnTo>
                <a:lnTo>
                  <a:pt x="4" y="58"/>
                </a:lnTo>
                <a:lnTo>
                  <a:pt x="2" y="46"/>
                </a:lnTo>
                <a:lnTo>
                  <a:pt x="1" y="34"/>
                </a:lnTo>
                <a:lnTo>
                  <a:pt x="2" y="18"/>
                </a:lnTo>
                <a:lnTo>
                  <a:pt x="6" y="3"/>
                </a:lnTo>
                <a:lnTo>
                  <a:pt x="0" y="0"/>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19" name="Freeform 115">
            <a:extLst>
              <a:ext uri="{FF2B5EF4-FFF2-40B4-BE49-F238E27FC236}">
                <a16:creationId xmlns:a16="http://schemas.microsoft.com/office/drawing/2014/main" id="{7B487924-D42C-D617-237A-E75A08A8D84E}"/>
              </a:ext>
            </a:extLst>
          </p:cNvPr>
          <p:cNvSpPr>
            <a:spLocks/>
          </p:cNvSpPr>
          <p:nvPr/>
        </p:nvSpPr>
        <p:spPr bwMode="auto">
          <a:xfrm>
            <a:off x="1466850" y="3605213"/>
            <a:ext cx="125413" cy="23812"/>
          </a:xfrm>
          <a:custGeom>
            <a:avLst/>
            <a:gdLst>
              <a:gd name="T0" fmla="*/ 0 w 79"/>
              <a:gd name="T1" fmla="*/ 15 h 15"/>
              <a:gd name="T2" fmla="*/ 0 w 79"/>
              <a:gd name="T3" fmla="*/ 15 h 15"/>
              <a:gd name="T4" fmla="*/ 3 w 79"/>
              <a:gd name="T5" fmla="*/ 14 h 15"/>
              <a:gd name="T6" fmla="*/ 4 w 79"/>
              <a:gd name="T7" fmla="*/ 14 h 15"/>
              <a:gd name="T8" fmla="*/ 7 w 79"/>
              <a:gd name="T9" fmla="*/ 13 h 15"/>
              <a:gd name="T10" fmla="*/ 11 w 79"/>
              <a:gd name="T11" fmla="*/ 12 h 15"/>
              <a:gd name="T12" fmla="*/ 14 w 79"/>
              <a:gd name="T13" fmla="*/ 10 h 15"/>
              <a:gd name="T14" fmla="*/ 19 w 79"/>
              <a:gd name="T15" fmla="*/ 9 h 15"/>
              <a:gd name="T16" fmla="*/ 24 w 79"/>
              <a:gd name="T17" fmla="*/ 8 h 15"/>
              <a:gd name="T18" fmla="*/ 30 w 79"/>
              <a:gd name="T19" fmla="*/ 8 h 15"/>
              <a:gd name="T20" fmla="*/ 35 w 79"/>
              <a:gd name="T21" fmla="*/ 7 h 15"/>
              <a:gd name="T22" fmla="*/ 42 w 79"/>
              <a:gd name="T23" fmla="*/ 7 h 15"/>
              <a:gd name="T24" fmla="*/ 48 w 79"/>
              <a:gd name="T25" fmla="*/ 6 h 15"/>
              <a:gd name="T26" fmla="*/ 55 w 79"/>
              <a:gd name="T27" fmla="*/ 7 h 15"/>
              <a:gd name="T28" fmla="*/ 62 w 79"/>
              <a:gd name="T29" fmla="*/ 7 h 15"/>
              <a:gd name="T30" fmla="*/ 69 w 79"/>
              <a:gd name="T31" fmla="*/ 8 h 15"/>
              <a:gd name="T32" fmla="*/ 76 w 79"/>
              <a:gd name="T33" fmla="*/ 9 h 15"/>
              <a:gd name="T34" fmla="*/ 79 w 79"/>
              <a:gd name="T35" fmla="*/ 0 h 15"/>
              <a:gd name="T36" fmla="*/ 79 w 79"/>
              <a:gd name="T37" fmla="*/ 0 h 15"/>
              <a:gd name="T38" fmla="*/ 76 w 79"/>
              <a:gd name="T39" fmla="*/ 0 h 15"/>
              <a:gd name="T40" fmla="*/ 74 w 79"/>
              <a:gd name="T41" fmla="*/ 0 h 15"/>
              <a:gd name="T42" fmla="*/ 70 w 79"/>
              <a:gd name="T43" fmla="*/ 0 h 15"/>
              <a:gd name="T44" fmla="*/ 66 w 79"/>
              <a:gd name="T45" fmla="*/ 0 h 15"/>
              <a:gd name="T46" fmla="*/ 61 w 79"/>
              <a:gd name="T47" fmla="*/ 0 h 15"/>
              <a:gd name="T48" fmla="*/ 56 w 79"/>
              <a:gd name="T49" fmla="*/ 0 h 15"/>
              <a:gd name="T50" fmla="*/ 51 w 79"/>
              <a:gd name="T51" fmla="*/ 1 h 15"/>
              <a:gd name="T52" fmla="*/ 44 w 79"/>
              <a:gd name="T53" fmla="*/ 1 h 15"/>
              <a:gd name="T54" fmla="*/ 38 w 79"/>
              <a:gd name="T55" fmla="*/ 1 h 15"/>
              <a:gd name="T56" fmla="*/ 31 w 79"/>
              <a:gd name="T57" fmla="*/ 2 h 15"/>
              <a:gd name="T58" fmla="*/ 25 w 79"/>
              <a:gd name="T59" fmla="*/ 3 h 15"/>
              <a:gd name="T60" fmla="*/ 18 w 79"/>
              <a:gd name="T61" fmla="*/ 5 h 15"/>
              <a:gd name="T62" fmla="*/ 12 w 79"/>
              <a:gd name="T63" fmla="*/ 6 h 15"/>
              <a:gd name="T64" fmla="*/ 6 w 79"/>
              <a:gd name="T65" fmla="*/ 7 h 15"/>
              <a:gd name="T66" fmla="*/ 0 w 79"/>
              <a:gd name="T67" fmla="*/ 8 h 15"/>
              <a:gd name="T68" fmla="*/ 0 w 79"/>
              <a:gd name="T6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 h="15">
                <a:moveTo>
                  <a:pt x="0" y="15"/>
                </a:moveTo>
                <a:lnTo>
                  <a:pt x="0" y="15"/>
                </a:lnTo>
                <a:lnTo>
                  <a:pt x="3" y="14"/>
                </a:lnTo>
                <a:lnTo>
                  <a:pt x="4" y="14"/>
                </a:lnTo>
                <a:lnTo>
                  <a:pt x="7" y="13"/>
                </a:lnTo>
                <a:lnTo>
                  <a:pt x="11" y="12"/>
                </a:lnTo>
                <a:lnTo>
                  <a:pt x="14" y="10"/>
                </a:lnTo>
                <a:lnTo>
                  <a:pt x="19" y="9"/>
                </a:lnTo>
                <a:lnTo>
                  <a:pt x="24" y="8"/>
                </a:lnTo>
                <a:lnTo>
                  <a:pt x="30" y="8"/>
                </a:lnTo>
                <a:lnTo>
                  <a:pt x="35" y="7"/>
                </a:lnTo>
                <a:lnTo>
                  <a:pt x="42" y="7"/>
                </a:lnTo>
                <a:lnTo>
                  <a:pt x="48" y="6"/>
                </a:lnTo>
                <a:lnTo>
                  <a:pt x="55" y="7"/>
                </a:lnTo>
                <a:lnTo>
                  <a:pt x="62" y="7"/>
                </a:lnTo>
                <a:lnTo>
                  <a:pt x="69" y="8"/>
                </a:lnTo>
                <a:lnTo>
                  <a:pt x="76" y="9"/>
                </a:lnTo>
                <a:lnTo>
                  <a:pt x="79" y="0"/>
                </a:lnTo>
                <a:lnTo>
                  <a:pt x="79" y="0"/>
                </a:lnTo>
                <a:lnTo>
                  <a:pt x="76" y="0"/>
                </a:lnTo>
                <a:lnTo>
                  <a:pt x="74" y="0"/>
                </a:lnTo>
                <a:lnTo>
                  <a:pt x="70" y="0"/>
                </a:lnTo>
                <a:lnTo>
                  <a:pt x="66" y="0"/>
                </a:lnTo>
                <a:lnTo>
                  <a:pt x="61" y="0"/>
                </a:lnTo>
                <a:lnTo>
                  <a:pt x="56" y="0"/>
                </a:lnTo>
                <a:lnTo>
                  <a:pt x="51" y="1"/>
                </a:lnTo>
                <a:lnTo>
                  <a:pt x="44" y="1"/>
                </a:lnTo>
                <a:lnTo>
                  <a:pt x="38" y="1"/>
                </a:lnTo>
                <a:lnTo>
                  <a:pt x="31" y="2"/>
                </a:lnTo>
                <a:lnTo>
                  <a:pt x="25" y="3"/>
                </a:lnTo>
                <a:lnTo>
                  <a:pt x="18" y="5"/>
                </a:lnTo>
                <a:lnTo>
                  <a:pt x="12" y="6"/>
                </a:lnTo>
                <a:lnTo>
                  <a:pt x="6" y="7"/>
                </a:lnTo>
                <a:lnTo>
                  <a:pt x="0" y="8"/>
                </a:lnTo>
                <a:lnTo>
                  <a:pt x="0" y="15"/>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20" name="Freeform 116">
            <a:extLst>
              <a:ext uri="{FF2B5EF4-FFF2-40B4-BE49-F238E27FC236}">
                <a16:creationId xmlns:a16="http://schemas.microsoft.com/office/drawing/2014/main" id="{1A57F97C-F1C8-0602-756B-AFAF49F0C970}"/>
              </a:ext>
            </a:extLst>
          </p:cNvPr>
          <p:cNvSpPr>
            <a:spLocks/>
          </p:cNvSpPr>
          <p:nvPr/>
        </p:nvSpPr>
        <p:spPr bwMode="auto">
          <a:xfrm>
            <a:off x="1395413" y="3827463"/>
            <a:ext cx="209550" cy="71437"/>
          </a:xfrm>
          <a:custGeom>
            <a:avLst/>
            <a:gdLst>
              <a:gd name="T0" fmla="*/ 55 w 132"/>
              <a:gd name="T1" fmla="*/ 43 h 45"/>
              <a:gd name="T2" fmla="*/ 56 w 132"/>
              <a:gd name="T3" fmla="*/ 43 h 45"/>
              <a:gd name="T4" fmla="*/ 56 w 132"/>
              <a:gd name="T5" fmla="*/ 42 h 45"/>
              <a:gd name="T6" fmla="*/ 57 w 132"/>
              <a:gd name="T7" fmla="*/ 42 h 45"/>
              <a:gd name="T8" fmla="*/ 59 w 132"/>
              <a:gd name="T9" fmla="*/ 41 h 45"/>
              <a:gd name="T10" fmla="*/ 61 w 132"/>
              <a:gd name="T11" fmla="*/ 41 h 45"/>
              <a:gd name="T12" fmla="*/ 63 w 132"/>
              <a:gd name="T13" fmla="*/ 40 h 45"/>
              <a:gd name="T14" fmla="*/ 65 w 132"/>
              <a:gd name="T15" fmla="*/ 39 h 45"/>
              <a:gd name="T16" fmla="*/ 68 w 132"/>
              <a:gd name="T17" fmla="*/ 38 h 45"/>
              <a:gd name="T18" fmla="*/ 71 w 132"/>
              <a:gd name="T19" fmla="*/ 36 h 45"/>
              <a:gd name="T20" fmla="*/ 73 w 132"/>
              <a:gd name="T21" fmla="*/ 34 h 45"/>
              <a:gd name="T22" fmla="*/ 76 w 132"/>
              <a:gd name="T23" fmla="*/ 33 h 45"/>
              <a:gd name="T24" fmla="*/ 78 w 132"/>
              <a:gd name="T25" fmla="*/ 32 h 45"/>
              <a:gd name="T26" fmla="*/ 80 w 132"/>
              <a:gd name="T27" fmla="*/ 29 h 45"/>
              <a:gd name="T28" fmla="*/ 82 w 132"/>
              <a:gd name="T29" fmla="*/ 28 h 45"/>
              <a:gd name="T30" fmla="*/ 84 w 132"/>
              <a:gd name="T31" fmla="*/ 26 h 45"/>
              <a:gd name="T32" fmla="*/ 85 w 132"/>
              <a:gd name="T33" fmla="*/ 24 h 45"/>
              <a:gd name="T34" fmla="*/ 0 w 132"/>
              <a:gd name="T35" fmla="*/ 3 h 45"/>
              <a:gd name="T36" fmla="*/ 6 w 132"/>
              <a:gd name="T37" fmla="*/ 0 h 45"/>
              <a:gd name="T38" fmla="*/ 132 w 132"/>
              <a:gd name="T39" fmla="*/ 32 h 45"/>
              <a:gd name="T40" fmla="*/ 126 w 132"/>
              <a:gd name="T41" fmla="*/ 34 h 45"/>
              <a:gd name="T42" fmla="*/ 90 w 132"/>
              <a:gd name="T43" fmla="*/ 25 h 45"/>
              <a:gd name="T44" fmla="*/ 90 w 132"/>
              <a:gd name="T45" fmla="*/ 25 h 45"/>
              <a:gd name="T46" fmla="*/ 90 w 132"/>
              <a:gd name="T47" fmla="*/ 26 h 45"/>
              <a:gd name="T48" fmla="*/ 89 w 132"/>
              <a:gd name="T49" fmla="*/ 26 h 45"/>
              <a:gd name="T50" fmla="*/ 89 w 132"/>
              <a:gd name="T51" fmla="*/ 27 h 45"/>
              <a:gd name="T52" fmla="*/ 87 w 132"/>
              <a:gd name="T53" fmla="*/ 28 h 45"/>
              <a:gd name="T54" fmla="*/ 86 w 132"/>
              <a:gd name="T55" fmla="*/ 29 h 45"/>
              <a:gd name="T56" fmla="*/ 85 w 132"/>
              <a:gd name="T57" fmla="*/ 31 h 45"/>
              <a:gd name="T58" fmla="*/ 83 w 132"/>
              <a:gd name="T59" fmla="*/ 32 h 45"/>
              <a:gd name="T60" fmla="*/ 80 w 132"/>
              <a:gd name="T61" fmla="*/ 33 h 45"/>
              <a:gd name="T62" fmla="*/ 78 w 132"/>
              <a:gd name="T63" fmla="*/ 35 h 45"/>
              <a:gd name="T64" fmla="*/ 76 w 132"/>
              <a:gd name="T65" fmla="*/ 36 h 45"/>
              <a:gd name="T66" fmla="*/ 72 w 132"/>
              <a:gd name="T67" fmla="*/ 38 h 45"/>
              <a:gd name="T68" fmla="*/ 70 w 132"/>
              <a:gd name="T69" fmla="*/ 40 h 45"/>
              <a:gd name="T70" fmla="*/ 65 w 132"/>
              <a:gd name="T71" fmla="*/ 41 h 45"/>
              <a:gd name="T72" fmla="*/ 62 w 132"/>
              <a:gd name="T73" fmla="*/ 43 h 45"/>
              <a:gd name="T74" fmla="*/ 57 w 132"/>
              <a:gd name="T75" fmla="*/ 45 h 45"/>
              <a:gd name="T76" fmla="*/ 55 w 132"/>
              <a:gd name="T77"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2" h="45">
                <a:moveTo>
                  <a:pt x="55" y="43"/>
                </a:moveTo>
                <a:lnTo>
                  <a:pt x="56" y="43"/>
                </a:lnTo>
                <a:lnTo>
                  <a:pt x="56" y="42"/>
                </a:lnTo>
                <a:lnTo>
                  <a:pt x="57" y="42"/>
                </a:lnTo>
                <a:lnTo>
                  <a:pt x="59" y="41"/>
                </a:lnTo>
                <a:lnTo>
                  <a:pt x="61" y="41"/>
                </a:lnTo>
                <a:lnTo>
                  <a:pt x="63" y="40"/>
                </a:lnTo>
                <a:lnTo>
                  <a:pt x="65" y="39"/>
                </a:lnTo>
                <a:lnTo>
                  <a:pt x="68" y="38"/>
                </a:lnTo>
                <a:lnTo>
                  <a:pt x="71" y="36"/>
                </a:lnTo>
                <a:lnTo>
                  <a:pt x="73" y="34"/>
                </a:lnTo>
                <a:lnTo>
                  <a:pt x="76" y="33"/>
                </a:lnTo>
                <a:lnTo>
                  <a:pt x="78" y="32"/>
                </a:lnTo>
                <a:lnTo>
                  <a:pt x="80" y="29"/>
                </a:lnTo>
                <a:lnTo>
                  <a:pt x="82" y="28"/>
                </a:lnTo>
                <a:lnTo>
                  <a:pt x="84" y="26"/>
                </a:lnTo>
                <a:lnTo>
                  <a:pt x="85" y="24"/>
                </a:lnTo>
                <a:lnTo>
                  <a:pt x="0" y="3"/>
                </a:lnTo>
                <a:lnTo>
                  <a:pt x="6" y="0"/>
                </a:lnTo>
                <a:lnTo>
                  <a:pt x="132" y="32"/>
                </a:lnTo>
                <a:lnTo>
                  <a:pt x="126" y="34"/>
                </a:lnTo>
                <a:lnTo>
                  <a:pt x="90" y="25"/>
                </a:lnTo>
                <a:lnTo>
                  <a:pt x="90" y="25"/>
                </a:lnTo>
                <a:lnTo>
                  <a:pt x="90" y="26"/>
                </a:lnTo>
                <a:lnTo>
                  <a:pt x="89" y="26"/>
                </a:lnTo>
                <a:lnTo>
                  <a:pt x="89" y="27"/>
                </a:lnTo>
                <a:lnTo>
                  <a:pt x="87" y="28"/>
                </a:lnTo>
                <a:lnTo>
                  <a:pt x="86" y="29"/>
                </a:lnTo>
                <a:lnTo>
                  <a:pt x="85" y="31"/>
                </a:lnTo>
                <a:lnTo>
                  <a:pt x="83" y="32"/>
                </a:lnTo>
                <a:lnTo>
                  <a:pt x="80" y="33"/>
                </a:lnTo>
                <a:lnTo>
                  <a:pt x="78" y="35"/>
                </a:lnTo>
                <a:lnTo>
                  <a:pt x="76" y="36"/>
                </a:lnTo>
                <a:lnTo>
                  <a:pt x="72" y="38"/>
                </a:lnTo>
                <a:lnTo>
                  <a:pt x="70" y="40"/>
                </a:lnTo>
                <a:lnTo>
                  <a:pt x="65" y="41"/>
                </a:lnTo>
                <a:lnTo>
                  <a:pt x="62" y="43"/>
                </a:lnTo>
                <a:lnTo>
                  <a:pt x="57" y="45"/>
                </a:lnTo>
                <a:lnTo>
                  <a:pt x="55"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21" name="Freeform 117">
            <a:extLst>
              <a:ext uri="{FF2B5EF4-FFF2-40B4-BE49-F238E27FC236}">
                <a16:creationId xmlns:a16="http://schemas.microsoft.com/office/drawing/2014/main" id="{63FD26F7-35E5-7941-00C2-71C1B124C8BD}"/>
              </a:ext>
            </a:extLst>
          </p:cNvPr>
          <p:cNvSpPr>
            <a:spLocks/>
          </p:cNvSpPr>
          <p:nvPr/>
        </p:nvSpPr>
        <p:spPr bwMode="auto">
          <a:xfrm>
            <a:off x="1350963" y="3846513"/>
            <a:ext cx="214312" cy="63500"/>
          </a:xfrm>
          <a:custGeom>
            <a:avLst/>
            <a:gdLst>
              <a:gd name="T0" fmla="*/ 0 w 135"/>
              <a:gd name="T1" fmla="*/ 0 h 40"/>
              <a:gd name="T2" fmla="*/ 132 w 135"/>
              <a:gd name="T3" fmla="*/ 40 h 40"/>
              <a:gd name="T4" fmla="*/ 135 w 135"/>
              <a:gd name="T5" fmla="*/ 40 h 40"/>
              <a:gd name="T6" fmla="*/ 5 w 135"/>
              <a:gd name="T7" fmla="*/ 0 h 40"/>
              <a:gd name="T8" fmla="*/ 0 w 135"/>
              <a:gd name="T9" fmla="*/ 0 h 40"/>
            </a:gdLst>
            <a:ahLst/>
            <a:cxnLst>
              <a:cxn ang="0">
                <a:pos x="T0" y="T1"/>
              </a:cxn>
              <a:cxn ang="0">
                <a:pos x="T2" y="T3"/>
              </a:cxn>
              <a:cxn ang="0">
                <a:pos x="T4" y="T5"/>
              </a:cxn>
              <a:cxn ang="0">
                <a:pos x="T6" y="T7"/>
              </a:cxn>
              <a:cxn ang="0">
                <a:pos x="T8" y="T9"/>
              </a:cxn>
            </a:cxnLst>
            <a:rect l="0" t="0" r="r" b="b"/>
            <a:pathLst>
              <a:path w="135" h="40">
                <a:moveTo>
                  <a:pt x="0" y="0"/>
                </a:moveTo>
                <a:lnTo>
                  <a:pt x="132" y="40"/>
                </a:lnTo>
                <a:lnTo>
                  <a:pt x="135" y="40"/>
                </a:lnTo>
                <a:lnTo>
                  <a:pt x="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22" name="Freeform 118">
            <a:extLst>
              <a:ext uri="{FF2B5EF4-FFF2-40B4-BE49-F238E27FC236}">
                <a16:creationId xmlns:a16="http://schemas.microsoft.com/office/drawing/2014/main" id="{83151CE9-F630-376A-18BA-37B3B1DD18CC}"/>
              </a:ext>
            </a:extLst>
          </p:cNvPr>
          <p:cNvSpPr>
            <a:spLocks/>
          </p:cNvSpPr>
          <p:nvPr/>
        </p:nvSpPr>
        <p:spPr bwMode="auto">
          <a:xfrm>
            <a:off x="1387475" y="3838575"/>
            <a:ext cx="209550" cy="55563"/>
          </a:xfrm>
          <a:custGeom>
            <a:avLst/>
            <a:gdLst>
              <a:gd name="T0" fmla="*/ 0 w 132"/>
              <a:gd name="T1" fmla="*/ 0 h 35"/>
              <a:gd name="T2" fmla="*/ 130 w 132"/>
              <a:gd name="T3" fmla="*/ 35 h 35"/>
              <a:gd name="T4" fmla="*/ 132 w 132"/>
              <a:gd name="T5" fmla="*/ 35 h 35"/>
              <a:gd name="T6" fmla="*/ 4 w 132"/>
              <a:gd name="T7" fmla="*/ 0 h 35"/>
              <a:gd name="T8" fmla="*/ 0 w 132"/>
              <a:gd name="T9" fmla="*/ 0 h 35"/>
            </a:gdLst>
            <a:ahLst/>
            <a:cxnLst>
              <a:cxn ang="0">
                <a:pos x="T0" y="T1"/>
              </a:cxn>
              <a:cxn ang="0">
                <a:pos x="T2" y="T3"/>
              </a:cxn>
              <a:cxn ang="0">
                <a:pos x="T4" y="T5"/>
              </a:cxn>
              <a:cxn ang="0">
                <a:pos x="T6" y="T7"/>
              </a:cxn>
              <a:cxn ang="0">
                <a:pos x="T8" y="T9"/>
              </a:cxn>
            </a:cxnLst>
            <a:rect l="0" t="0" r="r" b="b"/>
            <a:pathLst>
              <a:path w="132" h="35">
                <a:moveTo>
                  <a:pt x="0" y="0"/>
                </a:moveTo>
                <a:lnTo>
                  <a:pt x="130" y="35"/>
                </a:lnTo>
                <a:lnTo>
                  <a:pt x="132" y="35"/>
                </a:lnTo>
                <a:lnTo>
                  <a:pt x="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23" name="Freeform 119">
            <a:extLst>
              <a:ext uri="{FF2B5EF4-FFF2-40B4-BE49-F238E27FC236}">
                <a16:creationId xmlns:a16="http://schemas.microsoft.com/office/drawing/2014/main" id="{F318829B-CAB6-4900-28BB-C46DB7ACAB6F}"/>
              </a:ext>
            </a:extLst>
          </p:cNvPr>
          <p:cNvSpPr>
            <a:spLocks/>
          </p:cNvSpPr>
          <p:nvPr/>
        </p:nvSpPr>
        <p:spPr bwMode="auto">
          <a:xfrm>
            <a:off x="1371600" y="3840163"/>
            <a:ext cx="211138" cy="61912"/>
          </a:xfrm>
          <a:custGeom>
            <a:avLst/>
            <a:gdLst>
              <a:gd name="T0" fmla="*/ 0 w 133"/>
              <a:gd name="T1" fmla="*/ 0 h 39"/>
              <a:gd name="T2" fmla="*/ 130 w 133"/>
              <a:gd name="T3" fmla="*/ 39 h 39"/>
              <a:gd name="T4" fmla="*/ 133 w 133"/>
              <a:gd name="T5" fmla="*/ 39 h 39"/>
              <a:gd name="T6" fmla="*/ 3 w 133"/>
              <a:gd name="T7" fmla="*/ 0 h 39"/>
              <a:gd name="T8" fmla="*/ 0 w 133"/>
              <a:gd name="T9" fmla="*/ 0 h 39"/>
            </a:gdLst>
            <a:ahLst/>
            <a:cxnLst>
              <a:cxn ang="0">
                <a:pos x="T0" y="T1"/>
              </a:cxn>
              <a:cxn ang="0">
                <a:pos x="T2" y="T3"/>
              </a:cxn>
              <a:cxn ang="0">
                <a:pos x="T4" y="T5"/>
              </a:cxn>
              <a:cxn ang="0">
                <a:pos x="T6" y="T7"/>
              </a:cxn>
              <a:cxn ang="0">
                <a:pos x="T8" y="T9"/>
              </a:cxn>
            </a:cxnLst>
            <a:rect l="0" t="0" r="r" b="b"/>
            <a:pathLst>
              <a:path w="133" h="39">
                <a:moveTo>
                  <a:pt x="0" y="0"/>
                </a:moveTo>
                <a:lnTo>
                  <a:pt x="130" y="39"/>
                </a:lnTo>
                <a:lnTo>
                  <a:pt x="133" y="39"/>
                </a:lnTo>
                <a:lnTo>
                  <a:pt x="3"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24" name="Freeform 120">
            <a:extLst>
              <a:ext uri="{FF2B5EF4-FFF2-40B4-BE49-F238E27FC236}">
                <a16:creationId xmlns:a16="http://schemas.microsoft.com/office/drawing/2014/main" id="{5131A42A-DEF1-1DAA-2C94-C3971D968188}"/>
              </a:ext>
            </a:extLst>
          </p:cNvPr>
          <p:cNvSpPr>
            <a:spLocks/>
          </p:cNvSpPr>
          <p:nvPr/>
        </p:nvSpPr>
        <p:spPr bwMode="auto">
          <a:xfrm>
            <a:off x="1322388" y="3106738"/>
            <a:ext cx="395287" cy="331787"/>
          </a:xfrm>
          <a:custGeom>
            <a:avLst/>
            <a:gdLst>
              <a:gd name="T0" fmla="*/ 70 w 249"/>
              <a:gd name="T1" fmla="*/ 14 h 209"/>
              <a:gd name="T2" fmla="*/ 70 w 249"/>
              <a:gd name="T3" fmla="*/ 14 h 209"/>
              <a:gd name="T4" fmla="*/ 73 w 249"/>
              <a:gd name="T5" fmla="*/ 14 h 209"/>
              <a:gd name="T6" fmla="*/ 75 w 249"/>
              <a:gd name="T7" fmla="*/ 13 h 209"/>
              <a:gd name="T8" fmla="*/ 79 w 249"/>
              <a:gd name="T9" fmla="*/ 11 h 209"/>
              <a:gd name="T10" fmla="*/ 83 w 249"/>
              <a:gd name="T11" fmla="*/ 10 h 209"/>
              <a:gd name="T12" fmla="*/ 88 w 249"/>
              <a:gd name="T13" fmla="*/ 9 h 209"/>
              <a:gd name="T14" fmla="*/ 95 w 249"/>
              <a:gd name="T15" fmla="*/ 8 h 209"/>
              <a:gd name="T16" fmla="*/ 103 w 249"/>
              <a:gd name="T17" fmla="*/ 6 h 209"/>
              <a:gd name="T18" fmla="*/ 111 w 249"/>
              <a:gd name="T19" fmla="*/ 4 h 209"/>
              <a:gd name="T20" fmla="*/ 121 w 249"/>
              <a:gd name="T21" fmla="*/ 3 h 209"/>
              <a:gd name="T22" fmla="*/ 132 w 249"/>
              <a:gd name="T23" fmla="*/ 2 h 209"/>
              <a:gd name="T24" fmla="*/ 144 w 249"/>
              <a:gd name="T25" fmla="*/ 1 h 209"/>
              <a:gd name="T26" fmla="*/ 157 w 249"/>
              <a:gd name="T27" fmla="*/ 0 h 209"/>
              <a:gd name="T28" fmla="*/ 170 w 249"/>
              <a:gd name="T29" fmla="*/ 0 h 209"/>
              <a:gd name="T30" fmla="*/ 185 w 249"/>
              <a:gd name="T31" fmla="*/ 0 h 209"/>
              <a:gd name="T32" fmla="*/ 201 w 249"/>
              <a:gd name="T33" fmla="*/ 0 h 209"/>
              <a:gd name="T34" fmla="*/ 208 w 249"/>
              <a:gd name="T35" fmla="*/ 28 h 209"/>
              <a:gd name="T36" fmla="*/ 210 w 249"/>
              <a:gd name="T37" fmla="*/ 29 h 209"/>
              <a:gd name="T38" fmla="*/ 216 w 249"/>
              <a:gd name="T39" fmla="*/ 34 h 209"/>
              <a:gd name="T40" fmla="*/ 222 w 249"/>
              <a:gd name="T41" fmla="*/ 39 h 209"/>
              <a:gd name="T42" fmla="*/ 226 w 249"/>
              <a:gd name="T43" fmla="*/ 50 h 209"/>
              <a:gd name="T44" fmla="*/ 240 w 249"/>
              <a:gd name="T45" fmla="*/ 117 h 209"/>
              <a:gd name="T46" fmla="*/ 247 w 249"/>
              <a:gd name="T47" fmla="*/ 145 h 209"/>
              <a:gd name="T48" fmla="*/ 247 w 249"/>
              <a:gd name="T49" fmla="*/ 146 h 209"/>
              <a:gd name="T50" fmla="*/ 248 w 249"/>
              <a:gd name="T51" fmla="*/ 152 h 209"/>
              <a:gd name="T52" fmla="*/ 248 w 249"/>
              <a:gd name="T53" fmla="*/ 160 h 209"/>
              <a:gd name="T54" fmla="*/ 244 w 249"/>
              <a:gd name="T55" fmla="*/ 170 h 209"/>
              <a:gd name="T56" fmla="*/ 0 w 249"/>
              <a:gd name="T57" fmla="*/ 163 h 209"/>
              <a:gd name="T58" fmla="*/ 25 w 249"/>
              <a:gd name="T59" fmla="*/ 150 h 209"/>
              <a:gd name="T60" fmla="*/ 25 w 249"/>
              <a:gd name="T61" fmla="*/ 28 h 209"/>
              <a:gd name="T62" fmla="*/ 26 w 249"/>
              <a:gd name="T63" fmla="*/ 27 h 209"/>
              <a:gd name="T64" fmla="*/ 28 w 249"/>
              <a:gd name="T65" fmla="*/ 25 h 209"/>
              <a:gd name="T66" fmla="*/ 32 w 249"/>
              <a:gd name="T67" fmla="*/ 24 h 209"/>
              <a:gd name="T68" fmla="*/ 37 w 249"/>
              <a:gd name="T69" fmla="*/ 23 h 209"/>
              <a:gd name="T70" fmla="*/ 42 w 249"/>
              <a:gd name="T71" fmla="*/ 22 h 209"/>
              <a:gd name="T72" fmla="*/ 49 w 249"/>
              <a:gd name="T73" fmla="*/ 22 h 209"/>
              <a:gd name="T74" fmla="*/ 58 w 249"/>
              <a:gd name="T75" fmla="*/ 23 h 209"/>
              <a:gd name="T76" fmla="*/ 68 w 249"/>
              <a:gd name="T77" fmla="*/ 2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9" h="209">
                <a:moveTo>
                  <a:pt x="68" y="27"/>
                </a:moveTo>
                <a:lnTo>
                  <a:pt x="70" y="14"/>
                </a:lnTo>
                <a:lnTo>
                  <a:pt x="70" y="14"/>
                </a:lnTo>
                <a:lnTo>
                  <a:pt x="70" y="14"/>
                </a:lnTo>
                <a:lnTo>
                  <a:pt x="72" y="14"/>
                </a:lnTo>
                <a:lnTo>
                  <a:pt x="73" y="14"/>
                </a:lnTo>
                <a:lnTo>
                  <a:pt x="74" y="13"/>
                </a:lnTo>
                <a:lnTo>
                  <a:pt x="75" y="13"/>
                </a:lnTo>
                <a:lnTo>
                  <a:pt x="76" y="13"/>
                </a:lnTo>
                <a:lnTo>
                  <a:pt x="79" y="11"/>
                </a:lnTo>
                <a:lnTo>
                  <a:pt x="81" y="11"/>
                </a:lnTo>
                <a:lnTo>
                  <a:pt x="83" y="10"/>
                </a:lnTo>
                <a:lnTo>
                  <a:pt x="86" y="10"/>
                </a:lnTo>
                <a:lnTo>
                  <a:pt x="88" y="9"/>
                </a:lnTo>
                <a:lnTo>
                  <a:pt x="91" y="8"/>
                </a:lnTo>
                <a:lnTo>
                  <a:pt x="95" y="8"/>
                </a:lnTo>
                <a:lnTo>
                  <a:pt x="98" y="7"/>
                </a:lnTo>
                <a:lnTo>
                  <a:pt x="103" y="6"/>
                </a:lnTo>
                <a:lnTo>
                  <a:pt x="107" y="6"/>
                </a:lnTo>
                <a:lnTo>
                  <a:pt x="111" y="4"/>
                </a:lnTo>
                <a:lnTo>
                  <a:pt x="116" y="4"/>
                </a:lnTo>
                <a:lnTo>
                  <a:pt x="121" y="3"/>
                </a:lnTo>
                <a:lnTo>
                  <a:pt x="126" y="2"/>
                </a:lnTo>
                <a:lnTo>
                  <a:pt x="132" y="2"/>
                </a:lnTo>
                <a:lnTo>
                  <a:pt x="137" y="1"/>
                </a:lnTo>
                <a:lnTo>
                  <a:pt x="144" y="1"/>
                </a:lnTo>
                <a:lnTo>
                  <a:pt x="150" y="1"/>
                </a:lnTo>
                <a:lnTo>
                  <a:pt x="157" y="0"/>
                </a:lnTo>
                <a:lnTo>
                  <a:pt x="163" y="0"/>
                </a:lnTo>
                <a:lnTo>
                  <a:pt x="170" y="0"/>
                </a:lnTo>
                <a:lnTo>
                  <a:pt x="178" y="0"/>
                </a:lnTo>
                <a:lnTo>
                  <a:pt x="185" y="0"/>
                </a:lnTo>
                <a:lnTo>
                  <a:pt x="193" y="0"/>
                </a:lnTo>
                <a:lnTo>
                  <a:pt x="201" y="0"/>
                </a:lnTo>
                <a:lnTo>
                  <a:pt x="210" y="4"/>
                </a:lnTo>
                <a:lnTo>
                  <a:pt x="208" y="28"/>
                </a:lnTo>
                <a:lnTo>
                  <a:pt x="208" y="29"/>
                </a:lnTo>
                <a:lnTo>
                  <a:pt x="210" y="29"/>
                </a:lnTo>
                <a:lnTo>
                  <a:pt x="213" y="31"/>
                </a:lnTo>
                <a:lnTo>
                  <a:pt x="216" y="34"/>
                </a:lnTo>
                <a:lnTo>
                  <a:pt x="220" y="36"/>
                </a:lnTo>
                <a:lnTo>
                  <a:pt x="222" y="39"/>
                </a:lnTo>
                <a:lnTo>
                  <a:pt x="224" y="44"/>
                </a:lnTo>
                <a:lnTo>
                  <a:pt x="226" y="50"/>
                </a:lnTo>
                <a:lnTo>
                  <a:pt x="245" y="69"/>
                </a:lnTo>
                <a:lnTo>
                  <a:pt x="240" y="117"/>
                </a:lnTo>
                <a:lnTo>
                  <a:pt x="208" y="133"/>
                </a:lnTo>
                <a:lnTo>
                  <a:pt x="247" y="145"/>
                </a:lnTo>
                <a:lnTo>
                  <a:pt x="247" y="145"/>
                </a:lnTo>
                <a:lnTo>
                  <a:pt x="247" y="146"/>
                </a:lnTo>
                <a:lnTo>
                  <a:pt x="248" y="148"/>
                </a:lnTo>
                <a:lnTo>
                  <a:pt x="248" y="152"/>
                </a:lnTo>
                <a:lnTo>
                  <a:pt x="249" y="155"/>
                </a:lnTo>
                <a:lnTo>
                  <a:pt x="248" y="160"/>
                </a:lnTo>
                <a:lnTo>
                  <a:pt x="247" y="164"/>
                </a:lnTo>
                <a:lnTo>
                  <a:pt x="244" y="170"/>
                </a:lnTo>
                <a:lnTo>
                  <a:pt x="144" y="209"/>
                </a:lnTo>
                <a:lnTo>
                  <a:pt x="0" y="163"/>
                </a:lnTo>
                <a:lnTo>
                  <a:pt x="3" y="159"/>
                </a:lnTo>
                <a:lnTo>
                  <a:pt x="25" y="150"/>
                </a:lnTo>
                <a:lnTo>
                  <a:pt x="25" y="28"/>
                </a:lnTo>
                <a:lnTo>
                  <a:pt x="25" y="28"/>
                </a:lnTo>
                <a:lnTo>
                  <a:pt x="25" y="28"/>
                </a:lnTo>
                <a:lnTo>
                  <a:pt x="26" y="27"/>
                </a:lnTo>
                <a:lnTo>
                  <a:pt x="27" y="27"/>
                </a:lnTo>
                <a:lnTo>
                  <a:pt x="28" y="25"/>
                </a:lnTo>
                <a:lnTo>
                  <a:pt x="31" y="25"/>
                </a:lnTo>
                <a:lnTo>
                  <a:pt x="32" y="24"/>
                </a:lnTo>
                <a:lnTo>
                  <a:pt x="34" y="23"/>
                </a:lnTo>
                <a:lnTo>
                  <a:pt x="37" y="23"/>
                </a:lnTo>
                <a:lnTo>
                  <a:pt x="40" y="22"/>
                </a:lnTo>
                <a:lnTo>
                  <a:pt x="42" y="22"/>
                </a:lnTo>
                <a:lnTo>
                  <a:pt x="46" y="22"/>
                </a:lnTo>
                <a:lnTo>
                  <a:pt x="49" y="22"/>
                </a:lnTo>
                <a:lnTo>
                  <a:pt x="53" y="22"/>
                </a:lnTo>
                <a:lnTo>
                  <a:pt x="58" y="23"/>
                </a:lnTo>
                <a:lnTo>
                  <a:pt x="61" y="24"/>
                </a:lnTo>
                <a:lnTo>
                  <a:pt x="68"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25" name="Freeform 121">
            <a:extLst>
              <a:ext uri="{FF2B5EF4-FFF2-40B4-BE49-F238E27FC236}">
                <a16:creationId xmlns:a16="http://schemas.microsoft.com/office/drawing/2014/main" id="{EE734B0C-F90F-04D9-A644-2EDF95EA80C4}"/>
              </a:ext>
            </a:extLst>
          </p:cNvPr>
          <p:cNvSpPr>
            <a:spLocks/>
          </p:cNvSpPr>
          <p:nvPr/>
        </p:nvSpPr>
        <p:spPr bwMode="auto">
          <a:xfrm>
            <a:off x="1460500" y="3130550"/>
            <a:ext cx="125413" cy="144463"/>
          </a:xfrm>
          <a:custGeom>
            <a:avLst/>
            <a:gdLst>
              <a:gd name="T0" fmla="*/ 78 w 79"/>
              <a:gd name="T1" fmla="*/ 3 h 91"/>
              <a:gd name="T2" fmla="*/ 78 w 79"/>
              <a:gd name="T3" fmla="*/ 3 h 91"/>
              <a:gd name="T4" fmla="*/ 77 w 79"/>
              <a:gd name="T5" fmla="*/ 3 h 91"/>
              <a:gd name="T6" fmla="*/ 74 w 79"/>
              <a:gd name="T7" fmla="*/ 2 h 91"/>
              <a:gd name="T8" fmla="*/ 72 w 79"/>
              <a:gd name="T9" fmla="*/ 2 h 91"/>
              <a:gd name="T10" fmla="*/ 69 w 79"/>
              <a:gd name="T11" fmla="*/ 1 h 91"/>
              <a:gd name="T12" fmla="*/ 65 w 79"/>
              <a:gd name="T13" fmla="*/ 1 h 91"/>
              <a:gd name="T14" fmla="*/ 60 w 79"/>
              <a:gd name="T15" fmla="*/ 1 h 91"/>
              <a:gd name="T16" fmla="*/ 56 w 79"/>
              <a:gd name="T17" fmla="*/ 0 h 91"/>
              <a:gd name="T18" fmla="*/ 50 w 79"/>
              <a:gd name="T19" fmla="*/ 0 h 91"/>
              <a:gd name="T20" fmla="*/ 44 w 79"/>
              <a:gd name="T21" fmla="*/ 1 h 91"/>
              <a:gd name="T22" fmla="*/ 38 w 79"/>
              <a:gd name="T23" fmla="*/ 1 h 91"/>
              <a:gd name="T24" fmla="*/ 31 w 79"/>
              <a:gd name="T25" fmla="*/ 2 h 91"/>
              <a:gd name="T26" fmla="*/ 25 w 79"/>
              <a:gd name="T27" fmla="*/ 3 h 91"/>
              <a:gd name="T28" fmla="*/ 18 w 79"/>
              <a:gd name="T29" fmla="*/ 6 h 91"/>
              <a:gd name="T30" fmla="*/ 11 w 79"/>
              <a:gd name="T31" fmla="*/ 8 h 91"/>
              <a:gd name="T32" fmla="*/ 4 w 79"/>
              <a:gd name="T33" fmla="*/ 12 h 91"/>
              <a:gd name="T34" fmla="*/ 4 w 79"/>
              <a:gd name="T35" fmla="*/ 13 h 91"/>
              <a:gd name="T36" fmla="*/ 3 w 79"/>
              <a:gd name="T37" fmla="*/ 17 h 91"/>
              <a:gd name="T38" fmla="*/ 1 w 79"/>
              <a:gd name="T39" fmla="*/ 26 h 91"/>
              <a:gd name="T40" fmla="*/ 0 w 79"/>
              <a:gd name="T41" fmla="*/ 35 h 91"/>
              <a:gd name="T42" fmla="*/ 0 w 79"/>
              <a:gd name="T43" fmla="*/ 47 h 91"/>
              <a:gd name="T44" fmla="*/ 0 w 79"/>
              <a:gd name="T45" fmla="*/ 61 h 91"/>
              <a:gd name="T46" fmla="*/ 2 w 79"/>
              <a:gd name="T47" fmla="*/ 75 h 91"/>
              <a:gd name="T48" fmla="*/ 6 w 79"/>
              <a:gd name="T49" fmla="*/ 89 h 91"/>
              <a:gd name="T50" fmla="*/ 7 w 79"/>
              <a:gd name="T51" fmla="*/ 89 h 91"/>
              <a:gd name="T52" fmla="*/ 8 w 79"/>
              <a:gd name="T53" fmla="*/ 89 h 91"/>
              <a:gd name="T54" fmla="*/ 9 w 79"/>
              <a:gd name="T55" fmla="*/ 89 h 91"/>
              <a:gd name="T56" fmla="*/ 11 w 79"/>
              <a:gd name="T57" fmla="*/ 89 h 91"/>
              <a:gd name="T58" fmla="*/ 15 w 79"/>
              <a:gd name="T59" fmla="*/ 88 h 91"/>
              <a:gd name="T60" fmla="*/ 18 w 79"/>
              <a:gd name="T61" fmla="*/ 88 h 91"/>
              <a:gd name="T62" fmla="*/ 22 w 79"/>
              <a:gd name="T63" fmla="*/ 88 h 91"/>
              <a:gd name="T64" fmla="*/ 27 w 79"/>
              <a:gd name="T65" fmla="*/ 88 h 91"/>
              <a:gd name="T66" fmla="*/ 32 w 79"/>
              <a:gd name="T67" fmla="*/ 88 h 91"/>
              <a:gd name="T68" fmla="*/ 38 w 79"/>
              <a:gd name="T69" fmla="*/ 88 h 91"/>
              <a:gd name="T70" fmla="*/ 44 w 79"/>
              <a:gd name="T71" fmla="*/ 88 h 91"/>
              <a:gd name="T72" fmla="*/ 50 w 79"/>
              <a:gd name="T73" fmla="*/ 88 h 91"/>
              <a:gd name="T74" fmla="*/ 57 w 79"/>
              <a:gd name="T75" fmla="*/ 89 h 91"/>
              <a:gd name="T76" fmla="*/ 64 w 79"/>
              <a:gd name="T77" fmla="*/ 89 h 91"/>
              <a:gd name="T78" fmla="*/ 71 w 79"/>
              <a:gd name="T79" fmla="*/ 90 h 91"/>
              <a:gd name="T80" fmla="*/ 79 w 79"/>
              <a:gd name="T81" fmla="*/ 91 h 91"/>
              <a:gd name="T82" fmla="*/ 79 w 79"/>
              <a:gd name="T83" fmla="*/ 89 h 91"/>
              <a:gd name="T84" fmla="*/ 78 w 79"/>
              <a:gd name="T85" fmla="*/ 82 h 91"/>
              <a:gd name="T86" fmla="*/ 77 w 79"/>
              <a:gd name="T87" fmla="*/ 70 h 91"/>
              <a:gd name="T88" fmla="*/ 76 w 79"/>
              <a:gd name="T89" fmla="*/ 57 h 91"/>
              <a:gd name="T90" fmla="*/ 76 w 79"/>
              <a:gd name="T91" fmla="*/ 43 h 91"/>
              <a:gd name="T92" fmla="*/ 76 w 79"/>
              <a:gd name="T93" fmla="*/ 29 h 91"/>
              <a:gd name="T94" fmla="*/ 77 w 79"/>
              <a:gd name="T95" fmla="*/ 15 h 91"/>
              <a:gd name="T96" fmla="*/ 78 w 79"/>
              <a:gd name="T97" fmla="*/ 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 h="91">
                <a:moveTo>
                  <a:pt x="78" y="3"/>
                </a:moveTo>
                <a:lnTo>
                  <a:pt x="78" y="3"/>
                </a:lnTo>
                <a:lnTo>
                  <a:pt x="77" y="3"/>
                </a:lnTo>
                <a:lnTo>
                  <a:pt x="74" y="2"/>
                </a:lnTo>
                <a:lnTo>
                  <a:pt x="72" y="2"/>
                </a:lnTo>
                <a:lnTo>
                  <a:pt x="69" y="1"/>
                </a:lnTo>
                <a:lnTo>
                  <a:pt x="65" y="1"/>
                </a:lnTo>
                <a:lnTo>
                  <a:pt x="60" y="1"/>
                </a:lnTo>
                <a:lnTo>
                  <a:pt x="56" y="0"/>
                </a:lnTo>
                <a:lnTo>
                  <a:pt x="50" y="0"/>
                </a:lnTo>
                <a:lnTo>
                  <a:pt x="44" y="1"/>
                </a:lnTo>
                <a:lnTo>
                  <a:pt x="38" y="1"/>
                </a:lnTo>
                <a:lnTo>
                  <a:pt x="31" y="2"/>
                </a:lnTo>
                <a:lnTo>
                  <a:pt x="25" y="3"/>
                </a:lnTo>
                <a:lnTo>
                  <a:pt x="18" y="6"/>
                </a:lnTo>
                <a:lnTo>
                  <a:pt x="11" y="8"/>
                </a:lnTo>
                <a:lnTo>
                  <a:pt x="4" y="12"/>
                </a:lnTo>
                <a:lnTo>
                  <a:pt x="4" y="13"/>
                </a:lnTo>
                <a:lnTo>
                  <a:pt x="3" y="17"/>
                </a:lnTo>
                <a:lnTo>
                  <a:pt x="1" y="26"/>
                </a:lnTo>
                <a:lnTo>
                  <a:pt x="0" y="35"/>
                </a:lnTo>
                <a:lnTo>
                  <a:pt x="0" y="47"/>
                </a:lnTo>
                <a:lnTo>
                  <a:pt x="0" y="61"/>
                </a:lnTo>
                <a:lnTo>
                  <a:pt x="2" y="75"/>
                </a:lnTo>
                <a:lnTo>
                  <a:pt x="6" y="89"/>
                </a:lnTo>
                <a:lnTo>
                  <a:pt x="7" y="89"/>
                </a:lnTo>
                <a:lnTo>
                  <a:pt x="8" y="89"/>
                </a:lnTo>
                <a:lnTo>
                  <a:pt x="9" y="89"/>
                </a:lnTo>
                <a:lnTo>
                  <a:pt x="11" y="89"/>
                </a:lnTo>
                <a:lnTo>
                  <a:pt x="15" y="88"/>
                </a:lnTo>
                <a:lnTo>
                  <a:pt x="18" y="88"/>
                </a:lnTo>
                <a:lnTo>
                  <a:pt x="22" y="88"/>
                </a:lnTo>
                <a:lnTo>
                  <a:pt x="27" y="88"/>
                </a:lnTo>
                <a:lnTo>
                  <a:pt x="32" y="88"/>
                </a:lnTo>
                <a:lnTo>
                  <a:pt x="38" y="88"/>
                </a:lnTo>
                <a:lnTo>
                  <a:pt x="44" y="88"/>
                </a:lnTo>
                <a:lnTo>
                  <a:pt x="50" y="88"/>
                </a:lnTo>
                <a:lnTo>
                  <a:pt x="57" y="89"/>
                </a:lnTo>
                <a:lnTo>
                  <a:pt x="64" y="89"/>
                </a:lnTo>
                <a:lnTo>
                  <a:pt x="71" y="90"/>
                </a:lnTo>
                <a:lnTo>
                  <a:pt x="79" y="91"/>
                </a:lnTo>
                <a:lnTo>
                  <a:pt x="79" y="89"/>
                </a:lnTo>
                <a:lnTo>
                  <a:pt x="78" y="82"/>
                </a:lnTo>
                <a:lnTo>
                  <a:pt x="77" y="70"/>
                </a:lnTo>
                <a:lnTo>
                  <a:pt x="76" y="57"/>
                </a:lnTo>
                <a:lnTo>
                  <a:pt x="76" y="43"/>
                </a:lnTo>
                <a:lnTo>
                  <a:pt x="76" y="29"/>
                </a:lnTo>
                <a:lnTo>
                  <a:pt x="77" y="15"/>
                </a:lnTo>
                <a:lnTo>
                  <a:pt x="78" y="3"/>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26" name="Freeform 122">
            <a:extLst>
              <a:ext uri="{FF2B5EF4-FFF2-40B4-BE49-F238E27FC236}">
                <a16:creationId xmlns:a16="http://schemas.microsoft.com/office/drawing/2014/main" id="{65EEA08C-D455-0C6C-B1BB-C2FEABCAD7BC}"/>
              </a:ext>
            </a:extLst>
          </p:cNvPr>
          <p:cNvSpPr>
            <a:spLocks/>
          </p:cNvSpPr>
          <p:nvPr/>
        </p:nvSpPr>
        <p:spPr bwMode="auto">
          <a:xfrm>
            <a:off x="1473200" y="3171825"/>
            <a:ext cx="209550" cy="142875"/>
          </a:xfrm>
          <a:custGeom>
            <a:avLst/>
            <a:gdLst>
              <a:gd name="T0" fmla="*/ 1 w 132"/>
              <a:gd name="T1" fmla="*/ 67 h 90"/>
              <a:gd name="T2" fmla="*/ 0 w 132"/>
              <a:gd name="T3" fmla="*/ 78 h 90"/>
              <a:gd name="T4" fmla="*/ 86 w 132"/>
              <a:gd name="T5" fmla="*/ 90 h 90"/>
              <a:gd name="T6" fmla="*/ 86 w 132"/>
              <a:gd name="T7" fmla="*/ 90 h 90"/>
              <a:gd name="T8" fmla="*/ 89 w 132"/>
              <a:gd name="T9" fmla="*/ 88 h 90"/>
              <a:gd name="T10" fmla="*/ 91 w 132"/>
              <a:gd name="T11" fmla="*/ 87 h 90"/>
              <a:gd name="T12" fmla="*/ 94 w 132"/>
              <a:gd name="T13" fmla="*/ 85 h 90"/>
              <a:gd name="T14" fmla="*/ 98 w 132"/>
              <a:gd name="T15" fmla="*/ 83 h 90"/>
              <a:gd name="T16" fmla="*/ 103 w 132"/>
              <a:gd name="T17" fmla="*/ 79 h 90"/>
              <a:gd name="T18" fmla="*/ 107 w 132"/>
              <a:gd name="T19" fmla="*/ 74 h 90"/>
              <a:gd name="T20" fmla="*/ 112 w 132"/>
              <a:gd name="T21" fmla="*/ 71 h 90"/>
              <a:gd name="T22" fmla="*/ 117 w 132"/>
              <a:gd name="T23" fmla="*/ 65 h 90"/>
              <a:gd name="T24" fmla="*/ 121 w 132"/>
              <a:gd name="T25" fmla="*/ 59 h 90"/>
              <a:gd name="T26" fmla="*/ 125 w 132"/>
              <a:gd name="T27" fmla="*/ 53 h 90"/>
              <a:gd name="T28" fmla="*/ 128 w 132"/>
              <a:gd name="T29" fmla="*/ 46 h 90"/>
              <a:gd name="T30" fmla="*/ 131 w 132"/>
              <a:gd name="T31" fmla="*/ 39 h 90"/>
              <a:gd name="T32" fmla="*/ 132 w 132"/>
              <a:gd name="T33" fmla="*/ 31 h 90"/>
              <a:gd name="T34" fmla="*/ 132 w 132"/>
              <a:gd name="T35" fmla="*/ 22 h 90"/>
              <a:gd name="T36" fmla="*/ 129 w 132"/>
              <a:gd name="T37" fmla="*/ 12 h 90"/>
              <a:gd name="T38" fmla="*/ 129 w 132"/>
              <a:gd name="T39" fmla="*/ 12 h 90"/>
              <a:gd name="T40" fmla="*/ 128 w 132"/>
              <a:gd name="T41" fmla="*/ 10 h 90"/>
              <a:gd name="T42" fmla="*/ 127 w 132"/>
              <a:gd name="T43" fmla="*/ 9 h 90"/>
              <a:gd name="T44" fmla="*/ 126 w 132"/>
              <a:gd name="T45" fmla="*/ 7 h 90"/>
              <a:gd name="T46" fmla="*/ 124 w 132"/>
              <a:gd name="T47" fmla="*/ 3 h 90"/>
              <a:gd name="T48" fmla="*/ 120 w 132"/>
              <a:gd name="T49" fmla="*/ 2 h 90"/>
              <a:gd name="T50" fmla="*/ 117 w 132"/>
              <a:gd name="T51" fmla="*/ 0 h 90"/>
              <a:gd name="T52" fmla="*/ 113 w 132"/>
              <a:gd name="T53" fmla="*/ 0 h 90"/>
              <a:gd name="T54" fmla="*/ 113 w 132"/>
              <a:gd name="T55" fmla="*/ 1 h 90"/>
              <a:gd name="T56" fmla="*/ 114 w 132"/>
              <a:gd name="T57" fmla="*/ 4 h 90"/>
              <a:gd name="T58" fmla="*/ 117 w 132"/>
              <a:gd name="T59" fmla="*/ 11 h 90"/>
              <a:gd name="T60" fmla="*/ 118 w 132"/>
              <a:gd name="T61" fmla="*/ 18 h 90"/>
              <a:gd name="T62" fmla="*/ 118 w 132"/>
              <a:gd name="T63" fmla="*/ 29 h 90"/>
              <a:gd name="T64" fmla="*/ 117 w 132"/>
              <a:gd name="T65" fmla="*/ 39 h 90"/>
              <a:gd name="T66" fmla="*/ 114 w 132"/>
              <a:gd name="T67" fmla="*/ 51 h 90"/>
              <a:gd name="T68" fmla="*/ 108 w 132"/>
              <a:gd name="T69" fmla="*/ 63 h 90"/>
              <a:gd name="T70" fmla="*/ 108 w 132"/>
              <a:gd name="T71" fmla="*/ 63 h 90"/>
              <a:gd name="T72" fmla="*/ 108 w 132"/>
              <a:gd name="T73" fmla="*/ 64 h 90"/>
              <a:gd name="T74" fmla="*/ 107 w 132"/>
              <a:gd name="T75" fmla="*/ 64 h 90"/>
              <a:gd name="T76" fmla="*/ 106 w 132"/>
              <a:gd name="T77" fmla="*/ 65 h 90"/>
              <a:gd name="T78" fmla="*/ 105 w 132"/>
              <a:gd name="T79" fmla="*/ 66 h 90"/>
              <a:gd name="T80" fmla="*/ 103 w 132"/>
              <a:gd name="T81" fmla="*/ 67 h 90"/>
              <a:gd name="T82" fmla="*/ 100 w 132"/>
              <a:gd name="T83" fmla="*/ 69 h 90"/>
              <a:gd name="T84" fmla="*/ 98 w 132"/>
              <a:gd name="T85" fmla="*/ 70 h 90"/>
              <a:gd name="T86" fmla="*/ 96 w 132"/>
              <a:gd name="T87" fmla="*/ 70 h 90"/>
              <a:gd name="T88" fmla="*/ 92 w 132"/>
              <a:gd name="T89" fmla="*/ 71 h 90"/>
              <a:gd name="T90" fmla="*/ 90 w 132"/>
              <a:gd name="T91" fmla="*/ 72 h 90"/>
              <a:gd name="T92" fmla="*/ 85 w 132"/>
              <a:gd name="T93" fmla="*/ 72 h 90"/>
              <a:gd name="T94" fmla="*/ 82 w 132"/>
              <a:gd name="T95" fmla="*/ 72 h 90"/>
              <a:gd name="T96" fmla="*/ 78 w 132"/>
              <a:gd name="T97" fmla="*/ 72 h 90"/>
              <a:gd name="T98" fmla="*/ 73 w 132"/>
              <a:gd name="T99" fmla="*/ 72 h 90"/>
              <a:gd name="T100" fmla="*/ 69 w 132"/>
              <a:gd name="T101" fmla="*/ 71 h 90"/>
              <a:gd name="T102" fmla="*/ 69 w 132"/>
              <a:gd name="T103" fmla="*/ 83 h 90"/>
              <a:gd name="T104" fmla="*/ 3 w 132"/>
              <a:gd name="T105" fmla="*/ 76 h 90"/>
              <a:gd name="T106" fmla="*/ 1 w 132"/>
              <a:gd name="T107" fmla="*/ 6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90">
                <a:moveTo>
                  <a:pt x="1" y="67"/>
                </a:moveTo>
                <a:lnTo>
                  <a:pt x="0" y="78"/>
                </a:lnTo>
                <a:lnTo>
                  <a:pt x="86" y="90"/>
                </a:lnTo>
                <a:lnTo>
                  <a:pt x="86" y="90"/>
                </a:lnTo>
                <a:lnTo>
                  <a:pt x="89" y="88"/>
                </a:lnTo>
                <a:lnTo>
                  <a:pt x="91" y="87"/>
                </a:lnTo>
                <a:lnTo>
                  <a:pt x="94" y="85"/>
                </a:lnTo>
                <a:lnTo>
                  <a:pt x="98" y="83"/>
                </a:lnTo>
                <a:lnTo>
                  <a:pt x="103" y="79"/>
                </a:lnTo>
                <a:lnTo>
                  <a:pt x="107" y="74"/>
                </a:lnTo>
                <a:lnTo>
                  <a:pt x="112" y="71"/>
                </a:lnTo>
                <a:lnTo>
                  <a:pt x="117" y="65"/>
                </a:lnTo>
                <a:lnTo>
                  <a:pt x="121" y="59"/>
                </a:lnTo>
                <a:lnTo>
                  <a:pt x="125" y="53"/>
                </a:lnTo>
                <a:lnTo>
                  <a:pt x="128" y="46"/>
                </a:lnTo>
                <a:lnTo>
                  <a:pt x="131" y="39"/>
                </a:lnTo>
                <a:lnTo>
                  <a:pt x="132" y="31"/>
                </a:lnTo>
                <a:lnTo>
                  <a:pt x="132" y="22"/>
                </a:lnTo>
                <a:lnTo>
                  <a:pt x="129" y="12"/>
                </a:lnTo>
                <a:lnTo>
                  <a:pt x="129" y="12"/>
                </a:lnTo>
                <a:lnTo>
                  <a:pt x="128" y="10"/>
                </a:lnTo>
                <a:lnTo>
                  <a:pt x="127" y="9"/>
                </a:lnTo>
                <a:lnTo>
                  <a:pt x="126" y="7"/>
                </a:lnTo>
                <a:lnTo>
                  <a:pt x="124" y="3"/>
                </a:lnTo>
                <a:lnTo>
                  <a:pt x="120" y="2"/>
                </a:lnTo>
                <a:lnTo>
                  <a:pt x="117" y="0"/>
                </a:lnTo>
                <a:lnTo>
                  <a:pt x="113" y="0"/>
                </a:lnTo>
                <a:lnTo>
                  <a:pt x="113" y="1"/>
                </a:lnTo>
                <a:lnTo>
                  <a:pt x="114" y="4"/>
                </a:lnTo>
                <a:lnTo>
                  <a:pt x="117" y="11"/>
                </a:lnTo>
                <a:lnTo>
                  <a:pt x="118" y="18"/>
                </a:lnTo>
                <a:lnTo>
                  <a:pt x="118" y="29"/>
                </a:lnTo>
                <a:lnTo>
                  <a:pt x="117" y="39"/>
                </a:lnTo>
                <a:lnTo>
                  <a:pt x="114" y="51"/>
                </a:lnTo>
                <a:lnTo>
                  <a:pt x="108" y="63"/>
                </a:lnTo>
                <a:lnTo>
                  <a:pt x="108" y="63"/>
                </a:lnTo>
                <a:lnTo>
                  <a:pt x="108" y="64"/>
                </a:lnTo>
                <a:lnTo>
                  <a:pt x="107" y="64"/>
                </a:lnTo>
                <a:lnTo>
                  <a:pt x="106" y="65"/>
                </a:lnTo>
                <a:lnTo>
                  <a:pt x="105" y="66"/>
                </a:lnTo>
                <a:lnTo>
                  <a:pt x="103" y="67"/>
                </a:lnTo>
                <a:lnTo>
                  <a:pt x="100" y="69"/>
                </a:lnTo>
                <a:lnTo>
                  <a:pt x="98" y="70"/>
                </a:lnTo>
                <a:lnTo>
                  <a:pt x="96" y="70"/>
                </a:lnTo>
                <a:lnTo>
                  <a:pt x="92" y="71"/>
                </a:lnTo>
                <a:lnTo>
                  <a:pt x="90" y="72"/>
                </a:lnTo>
                <a:lnTo>
                  <a:pt x="85" y="72"/>
                </a:lnTo>
                <a:lnTo>
                  <a:pt x="82" y="72"/>
                </a:lnTo>
                <a:lnTo>
                  <a:pt x="78" y="72"/>
                </a:lnTo>
                <a:lnTo>
                  <a:pt x="73" y="72"/>
                </a:lnTo>
                <a:lnTo>
                  <a:pt x="69" y="71"/>
                </a:lnTo>
                <a:lnTo>
                  <a:pt x="69" y="83"/>
                </a:lnTo>
                <a:lnTo>
                  <a:pt x="3" y="76"/>
                </a:lnTo>
                <a:lnTo>
                  <a:pt x="1" y="67"/>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27" name="Freeform 123">
            <a:extLst>
              <a:ext uri="{FF2B5EF4-FFF2-40B4-BE49-F238E27FC236}">
                <a16:creationId xmlns:a16="http://schemas.microsoft.com/office/drawing/2014/main" id="{1F4AD8B5-9D17-11FF-6F0E-CF048C040FD6}"/>
              </a:ext>
            </a:extLst>
          </p:cNvPr>
          <p:cNvSpPr>
            <a:spLocks/>
          </p:cNvSpPr>
          <p:nvPr/>
        </p:nvSpPr>
        <p:spPr bwMode="auto">
          <a:xfrm>
            <a:off x="1447800" y="3311525"/>
            <a:ext cx="152400" cy="49213"/>
          </a:xfrm>
          <a:custGeom>
            <a:avLst/>
            <a:gdLst>
              <a:gd name="T0" fmla="*/ 96 w 96"/>
              <a:gd name="T1" fmla="*/ 11 h 31"/>
              <a:gd name="T2" fmla="*/ 1 w 96"/>
              <a:gd name="T3" fmla="*/ 0 h 31"/>
              <a:gd name="T4" fmla="*/ 0 w 96"/>
              <a:gd name="T5" fmla="*/ 11 h 31"/>
              <a:gd name="T6" fmla="*/ 93 w 96"/>
              <a:gd name="T7" fmla="*/ 31 h 31"/>
              <a:gd name="T8" fmla="*/ 96 w 96"/>
              <a:gd name="T9" fmla="*/ 11 h 31"/>
            </a:gdLst>
            <a:ahLst/>
            <a:cxnLst>
              <a:cxn ang="0">
                <a:pos x="T0" y="T1"/>
              </a:cxn>
              <a:cxn ang="0">
                <a:pos x="T2" y="T3"/>
              </a:cxn>
              <a:cxn ang="0">
                <a:pos x="T4" y="T5"/>
              </a:cxn>
              <a:cxn ang="0">
                <a:pos x="T6" y="T7"/>
              </a:cxn>
              <a:cxn ang="0">
                <a:pos x="T8" y="T9"/>
              </a:cxn>
            </a:cxnLst>
            <a:rect l="0" t="0" r="r" b="b"/>
            <a:pathLst>
              <a:path w="96" h="31">
                <a:moveTo>
                  <a:pt x="96" y="11"/>
                </a:moveTo>
                <a:lnTo>
                  <a:pt x="1" y="0"/>
                </a:lnTo>
                <a:lnTo>
                  <a:pt x="0" y="11"/>
                </a:lnTo>
                <a:lnTo>
                  <a:pt x="93" y="31"/>
                </a:lnTo>
                <a:lnTo>
                  <a:pt x="96"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28" name="Freeform 124">
            <a:extLst>
              <a:ext uri="{FF2B5EF4-FFF2-40B4-BE49-F238E27FC236}">
                <a16:creationId xmlns:a16="http://schemas.microsoft.com/office/drawing/2014/main" id="{DEE18DFE-2839-399F-9117-ED28A63D51CF}"/>
              </a:ext>
            </a:extLst>
          </p:cNvPr>
          <p:cNvSpPr>
            <a:spLocks/>
          </p:cNvSpPr>
          <p:nvPr/>
        </p:nvSpPr>
        <p:spPr bwMode="auto">
          <a:xfrm>
            <a:off x="1522413" y="3327400"/>
            <a:ext cx="66675" cy="22225"/>
          </a:xfrm>
          <a:custGeom>
            <a:avLst/>
            <a:gdLst>
              <a:gd name="T0" fmla="*/ 42 w 42"/>
              <a:gd name="T1" fmla="*/ 6 h 14"/>
              <a:gd name="T2" fmla="*/ 2 w 42"/>
              <a:gd name="T3" fmla="*/ 0 h 14"/>
              <a:gd name="T4" fmla="*/ 0 w 42"/>
              <a:gd name="T5" fmla="*/ 6 h 14"/>
              <a:gd name="T6" fmla="*/ 40 w 42"/>
              <a:gd name="T7" fmla="*/ 14 h 14"/>
              <a:gd name="T8" fmla="*/ 42 w 42"/>
              <a:gd name="T9" fmla="*/ 6 h 14"/>
            </a:gdLst>
            <a:ahLst/>
            <a:cxnLst>
              <a:cxn ang="0">
                <a:pos x="T0" y="T1"/>
              </a:cxn>
              <a:cxn ang="0">
                <a:pos x="T2" y="T3"/>
              </a:cxn>
              <a:cxn ang="0">
                <a:pos x="T4" y="T5"/>
              </a:cxn>
              <a:cxn ang="0">
                <a:pos x="T6" y="T7"/>
              </a:cxn>
              <a:cxn ang="0">
                <a:pos x="T8" y="T9"/>
              </a:cxn>
            </a:cxnLst>
            <a:rect l="0" t="0" r="r" b="b"/>
            <a:pathLst>
              <a:path w="42" h="14">
                <a:moveTo>
                  <a:pt x="42" y="6"/>
                </a:moveTo>
                <a:lnTo>
                  <a:pt x="2" y="0"/>
                </a:lnTo>
                <a:lnTo>
                  <a:pt x="0" y="6"/>
                </a:lnTo>
                <a:lnTo>
                  <a:pt x="40" y="14"/>
                </a:lnTo>
                <a:lnTo>
                  <a:pt x="42" y="6"/>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29" name="Freeform 125">
            <a:extLst>
              <a:ext uri="{FF2B5EF4-FFF2-40B4-BE49-F238E27FC236}">
                <a16:creationId xmlns:a16="http://schemas.microsoft.com/office/drawing/2014/main" id="{0950B087-B296-0A19-DF08-DE3B5EE2C69A}"/>
              </a:ext>
            </a:extLst>
          </p:cNvPr>
          <p:cNvSpPr>
            <a:spLocks/>
          </p:cNvSpPr>
          <p:nvPr/>
        </p:nvSpPr>
        <p:spPr bwMode="auto">
          <a:xfrm>
            <a:off x="1455738" y="3316288"/>
            <a:ext cx="44450" cy="15875"/>
          </a:xfrm>
          <a:custGeom>
            <a:avLst/>
            <a:gdLst>
              <a:gd name="T0" fmla="*/ 28 w 28"/>
              <a:gd name="T1" fmla="*/ 4 h 10"/>
              <a:gd name="T2" fmla="*/ 0 w 28"/>
              <a:gd name="T3" fmla="*/ 0 h 10"/>
              <a:gd name="T4" fmla="*/ 0 w 28"/>
              <a:gd name="T5" fmla="*/ 6 h 10"/>
              <a:gd name="T6" fmla="*/ 27 w 28"/>
              <a:gd name="T7" fmla="*/ 10 h 10"/>
              <a:gd name="T8" fmla="*/ 28 w 28"/>
              <a:gd name="T9" fmla="*/ 4 h 10"/>
            </a:gdLst>
            <a:ahLst/>
            <a:cxnLst>
              <a:cxn ang="0">
                <a:pos x="T0" y="T1"/>
              </a:cxn>
              <a:cxn ang="0">
                <a:pos x="T2" y="T3"/>
              </a:cxn>
              <a:cxn ang="0">
                <a:pos x="T4" y="T5"/>
              </a:cxn>
              <a:cxn ang="0">
                <a:pos x="T6" y="T7"/>
              </a:cxn>
              <a:cxn ang="0">
                <a:pos x="T8" y="T9"/>
              </a:cxn>
            </a:cxnLst>
            <a:rect l="0" t="0" r="r" b="b"/>
            <a:pathLst>
              <a:path w="28" h="10">
                <a:moveTo>
                  <a:pt x="28" y="4"/>
                </a:moveTo>
                <a:lnTo>
                  <a:pt x="0" y="0"/>
                </a:lnTo>
                <a:lnTo>
                  <a:pt x="0" y="6"/>
                </a:lnTo>
                <a:lnTo>
                  <a:pt x="27" y="10"/>
                </a:lnTo>
                <a:lnTo>
                  <a:pt x="28" y="4"/>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30" name="Freeform 126">
            <a:extLst>
              <a:ext uri="{FF2B5EF4-FFF2-40B4-BE49-F238E27FC236}">
                <a16:creationId xmlns:a16="http://schemas.microsoft.com/office/drawing/2014/main" id="{B5CF95F0-5F7E-6C68-4AA2-88C75549AAB1}"/>
              </a:ext>
            </a:extLst>
          </p:cNvPr>
          <p:cNvSpPr>
            <a:spLocks/>
          </p:cNvSpPr>
          <p:nvPr/>
        </p:nvSpPr>
        <p:spPr bwMode="auto">
          <a:xfrm>
            <a:off x="1347788" y="3332163"/>
            <a:ext cx="257175" cy="85725"/>
          </a:xfrm>
          <a:custGeom>
            <a:avLst/>
            <a:gdLst>
              <a:gd name="T0" fmla="*/ 0 w 162"/>
              <a:gd name="T1" fmla="*/ 17 h 54"/>
              <a:gd name="T2" fmla="*/ 0 w 162"/>
              <a:gd name="T3" fmla="*/ 17 h 54"/>
              <a:gd name="T4" fmla="*/ 1 w 162"/>
              <a:gd name="T5" fmla="*/ 17 h 54"/>
              <a:gd name="T6" fmla="*/ 2 w 162"/>
              <a:gd name="T7" fmla="*/ 17 h 54"/>
              <a:gd name="T8" fmla="*/ 4 w 162"/>
              <a:gd name="T9" fmla="*/ 15 h 54"/>
              <a:gd name="T10" fmla="*/ 7 w 162"/>
              <a:gd name="T11" fmla="*/ 15 h 54"/>
              <a:gd name="T12" fmla="*/ 10 w 162"/>
              <a:gd name="T13" fmla="*/ 14 h 54"/>
              <a:gd name="T14" fmla="*/ 14 w 162"/>
              <a:gd name="T15" fmla="*/ 14 h 54"/>
              <a:gd name="T16" fmla="*/ 17 w 162"/>
              <a:gd name="T17" fmla="*/ 13 h 54"/>
              <a:gd name="T18" fmla="*/ 21 w 162"/>
              <a:gd name="T19" fmla="*/ 12 h 54"/>
              <a:gd name="T20" fmla="*/ 24 w 162"/>
              <a:gd name="T21" fmla="*/ 11 h 54"/>
              <a:gd name="T22" fmla="*/ 28 w 162"/>
              <a:gd name="T23" fmla="*/ 10 h 54"/>
              <a:gd name="T24" fmla="*/ 31 w 162"/>
              <a:gd name="T25" fmla="*/ 8 h 54"/>
              <a:gd name="T26" fmla="*/ 35 w 162"/>
              <a:gd name="T27" fmla="*/ 6 h 54"/>
              <a:gd name="T28" fmla="*/ 37 w 162"/>
              <a:gd name="T29" fmla="*/ 5 h 54"/>
              <a:gd name="T30" fmla="*/ 40 w 162"/>
              <a:gd name="T31" fmla="*/ 3 h 54"/>
              <a:gd name="T32" fmla="*/ 43 w 162"/>
              <a:gd name="T33" fmla="*/ 0 h 54"/>
              <a:gd name="T34" fmla="*/ 162 w 162"/>
              <a:gd name="T35" fmla="*/ 28 h 54"/>
              <a:gd name="T36" fmla="*/ 162 w 162"/>
              <a:gd name="T37" fmla="*/ 28 h 54"/>
              <a:gd name="T38" fmla="*/ 161 w 162"/>
              <a:gd name="T39" fmla="*/ 28 h 54"/>
              <a:gd name="T40" fmla="*/ 159 w 162"/>
              <a:gd name="T41" fmla="*/ 29 h 54"/>
              <a:gd name="T42" fmla="*/ 158 w 162"/>
              <a:gd name="T43" fmla="*/ 31 h 54"/>
              <a:gd name="T44" fmla="*/ 157 w 162"/>
              <a:gd name="T45" fmla="*/ 33 h 54"/>
              <a:gd name="T46" fmla="*/ 155 w 162"/>
              <a:gd name="T47" fmla="*/ 34 h 54"/>
              <a:gd name="T48" fmla="*/ 152 w 162"/>
              <a:gd name="T49" fmla="*/ 36 h 54"/>
              <a:gd name="T50" fmla="*/ 150 w 162"/>
              <a:gd name="T51" fmla="*/ 39 h 54"/>
              <a:gd name="T52" fmla="*/ 147 w 162"/>
              <a:gd name="T53" fmla="*/ 41 h 54"/>
              <a:gd name="T54" fmla="*/ 144 w 162"/>
              <a:gd name="T55" fmla="*/ 43 h 54"/>
              <a:gd name="T56" fmla="*/ 141 w 162"/>
              <a:gd name="T57" fmla="*/ 46 h 54"/>
              <a:gd name="T58" fmla="*/ 137 w 162"/>
              <a:gd name="T59" fmla="*/ 48 h 54"/>
              <a:gd name="T60" fmla="*/ 135 w 162"/>
              <a:gd name="T61" fmla="*/ 49 h 54"/>
              <a:gd name="T62" fmla="*/ 131 w 162"/>
              <a:gd name="T63" fmla="*/ 52 h 54"/>
              <a:gd name="T64" fmla="*/ 128 w 162"/>
              <a:gd name="T65" fmla="*/ 53 h 54"/>
              <a:gd name="T66" fmla="*/ 126 w 162"/>
              <a:gd name="T67" fmla="*/ 54 h 54"/>
              <a:gd name="T68" fmla="*/ 0 w 162"/>
              <a:gd name="T69" fmla="*/ 1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2" h="54">
                <a:moveTo>
                  <a:pt x="0" y="17"/>
                </a:moveTo>
                <a:lnTo>
                  <a:pt x="0" y="17"/>
                </a:lnTo>
                <a:lnTo>
                  <a:pt x="1" y="17"/>
                </a:lnTo>
                <a:lnTo>
                  <a:pt x="2" y="17"/>
                </a:lnTo>
                <a:lnTo>
                  <a:pt x="4" y="15"/>
                </a:lnTo>
                <a:lnTo>
                  <a:pt x="7" y="15"/>
                </a:lnTo>
                <a:lnTo>
                  <a:pt x="10" y="14"/>
                </a:lnTo>
                <a:lnTo>
                  <a:pt x="14" y="14"/>
                </a:lnTo>
                <a:lnTo>
                  <a:pt x="17" y="13"/>
                </a:lnTo>
                <a:lnTo>
                  <a:pt x="21" y="12"/>
                </a:lnTo>
                <a:lnTo>
                  <a:pt x="24" y="11"/>
                </a:lnTo>
                <a:lnTo>
                  <a:pt x="28" y="10"/>
                </a:lnTo>
                <a:lnTo>
                  <a:pt x="31" y="8"/>
                </a:lnTo>
                <a:lnTo>
                  <a:pt x="35" y="6"/>
                </a:lnTo>
                <a:lnTo>
                  <a:pt x="37" y="5"/>
                </a:lnTo>
                <a:lnTo>
                  <a:pt x="40" y="3"/>
                </a:lnTo>
                <a:lnTo>
                  <a:pt x="43" y="0"/>
                </a:lnTo>
                <a:lnTo>
                  <a:pt x="162" y="28"/>
                </a:lnTo>
                <a:lnTo>
                  <a:pt x="162" y="28"/>
                </a:lnTo>
                <a:lnTo>
                  <a:pt x="161" y="28"/>
                </a:lnTo>
                <a:lnTo>
                  <a:pt x="159" y="29"/>
                </a:lnTo>
                <a:lnTo>
                  <a:pt x="158" y="31"/>
                </a:lnTo>
                <a:lnTo>
                  <a:pt x="157" y="33"/>
                </a:lnTo>
                <a:lnTo>
                  <a:pt x="155" y="34"/>
                </a:lnTo>
                <a:lnTo>
                  <a:pt x="152" y="36"/>
                </a:lnTo>
                <a:lnTo>
                  <a:pt x="150" y="39"/>
                </a:lnTo>
                <a:lnTo>
                  <a:pt x="147" y="41"/>
                </a:lnTo>
                <a:lnTo>
                  <a:pt x="144" y="43"/>
                </a:lnTo>
                <a:lnTo>
                  <a:pt x="141" y="46"/>
                </a:lnTo>
                <a:lnTo>
                  <a:pt x="137" y="48"/>
                </a:lnTo>
                <a:lnTo>
                  <a:pt x="135" y="49"/>
                </a:lnTo>
                <a:lnTo>
                  <a:pt x="131" y="52"/>
                </a:lnTo>
                <a:lnTo>
                  <a:pt x="128" y="53"/>
                </a:lnTo>
                <a:lnTo>
                  <a:pt x="126" y="54"/>
                </a:lnTo>
                <a:lnTo>
                  <a:pt x="0" y="17"/>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31" name="Freeform 127">
            <a:extLst>
              <a:ext uri="{FF2B5EF4-FFF2-40B4-BE49-F238E27FC236}">
                <a16:creationId xmlns:a16="http://schemas.microsoft.com/office/drawing/2014/main" id="{1410250D-002B-9443-60F7-19B002DE8AAB}"/>
              </a:ext>
            </a:extLst>
          </p:cNvPr>
          <p:cNvSpPr>
            <a:spLocks/>
          </p:cNvSpPr>
          <p:nvPr/>
        </p:nvSpPr>
        <p:spPr bwMode="auto">
          <a:xfrm>
            <a:off x="1604963" y="3322638"/>
            <a:ext cx="90487" cy="41275"/>
          </a:xfrm>
          <a:custGeom>
            <a:avLst/>
            <a:gdLst>
              <a:gd name="T0" fmla="*/ 6 w 57"/>
              <a:gd name="T1" fmla="*/ 26 h 26"/>
              <a:gd name="T2" fmla="*/ 57 w 57"/>
              <a:gd name="T3" fmla="*/ 11 h 26"/>
              <a:gd name="T4" fmla="*/ 25 w 57"/>
              <a:gd name="T5" fmla="*/ 0 h 26"/>
              <a:gd name="T6" fmla="*/ 0 w 57"/>
              <a:gd name="T7" fmla="*/ 4 h 26"/>
              <a:gd name="T8" fmla="*/ 0 w 57"/>
              <a:gd name="T9" fmla="*/ 25 h 26"/>
              <a:gd name="T10" fmla="*/ 6 w 57"/>
              <a:gd name="T11" fmla="*/ 26 h 26"/>
            </a:gdLst>
            <a:ahLst/>
            <a:cxnLst>
              <a:cxn ang="0">
                <a:pos x="T0" y="T1"/>
              </a:cxn>
              <a:cxn ang="0">
                <a:pos x="T2" y="T3"/>
              </a:cxn>
              <a:cxn ang="0">
                <a:pos x="T4" y="T5"/>
              </a:cxn>
              <a:cxn ang="0">
                <a:pos x="T6" y="T7"/>
              </a:cxn>
              <a:cxn ang="0">
                <a:pos x="T8" y="T9"/>
              </a:cxn>
              <a:cxn ang="0">
                <a:pos x="T10" y="T11"/>
              </a:cxn>
            </a:cxnLst>
            <a:rect l="0" t="0" r="r" b="b"/>
            <a:pathLst>
              <a:path w="57" h="26">
                <a:moveTo>
                  <a:pt x="6" y="26"/>
                </a:moveTo>
                <a:lnTo>
                  <a:pt x="57" y="11"/>
                </a:lnTo>
                <a:lnTo>
                  <a:pt x="25" y="0"/>
                </a:lnTo>
                <a:lnTo>
                  <a:pt x="0" y="4"/>
                </a:lnTo>
                <a:lnTo>
                  <a:pt x="0" y="25"/>
                </a:lnTo>
                <a:lnTo>
                  <a:pt x="6" y="26"/>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32" name="Freeform 128">
            <a:extLst>
              <a:ext uri="{FF2B5EF4-FFF2-40B4-BE49-F238E27FC236}">
                <a16:creationId xmlns:a16="http://schemas.microsoft.com/office/drawing/2014/main" id="{3E38F702-B827-1230-E110-42AFC06C945F}"/>
              </a:ext>
            </a:extLst>
          </p:cNvPr>
          <p:cNvSpPr>
            <a:spLocks/>
          </p:cNvSpPr>
          <p:nvPr/>
        </p:nvSpPr>
        <p:spPr bwMode="auto">
          <a:xfrm>
            <a:off x="1365250" y="3146425"/>
            <a:ext cx="50800" cy="196850"/>
          </a:xfrm>
          <a:custGeom>
            <a:avLst/>
            <a:gdLst>
              <a:gd name="T0" fmla="*/ 32 w 32"/>
              <a:gd name="T1" fmla="*/ 4 h 124"/>
              <a:gd name="T2" fmla="*/ 32 w 32"/>
              <a:gd name="T3" fmla="*/ 3 h 124"/>
              <a:gd name="T4" fmla="*/ 31 w 32"/>
              <a:gd name="T5" fmla="*/ 3 h 124"/>
              <a:gd name="T6" fmla="*/ 31 w 32"/>
              <a:gd name="T7" fmla="*/ 3 h 124"/>
              <a:gd name="T8" fmla="*/ 29 w 32"/>
              <a:gd name="T9" fmla="*/ 3 h 124"/>
              <a:gd name="T10" fmla="*/ 27 w 32"/>
              <a:gd name="T11" fmla="*/ 2 h 124"/>
              <a:gd name="T12" fmla="*/ 26 w 32"/>
              <a:gd name="T13" fmla="*/ 2 h 124"/>
              <a:gd name="T14" fmla="*/ 24 w 32"/>
              <a:gd name="T15" fmla="*/ 0 h 124"/>
              <a:gd name="T16" fmla="*/ 22 w 32"/>
              <a:gd name="T17" fmla="*/ 0 h 124"/>
              <a:gd name="T18" fmla="*/ 20 w 32"/>
              <a:gd name="T19" fmla="*/ 0 h 124"/>
              <a:gd name="T20" fmla="*/ 18 w 32"/>
              <a:gd name="T21" fmla="*/ 0 h 124"/>
              <a:gd name="T22" fmla="*/ 14 w 32"/>
              <a:gd name="T23" fmla="*/ 0 h 124"/>
              <a:gd name="T24" fmla="*/ 12 w 32"/>
              <a:gd name="T25" fmla="*/ 2 h 124"/>
              <a:gd name="T26" fmla="*/ 10 w 32"/>
              <a:gd name="T27" fmla="*/ 2 h 124"/>
              <a:gd name="T28" fmla="*/ 6 w 32"/>
              <a:gd name="T29" fmla="*/ 3 h 124"/>
              <a:gd name="T30" fmla="*/ 4 w 32"/>
              <a:gd name="T31" fmla="*/ 4 h 124"/>
              <a:gd name="T32" fmla="*/ 0 w 32"/>
              <a:gd name="T33" fmla="*/ 6 h 124"/>
              <a:gd name="T34" fmla="*/ 0 w 32"/>
              <a:gd name="T35" fmla="*/ 124 h 124"/>
              <a:gd name="T36" fmla="*/ 1 w 32"/>
              <a:gd name="T37" fmla="*/ 124 h 124"/>
              <a:gd name="T38" fmla="*/ 1 w 32"/>
              <a:gd name="T39" fmla="*/ 124 h 124"/>
              <a:gd name="T40" fmla="*/ 3 w 32"/>
              <a:gd name="T41" fmla="*/ 124 h 124"/>
              <a:gd name="T42" fmla="*/ 4 w 32"/>
              <a:gd name="T43" fmla="*/ 124 h 124"/>
              <a:gd name="T44" fmla="*/ 5 w 32"/>
              <a:gd name="T45" fmla="*/ 123 h 124"/>
              <a:gd name="T46" fmla="*/ 7 w 32"/>
              <a:gd name="T47" fmla="*/ 123 h 124"/>
              <a:gd name="T48" fmla="*/ 8 w 32"/>
              <a:gd name="T49" fmla="*/ 123 h 124"/>
              <a:gd name="T50" fmla="*/ 11 w 32"/>
              <a:gd name="T51" fmla="*/ 122 h 124"/>
              <a:gd name="T52" fmla="*/ 13 w 32"/>
              <a:gd name="T53" fmla="*/ 122 h 124"/>
              <a:gd name="T54" fmla="*/ 15 w 32"/>
              <a:gd name="T55" fmla="*/ 121 h 124"/>
              <a:gd name="T56" fmla="*/ 18 w 32"/>
              <a:gd name="T57" fmla="*/ 120 h 124"/>
              <a:gd name="T58" fmla="*/ 21 w 32"/>
              <a:gd name="T59" fmla="*/ 118 h 124"/>
              <a:gd name="T60" fmla="*/ 24 w 32"/>
              <a:gd name="T61" fmla="*/ 117 h 124"/>
              <a:gd name="T62" fmla="*/ 26 w 32"/>
              <a:gd name="T63" fmla="*/ 116 h 124"/>
              <a:gd name="T64" fmla="*/ 29 w 32"/>
              <a:gd name="T65" fmla="*/ 114 h 124"/>
              <a:gd name="T66" fmla="*/ 32 w 32"/>
              <a:gd name="T67" fmla="*/ 113 h 124"/>
              <a:gd name="T68" fmla="*/ 32 w 32"/>
              <a:gd name="T69" fmla="*/ 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124">
                <a:moveTo>
                  <a:pt x="32" y="4"/>
                </a:moveTo>
                <a:lnTo>
                  <a:pt x="32" y="3"/>
                </a:lnTo>
                <a:lnTo>
                  <a:pt x="31" y="3"/>
                </a:lnTo>
                <a:lnTo>
                  <a:pt x="31" y="3"/>
                </a:lnTo>
                <a:lnTo>
                  <a:pt x="29" y="3"/>
                </a:lnTo>
                <a:lnTo>
                  <a:pt x="27" y="2"/>
                </a:lnTo>
                <a:lnTo>
                  <a:pt x="26" y="2"/>
                </a:lnTo>
                <a:lnTo>
                  <a:pt x="24" y="0"/>
                </a:lnTo>
                <a:lnTo>
                  <a:pt x="22" y="0"/>
                </a:lnTo>
                <a:lnTo>
                  <a:pt x="20" y="0"/>
                </a:lnTo>
                <a:lnTo>
                  <a:pt x="18" y="0"/>
                </a:lnTo>
                <a:lnTo>
                  <a:pt x="14" y="0"/>
                </a:lnTo>
                <a:lnTo>
                  <a:pt x="12" y="2"/>
                </a:lnTo>
                <a:lnTo>
                  <a:pt x="10" y="2"/>
                </a:lnTo>
                <a:lnTo>
                  <a:pt x="6" y="3"/>
                </a:lnTo>
                <a:lnTo>
                  <a:pt x="4" y="4"/>
                </a:lnTo>
                <a:lnTo>
                  <a:pt x="0" y="6"/>
                </a:lnTo>
                <a:lnTo>
                  <a:pt x="0" y="124"/>
                </a:lnTo>
                <a:lnTo>
                  <a:pt x="1" y="124"/>
                </a:lnTo>
                <a:lnTo>
                  <a:pt x="1" y="124"/>
                </a:lnTo>
                <a:lnTo>
                  <a:pt x="3" y="124"/>
                </a:lnTo>
                <a:lnTo>
                  <a:pt x="4" y="124"/>
                </a:lnTo>
                <a:lnTo>
                  <a:pt x="5" y="123"/>
                </a:lnTo>
                <a:lnTo>
                  <a:pt x="7" y="123"/>
                </a:lnTo>
                <a:lnTo>
                  <a:pt x="8" y="123"/>
                </a:lnTo>
                <a:lnTo>
                  <a:pt x="11" y="122"/>
                </a:lnTo>
                <a:lnTo>
                  <a:pt x="13" y="122"/>
                </a:lnTo>
                <a:lnTo>
                  <a:pt x="15" y="121"/>
                </a:lnTo>
                <a:lnTo>
                  <a:pt x="18" y="120"/>
                </a:lnTo>
                <a:lnTo>
                  <a:pt x="21" y="118"/>
                </a:lnTo>
                <a:lnTo>
                  <a:pt x="24" y="117"/>
                </a:lnTo>
                <a:lnTo>
                  <a:pt x="26" y="116"/>
                </a:lnTo>
                <a:lnTo>
                  <a:pt x="29" y="114"/>
                </a:lnTo>
                <a:lnTo>
                  <a:pt x="32" y="113"/>
                </a:lnTo>
                <a:lnTo>
                  <a:pt x="32" y="4"/>
                </a:lnTo>
                <a:close/>
              </a:path>
            </a:pathLst>
          </a:custGeom>
          <a:solidFill>
            <a:srgbClr val="7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33" name="Freeform 129">
            <a:extLst>
              <a:ext uri="{FF2B5EF4-FFF2-40B4-BE49-F238E27FC236}">
                <a16:creationId xmlns:a16="http://schemas.microsoft.com/office/drawing/2014/main" id="{ED05A06D-D257-E342-6042-AA34D6E2A220}"/>
              </a:ext>
            </a:extLst>
          </p:cNvPr>
          <p:cNvSpPr>
            <a:spLocks/>
          </p:cNvSpPr>
          <p:nvPr/>
        </p:nvSpPr>
        <p:spPr bwMode="auto">
          <a:xfrm>
            <a:off x="1366838" y="3149600"/>
            <a:ext cx="42862" cy="165100"/>
          </a:xfrm>
          <a:custGeom>
            <a:avLst/>
            <a:gdLst>
              <a:gd name="T0" fmla="*/ 27 w 27"/>
              <a:gd name="T1" fmla="*/ 2 h 104"/>
              <a:gd name="T2" fmla="*/ 27 w 27"/>
              <a:gd name="T3" fmla="*/ 2 h 104"/>
              <a:gd name="T4" fmla="*/ 26 w 27"/>
              <a:gd name="T5" fmla="*/ 2 h 104"/>
              <a:gd name="T6" fmla="*/ 26 w 27"/>
              <a:gd name="T7" fmla="*/ 2 h 104"/>
              <a:gd name="T8" fmla="*/ 25 w 27"/>
              <a:gd name="T9" fmla="*/ 1 h 104"/>
              <a:gd name="T10" fmla="*/ 24 w 27"/>
              <a:gd name="T11" fmla="*/ 1 h 104"/>
              <a:gd name="T12" fmla="*/ 23 w 27"/>
              <a:gd name="T13" fmla="*/ 0 h 104"/>
              <a:gd name="T14" fmla="*/ 20 w 27"/>
              <a:gd name="T15" fmla="*/ 0 h 104"/>
              <a:gd name="T16" fmla="*/ 19 w 27"/>
              <a:gd name="T17" fmla="*/ 0 h 104"/>
              <a:gd name="T18" fmla="*/ 17 w 27"/>
              <a:gd name="T19" fmla="*/ 0 h 104"/>
              <a:gd name="T20" fmla="*/ 14 w 27"/>
              <a:gd name="T21" fmla="*/ 0 h 104"/>
              <a:gd name="T22" fmla="*/ 12 w 27"/>
              <a:gd name="T23" fmla="*/ 0 h 104"/>
              <a:gd name="T24" fmla="*/ 10 w 27"/>
              <a:gd name="T25" fmla="*/ 0 h 104"/>
              <a:gd name="T26" fmla="*/ 9 w 27"/>
              <a:gd name="T27" fmla="*/ 1 h 104"/>
              <a:gd name="T28" fmla="*/ 5 w 27"/>
              <a:gd name="T29" fmla="*/ 2 h 104"/>
              <a:gd name="T30" fmla="*/ 3 w 27"/>
              <a:gd name="T31" fmla="*/ 3 h 104"/>
              <a:gd name="T32" fmla="*/ 0 w 27"/>
              <a:gd name="T33" fmla="*/ 4 h 104"/>
              <a:gd name="T34" fmla="*/ 0 w 27"/>
              <a:gd name="T35" fmla="*/ 104 h 104"/>
              <a:gd name="T36" fmla="*/ 0 w 27"/>
              <a:gd name="T37" fmla="*/ 104 h 104"/>
              <a:gd name="T38" fmla="*/ 2 w 27"/>
              <a:gd name="T39" fmla="*/ 104 h 104"/>
              <a:gd name="T40" fmla="*/ 2 w 27"/>
              <a:gd name="T41" fmla="*/ 104 h 104"/>
              <a:gd name="T42" fmla="*/ 3 w 27"/>
              <a:gd name="T43" fmla="*/ 104 h 104"/>
              <a:gd name="T44" fmla="*/ 4 w 27"/>
              <a:gd name="T45" fmla="*/ 104 h 104"/>
              <a:gd name="T46" fmla="*/ 6 w 27"/>
              <a:gd name="T47" fmla="*/ 104 h 104"/>
              <a:gd name="T48" fmla="*/ 7 w 27"/>
              <a:gd name="T49" fmla="*/ 102 h 104"/>
              <a:gd name="T50" fmla="*/ 10 w 27"/>
              <a:gd name="T51" fmla="*/ 102 h 104"/>
              <a:gd name="T52" fmla="*/ 11 w 27"/>
              <a:gd name="T53" fmla="*/ 101 h 104"/>
              <a:gd name="T54" fmla="*/ 13 w 27"/>
              <a:gd name="T55" fmla="*/ 101 h 104"/>
              <a:gd name="T56" fmla="*/ 16 w 27"/>
              <a:gd name="T57" fmla="*/ 100 h 104"/>
              <a:gd name="T58" fmla="*/ 18 w 27"/>
              <a:gd name="T59" fmla="*/ 99 h 104"/>
              <a:gd name="T60" fmla="*/ 20 w 27"/>
              <a:gd name="T61" fmla="*/ 98 h 104"/>
              <a:gd name="T62" fmla="*/ 23 w 27"/>
              <a:gd name="T63" fmla="*/ 97 h 104"/>
              <a:gd name="T64" fmla="*/ 25 w 27"/>
              <a:gd name="T65" fmla="*/ 95 h 104"/>
              <a:gd name="T66" fmla="*/ 27 w 27"/>
              <a:gd name="T67" fmla="*/ 93 h 104"/>
              <a:gd name="T68" fmla="*/ 27 w 27"/>
              <a:gd name="T69" fmla="*/ 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 h="104">
                <a:moveTo>
                  <a:pt x="27" y="2"/>
                </a:moveTo>
                <a:lnTo>
                  <a:pt x="27" y="2"/>
                </a:lnTo>
                <a:lnTo>
                  <a:pt x="26" y="2"/>
                </a:lnTo>
                <a:lnTo>
                  <a:pt x="26" y="2"/>
                </a:lnTo>
                <a:lnTo>
                  <a:pt x="25" y="1"/>
                </a:lnTo>
                <a:lnTo>
                  <a:pt x="24" y="1"/>
                </a:lnTo>
                <a:lnTo>
                  <a:pt x="23" y="0"/>
                </a:lnTo>
                <a:lnTo>
                  <a:pt x="20" y="0"/>
                </a:lnTo>
                <a:lnTo>
                  <a:pt x="19" y="0"/>
                </a:lnTo>
                <a:lnTo>
                  <a:pt x="17" y="0"/>
                </a:lnTo>
                <a:lnTo>
                  <a:pt x="14" y="0"/>
                </a:lnTo>
                <a:lnTo>
                  <a:pt x="12" y="0"/>
                </a:lnTo>
                <a:lnTo>
                  <a:pt x="10" y="0"/>
                </a:lnTo>
                <a:lnTo>
                  <a:pt x="9" y="1"/>
                </a:lnTo>
                <a:lnTo>
                  <a:pt x="5" y="2"/>
                </a:lnTo>
                <a:lnTo>
                  <a:pt x="3" y="3"/>
                </a:lnTo>
                <a:lnTo>
                  <a:pt x="0" y="4"/>
                </a:lnTo>
                <a:lnTo>
                  <a:pt x="0" y="104"/>
                </a:lnTo>
                <a:lnTo>
                  <a:pt x="0" y="104"/>
                </a:lnTo>
                <a:lnTo>
                  <a:pt x="2" y="104"/>
                </a:lnTo>
                <a:lnTo>
                  <a:pt x="2" y="104"/>
                </a:lnTo>
                <a:lnTo>
                  <a:pt x="3" y="104"/>
                </a:lnTo>
                <a:lnTo>
                  <a:pt x="4" y="104"/>
                </a:lnTo>
                <a:lnTo>
                  <a:pt x="6" y="104"/>
                </a:lnTo>
                <a:lnTo>
                  <a:pt x="7" y="102"/>
                </a:lnTo>
                <a:lnTo>
                  <a:pt x="10" y="102"/>
                </a:lnTo>
                <a:lnTo>
                  <a:pt x="11" y="101"/>
                </a:lnTo>
                <a:lnTo>
                  <a:pt x="13" y="101"/>
                </a:lnTo>
                <a:lnTo>
                  <a:pt x="16" y="100"/>
                </a:lnTo>
                <a:lnTo>
                  <a:pt x="18" y="99"/>
                </a:lnTo>
                <a:lnTo>
                  <a:pt x="20" y="98"/>
                </a:lnTo>
                <a:lnTo>
                  <a:pt x="23" y="97"/>
                </a:lnTo>
                <a:lnTo>
                  <a:pt x="25" y="95"/>
                </a:lnTo>
                <a:lnTo>
                  <a:pt x="27" y="93"/>
                </a:lnTo>
                <a:lnTo>
                  <a:pt x="27" y="2"/>
                </a:lnTo>
                <a:close/>
              </a:path>
            </a:pathLst>
          </a:custGeom>
          <a:solidFill>
            <a:srgbClr val="93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34" name="Freeform 130">
            <a:extLst>
              <a:ext uri="{FF2B5EF4-FFF2-40B4-BE49-F238E27FC236}">
                <a16:creationId xmlns:a16="http://schemas.microsoft.com/office/drawing/2014/main" id="{DE1EF8D4-39F0-7980-DE04-61701D308C55}"/>
              </a:ext>
            </a:extLst>
          </p:cNvPr>
          <p:cNvSpPr>
            <a:spLocks/>
          </p:cNvSpPr>
          <p:nvPr/>
        </p:nvSpPr>
        <p:spPr bwMode="auto">
          <a:xfrm>
            <a:off x="1370013" y="3151188"/>
            <a:ext cx="34925" cy="133350"/>
          </a:xfrm>
          <a:custGeom>
            <a:avLst/>
            <a:gdLst>
              <a:gd name="T0" fmla="*/ 22 w 22"/>
              <a:gd name="T1" fmla="*/ 2 h 84"/>
              <a:gd name="T2" fmla="*/ 22 w 22"/>
              <a:gd name="T3" fmla="*/ 2 h 84"/>
              <a:gd name="T4" fmla="*/ 21 w 22"/>
              <a:gd name="T5" fmla="*/ 1 h 84"/>
              <a:gd name="T6" fmla="*/ 21 w 22"/>
              <a:gd name="T7" fmla="*/ 1 h 84"/>
              <a:gd name="T8" fmla="*/ 19 w 22"/>
              <a:gd name="T9" fmla="*/ 1 h 84"/>
              <a:gd name="T10" fmla="*/ 18 w 22"/>
              <a:gd name="T11" fmla="*/ 1 h 84"/>
              <a:gd name="T12" fmla="*/ 17 w 22"/>
              <a:gd name="T13" fmla="*/ 0 h 84"/>
              <a:gd name="T14" fmla="*/ 16 w 22"/>
              <a:gd name="T15" fmla="*/ 0 h 84"/>
              <a:gd name="T16" fmla="*/ 15 w 22"/>
              <a:gd name="T17" fmla="*/ 0 h 84"/>
              <a:gd name="T18" fmla="*/ 14 w 22"/>
              <a:gd name="T19" fmla="*/ 0 h 84"/>
              <a:gd name="T20" fmla="*/ 11 w 22"/>
              <a:gd name="T21" fmla="*/ 0 h 84"/>
              <a:gd name="T22" fmla="*/ 9 w 22"/>
              <a:gd name="T23" fmla="*/ 0 h 84"/>
              <a:gd name="T24" fmla="*/ 8 w 22"/>
              <a:gd name="T25" fmla="*/ 0 h 84"/>
              <a:gd name="T26" fmla="*/ 5 w 22"/>
              <a:gd name="T27" fmla="*/ 1 h 84"/>
              <a:gd name="T28" fmla="*/ 3 w 22"/>
              <a:gd name="T29" fmla="*/ 1 h 84"/>
              <a:gd name="T30" fmla="*/ 2 w 22"/>
              <a:gd name="T31" fmla="*/ 2 h 84"/>
              <a:gd name="T32" fmla="*/ 0 w 22"/>
              <a:gd name="T33" fmla="*/ 3 h 84"/>
              <a:gd name="T34" fmla="*/ 0 w 22"/>
              <a:gd name="T35" fmla="*/ 84 h 84"/>
              <a:gd name="T36" fmla="*/ 0 w 22"/>
              <a:gd name="T37" fmla="*/ 84 h 84"/>
              <a:gd name="T38" fmla="*/ 0 w 22"/>
              <a:gd name="T39" fmla="*/ 84 h 84"/>
              <a:gd name="T40" fmla="*/ 1 w 22"/>
              <a:gd name="T41" fmla="*/ 84 h 84"/>
              <a:gd name="T42" fmla="*/ 2 w 22"/>
              <a:gd name="T43" fmla="*/ 84 h 84"/>
              <a:gd name="T44" fmla="*/ 3 w 22"/>
              <a:gd name="T45" fmla="*/ 84 h 84"/>
              <a:gd name="T46" fmla="*/ 4 w 22"/>
              <a:gd name="T47" fmla="*/ 84 h 84"/>
              <a:gd name="T48" fmla="*/ 5 w 22"/>
              <a:gd name="T49" fmla="*/ 84 h 84"/>
              <a:gd name="T50" fmla="*/ 7 w 22"/>
              <a:gd name="T51" fmla="*/ 83 h 84"/>
              <a:gd name="T52" fmla="*/ 9 w 22"/>
              <a:gd name="T53" fmla="*/ 83 h 84"/>
              <a:gd name="T54" fmla="*/ 10 w 22"/>
              <a:gd name="T55" fmla="*/ 82 h 84"/>
              <a:gd name="T56" fmla="*/ 12 w 22"/>
              <a:gd name="T57" fmla="*/ 82 h 84"/>
              <a:gd name="T58" fmla="*/ 14 w 22"/>
              <a:gd name="T59" fmla="*/ 80 h 84"/>
              <a:gd name="T60" fmla="*/ 16 w 22"/>
              <a:gd name="T61" fmla="*/ 79 h 84"/>
              <a:gd name="T62" fmla="*/ 18 w 22"/>
              <a:gd name="T63" fmla="*/ 78 h 84"/>
              <a:gd name="T64" fmla="*/ 19 w 22"/>
              <a:gd name="T65" fmla="*/ 77 h 84"/>
              <a:gd name="T66" fmla="*/ 22 w 22"/>
              <a:gd name="T67" fmla="*/ 76 h 84"/>
              <a:gd name="T68" fmla="*/ 22 w 22"/>
              <a:gd name="T69" fmla="*/ 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84">
                <a:moveTo>
                  <a:pt x="22" y="2"/>
                </a:moveTo>
                <a:lnTo>
                  <a:pt x="22" y="2"/>
                </a:lnTo>
                <a:lnTo>
                  <a:pt x="21" y="1"/>
                </a:lnTo>
                <a:lnTo>
                  <a:pt x="21" y="1"/>
                </a:lnTo>
                <a:lnTo>
                  <a:pt x="19" y="1"/>
                </a:lnTo>
                <a:lnTo>
                  <a:pt x="18" y="1"/>
                </a:lnTo>
                <a:lnTo>
                  <a:pt x="17" y="0"/>
                </a:lnTo>
                <a:lnTo>
                  <a:pt x="16" y="0"/>
                </a:lnTo>
                <a:lnTo>
                  <a:pt x="15" y="0"/>
                </a:lnTo>
                <a:lnTo>
                  <a:pt x="14" y="0"/>
                </a:lnTo>
                <a:lnTo>
                  <a:pt x="11" y="0"/>
                </a:lnTo>
                <a:lnTo>
                  <a:pt x="9" y="0"/>
                </a:lnTo>
                <a:lnTo>
                  <a:pt x="8" y="0"/>
                </a:lnTo>
                <a:lnTo>
                  <a:pt x="5" y="1"/>
                </a:lnTo>
                <a:lnTo>
                  <a:pt x="3" y="1"/>
                </a:lnTo>
                <a:lnTo>
                  <a:pt x="2" y="2"/>
                </a:lnTo>
                <a:lnTo>
                  <a:pt x="0" y="3"/>
                </a:lnTo>
                <a:lnTo>
                  <a:pt x="0" y="84"/>
                </a:lnTo>
                <a:lnTo>
                  <a:pt x="0" y="84"/>
                </a:lnTo>
                <a:lnTo>
                  <a:pt x="0" y="84"/>
                </a:lnTo>
                <a:lnTo>
                  <a:pt x="1" y="84"/>
                </a:lnTo>
                <a:lnTo>
                  <a:pt x="2" y="84"/>
                </a:lnTo>
                <a:lnTo>
                  <a:pt x="3" y="84"/>
                </a:lnTo>
                <a:lnTo>
                  <a:pt x="4" y="84"/>
                </a:lnTo>
                <a:lnTo>
                  <a:pt x="5" y="84"/>
                </a:lnTo>
                <a:lnTo>
                  <a:pt x="7" y="83"/>
                </a:lnTo>
                <a:lnTo>
                  <a:pt x="9" y="83"/>
                </a:lnTo>
                <a:lnTo>
                  <a:pt x="10" y="82"/>
                </a:lnTo>
                <a:lnTo>
                  <a:pt x="12" y="82"/>
                </a:lnTo>
                <a:lnTo>
                  <a:pt x="14" y="80"/>
                </a:lnTo>
                <a:lnTo>
                  <a:pt x="16" y="79"/>
                </a:lnTo>
                <a:lnTo>
                  <a:pt x="18" y="78"/>
                </a:lnTo>
                <a:lnTo>
                  <a:pt x="19" y="77"/>
                </a:lnTo>
                <a:lnTo>
                  <a:pt x="22" y="76"/>
                </a:lnTo>
                <a:lnTo>
                  <a:pt x="22" y="2"/>
                </a:lnTo>
                <a:close/>
              </a:path>
            </a:pathLst>
          </a:custGeom>
          <a:solidFill>
            <a:srgbClr val="A8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35" name="Freeform 131">
            <a:extLst>
              <a:ext uri="{FF2B5EF4-FFF2-40B4-BE49-F238E27FC236}">
                <a16:creationId xmlns:a16="http://schemas.microsoft.com/office/drawing/2014/main" id="{4FFA2692-DB11-AB68-3A4E-77AAFD437918}"/>
              </a:ext>
            </a:extLst>
          </p:cNvPr>
          <p:cNvSpPr>
            <a:spLocks/>
          </p:cNvSpPr>
          <p:nvPr/>
        </p:nvSpPr>
        <p:spPr bwMode="auto">
          <a:xfrm>
            <a:off x="1371600" y="3152775"/>
            <a:ext cx="26988" cy="103188"/>
          </a:xfrm>
          <a:custGeom>
            <a:avLst/>
            <a:gdLst>
              <a:gd name="T0" fmla="*/ 17 w 17"/>
              <a:gd name="T1" fmla="*/ 1 h 65"/>
              <a:gd name="T2" fmla="*/ 17 w 17"/>
              <a:gd name="T3" fmla="*/ 1 h 65"/>
              <a:gd name="T4" fmla="*/ 16 w 17"/>
              <a:gd name="T5" fmla="*/ 1 h 65"/>
              <a:gd name="T6" fmla="*/ 14 w 17"/>
              <a:gd name="T7" fmla="*/ 0 h 65"/>
              <a:gd name="T8" fmla="*/ 11 w 17"/>
              <a:gd name="T9" fmla="*/ 0 h 65"/>
              <a:gd name="T10" fmla="*/ 9 w 17"/>
              <a:gd name="T11" fmla="*/ 0 h 65"/>
              <a:gd name="T12" fmla="*/ 6 w 17"/>
              <a:gd name="T13" fmla="*/ 0 h 65"/>
              <a:gd name="T14" fmla="*/ 2 w 17"/>
              <a:gd name="T15" fmla="*/ 1 h 65"/>
              <a:gd name="T16" fmla="*/ 0 w 17"/>
              <a:gd name="T17" fmla="*/ 2 h 65"/>
              <a:gd name="T18" fmla="*/ 0 w 17"/>
              <a:gd name="T19" fmla="*/ 65 h 65"/>
              <a:gd name="T20" fmla="*/ 0 w 17"/>
              <a:gd name="T21" fmla="*/ 65 h 65"/>
              <a:gd name="T22" fmla="*/ 1 w 17"/>
              <a:gd name="T23" fmla="*/ 65 h 65"/>
              <a:gd name="T24" fmla="*/ 3 w 17"/>
              <a:gd name="T25" fmla="*/ 64 h 65"/>
              <a:gd name="T26" fmla="*/ 6 w 17"/>
              <a:gd name="T27" fmla="*/ 64 h 65"/>
              <a:gd name="T28" fmla="*/ 8 w 17"/>
              <a:gd name="T29" fmla="*/ 63 h 65"/>
              <a:gd name="T30" fmla="*/ 11 w 17"/>
              <a:gd name="T31" fmla="*/ 62 h 65"/>
              <a:gd name="T32" fmla="*/ 14 w 17"/>
              <a:gd name="T33" fmla="*/ 61 h 65"/>
              <a:gd name="T34" fmla="*/ 17 w 17"/>
              <a:gd name="T35" fmla="*/ 58 h 65"/>
              <a:gd name="T36" fmla="*/ 17 w 17"/>
              <a:gd name="T37" fmla="*/ 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65">
                <a:moveTo>
                  <a:pt x="17" y="1"/>
                </a:moveTo>
                <a:lnTo>
                  <a:pt x="17" y="1"/>
                </a:lnTo>
                <a:lnTo>
                  <a:pt x="16" y="1"/>
                </a:lnTo>
                <a:lnTo>
                  <a:pt x="14" y="0"/>
                </a:lnTo>
                <a:lnTo>
                  <a:pt x="11" y="0"/>
                </a:lnTo>
                <a:lnTo>
                  <a:pt x="9" y="0"/>
                </a:lnTo>
                <a:lnTo>
                  <a:pt x="6" y="0"/>
                </a:lnTo>
                <a:lnTo>
                  <a:pt x="2" y="1"/>
                </a:lnTo>
                <a:lnTo>
                  <a:pt x="0" y="2"/>
                </a:lnTo>
                <a:lnTo>
                  <a:pt x="0" y="65"/>
                </a:lnTo>
                <a:lnTo>
                  <a:pt x="0" y="65"/>
                </a:lnTo>
                <a:lnTo>
                  <a:pt x="1" y="65"/>
                </a:lnTo>
                <a:lnTo>
                  <a:pt x="3" y="64"/>
                </a:lnTo>
                <a:lnTo>
                  <a:pt x="6" y="64"/>
                </a:lnTo>
                <a:lnTo>
                  <a:pt x="8" y="63"/>
                </a:lnTo>
                <a:lnTo>
                  <a:pt x="11" y="62"/>
                </a:lnTo>
                <a:lnTo>
                  <a:pt x="14" y="61"/>
                </a:lnTo>
                <a:lnTo>
                  <a:pt x="17" y="58"/>
                </a:lnTo>
                <a:lnTo>
                  <a:pt x="17" y="1"/>
                </a:lnTo>
                <a:close/>
              </a:path>
            </a:pathLst>
          </a:custGeom>
          <a:solidFill>
            <a:srgbClr val="BC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36" name="Freeform 132">
            <a:extLst>
              <a:ext uri="{FF2B5EF4-FFF2-40B4-BE49-F238E27FC236}">
                <a16:creationId xmlns:a16="http://schemas.microsoft.com/office/drawing/2014/main" id="{2DBA1461-9B32-D3F0-5DC4-2718C1F30AED}"/>
              </a:ext>
            </a:extLst>
          </p:cNvPr>
          <p:cNvSpPr>
            <a:spLocks/>
          </p:cNvSpPr>
          <p:nvPr/>
        </p:nvSpPr>
        <p:spPr bwMode="auto">
          <a:xfrm>
            <a:off x="1371600" y="3154363"/>
            <a:ext cx="22225" cy="73025"/>
          </a:xfrm>
          <a:custGeom>
            <a:avLst/>
            <a:gdLst>
              <a:gd name="T0" fmla="*/ 14 w 14"/>
              <a:gd name="T1" fmla="*/ 1 h 46"/>
              <a:gd name="T2" fmla="*/ 14 w 14"/>
              <a:gd name="T3" fmla="*/ 0 h 46"/>
              <a:gd name="T4" fmla="*/ 13 w 14"/>
              <a:gd name="T5" fmla="*/ 0 h 46"/>
              <a:gd name="T6" fmla="*/ 11 w 14"/>
              <a:gd name="T7" fmla="*/ 0 h 46"/>
              <a:gd name="T8" fmla="*/ 9 w 14"/>
              <a:gd name="T9" fmla="*/ 0 h 46"/>
              <a:gd name="T10" fmla="*/ 8 w 14"/>
              <a:gd name="T11" fmla="*/ 0 h 46"/>
              <a:gd name="T12" fmla="*/ 6 w 14"/>
              <a:gd name="T13" fmla="*/ 0 h 46"/>
              <a:gd name="T14" fmla="*/ 2 w 14"/>
              <a:gd name="T15" fmla="*/ 0 h 46"/>
              <a:gd name="T16" fmla="*/ 0 w 14"/>
              <a:gd name="T17" fmla="*/ 2 h 46"/>
              <a:gd name="T18" fmla="*/ 0 w 14"/>
              <a:gd name="T19" fmla="*/ 46 h 46"/>
              <a:gd name="T20" fmla="*/ 1 w 14"/>
              <a:gd name="T21" fmla="*/ 46 h 46"/>
              <a:gd name="T22" fmla="*/ 1 w 14"/>
              <a:gd name="T23" fmla="*/ 46 h 46"/>
              <a:gd name="T24" fmla="*/ 3 w 14"/>
              <a:gd name="T25" fmla="*/ 46 h 46"/>
              <a:gd name="T26" fmla="*/ 4 w 14"/>
              <a:gd name="T27" fmla="*/ 44 h 46"/>
              <a:gd name="T28" fmla="*/ 7 w 14"/>
              <a:gd name="T29" fmla="*/ 44 h 46"/>
              <a:gd name="T30" fmla="*/ 9 w 14"/>
              <a:gd name="T31" fmla="*/ 43 h 46"/>
              <a:gd name="T32" fmla="*/ 11 w 14"/>
              <a:gd name="T33" fmla="*/ 42 h 46"/>
              <a:gd name="T34" fmla="*/ 14 w 14"/>
              <a:gd name="T35" fmla="*/ 41 h 46"/>
              <a:gd name="T36" fmla="*/ 14 w 14"/>
              <a:gd name="T3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 h="46">
                <a:moveTo>
                  <a:pt x="14" y="1"/>
                </a:moveTo>
                <a:lnTo>
                  <a:pt x="14" y="0"/>
                </a:lnTo>
                <a:lnTo>
                  <a:pt x="13" y="0"/>
                </a:lnTo>
                <a:lnTo>
                  <a:pt x="11" y="0"/>
                </a:lnTo>
                <a:lnTo>
                  <a:pt x="9" y="0"/>
                </a:lnTo>
                <a:lnTo>
                  <a:pt x="8" y="0"/>
                </a:lnTo>
                <a:lnTo>
                  <a:pt x="6" y="0"/>
                </a:lnTo>
                <a:lnTo>
                  <a:pt x="2" y="0"/>
                </a:lnTo>
                <a:lnTo>
                  <a:pt x="0" y="2"/>
                </a:lnTo>
                <a:lnTo>
                  <a:pt x="0" y="46"/>
                </a:lnTo>
                <a:lnTo>
                  <a:pt x="1" y="46"/>
                </a:lnTo>
                <a:lnTo>
                  <a:pt x="1" y="46"/>
                </a:lnTo>
                <a:lnTo>
                  <a:pt x="3" y="46"/>
                </a:lnTo>
                <a:lnTo>
                  <a:pt x="4" y="44"/>
                </a:lnTo>
                <a:lnTo>
                  <a:pt x="7" y="44"/>
                </a:lnTo>
                <a:lnTo>
                  <a:pt x="9" y="43"/>
                </a:lnTo>
                <a:lnTo>
                  <a:pt x="11" y="42"/>
                </a:lnTo>
                <a:lnTo>
                  <a:pt x="14" y="41"/>
                </a:lnTo>
                <a:lnTo>
                  <a:pt x="14" y="1"/>
                </a:lnTo>
                <a:close/>
              </a:path>
            </a:pathLst>
          </a:custGeom>
          <a:solidFill>
            <a:srgbClr val="D1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37" name="Freeform 133">
            <a:extLst>
              <a:ext uri="{FF2B5EF4-FFF2-40B4-BE49-F238E27FC236}">
                <a16:creationId xmlns:a16="http://schemas.microsoft.com/office/drawing/2014/main" id="{4E472069-26AF-D6DB-10DF-56FC876BE92F}"/>
              </a:ext>
            </a:extLst>
          </p:cNvPr>
          <p:cNvSpPr>
            <a:spLocks/>
          </p:cNvSpPr>
          <p:nvPr/>
        </p:nvSpPr>
        <p:spPr bwMode="auto">
          <a:xfrm>
            <a:off x="1373188" y="3154363"/>
            <a:ext cx="14287" cy="42862"/>
          </a:xfrm>
          <a:custGeom>
            <a:avLst/>
            <a:gdLst>
              <a:gd name="T0" fmla="*/ 9 w 9"/>
              <a:gd name="T1" fmla="*/ 1 h 27"/>
              <a:gd name="T2" fmla="*/ 9 w 9"/>
              <a:gd name="T3" fmla="*/ 1 h 27"/>
              <a:gd name="T4" fmla="*/ 8 w 9"/>
              <a:gd name="T5" fmla="*/ 1 h 27"/>
              <a:gd name="T6" fmla="*/ 7 w 9"/>
              <a:gd name="T7" fmla="*/ 1 h 27"/>
              <a:gd name="T8" fmla="*/ 6 w 9"/>
              <a:gd name="T9" fmla="*/ 0 h 27"/>
              <a:gd name="T10" fmla="*/ 5 w 9"/>
              <a:gd name="T11" fmla="*/ 0 h 27"/>
              <a:gd name="T12" fmla="*/ 3 w 9"/>
              <a:gd name="T13" fmla="*/ 1 h 27"/>
              <a:gd name="T14" fmla="*/ 1 w 9"/>
              <a:gd name="T15" fmla="*/ 1 h 27"/>
              <a:gd name="T16" fmla="*/ 0 w 9"/>
              <a:gd name="T17" fmla="*/ 2 h 27"/>
              <a:gd name="T18" fmla="*/ 0 w 9"/>
              <a:gd name="T19" fmla="*/ 27 h 27"/>
              <a:gd name="T20" fmla="*/ 0 w 9"/>
              <a:gd name="T21" fmla="*/ 27 h 27"/>
              <a:gd name="T22" fmla="*/ 1 w 9"/>
              <a:gd name="T23" fmla="*/ 27 h 27"/>
              <a:gd name="T24" fmla="*/ 2 w 9"/>
              <a:gd name="T25" fmla="*/ 27 h 27"/>
              <a:gd name="T26" fmla="*/ 3 w 9"/>
              <a:gd name="T27" fmla="*/ 27 h 27"/>
              <a:gd name="T28" fmla="*/ 5 w 9"/>
              <a:gd name="T29" fmla="*/ 27 h 27"/>
              <a:gd name="T30" fmla="*/ 6 w 9"/>
              <a:gd name="T31" fmla="*/ 26 h 27"/>
              <a:gd name="T32" fmla="*/ 8 w 9"/>
              <a:gd name="T33" fmla="*/ 25 h 27"/>
              <a:gd name="T34" fmla="*/ 9 w 9"/>
              <a:gd name="T35" fmla="*/ 23 h 27"/>
              <a:gd name="T36" fmla="*/ 9 w 9"/>
              <a:gd name="T3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27">
                <a:moveTo>
                  <a:pt x="9" y="1"/>
                </a:moveTo>
                <a:lnTo>
                  <a:pt x="9" y="1"/>
                </a:lnTo>
                <a:lnTo>
                  <a:pt x="8" y="1"/>
                </a:lnTo>
                <a:lnTo>
                  <a:pt x="7" y="1"/>
                </a:lnTo>
                <a:lnTo>
                  <a:pt x="6" y="0"/>
                </a:lnTo>
                <a:lnTo>
                  <a:pt x="5" y="0"/>
                </a:lnTo>
                <a:lnTo>
                  <a:pt x="3" y="1"/>
                </a:lnTo>
                <a:lnTo>
                  <a:pt x="1" y="1"/>
                </a:lnTo>
                <a:lnTo>
                  <a:pt x="0" y="2"/>
                </a:lnTo>
                <a:lnTo>
                  <a:pt x="0" y="27"/>
                </a:lnTo>
                <a:lnTo>
                  <a:pt x="0" y="27"/>
                </a:lnTo>
                <a:lnTo>
                  <a:pt x="1" y="27"/>
                </a:lnTo>
                <a:lnTo>
                  <a:pt x="2" y="27"/>
                </a:lnTo>
                <a:lnTo>
                  <a:pt x="3" y="27"/>
                </a:lnTo>
                <a:lnTo>
                  <a:pt x="5" y="27"/>
                </a:lnTo>
                <a:lnTo>
                  <a:pt x="6" y="26"/>
                </a:lnTo>
                <a:lnTo>
                  <a:pt x="8" y="25"/>
                </a:lnTo>
                <a:lnTo>
                  <a:pt x="9" y="23"/>
                </a:lnTo>
                <a:lnTo>
                  <a:pt x="9" y="1"/>
                </a:lnTo>
                <a:close/>
              </a:path>
            </a:pathLst>
          </a:custGeom>
          <a:solidFill>
            <a:srgbClr val="E5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38" name="Freeform 134">
            <a:extLst>
              <a:ext uri="{FF2B5EF4-FFF2-40B4-BE49-F238E27FC236}">
                <a16:creationId xmlns:a16="http://schemas.microsoft.com/office/drawing/2014/main" id="{ABC3DE8C-ECFC-B1DA-DF5E-BAFFB57EFD43}"/>
              </a:ext>
            </a:extLst>
          </p:cNvPr>
          <p:cNvSpPr>
            <a:spLocks/>
          </p:cNvSpPr>
          <p:nvPr/>
        </p:nvSpPr>
        <p:spPr bwMode="auto">
          <a:xfrm>
            <a:off x="1549400" y="3276600"/>
            <a:ext cx="22225" cy="22225"/>
          </a:xfrm>
          <a:custGeom>
            <a:avLst/>
            <a:gdLst>
              <a:gd name="T0" fmla="*/ 7 w 14"/>
              <a:gd name="T1" fmla="*/ 14 h 14"/>
              <a:gd name="T2" fmla="*/ 8 w 14"/>
              <a:gd name="T3" fmla="*/ 14 h 14"/>
              <a:gd name="T4" fmla="*/ 9 w 14"/>
              <a:gd name="T5" fmla="*/ 13 h 14"/>
              <a:gd name="T6" fmla="*/ 10 w 14"/>
              <a:gd name="T7" fmla="*/ 13 h 14"/>
              <a:gd name="T8" fmla="*/ 11 w 14"/>
              <a:gd name="T9" fmla="*/ 12 h 14"/>
              <a:gd name="T10" fmla="*/ 13 w 14"/>
              <a:gd name="T11" fmla="*/ 11 h 14"/>
              <a:gd name="T12" fmla="*/ 13 w 14"/>
              <a:gd name="T13" fmla="*/ 10 h 14"/>
              <a:gd name="T14" fmla="*/ 14 w 14"/>
              <a:gd name="T15" fmla="*/ 8 h 14"/>
              <a:gd name="T16" fmla="*/ 14 w 14"/>
              <a:gd name="T17" fmla="*/ 7 h 14"/>
              <a:gd name="T18" fmla="*/ 14 w 14"/>
              <a:gd name="T19" fmla="*/ 6 h 14"/>
              <a:gd name="T20" fmla="*/ 13 w 14"/>
              <a:gd name="T21" fmla="*/ 5 h 14"/>
              <a:gd name="T22" fmla="*/ 13 w 14"/>
              <a:gd name="T23" fmla="*/ 4 h 14"/>
              <a:gd name="T24" fmla="*/ 11 w 14"/>
              <a:gd name="T25" fmla="*/ 3 h 14"/>
              <a:gd name="T26" fmla="*/ 10 w 14"/>
              <a:gd name="T27" fmla="*/ 1 h 14"/>
              <a:gd name="T28" fmla="*/ 9 w 14"/>
              <a:gd name="T29" fmla="*/ 0 h 14"/>
              <a:gd name="T30" fmla="*/ 8 w 14"/>
              <a:gd name="T31" fmla="*/ 0 h 14"/>
              <a:gd name="T32" fmla="*/ 7 w 14"/>
              <a:gd name="T33" fmla="*/ 0 h 14"/>
              <a:gd name="T34" fmla="*/ 6 w 14"/>
              <a:gd name="T35" fmla="*/ 0 h 14"/>
              <a:gd name="T36" fmla="*/ 4 w 14"/>
              <a:gd name="T37" fmla="*/ 0 h 14"/>
              <a:gd name="T38" fmla="*/ 3 w 14"/>
              <a:gd name="T39" fmla="*/ 1 h 14"/>
              <a:gd name="T40" fmla="*/ 2 w 14"/>
              <a:gd name="T41" fmla="*/ 3 h 14"/>
              <a:gd name="T42" fmla="*/ 1 w 14"/>
              <a:gd name="T43" fmla="*/ 4 h 14"/>
              <a:gd name="T44" fmla="*/ 1 w 14"/>
              <a:gd name="T45" fmla="*/ 5 h 14"/>
              <a:gd name="T46" fmla="*/ 0 w 14"/>
              <a:gd name="T47" fmla="*/ 6 h 14"/>
              <a:gd name="T48" fmla="*/ 0 w 14"/>
              <a:gd name="T49" fmla="*/ 7 h 14"/>
              <a:gd name="T50" fmla="*/ 0 w 14"/>
              <a:gd name="T51" fmla="*/ 8 h 14"/>
              <a:gd name="T52" fmla="*/ 1 w 14"/>
              <a:gd name="T53" fmla="*/ 10 h 14"/>
              <a:gd name="T54" fmla="*/ 1 w 14"/>
              <a:gd name="T55" fmla="*/ 11 h 14"/>
              <a:gd name="T56" fmla="*/ 2 w 14"/>
              <a:gd name="T57" fmla="*/ 12 h 14"/>
              <a:gd name="T58" fmla="*/ 3 w 14"/>
              <a:gd name="T59" fmla="*/ 13 h 14"/>
              <a:gd name="T60" fmla="*/ 4 w 14"/>
              <a:gd name="T61" fmla="*/ 13 h 14"/>
              <a:gd name="T62" fmla="*/ 6 w 14"/>
              <a:gd name="T63" fmla="*/ 14 h 14"/>
              <a:gd name="T64" fmla="*/ 7 w 14"/>
              <a:gd name="T6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4">
                <a:moveTo>
                  <a:pt x="7" y="14"/>
                </a:moveTo>
                <a:lnTo>
                  <a:pt x="8" y="14"/>
                </a:lnTo>
                <a:lnTo>
                  <a:pt x="9" y="13"/>
                </a:lnTo>
                <a:lnTo>
                  <a:pt x="10" y="13"/>
                </a:lnTo>
                <a:lnTo>
                  <a:pt x="11" y="12"/>
                </a:lnTo>
                <a:lnTo>
                  <a:pt x="13" y="11"/>
                </a:lnTo>
                <a:lnTo>
                  <a:pt x="13" y="10"/>
                </a:lnTo>
                <a:lnTo>
                  <a:pt x="14" y="8"/>
                </a:lnTo>
                <a:lnTo>
                  <a:pt x="14" y="7"/>
                </a:lnTo>
                <a:lnTo>
                  <a:pt x="14" y="6"/>
                </a:lnTo>
                <a:lnTo>
                  <a:pt x="13" y="5"/>
                </a:lnTo>
                <a:lnTo>
                  <a:pt x="13" y="4"/>
                </a:lnTo>
                <a:lnTo>
                  <a:pt x="11" y="3"/>
                </a:lnTo>
                <a:lnTo>
                  <a:pt x="10" y="1"/>
                </a:lnTo>
                <a:lnTo>
                  <a:pt x="9" y="0"/>
                </a:lnTo>
                <a:lnTo>
                  <a:pt x="8" y="0"/>
                </a:lnTo>
                <a:lnTo>
                  <a:pt x="7" y="0"/>
                </a:lnTo>
                <a:lnTo>
                  <a:pt x="6" y="0"/>
                </a:lnTo>
                <a:lnTo>
                  <a:pt x="4" y="0"/>
                </a:lnTo>
                <a:lnTo>
                  <a:pt x="3" y="1"/>
                </a:lnTo>
                <a:lnTo>
                  <a:pt x="2" y="3"/>
                </a:lnTo>
                <a:lnTo>
                  <a:pt x="1" y="4"/>
                </a:lnTo>
                <a:lnTo>
                  <a:pt x="1" y="5"/>
                </a:lnTo>
                <a:lnTo>
                  <a:pt x="0" y="6"/>
                </a:lnTo>
                <a:lnTo>
                  <a:pt x="0" y="7"/>
                </a:lnTo>
                <a:lnTo>
                  <a:pt x="0" y="8"/>
                </a:lnTo>
                <a:lnTo>
                  <a:pt x="1" y="10"/>
                </a:lnTo>
                <a:lnTo>
                  <a:pt x="1" y="11"/>
                </a:lnTo>
                <a:lnTo>
                  <a:pt x="2" y="12"/>
                </a:lnTo>
                <a:lnTo>
                  <a:pt x="3" y="13"/>
                </a:lnTo>
                <a:lnTo>
                  <a:pt x="4" y="13"/>
                </a:lnTo>
                <a:lnTo>
                  <a:pt x="6" y="14"/>
                </a:lnTo>
                <a:lnTo>
                  <a:pt x="7"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39" name="Freeform 135">
            <a:extLst>
              <a:ext uri="{FF2B5EF4-FFF2-40B4-BE49-F238E27FC236}">
                <a16:creationId xmlns:a16="http://schemas.microsoft.com/office/drawing/2014/main" id="{8D3B7300-B7D0-D072-3BA1-D88DA10A3612}"/>
              </a:ext>
            </a:extLst>
          </p:cNvPr>
          <p:cNvSpPr>
            <a:spLocks/>
          </p:cNvSpPr>
          <p:nvPr/>
        </p:nvSpPr>
        <p:spPr bwMode="auto">
          <a:xfrm>
            <a:off x="1484313" y="3276600"/>
            <a:ext cx="11112" cy="11113"/>
          </a:xfrm>
          <a:custGeom>
            <a:avLst/>
            <a:gdLst>
              <a:gd name="T0" fmla="*/ 3 w 7"/>
              <a:gd name="T1" fmla="*/ 7 h 7"/>
              <a:gd name="T2" fmla="*/ 5 w 7"/>
              <a:gd name="T3" fmla="*/ 7 h 7"/>
              <a:gd name="T4" fmla="*/ 6 w 7"/>
              <a:gd name="T5" fmla="*/ 6 h 7"/>
              <a:gd name="T6" fmla="*/ 6 w 7"/>
              <a:gd name="T7" fmla="*/ 5 h 7"/>
              <a:gd name="T8" fmla="*/ 7 w 7"/>
              <a:gd name="T9" fmla="*/ 4 h 7"/>
              <a:gd name="T10" fmla="*/ 6 w 7"/>
              <a:gd name="T11" fmla="*/ 3 h 7"/>
              <a:gd name="T12" fmla="*/ 6 w 7"/>
              <a:gd name="T13" fmla="*/ 1 h 7"/>
              <a:gd name="T14" fmla="*/ 5 w 7"/>
              <a:gd name="T15" fmla="*/ 0 h 7"/>
              <a:gd name="T16" fmla="*/ 3 w 7"/>
              <a:gd name="T17" fmla="*/ 0 h 7"/>
              <a:gd name="T18" fmla="*/ 2 w 7"/>
              <a:gd name="T19" fmla="*/ 0 h 7"/>
              <a:gd name="T20" fmla="*/ 1 w 7"/>
              <a:gd name="T21" fmla="*/ 1 h 7"/>
              <a:gd name="T22" fmla="*/ 0 w 7"/>
              <a:gd name="T23" fmla="*/ 3 h 7"/>
              <a:gd name="T24" fmla="*/ 0 w 7"/>
              <a:gd name="T25" fmla="*/ 4 h 7"/>
              <a:gd name="T26" fmla="*/ 0 w 7"/>
              <a:gd name="T27" fmla="*/ 5 h 7"/>
              <a:gd name="T28" fmla="*/ 1 w 7"/>
              <a:gd name="T29" fmla="*/ 6 h 7"/>
              <a:gd name="T30" fmla="*/ 2 w 7"/>
              <a:gd name="T31" fmla="*/ 7 h 7"/>
              <a:gd name="T32" fmla="*/ 3 w 7"/>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7">
                <a:moveTo>
                  <a:pt x="3" y="7"/>
                </a:moveTo>
                <a:lnTo>
                  <a:pt x="5" y="7"/>
                </a:lnTo>
                <a:lnTo>
                  <a:pt x="6" y="6"/>
                </a:lnTo>
                <a:lnTo>
                  <a:pt x="6" y="5"/>
                </a:lnTo>
                <a:lnTo>
                  <a:pt x="7" y="4"/>
                </a:lnTo>
                <a:lnTo>
                  <a:pt x="6" y="3"/>
                </a:lnTo>
                <a:lnTo>
                  <a:pt x="6" y="1"/>
                </a:lnTo>
                <a:lnTo>
                  <a:pt x="5" y="0"/>
                </a:lnTo>
                <a:lnTo>
                  <a:pt x="3" y="0"/>
                </a:lnTo>
                <a:lnTo>
                  <a:pt x="2" y="0"/>
                </a:lnTo>
                <a:lnTo>
                  <a:pt x="1" y="1"/>
                </a:lnTo>
                <a:lnTo>
                  <a:pt x="0" y="3"/>
                </a:lnTo>
                <a:lnTo>
                  <a:pt x="0" y="4"/>
                </a:lnTo>
                <a:lnTo>
                  <a:pt x="0" y="5"/>
                </a:lnTo>
                <a:lnTo>
                  <a:pt x="1" y="6"/>
                </a:lnTo>
                <a:lnTo>
                  <a:pt x="2" y="7"/>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40" name="Freeform 136">
            <a:extLst>
              <a:ext uri="{FF2B5EF4-FFF2-40B4-BE49-F238E27FC236}">
                <a16:creationId xmlns:a16="http://schemas.microsoft.com/office/drawing/2014/main" id="{73BEC0F3-5E33-E8E6-C146-58376C8DA891}"/>
              </a:ext>
            </a:extLst>
          </p:cNvPr>
          <p:cNvSpPr>
            <a:spLocks/>
          </p:cNvSpPr>
          <p:nvPr/>
        </p:nvSpPr>
        <p:spPr bwMode="auto">
          <a:xfrm>
            <a:off x="1503363" y="3276600"/>
            <a:ext cx="7937" cy="11113"/>
          </a:xfrm>
          <a:custGeom>
            <a:avLst/>
            <a:gdLst>
              <a:gd name="T0" fmla="*/ 3 w 5"/>
              <a:gd name="T1" fmla="*/ 7 h 7"/>
              <a:gd name="T2" fmla="*/ 4 w 5"/>
              <a:gd name="T3" fmla="*/ 7 h 7"/>
              <a:gd name="T4" fmla="*/ 5 w 5"/>
              <a:gd name="T5" fmla="*/ 7 h 7"/>
              <a:gd name="T6" fmla="*/ 5 w 5"/>
              <a:gd name="T7" fmla="*/ 6 h 7"/>
              <a:gd name="T8" fmla="*/ 5 w 5"/>
              <a:gd name="T9" fmla="*/ 4 h 7"/>
              <a:gd name="T10" fmla="*/ 5 w 5"/>
              <a:gd name="T11" fmla="*/ 3 h 7"/>
              <a:gd name="T12" fmla="*/ 5 w 5"/>
              <a:gd name="T13" fmla="*/ 1 h 7"/>
              <a:gd name="T14" fmla="*/ 4 w 5"/>
              <a:gd name="T15" fmla="*/ 1 h 7"/>
              <a:gd name="T16" fmla="*/ 3 w 5"/>
              <a:gd name="T17" fmla="*/ 0 h 7"/>
              <a:gd name="T18" fmla="*/ 2 w 5"/>
              <a:gd name="T19" fmla="*/ 1 h 7"/>
              <a:gd name="T20" fmla="*/ 1 w 5"/>
              <a:gd name="T21" fmla="*/ 1 h 7"/>
              <a:gd name="T22" fmla="*/ 0 w 5"/>
              <a:gd name="T23" fmla="*/ 3 h 7"/>
              <a:gd name="T24" fmla="*/ 0 w 5"/>
              <a:gd name="T25" fmla="*/ 4 h 7"/>
              <a:gd name="T26" fmla="*/ 0 w 5"/>
              <a:gd name="T27" fmla="*/ 6 h 7"/>
              <a:gd name="T28" fmla="*/ 1 w 5"/>
              <a:gd name="T29" fmla="*/ 7 h 7"/>
              <a:gd name="T30" fmla="*/ 2 w 5"/>
              <a:gd name="T31" fmla="*/ 7 h 7"/>
              <a:gd name="T32" fmla="*/ 3 w 5"/>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 h="7">
                <a:moveTo>
                  <a:pt x="3" y="7"/>
                </a:moveTo>
                <a:lnTo>
                  <a:pt x="4" y="7"/>
                </a:lnTo>
                <a:lnTo>
                  <a:pt x="5" y="7"/>
                </a:lnTo>
                <a:lnTo>
                  <a:pt x="5" y="6"/>
                </a:lnTo>
                <a:lnTo>
                  <a:pt x="5" y="4"/>
                </a:lnTo>
                <a:lnTo>
                  <a:pt x="5" y="3"/>
                </a:lnTo>
                <a:lnTo>
                  <a:pt x="5" y="1"/>
                </a:lnTo>
                <a:lnTo>
                  <a:pt x="4" y="1"/>
                </a:lnTo>
                <a:lnTo>
                  <a:pt x="3" y="0"/>
                </a:lnTo>
                <a:lnTo>
                  <a:pt x="2" y="1"/>
                </a:lnTo>
                <a:lnTo>
                  <a:pt x="1" y="1"/>
                </a:lnTo>
                <a:lnTo>
                  <a:pt x="0" y="3"/>
                </a:lnTo>
                <a:lnTo>
                  <a:pt x="0" y="4"/>
                </a:lnTo>
                <a:lnTo>
                  <a:pt x="0" y="6"/>
                </a:lnTo>
                <a:lnTo>
                  <a:pt x="1" y="7"/>
                </a:lnTo>
                <a:lnTo>
                  <a:pt x="2" y="7"/>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41" name="Freeform 137">
            <a:extLst>
              <a:ext uri="{FF2B5EF4-FFF2-40B4-BE49-F238E27FC236}">
                <a16:creationId xmlns:a16="http://schemas.microsoft.com/office/drawing/2014/main" id="{4B7AB016-1FB4-5FBB-E8EC-4EB7358019D7}"/>
              </a:ext>
            </a:extLst>
          </p:cNvPr>
          <p:cNvSpPr>
            <a:spLocks/>
          </p:cNvSpPr>
          <p:nvPr/>
        </p:nvSpPr>
        <p:spPr bwMode="auto">
          <a:xfrm>
            <a:off x="1430338" y="3130550"/>
            <a:ext cx="30162" cy="146050"/>
          </a:xfrm>
          <a:custGeom>
            <a:avLst/>
            <a:gdLst>
              <a:gd name="T0" fmla="*/ 6 w 19"/>
              <a:gd name="T1" fmla="*/ 1 h 92"/>
              <a:gd name="T2" fmla="*/ 6 w 19"/>
              <a:gd name="T3" fmla="*/ 3 h 92"/>
              <a:gd name="T4" fmla="*/ 4 w 19"/>
              <a:gd name="T5" fmla="*/ 8 h 92"/>
              <a:gd name="T6" fmla="*/ 2 w 19"/>
              <a:gd name="T7" fmla="*/ 16 h 92"/>
              <a:gd name="T8" fmla="*/ 1 w 19"/>
              <a:gd name="T9" fmla="*/ 28 h 92"/>
              <a:gd name="T10" fmla="*/ 0 w 19"/>
              <a:gd name="T11" fmla="*/ 41 h 92"/>
              <a:gd name="T12" fmla="*/ 0 w 19"/>
              <a:gd name="T13" fmla="*/ 57 h 92"/>
              <a:gd name="T14" fmla="*/ 1 w 19"/>
              <a:gd name="T15" fmla="*/ 73 h 92"/>
              <a:gd name="T16" fmla="*/ 5 w 19"/>
              <a:gd name="T17" fmla="*/ 92 h 92"/>
              <a:gd name="T18" fmla="*/ 19 w 19"/>
              <a:gd name="T19" fmla="*/ 92 h 92"/>
              <a:gd name="T20" fmla="*/ 18 w 19"/>
              <a:gd name="T21" fmla="*/ 89 h 92"/>
              <a:gd name="T22" fmla="*/ 16 w 19"/>
              <a:gd name="T23" fmla="*/ 82 h 92"/>
              <a:gd name="T24" fmla="*/ 15 w 19"/>
              <a:gd name="T25" fmla="*/ 70 h 92"/>
              <a:gd name="T26" fmla="*/ 14 w 19"/>
              <a:gd name="T27" fmla="*/ 57 h 92"/>
              <a:gd name="T28" fmla="*/ 13 w 19"/>
              <a:gd name="T29" fmla="*/ 42 h 92"/>
              <a:gd name="T30" fmla="*/ 13 w 19"/>
              <a:gd name="T31" fmla="*/ 27 h 92"/>
              <a:gd name="T32" fmla="*/ 15 w 19"/>
              <a:gd name="T33" fmla="*/ 13 h 92"/>
              <a:gd name="T34" fmla="*/ 19 w 19"/>
              <a:gd name="T35" fmla="*/ 1 h 92"/>
              <a:gd name="T36" fmla="*/ 19 w 19"/>
              <a:gd name="T37" fmla="*/ 1 h 92"/>
              <a:gd name="T38" fmla="*/ 19 w 19"/>
              <a:gd name="T39" fmla="*/ 0 h 92"/>
              <a:gd name="T40" fmla="*/ 19 w 19"/>
              <a:gd name="T41" fmla="*/ 0 h 92"/>
              <a:gd name="T42" fmla="*/ 18 w 19"/>
              <a:gd name="T43" fmla="*/ 0 h 92"/>
              <a:gd name="T44" fmla="*/ 16 w 19"/>
              <a:gd name="T45" fmla="*/ 0 h 92"/>
              <a:gd name="T46" fmla="*/ 14 w 19"/>
              <a:gd name="T47" fmla="*/ 0 h 92"/>
              <a:gd name="T48" fmla="*/ 11 w 19"/>
              <a:gd name="T49" fmla="*/ 0 h 92"/>
              <a:gd name="T50" fmla="*/ 6 w 19"/>
              <a:gd name="T51" fmla="*/ 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92">
                <a:moveTo>
                  <a:pt x="6" y="1"/>
                </a:moveTo>
                <a:lnTo>
                  <a:pt x="6" y="3"/>
                </a:lnTo>
                <a:lnTo>
                  <a:pt x="4" y="8"/>
                </a:lnTo>
                <a:lnTo>
                  <a:pt x="2" y="16"/>
                </a:lnTo>
                <a:lnTo>
                  <a:pt x="1" y="28"/>
                </a:lnTo>
                <a:lnTo>
                  <a:pt x="0" y="41"/>
                </a:lnTo>
                <a:lnTo>
                  <a:pt x="0" y="57"/>
                </a:lnTo>
                <a:lnTo>
                  <a:pt x="1" y="73"/>
                </a:lnTo>
                <a:lnTo>
                  <a:pt x="5" y="92"/>
                </a:lnTo>
                <a:lnTo>
                  <a:pt x="19" y="92"/>
                </a:lnTo>
                <a:lnTo>
                  <a:pt x="18" y="89"/>
                </a:lnTo>
                <a:lnTo>
                  <a:pt x="16" y="82"/>
                </a:lnTo>
                <a:lnTo>
                  <a:pt x="15" y="70"/>
                </a:lnTo>
                <a:lnTo>
                  <a:pt x="14" y="57"/>
                </a:lnTo>
                <a:lnTo>
                  <a:pt x="13" y="42"/>
                </a:lnTo>
                <a:lnTo>
                  <a:pt x="13" y="27"/>
                </a:lnTo>
                <a:lnTo>
                  <a:pt x="15" y="13"/>
                </a:lnTo>
                <a:lnTo>
                  <a:pt x="19" y="1"/>
                </a:lnTo>
                <a:lnTo>
                  <a:pt x="19" y="1"/>
                </a:lnTo>
                <a:lnTo>
                  <a:pt x="19" y="0"/>
                </a:lnTo>
                <a:lnTo>
                  <a:pt x="19" y="0"/>
                </a:lnTo>
                <a:lnTo>
                  <a:pt x="18" y="0"/>
                </a:lnTo>
                <a:lnTo>
                  <a:pt x="16" y="0"/>
                </a:lnTo>
                <a:lnTo>
                  <a:pt x="14" y="0"/>
                </a:lnTo>
                <a:lnTo>
                  <a:pt x="11" y="0"/>
                </a:lnTo>
                <a:lnTo>
                  <a:pt x="6" y="1"/>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42" name="Freeform 138">
            <a:extLst>
              <a:ext uri="{FF2B5EF4-FFF2-40B4-BE49-F238E27FC236}">
                <a16:creationId xmlns:a16="http://schemas.microsoft.com/office/drawing/2014/main" id="{FE415CAC-9266-96F0-2531-CBE18F31EAE1}"/>
              </a:ext>
            </a:extLst>
          </p:cNvPr>
          <p:cNvSpPr>
            <a:spLocks/>
          </p:cNvSpPr>
          <p:nvPr/>
        </p:nvSpPr>
        <p:spPr bwMode="auto">
          <a:xfrm>
            <a:off x="1585913" y="3111500"/>
            <a:ext cx="42862" cy="165100"/>
          </a:xfrm>
          <a:custGeom>
            <a:avLst/>
            <a:gdLst>
              <a:gd name="T0" fmla="*/ 27 w 27"/>
              <a:gd name="T1" fmla="*/ 0 h 104"/>
              <a:gd name="T2" fmla="*/ 26 w 27"/>
              <a:gd name="T3" fmla="*/ 1 h 104"/>
              <a:gd name="T4" fmla="*/ 25 w 27"/>
              <a:gd name="T5" fmla="*/ 4 h 104"/>
              <a:gd name="T6" fmla="*/ 22 w 27"/>
              <a:gd name="T7" fmla="*/ 10 h 104"/>
              <a:gd name="T8" fmla="*/ 20 w 27"/>
              <a:gd name="T9" fmla="*/ 19 h 104"/>
              <a:gd name="T10" fmla="*/ 18 w 27"/>
              <a:gd name="T11" fmla="*/ 32 h 104"/>
              <a:gd name="T12" fmla="*/ 16 w 27"/>
              <a:gd name="T13" fmla="*/ 49 h 104"/>
              <a:gd name="T14" fmla="*/ 18 w 27"/>
              <a:gd name="T15" fmla="*/ 74 h 104"/>
              <a:gd name="T16" fmla="*/ 20 w 27"/>
              <a:gd name="T17" fmla="*/ 104 h 104"/>
              <a:gd name="T18" fmla="*/ 5 w 27"/>
              <a:gd name="T19" fmla="*/ 104 h 104"/>
              <a:gd name="T20" fmla="*/ 5 w 27"/>
              <a:gd name="T21" fmla="*/ 101 h 104"/>
              <a:gd name="T22" fmla="*/ 4 w 27"/>
              <a:gd name="T23" fmla="*/ 92 h 104"/>
              <a:gd name="T24" fmla="*/ 2 w 27"/>
              <a:gd name="T25" fmla="*/ 80 h 104"/>
              <a:gd name="T26" fmla="*/ 1 w 27"/>
              <a:gd name="T27" fmla="*/ 64 h 104"/>
              <a:gd name="T28" fmla="*/ 0 w 27"/>
              <a:gd name="T29" fmla="*/ 47 h 104"/>
              <a:gd name="T30" fmla="*/ 1 w 27"/>
              <a:gd name="T31" fmla="*/ 31 h 104"/>
              <a:gd name="T32" fmla="*/ 4 w 27"/>
              <a:gd name="T33" fmla="*/ 14 h 104"/>
              <a:gd name="T34" fmla="*/ 9 w 27"/>
              <a:gd name="T35" fmla="*/ 0 h 104"/>
              <a:gd name="T36" fmla="*/ 27 w 27"/>
              <a:gd name="T3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104">
                <a:moveTo>
                  <a:pt x="27" y="0"/>
                </a:moveTo>
                <a:lnTo>
                  <a:pt x="26" y="1"/>
                </a:lnTo>
                <a:lnTo>
                  <a:pt x="25" y="4"/>
                </a:lnTo>
                <a:lnTo>
                  <a:pt x="22" y="10"/>
                </a:lnTo>
                <a:lnTo>
                  <a:pt x="20" y="19"/>
                </a:lnTo>
                <a:lnTo>
                  <a:pt x="18" y="32"/>
                </a:lnTo>
                <a:lnTo>
                  <a:pt x="16" y="49"/>
                </a:lnTo>
                <a:lnTo>
                  <a:pt x="18" y="74"/>
                </a:lnTo>
                <a:lnTo>
                  <a:pt x="20" y="104"/>
                </a:lnTo>
                <a:lnTo>
                  <a:pt x="5" y="104"/>
                </a:lnTo>
                <a:lnTo>
                  <a:pt x="5" y="101"/>
                </a:lnTo>
                <a:lnTo>
                  <a:pt x="4" y="92"/>
                </a:lnTo>
                <a:lnTo>
                  <a:pt x="2" y="80"/>
                </a:lnTo>
                <a:lnTo>
                  <a:pt x="1" y="64"/>
                </a:lnTo>
                <a:lnTo>
                  <a:pt x="0" y="47"/>
                </a:lnTo>
                <a:lnTo>
                  <a:pt x="1" y="31"/>
                </a:lnTo>
                <a:lnTo>
                  <a:pt x="4" y="14"/>
                </a:lnTo>
                <a:lnTo>
                  <a:pt x="9" y="0"/>
                </a:lnTo>
                <a:lnTo>
                  <a:pt x="27" y="0"/>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43" name="Freeform 139">
            <a:extLst>
              <a:ext uri="{FF2B5EF4-FFF2-40B4-BE49-F238E27FC236}">
                <a16:creationId xmlns:a16="http://schemas.microsoft.com/office/drawing/2014/main" id="{9E9AFB99-7A31-502E-8672-B80CD7056FA8}"/>
              </a:ext>
            </a:extLst>
          </p:cNvPr>
          <p:cNvSpPr>
            <a:spLocks/>
          </p:cNvSpPr>
          <p:nvPr/>
        </p:nvSpPr>
        <p:spPr bwMode="auto">
          <a:xfrm>
            <a:off x="1430338" y="3138488"/>
            <a:ext cx="28575" cy="128587"/>
          </a:xfrm>
          <a:custGeom>
            <a:avLst/>
            <a:gdLst>
              <a:gd name="T0" fmla="*/ 6 w 18"/>
              <a:gd name="T1" fmla="*/ 2 h 81"/>
              <a:gd name="T2" fmla="*/ 6 w 18"/>
              <a:gd name="T3" fmla="*/ 3 h 81"/>
              <a:gd name="T4" fmla="*/ 5 w 18"/>
              <a:gd name="T5" fmla="*/ 8 h 81"/>
              <a:gd name="T6" fmla="*/ 2 w 18"/>
              <a:gd name="T7" fmla="*/ 15 h 81"/>
              <a:gd name="T8" fmla="*/ 1 w 18"/>
              <a:gd name="T9" fmla="*/ 25 h 81"/>
              <a:gd name="T10" fmla="*/ 0 w 18"/>
              <a:gd name="T11" fmla="*/ 37 h 81"/>
              <a:gd name="T12" fmla="*/ 1 w 18"/>
              <a:gd name="T13" fmla="*/ 50 h 81"/>
              <a:gd name="T14" fmla="*/ 2 w 18"/>
              <a:gd name="T15" fmla="*/ 65 h 81"/>
              <a:gd name="T16" fmla="*/ 5 w 18"/>
              <a:gd name="T17" fmla="*/ 81 h 81"/>
              <a:gd name="T18" fmla="*/ 16 w 18"/>
              <a:gd name="T19" fmla="*/ 80 h 81"/>
              <a:gd name="T20" fmla="*/ 16 w 18"/>
              <a:gd name="T21" fmla="*/ 78 h 81"/>
              <a:gd name="T22" fmla="*/ 15 w 18"/>
              <a:gd name="T23" fmla="*/ 72 h 81"/>
              <a:gd name="T24" fmla="*/ 14 w 18"/>
              <a:gd name="T25" fmla="*/ 61 h 81"/>
              <a:gd name="T26" fmla="*/ 13 w 18"/>
              <a:gd name="T27" fmla="*/ 50 h 81"/>
              <a:gd name="T28" fmla="*/ 12 w 18"/>
              <a:gd name="T29" fmla="*/ 37 h 81"/>
              <a:gd name="T30" fmla="*/ 12 w 18"/>
              <a:gd name="T31" fmla="*/ 24 h 81"/>
              <a:gd name="T32" fmla="*/ 14 w 18"/>
              <a:gd name="T33" fmla="*/ 11 h 81"/>
              <a:gd name="T34" fmla="*/ 18 w 18"/>
              <a:gd name="T35" fmla="*/ 1 h 81"/>
              <a:gd name="T36" fmla="*/ 18 w 18"/>
              <a:gd name="T37" fmla="*/ 1 h 81"/>
              <a:gd name="T38" fmla="*/ 18 w 18"/>
              <a:gd name="T39" fmla="*/ 1 h 81"/>
              <a:gd name="T40" fmla="*/ 18 w 18"/>
              <a:gd name="T41" fmla="*/ 1 h 81"/>
              <a:gd name="T42" fmla="*/ 16 w 18"/>
              <a:gd name="T43" fmla="*/ 0 h 81"/>
              <a:gd name="T44" fmla="*/ 15 w 18"/>
              <a:gd name="T45" fmla="*/ 0 h 81"/>
              <a:gd name="T46" fmla="*/ 13 w 18"/>
              <a:gd name="T47" fmla="*/ 1 h 81"/>
              <a:gd name="T48" fmla="*/ 9 w 18"/>
              <a:gd name="T49" fmla="*/ 1 h 81"/>
              <a:gd name="T50" fmla="*/ 6 w 18"/>
              <a:gd name="T51" fmla="*/ 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 h="81">
                <a:moveTo>
                  <a:pt x="6" y="2"/>
                </a:moveTo>
                <a:lnTo>
                  <a:pt x="6" y="3"/>
                </a:lnTo>
                <a:lnTo>
                  <a:pt x="5" y="8"/>
                </a:lnTo>
                <a:lnTo>
                  <a:pt x="2" y="15"/>
                </a:lnTo>
                <a:lnTo>
                  <a:pt x="1" y="25"/>
                </a:lnTo>
                <a:lnTo>
                  <a:pt x="0" y="37"/>
                </a:lnTo>
                <a:lnTo>
                  <a:pt x="1" y="50"/>
                </a:lnTo>
                <a:lnTo>
                  <a:pt x="2" y="65"/>
                </a:lnTo>
                <a:lnTo>
                  <a:pt x="5" y="81"/>
                </a:lnTo>
                <a:lnTo>
                  <a:pt x="16" y="80"/>
                </a:lnTo>
                <a:lnTo>
                  <a:pt x="16" y="78"/>
                </a:lnTo>
                <a:lnTo>
                  <a:pt x="15" y="72"/>
                </a:lnTo>
                <a:lnTo>
                  <a:pt x="14" y="61"/>
                </a:lnTo>
                <a:lnTo>
                  <a:pt x="13" y="50"/>
                </a:lnTo>
                <a:lnTo>
                  <a:pt x="12" y="37"/>
                </a:lnTo>
                <a:lnTo>
                  <a:pt x="12" y="24"/>
                </a:lnTo>
                <a:lnTo>
                  <a:pt x="14" y="11"/>
                </a:lnTo>
                <a:lnTo>
                  <a:pt x="18" y="1"/>
                </a:lnTo>
                <a:lnTo>
                  <a:pt x="18" y="1"/>
                </a:lnTo>
                <a:lnTo>
                  <a:pt x="18" y="1"/>
                </a:lnTo>
                <a:lnTo>
                  <a:pt x="18" y="1"/>
                </a:lnTo>
                <a:lnTo>
                  <a:pt x="16" y="0"/>
                </a:lnTo>
                <a:lnTo>
                  <a:pt x="15" y="0"/>
                </a:lnTo>
                <a:lnTo>
                  <a:pt x="13" y="1"/>
                </a:lnTo>
                <a:lnTo>
                  <a:pt x="9" y="1"/>
                </a:lnTo>
                <a:lnTo>
                  <a:pt x="6" y="2"/>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44" name="Freeform 140">
            <a:extLst>
              <a:ext uri="{FF2B5EF4-FFF2-40B4-BE49-F238E27FC236}">
                <a16:creationId xmlns:a16="http://schemas.microsoft.com/office/drawing/2014/main" id="{4DA6E298-D0F7-5E20-7BE2-3519975B20B9}"/>
              </a:ext>
            </a:extLst>
          </p:cNvPr>
          <p:cNvSpPr>
            <a:spLocks/>
          </p:cNvSpPr>
          <p:nvPr/>
        </p:nvSpPr>
        <p:spPr bwMode="auto">
          <a:xfrm>
            <a:off x="1431925" y="3146425"/>
            <a:ext cx="22225" cy="109538"/>
          </a:xfrm>
          <a:custGeom>
            <a:avLst/>
            <a:gdLst>
              <a:gd name="T0" fmla="*/ 5 w 14"/>
              <a:gd name="T1" fmla="*/ 2 h 69"/>
              <a:gd name="T2" fmla="*/ 5 w 14"/>
              <a:gd name="T3" fmla="*/ 3 h 69"/>
              <a:gd name="T4" fmla="*/ 4 w 14"/>
              <a:gd name="T5" fmla="*/ 7 h 69"/>
              <a:gd name="T6" fmla="*/ 3 w 14"/>
              <a:gd name="T7" fmla="*/ 13 h 69"/>
              <a:gd name="T8" fmla="*/ 1 w 14"/>
              <a:gd name="T9" fmla="*/ 21 h 69"/>
              <a:gd name="T10" fmla="*/ 0 w 14"/>
              <a:gd name="T11" fmla="*/ 32 h 69"/>
              <a:gd name="T12" fmla="*/ 0 w 14"/>
              <a:gd name="T13" fmla="*/ 44 h 69"/>
              <a:gd name="T14" fmla="*/ 1 w 14"/>
              <a:gd name="T15" fmla="*/ 56 h 69"/>
              <a:gd name="T16" fmla="*/ 4 w 14"/>
              <a:gd name="T17" fmla="*/ 69 h 69"/>
              <a:gd name="T18" fmla="*/ 14 w 14"/>
              <a:gd name="T19" fmla="*/ 69 h 69"/>
              <a:gd name="T20" fmla="*/ 13 w 14"/>
              <a:gd name="T21" fmla="*/ 67 h 69"/>
              <a:gd name="T22" fmla="*/ 13 w 14"/>
              <a:gd name="T23" fmla="*/ 61 h 69"/>
              <a:gd name="T24" fmla="*/ 12 w 14"/>
              <a:gd name="T25" fmla="*/ 53 h 69"/>
              <a:gd name="T26" fmla="*/ 11 w 14"/>
              <a:gd name="T27" fmla="*/ 44 h 69"/>
              <a:gd name="T28" fmla="*/ 10 w 14"/>
              <a:gd name="T29" fmla="*/ 32 h 69"/>
              <a:gd name="T30" fmla="*/ 10 w 14"/>
              <a:gd name="T31" fmla="*/ 20 h 69"/>
              <a:gd name="T32" fmla="*/ 12 w 14"/>
              <a:gd name="T33" fmla="*/ 10 h 69"/>
              <a:gd name="T34" fmla="*/ 14 w 14"/>
              <a:gd name="T35" fmla="*/ 2 h 69"/>
              <a:gd name="T36" fmla="*/ 14 w 14"/>
              <a:gd name="T37" fmla="*/ 2 h 69"/>
              <a:gd name="T38" fmla="*/ 14 w 14"/>
              <a:gd name="T39" fmla="*/ 2 h 69"/>
              <a:gd name="T40" fmla="*/ 14 w 14"/>
              <a:gd name="T41" fmla="*/ 0 h 69"/>
              <a:gd name="T42" fmla="*/ 14 w 14"/>
              <a:gd name="T43" fmla="*/ 0 h 69"/>
              <a:gd name="T44" fmla="*/ 13 w 14"/>
              <a:gd name="T45" fmla="*/ 0 h 69"/>
              <a:gd name="T46" fmla="*/ 11 w 14"/>
              <a:gd name="T47" fmla="*/ 0 h 69"/>
              <a:gd name="T48" fmla="*/ 8 w 14"/>
              <a:gd name="T49" fmla="*/ 2 h 69"/>
              <a:gd name="T50" fmla="*/ 5 w 14"/>
              <a:gd name="T51"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 h="69">
                <a:moveTo>
                  <a:pt x="5" y="2"/>
                </a:moveTo>
                <a:lnTo>
                  <a:pt x="5" y="3"/>
                </a:lnTo>
                <a:lnTo>
                  <a:pt x="4" y="7"/>
                </a:lnTo>
                <a:lnTo>
                  <a:pt x="3" y="13"/>
                </a:lnTo>
                <a:lnTo>
                  <a:pt x="1" y="21"/>
                </a:lnTo>
                <a:lnTo>
                  <a:pt x="0" y="32"/>
                </a:lnTo>
                <a:lnTo>
                  <a:pt x="0" y="44"/>
                </a:lnTo>
                <a:lnTo>
                  <a:pt x="1" y="56"/>
                </a:lnTo>
                <a:lnTo>
                  <a:pt x="4" y="69"/>
                </a:lnTo>
                <a:lnTo>
                  <a:pt x="14" y="69"/>
                </a:lnTo>
                <a:lnTo>
                  <a:pt x="13" y="67"/>
                </a:lnTo>
                <a:lnTo>
                  <a:pt x="13" y="61"/>
                </a:lnTo>
                <a:lnTo>
                  <a:pt x="12" y="53"/>
                </a:lnTo>
                <a:lnTo>
                  <a:pt x="11" y="44"/>
                </a:lnTo>
                <a:lnTo>
                  <a:pt x="10" y="32"/>
                </a:lnTo>
                <a:lnTo>
                  <a:pt x="10" y="20"/>
                </a:lnTo>
                <a:lnTo>
                  <a:pt x="12" y="10"/>
                </a:lnTo>
                <a:lnTo>
                  <a:pt x="14" y="2"/>
                </a:lnTo>
                <a:lnTo>
                  <a:pt x="14" y="2"/>
                </a:lnTo>
                <a:lnTo>
                  <a:pt x="14" y="2"/>
                </a:lnTo>
                <a:lnTo>
                  <a:pt x="14" y="0"/>
                </a:lnTo>
                <a:lnTo>
                  <a:pt x="14" y="0"/>
                </a:lnTo>
                <a:lnTo>
                  <a:pt x="13" y="0"/>
                </a:lnTo>
                <a:lnTo>
                  <a:pt x="11" y="0"/>
                </a:lnTo>
                <a:lnTo>
                  <a:pt x="8" y="2"/>
                </a:lnTo>
                <a:lnTo>
                  <a:pt x="5" y="2"/>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45" name="Freeform 141">
            <a:extLst>
              <a:ext uri="{FF2B5EF4-FFF2-40B4-BE49-F238E27FC236}">
                <a16:creationId xmlns:a16="http://schemas.microsoft.com/office/drawing/2014/main" id="{9ED65300-D16F-2D56-43C3-096CE45B90E6}"/>
              </a:ext>
            </a:extLst>
          </p:cNvPr>
          <p:cNvSpPr>
            <a:spLocks/>
          </p:cNvSpPr>
          <p:nvPr/>
        </p:nvSpPr>
        <p:spPr bwMode="auto">
          <a:xfrm>
            <a:off x="1433513" y="3155950"/>
            <a:ext cx="19050" cy="90488"/>
          </a:xfrm>
          <a:custGeom>
            <a:avLst/>
            <a:gdLst>
              <a:gd name="T0" fmla="*/ 4 w 12"/>
              <a:gd name="T1" fmla="*/ 1 h 57"/>
              <a:gd name="T2" fmla="*/ 3 w 12"/>
              <a:gd name="T3" fmla="*/ 3 h 57"/>
              <a:gd name="T4" fmla="*/ 3 w 12"/>
              <a:gd name="T5" fmla="*/ 5 h 57"/>
              <a:gd name="T6" fmla="*/ 2 w 12"/>
              <a:gd name="T7" fmla="*/ 11 h 57"/>
              <a:gd name="T8" fmla="*/ 0 w 12"/>
              <a:gd name="T9" fmla="*/ 18 h 57"/>
              <a:gd name="T10" fmla="*/ 0 w 12"/>
              <a:gd name="T11" fmla="*/ 26 h 57"/>
              <a:gd name="T12" fmla="*/ 0 w 12"/>
              <a:gd name="T13" fmla="*/ 35 h 57"/>
              <a:gd name="T14" fmla="*/ 2 w 12"/>
              <a:gd name="T15" fmla="*/ 46 h 57"/>
              <a:gd name="T16" fmla="*/ 3 w 12"/>
              <a:gd name="T17" fmla="*/ 57 h 57"/>
              <a:gd name="T18" fmla="*/ 11 w 12"/>
              <a:gd name="T19" fmla="*/ 56 h 57"/>
              <a:gd name="T20" fmla="*/ 11 w 12"/>
              <a:gd name="T21" fmla="*/ 55 h 57"/>
              <a:gd name="T22" fmla="*/ 10 w 12"/>
              <a:gd name="T23" fmla="*/ 50 h 57"/>
              <a:gd name="T24" fmla="*/ 10 w 12"/>
              <a:gd name="T25" fmla="*/ 43 h 57"/>
              <a:gd name="T26" fmla="*/ 9 w 12"/>
              <a:gd name="T27" fmla="*/ 35 h 57"/>
              <a:gd name="T28" fmla="*/ 7 w 12"/>
              <a:gd name="T29" fmla="*/ 26 h 57"/>
              <a:gd name="T30" fmla="*/ 9 w 12"/>
              <a:gd name="T31" fmla="*/ 17 h 57"/>
              <a:gd name="T32" fmla="*/ 10 w 12"/>
              <a:gd name="T33" fmla="*/ 8 h 57"/>
              <a:gd name="T34" fmla="*/ 12 w 12"/>
              <a:gd name="T35" fmla="*/ 0 h 57"/>
              <a:gd name="T36" fmla="*/ 12 w 12"/>
              <a:gd name="T37" fmla="*/ 0 h 57"/>
              <a:gd name="T38" fmla="*/ 12 w 12"/>
              <a:gd name="T39" fmla="*/ 0 h 57"/>
              <a:gd name="T40" fmla="*/ 12 w 12"/>
              <a:gd name="T41" fmla="*/ 0 h 57"/>
              <a:gd name="T42" fmla="*/ 11 w 12"/>
              <a:gd name="T43" fmla="*/ 0 h 57"/>
              <a:gd name="T44" fmla="*/ 10 w 12"/>
              <a:gd name="T45" fmla="*/ 0 h 57"/>
              <a:gd name="T46" fmla="*/ 9 w 12"/>
              <a:gd name="T47" fmla="*/ 0 h 57"/>
              <a:gd name="T48" fmla="*/ 6 w 12"/>
              <a:gd name="T49" fmla="*/ 0 h 57"/>
              <a:gd name="T50" fmla="*/ 4 w 12"/>
              <a:gd name="T51"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57">
                <a:moveTo>
                  <a:pt x="4" y="1"/>
                </a:moveTo>
                <a:lnTo>
                  <a:pt x="3" y="3"/>
                </a:lnTo>
                <a:lnTo>
                  <a:pt x="3" y="5"/>
                </a:lnTo>
                <a:lnTo>
                  <a:pt x="2" y="11"/>
                </a:lnTo>
                <a:lnTo>
                  <a:pt x="0" y="18"/>
                </a:lnTo>
                <a:lnTo>
                  <a:pt x="0" y="26"/>
                </a:lnTo>
                <a:lnTo>
                  <a:pt x="0" y="35"/>
                </a:lnTo>
                <a:lnTo>
                  <a:pt x="2" y="46"/>
                </a:lnTo>
                <a:lnTo>
                  <a:pt x="3" y="57"/>
                </a:lnTo>
                <a:lnTo>
                  <a:pt x="11" y="56"/>
                </a:lnTo>
                <a:lnTo>
                  <a:pt x="11" y="55"/>
                </a:lnTo>
                <a:lnTo>
                  <a:pt x="10" y="50"/>
                </a:lnTo>
                <a:lnTo>
                  <a:pt x="10" y="43"/>
                </a:lnTo>
                <a:lnTo>
                  <a:pt x="9" y="35"/>
                </a:lnTo>
                <a:lnTo>
                  <a:pt x="7" y="26"/>
                </a:lnTo>
                <a:lnTo>
                  <a:pt x="9" y="17"/>
                </a:lnTo>
                <a:lnTo>
                  <a:pt x="10" y="8"/>
                </a:lnTo>
                <a:lnTo>
                  <a:pt x="12" y="0"/>
                </a:lnTo>
                <a:lnTo>
                  <a:pt x="12" y="0"/>
                </a:lnTo>
                <a:lnTo>
                  <a:pt x="12" y="0"/>
                </a:lnTo>
                <a:lnTo>
                  <a:pt x="12" y="0"/>
                </a:lnTo>
                <a:lnTo>
                  <a:pt x="11" y="0"/>
                </a:lnTo>
                <a:lnTo>
                  <a:pt x="10" y="0"/>
                </a:lnTo>
                <a:lnTo>
                  <a:pt x="9" y="0"/>
                </a:lnTo>
                <a:lnTo>
                  <a:pt x="6" y="0"/>
                </a:lnTo>
                <a:lnTo>
                  <a:pt x="4" y="1"/>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46" name="Freeform 142">
            <a:extLst>
              <a:ext uri="{FF2B5EF4-FFF2-40B4-BE49-F238E27FC236}">
                <a16:creationId xmlns:a16="http://schemas.microsoft.com/office/drawing/2014/main" id="{9125C9FB-8205-1939-8315-B738C1123C5C}"/>
              </a:ext>
            </a:extLst>
          </p:cNvPr>
          <p:cNvSpPr>
            <a:spLocks/>
          </p:cNvSpPr>
          <p:nvPr/>
        </p:nvSpPr>
        <p:spPr bwMode="auto">
          <a:xfrm>
            <a:off x="1433513" y="3163888"/>
            <a:ext cx="15875" cy="71437"/>
          </a:xfrm>
          <a:custGeom>
            <a:avLst/>
            <a:gdLst>
              <a:gd name="T0" fmla="*/ 4 w 10"/>
              <a:gd name="T1" fmla="*/ 1 h 45"/>
              <a:gd name="T2" fmla="*/ 3 w 10"/>
              <a:gd name="T3" fmla="*/ 2 h 45"/>
              <a:gd name="T4" fmla="*/ 3 w 10"/>
              <a:gd name="T5" fmla="*/ 5 h 45"/>
              <a:gd name="T6" fmla="*/ 2 w 10"/>
              <a:gd name="T7" fmla="*/ 9 h 45"/>
              <a:gd name="T8" fmla="*/ 2 w 10"/>
              <a:gd name="T9" fmla="*/ 14 h 45"/>
              <a:gd name="T10" fmla="*/ 0 w 10"/>
              <a:gd name="T11" fmla="*/ 21 h 45"/>
              <a:gd name="T12" fmla="*/ 0 w 10"/>
              <a:gd name="T13" fmla="*/ 28 h 45"/>
              <a:gd name="T14" fmla="*/ 2 w 10"/>
              <a:gd name="T15" fmla="*/ 37 h 45"/>
              <a:gd name="T16" fmla="*/ 3 w 10"/>
              <a:gd name="T17" fmla="*/ 45 h 45"/>
              <a:gd name="T18" fmla="*/ 10 w 10"/>
              <a:gd name="T19" fmla="*/ 45 h 45"/>
              <a:gd name="T20" fmla="*/ 10 w 10"/>
              <a:gd name="T21" fmla="*/ 44 h 45"/>
              <a:gd name="T22" fmla="*/ 9 w 10"/>
              <a:gd name="T23" fmla="*/ 41 h 45"/>
              <a:gd name="T24" fmla="*/ 7 w 10"/>
              <a:gd name="T25" fmla="*/ 35 h 45"/>
              <a:gd name="T26" fmla="*/ 7 w 10"/>
              <a:gd name="T27" fmla="*/ 28 h 45"/>
              <a:gd name="T28" fmla="*/ 6 w 10"/>
              <a:gd name="T29" fmla="*/ 21 h 45"/>
              <a:gd name="T30" fmla="*/ 7 w 10"/>
              <a:gd name="T31" fmla="*/ 14 h 45"/>
              <a:gd name="T32" fmla="*/ 7 w 10"/>
              <a:gd name="T33" fmla="*/ 7 h 45"/>
              <a:gd name="T34" fmla="*/ 10 w 10"/>
              <a:gd name="T35" fmla="*/ 1 h 45"/>
              <a:gd name="T36" fmla="*/ 10 w 10"/>
              <a:gd name="T37" fmla="*/ 1 h 45"/>
              <a:gd name="T38" fmla="*/ 10 w 10"/>
              <a:gd name="T39" fmla="*/ 1 h 45"/>
              <a:gd name="T40" fmla="*/ 10 w 10"/>
              <a:gd name="T41" fmla="*/ 1 h 45"/>
              <a:gd name="T42" fmla="*/ 10 w 10"/>
              <a:gd name="T43" fmla="*/ 0 h 45"/>
              <a:gd name="T44" fmla="*/ 9 w 10"/>
              <a:gd name="T45" fmla="*/ 0 h 45"/>
              <a:gd name="T46" fmla="*/ 7 w 10"/>
              <a:gd name="T47" fmla="*/ 1 h 45"/>
              <a:gd name="T48" fmla="*/ 6 w 10"/>
              <a:gd name="T49" fmla="*/ 1 h 45"/>
              <a:gd name="T50" fmla="*/ 4 w 10"/>
              <a:gd name="T51"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45">
                <a:moveTo>
                  <a:pt x="4" y="1"/>
                </a:moveTo>
                <a:lnTo>
                  <a:pt x="3" y="2"/>
                </a:lnTo>
                <a:lnTo>
                  <a:pt x="3" y="5"/>
                </a:lnTo>
                <a:lnTo>
                  <a:pt x="2" y="9"/>
                </a:lnTo>
                <a:lnTo>
                  <a:pt x="2" y="14"/>
                </a:lnTo>
                <a:lnTo>
                  <a:pt x="0" y="21"/>
                </a:lnTo>
                <a:lnTo>
                  <a:pt x="0" y="28"/>
                </a:lnTo>
                <a:lnTo>
                  <a:pt x="2" y="37"/>
                </a:lnTo>
                <a:lnTo>
                  <a:pt x="3" y="45"/>
                </a:lnTo>
                <a:lnTo>
                  <a:pt x="10" y="45"/>
                </a:lnTo>
                <a:lnTo>
                  <a:pt x="10" y="44"/>
                </a:lnTo>
                <a:lnTo>
                  <a:pt x="9" y="41"/>
                </a:lnTo>
                <a:lnTo>
                  <a:pt x="7" y="35"/>
                </a:lnTo>
                <a:lnTo>
                  <a:pt x="7" y="28"/>
                </a:lnTo>
                <a:lnTo>
                  <a:pt x="6" y="21"/>
                </a:lnTo>
                <a:lnTo>
                  <a:pt x="7" y="14"/>
                </a:lnTo>
                <a:lnTo>
                  <a:pt x="7" y="7"/>
                </a:lnTo>
                <a:lnTo>
                  <a:pt x="10" y="1"/>
                </a:lnTo>
                <a:lnTo>
                  <a:pt x="10" y="1"/>
                </a:lnTo>
                <a:lnTo>
                  <a:pt x="10" y="1"/>
                </a:lnTo>
                <a:lnTo>
                  <a:pt x="10" y="1"/>
                </a:lnTo>
                <a:lnTo>
                  <a:pt x="10" y="0"/>
                </a:lnTo>
                <a:lnTo>
                  <a:pt x="9" y="0"/>
                </a:lnTo>
                <a:lnTo>
                  <a:pt x="7" y="1"/>
                </a:lnTo>
                <a:lnTo>
                  <a:pt x="6" y="1"/>
                </a:lnTo>
                <a:lnTo>
                  <a:pt x="4"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47" name="Freeform 143">
            <a:extLst>
              <a:ext uri="{FF2B5EF4-FFF2-40B4-BE49-F238E27FC236}">
                <a16:creationId xmlns:a16="http://schemas.microsoft.com/office/drawing/2014/main" id="{9D2FB70D-26D2-26E2-7CA6-4520C85DDC6D}"/>
              </a:ext>
            </a:extLst>
          </p:cNvPr>
          <p:cNvSpPr>
            <a:spLocks/>
          </p:cNvSpPr>
          <p:nvPr/>
        </p:nvSpPr>
        <p:spPr bwMode="auto">
          <a:xfrm>
            <a:off x="1436688" y="3173413"/>
            <a:ext cx="11112" cy="53975"/>
          </a:xfrm>
          <a:custGeom>
            <a:avLst/>
            <a:gdLst>
              <a:gd name="T0" fmla="*/ 2 w 7"/>
              <a:gd name="T1" fmla="*/ 1 h 34"/>
              <a:gd name="T2" fmla="*/ 1 w 7"/>
              <a:gd name="T3" fmla="*/ 1 h 34"/>
              <a:gd name="T4" fmla="*/ 1 w 7"/>
              <a:gd name="T5" fmla="*/ 3 h 34"/>
              <a:gd name="T6" fmla="*/ 0 w 7"/>
              <a:gd name="T7" fmla="*/ 6 h 34"/>
              <a:gd name="T8" fmla="*/ 0 w 7"/>
              <a:gd name="T9" fmla="*/ 10 h 34"/>
              <a:gd name="T10" fmla="*/ 0 w 7"/>
              <a:gd name="T11" fmla="*/ 15 h 34"/>
              <a:gd name="T12" fmla="*/ 0 w 7"/>
              <a:gd name="T13" fmla="*/ 21 h 34"/>
              <a:gd name="T14" fmla="*/ 0 w 7"/>
              <a:gd name="T15" fmla="*/ 27 h 34"/>
              <a:gd name="T16" fmla="*/ 1 w 7"/>
              <a:gd name="T17" fmla="*/ 34 h 34"/>
              <a:gd name="T18" fmla="*/ 5 w 7"/>
              <a:gd name="T19" fmla="*/ 34 h 34"/>
              <a:gd name="T20" fmla="*/ 5 w 7"/>
              <a:gd name="T21" fmla="*/ 32 h 34"/>
              <a:gd name="T22" fmla="*/ 5 w 7"/>
              <a:gd name="T23" fmla="*/ 29 h 34"/>
              <a:gd name="T24" fmla="*/ 4 w 7"/>
              <a:gd name="T25" fmla="*/ 25 h 34"/>
              <a:gd name="T26" fmla="*/ 4 w 7"/>
              <a:gd name="T27" fmla="*/ 21 h 34"/>
              <a:gd name="T28" fmla="*/ 4 w 7"/>
              <a:gd name="T29" fmla="*/ 15 h 34"/>
              <a:gd name="T30" fmla="*/ 4 w 7"/>
              <a:gd name="T31" fmla="*/ 10 h 34"/>
              <a:gd name="T32" fmla="*/ 4 w 7"/>
              <a:gd name="T33" fmla="*/ 4 h 34"/>
              <a:gd name="T34" fmla="*/ 7 w 7"/>
              <a:gd name="T35" fmla="*/ 1 h 34"/>
              <a:gd name="T36" fmla="*/ 7 w 7"/>
              <a:gd name="T37" fmla="*/ 1 h 34"/>
              <a:gd name="T38" fmla="*/ 7 w 7"/>
              <a:gd name="T39" fmla="*/ 0 h 34"/>
              <a:gd name="T40" fmla="*/ 5 w 7"/>
              <a:gd name="T41" fmla="*/ 0 h 34"/>
              <a:gd name="T42" fmla="*/ 5 w 7"/>
              <a:gd name="T43" fmla="*/ 0 h 34"/>
              <a:gd name="T44" fmla="*/ 5 w 7"/>
              <a:gd name="T45" fmla="*/ 0 h 34"/>
              <a:gd name="T46" fmla="*/ 4 w 7"/>
              <a:gd name="T47" fmla="*/ 0 h 34"/>
              <a:gd name="T48" fmla="*/ 3 w 7"/>
              <a:gd name="T49" fmla="*/ 0 h 34"/>
              <a:gd name="T50" fmla="*/ 2 w 7"/>
              <a:gd name="T51"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 h="34">
                <a:moveTo>
                  <a:pt x="2" y="1"/>
                </a:moveTo>
                <a:lnTo>
                  <a:pt x="1" y="1"/>
                </a:lnTo>
                <a:lnTo>
                  <a:pt x="1" y="3"/>
                </a:lnTo>
                <a:lnTo>
                  <a:pt x="0" y="6"/>
                </a:lnTo>
                <a:lnTo>
                  <a:pt x="0" y="10"/>
                </a:lnTo>
                <a:lnTo>
                  <a:pt x="0" y="15"/>
                </a:lnTo>
                <a:lnTo>
                  <a:pt x="0" y="21"/>
                </a:lnTo>
                <a:lnTo>
                  <a:pt x="0" y="27"/>
                </a:lnTo>
                <a:lnTo>
                  <a:pt x="1" y="34"/>
                </a:lnTo>
                <a:lnTo>
                  <a:pt x="5" y="34"/>
                </a:lnTo>
                <a:lnTo>
                  <a:pt x="5" y="32"/>
                </a:lnTo>
                <a:lnTo>
                  <a:pt x="5" y="29"/>
                </a:lnTo>
                <a:lnTo>
                  <a:pt x="4" y="25"/>
                </a:lnTo>
                <a:lnTo>
                  <a:pt x="4" y="21"/>
                </a:lnTo>
                <a:lnTo>
                  <a:pt x="4" y="15"/>
                </a:lnTo>
                <a:lnTo>
                  <a:pt x="4" y="10"/>
                </a:lnTo>
                <a:lnTo>
                  <a:pt x="4" y="4"/>
                </a:lnTo>
                <a:lnTo>
                  <a:pt x="7" y="1"/>
                </a:lnTo>
                <a:lnTo>
                  <a:pt x="7" y="1"/>
                </a:lnTo>
                <a:lnTo>
                  <a:pt x="7" y="0"/>
                </a:lnTo>
                <a:lnTo>
                  <a:pt x="5" y="0"/>
                </a:lnTo>
                <a:lnTo>
                  <a:pt x="5" y="0"/>
                </a:lnTo>
                <a:lnTo>
                  <a:pt x="5" y="0"/>
                </a:lnTo>
                <a:lnTo>
                  <a:pt x="4" y="0"/>
                </a:lnTo>
                <a:lnTo>
                  <a:pt x="3" y="0"/>
                </a:lnTo>
                <a:lnTo>
                  <a:pt x="2" y="1"/>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48" name="Freeform 144">
            <a:extLst>
              <a:ext uri="{FF2B5EF4-FFF2-40B4-BE49-F238E27FC236}">
                <a16:creationId xmlns:a16="http://schemas.microsoft.com/office/drawing/2014/main" id="{3315D49B-4806-B95C-0AF3-8EAFD754266F}"/>
              </a:ext>
            </a:extLst>
          </p:cNvPr>
          <p:cNvSpPr>
            <a:spLocks/>
          </p:cNvSpPr>
          <p:nvPr/>
        </p:nvSpPr>
        <p:spPr bwMode="auto">
          <a:xfrm>
            <a:off x="1587500" y="3121025"/>
            <a:ext cx="38100" cy="144463"/>
          </a:xfrm>
          <a:custGeom>
            <a:avLst/>
            <a:gdLst>
              <a:gd name="T0" fmla="*/ 24 w 24"/>
              <a:gd name="T1" fmla="*/ 1 h 91"/>
              <a:gd name="T2" fmla="*/ 22 w 24"/>
              <a:gd name="T3" fmla="*/ 1 h 91"/>
              <a:gd name="T4" fmla="*/ 21 w 24"/>
              <a:gd name="T5" fmla="*/ 4 h 91"/>
              <a:gd name="T6" fmla="*/ 19 w 24"/>
              <a:gd name="T7" fmla="*/ 8 h 91"/>
              <a:gd name="T8" fmla="*/ 17 w 24"/>
              <a:gd name="T9" fmla="*/ 16 h 91"/>
              <a:gd name="T10" fmla="*/ 15 w 24"/>
              <a:gd name="T11" fmla="*/ 28 h 91"/>
              <a:gd name="T12" fmla="*/ 14 w 24"/>
              <a:gd name="T13" fmla="*/ 43 h 91"/>
              <a:gd name="T14" fmla="*/ 15 w 24"/>
              <a:gd name="T15" fmla="*/ 64 h 91"/>
              <a:gd name="T16" fmla="*/ 18 w 24"/>
              <a:gd name="T17" fmla="*/ 91 h 91"/>
              <a:gd name="T18" fmla="*/ 5 w 24"/>
              <a:gd name="T19" fmla="*/ 91 h 91"/>
              <a:gd name="T20" fmla="*/ 4 w 24"/>
              <a:gd name="T21" fmla="*/ 88 h 91"/>
              <a:gd name="T22" fmla="*/ 3 w 24"/>
              <a:gd name="T23" fmla="*/ 81 h 91"/>
              <a:gd name="T24" fmla="*/ 1 w 24"/>
              <a:gd name="T25" fmla="*/ 70 h 91"/>
              <a:gd name="T26" fmla="*/ 0 w 24"/>
              <a:gd name="T27" fmla="*/ 56 h 91"/>
              <a:gd name="T28" fmla="*/ 0 w 24"/>
              <a:gd name="T29" fmla="*/ 42 h 91"/>
              <a:gd name="T30" fmla="*/ 1 w 24"/>
              <a:gd name="T31" fmla="*/ 27 h 91"/>
              <a:gd name="T32" fmla="*/ 4 w 24"/>
              <a:gd name="T33" fmla="*/ 13 h 91"/>
              <a:gd name="T34" fmla="*/ 7 w 24"/>
              <a:gd name="T35" fmla="*/ 0 h 91"/>
              <a:gd name="T36" fmla="*/ 24 w 24"/>
              <a:gd name="T37" fmla="*/ 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91">
                <a:moveTo>
                  <a:pt x="24" y="1"/>
                </a:moveTo>
                <a:lnTo>
                  <a:pt x="22" y="1"/>
                </a:lnTo>
                <a:lnTo>
                  <a:pt x="21" y="4"/>
                </a:lnTo>
                <a:lnTo>
                  <a:pt x="19" y="8"/>
                </a:lnTo>
                <a:lnTo>
                  <a:pt x="17" y="16"/>
                </a:lnTo>
                <a:lnTo>
                  <a:pt x="15" y="28"/>
                </a:lnTo>
                <a:lnTo>
                  <a:pt x="14" y="43"/>
                </a:lnTo>
                <a:lnTo>
                  <a:pt x="15" y="64"/>
                </a:lnTo>
                <a:lnTo>
                  <a:pt x="18" y="91"/>
                </a:lnTo>
                <a:lnTo>
                  <a:pt x="5" y="91"/>
                </a:lnTo>
                <a:lnTo>
                  <a:pt x="4" y="88"/>
                </a:lnTo>
                <a:lnTo>
                  <a:pt x="3" y="81"/>
                </a:lnTo>
                <a:lnTo>
                  <a:pt x="1" y="70"/>
                </a:lnTo>
                <a:lnTo>
                  <a:pt x="0" y="56"/>
                </a:lnTo>
                <a:lnTo>
                  <a:pt x="0" y="42"/>
                </a:lnTo>
                <a:lnTo>
                  <a:pt x="1" y="27"/>
                </a:lnTo>
                <a:lnTo>
                  <a:pt x="4" y="13"/>
                </a:lnTo>
                <a:lnTo>
                  <a:pt x="7" y="0"/>
                </a:lnTo>
                <a:lnTo>
                  <a:pt x="24" y="1"/>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49" name="Freeform 145">
            <a:extLst>
              <a:ext uri="{FF2B5EF4-FFF2-40B4-BE49-F238E27FC236}">
                <a16:creationId xmlns:a16="http://schemas.microsoft.com/office/drawing/2014/main" id="{6856DB4F-1680-532D-82D9-C85BF7F1ACD0}"/>
              </a:ext>
            </a:extLst>
          </p:cNvPr>
          <p:cNvSpPr>
            <a:spLocks/>
          </p:cNvSpPr>
          <p:nvPr/>
        </p:nvSpPr>
        <p:spPr bwMode="auto">
          <a:xfrm>
            <a:off x="1589088" y="3132138"/>
            <a:ext cx="30162" cy="122237"/>
          </a:xfrm>
          <a:custGeom>
            <a:avLst/>
            <a:gdLst>
              <a:gd name="T0" fmla="*/ 19 w 19"/>
              <a:gd name="T1" fmla="*/ 0 h 77"/>
              <a:gd name="T2" fmla="*/ 19 w 19"/>
              <a:gd name="T3" fmla="*/ 1 h 77"/>
              <a:gd name="T4" fmla="*/ 18 w 19"/>
              <a:gd name="T5" fmla="*/ 2 h 77"/>
              <a:gd name="T6" fmla="*/ 17 w 19"/>
              <a:gd name="T7" fmla="*/ 7 h 77"/>
              <a:gd name="T8" fmla="*/ 14 w 19"/>
              <a:gd name="T9" fmla="*/ 13 h 77"/>
              <a:gd name="T10" fmla="*/ 13 w 19"/>
              <a:gd name="T11" fmla="*/ 23 h 77"/>
              <a:gd name="T12" fmla="*/ 12 w 19"/>
              <a:gd name="T13" fmla="*/ 36 h 77"/>
              <a:gd name="T14" fmla="*/ 13 w 19"/>
              <a:gd name="T15" fmla="*/ 54 h 77"/>
              <a:gd name="T16" fmla="*/ 14 w 19"/>
              <a:gd name="T17" fmla="*/ 77 h 77"/>
              <a:gd name="T18" fmla="*/ 4 w 19"/>
              <a:gd name="T19" fmla="*/ 77 h 77"/>
              <a:gd name="T20" fmla="*/ 4 w 19"/>
              <a:gd name="T21" fmla="*/ 75 h 77"/>
              <a:gd name="T22" fmla="*/ 3 w 19"/>
              <a:gd name="T23" fmla="*/ 69 h 77"/>
              <a:gd name="T24" fmla="*/ 2 w 19"/>
              <a:gd name="T25" fmla="*/ 60 h 77"/>
              <a:gd name="T26" fmla="*/ 0 w 19"/>
              <a:gd name="T27" fmla="*/ 48 h 77"/>
              <a:gd name="T28" fmla="*/ 0 w 19"/>
              <a:gd name="T29" fmla="*/ 35 h 77"/>
              <a:gd name="T30" fmla="*/ 0 w 19"/>
              <a:gd name="T31" fmla="*/ 22 h 77"/>
              <a:gd name="T32" fmla="*/ 3 w 19"/>
              <a:gd name="T33" fmla="*/ 11 h 77"/>
              <a:gd name="T34" fmla="*/ 6 w 19"/>
              <a:gd name="T35" fmla="*/ 0 h 77"/>
              <a:gd name="T36" fmla="*/ 19 w 19"/>
              <a:gd name="T3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77">
                <a:moveTo>
                  <a:pt x="19" y="0"/>
                </a:moveTo>
                <a:lnTo>
                  <a:pt x="19" y="1"/>
                </a:lnTo>
                <a:lnTo>
                  <a:pt x="18" y="2"/>
                </a:lnTo>
                <a:lnTo>
                  <a:pt x="17" y="7"/>
                </a:lnTo>
                <a:lnTo>
                  <a:pt x="14" y="13"/>
                </a:lnTo>
                <a:lnTo>
                  <a:pt x="13" y="23"/>
                </a:lnTo>
                <a:lnTo>
                  <a:pt x="12" y="36"/>
                </a:lnTo>
                <a:lnTo>
                  <a:pt x="13" y="54"/>
                </a:lnTo>
                <a:lnTo>
                  <a:pt x="14" y="77"/>
                </a:lnTo>
                <a:lnTo>
                  <a:pt x="4" y="77"/>
                </a:lnTo>
                <a:lnTo>
                  <a:pt x="4" y="75"/>
                </a:lnTo>
                <a:lnTo>
                  <a:pt x="3" y="69"/>
                </a:lnTo>
                <a:lnTo>
                  <a:pt x="2" y="60"/>
                </a:lnTo>
                <a:lnTo>
                  <a:pt x="0" y="48"/>
                </a:lnTo>
                <a:lnTo>
                  <a:pt x="0" y="35"/>
                </a:lnTo>
                <a:lnTo>
                  <a:pt x="0" y="22"/>
                </a:lnTo>
                <a:lnTo>
                  <a:pt x="3" y="11"/>
                </a:lnTo>
                <a:lnTo>
                  <a:pt x="6" y="0"/>
                </a:lnTo>
                <a:lnTo>
                  <a:pt x="19" y="0"/>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50" name="Freeform 146">
            <a:extLst>
              <a:ext uri="{FF2B5EF4-FFF2-40B4-BE49-F238E27FC236}">
                <a16:creationId xmlns:a16="http://schemas.microsoft.com/office/drawing/2014/main" id="{1C7DA57E-55B2-C01C-87F9-CC0906A75065}"/>
              </a:ext>
            </a:extLst>
          </p:cNvPr>
          <p:cNvSpPr>
            <a:spLocks/>
          </p:cNvSpPr>
          <p:nvPr/>
        </p:nvSpPr>
        <p:spPr bwMode="auto">
          <a:xfrm>
            <a:off x="1592263" y="3141663"/>
            <a:ext cx="23812" cy="101600"/>
          </a:xfrm>
          <a:custGeom>
            <a:avLst/>
            <a:gdLst>
              <a:gd name="T0" fmla="*/ 15 w 15"/>
              <a:gd name="T1" fmla="*/ 0 h 64"/>
              <a:gd name="T2" fmla="*/ 15 w 15"/>
              <a:gd name="T3" fmla="*/ 1 h 64"/>
              <a:gd name="T4" fmla="*/ 14 w 15"/>
              <a:gd name="T5" fmla="*/ 2 h 64"/>
              <a:gd name="T6" fmla="*/ 12 w 15"/>
              <a:gd name="T7" fmla="*/ 6 h 64"/>
              <a:gd name="T8" fmla="*/ 11 w 15"/>
              <a:gd name="T9" fmla="*/ 12 h 64"/>
              <a:gd name="T10" fmla="*/ 10 w 15"/>
              <a:gd name="T11" fmla="*/ 20 h 64"/>
              <a:gd name="T12" fmla="*/ 9 w 15"/>
              <a:gd name="T13" fmla="*/ 30 h 64"/>
              <a:gd name="T14" fmla="*/ 10 w 15"/>
              <a:gd name="T15" fmla="*/ 45 h 64"/>
              <a:gd name="T16" fmla="*/ 11 w 15"/>
              <a:gd name="T17" fmla="*/ 64 h 64"/>
              <a:gd name="T18" fmla="*/ 2 w 15"/>
              <a:gd name="T19" fmla="*/ 64 h 64"/>
              <a:gd name="T20" fmla="*/ 2 w 15"/>
              <a:gd name="T21" fmla="*/ 62 h 64"/>
              <a:gd name="T22" fmla="*/ 1 w 15"/>
              <a:gd name="T23" fmla="*/ 57 h 64"/>
              <a:gd name="T24" fmla="*/ 0 w 15"/>
              <a:gd name="T25" fmla="*/ 49 h 64"/>
              <a:gd name="T26" fmla="*/ 0 w 15"/>
              <a:gd name="T27" fmla="*/ 40 h 64"/>
              <a:gd name="T28" fmla="*/ 0 w 15"/>
              <a:gd name="T29" fmla="*/ 29 h 64"/>
              <a:gd name="T30" fmla="*/ 0 w 15"/>
              <a:gd name="T31" fmla="*/ 19 h 64"/>
              <a:gd name="T32" fmla="*/ 1 w 15"/>
              <a:gd name="T33" fmla="*/ 8 h 64"/>
              <a:gd name="T34" fmla="*/ 4 w 15"/>
              <a:gd name="T35" fmla="*/ 0 h 64"/>
              <a:gd name="T36" fmla="*/ 15 w 15"/>
              <a:gd name="T3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4">
                <a:moveTo>
                  <a:pt x="15" y="0"/>
                </a:moveTo>
                <a:lnTo>
                  <a:pt x="15" y="1"/>
                </a:lnTo>
                <a:lnTo>
                  <a:pt x="14" y="2"/>
                </a:lnTo>
                <a:lnTo>
                  <a:pt x="12" y="6"/>
                </a:lnTo>
                <a:lnTo>
                  <a:pt x="11" y="12"/>
                </a:lnTo>
                <a:lnTo>
                  <a:pt x="10" y="20"/>
                </a:lnTo>
                <a:lnTo>
                  <a:pt x="9" y="30"/>
                </a:lnTo>
                <a:lnTo>
                  <a:pt x="10" y="45"/>
                </a:lnTo>
                <a:lnTo>
                  <a:pt x="11" y="64"/>
                </a:lnTo>
                <a:lnTo>
                  <a:pt x="2" y="64"/>
                </a:lnTo>
                <a:lnTo>
                  <a:pt x="2" y="62"/>
                </a:lnTo>
                <a:lnTo>
                  <a:pt x="1" y="57"/>
                </a:lnTo>
                <a:lnTo>
                  <a:pt x="0" y="49"/>
                </a:lnTo>
                <a:lnTo>
                  <a:pt x="0" y="40"/>
                </a:lnTo>
                <a:lnTo>
                  <a:pt x="0" y="29"/>
                </a:lnTo>
                <a:lnTo>
                  <a:pt x="0" y="19"/>
                </a:lnTo>
                <a:lnTo>
                  <a:pt x="1" y="8"/>
                </a:lnTo>
                <a:lnTo>
                  <a:pt x="4" y="0"/>
                </a:lnTo>
                <a:lnTo>
                  <a:pt x="15" y="0"/>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51" name="Freeform 147">
            <a:extLst>
              <a:ext uri="{FF2B5EF4-FFF2-40B4-BE49-F238E27FC236}">
                <a16:creationId xmlns:a16="http://schemas.microsoft.com/office/drawing/2014/main" id="{61299C45-C0A8-A9F2-AB54-DFCCB6923778}"/>
              </a:ext>
            </a:extLst>
          </p:cNvPr>
          <p:cNvSpPr>
            <a:spLocks/>
          </p:cNvSpPr>
          <p:nvPr/>
        </p:nvSpPr>
        <p:spPr bwMode="auto">
          <a:xfrm>
            <a:off x="1592263" y="3151188"/>
            <a:ext cx="19050" cy="80962"/>
          </a:xfrm>
          <a:custGeom>
            <a:avLst/>
            <a:gdLst>
              <a:gd name="T0" fmla="*/ 12 w 12"/>
              <a:gd name="T1" fmla="*/ 1 h 51"/>
              <a:gd name="T2" fmla="*/ 12 w 12"/>
              <a:gd name="T3" fmla="*/ 1 h 51"/>
              <a:gd name="T4" fmla="*/ 11 w 12"/>
              <a:gd name="T5" fmla="*/ 2 h 51"/>
              <a:gd name="T6" fmla="*/ 10 w 12"/>
              <a:gd name="T7" fmla="*/ 4 h 51"/>
              <a:gd name="T8" fmla="*/ 9 w 12"/>
              <a:gd name="T9" fmla="*/ 9 h 51"/>
              <a:gd name="T10" fmla="*/ 9 w 12"/>
              <a:gd name="T11" fmla="*/ 16 h 51"/>
              <a:gd name="T12" fmla="*/ 8 w 12"/>
              <a:gd name="T13" fmla="*/ 24 h 51"/>
              <a:gd name="T14" fmla="*/ 8 w 12"/>
              <a:gd name="T15" fmla="*/ 36 h 51"/>
              <a:gd name="T16" fmla="*/ 9 w 12"/>
              <a:gd name="T17" fmla="*/ 51 h 51"/>
              <a:gd name="T18" fmla="*/ 2 w 12"/>
              <a:gd name="T19" fmla="*/ 51 h 51"/>
              <a:gd name="T20" fmla="*/ 2 w 12"/>
              <a:gd name="T21" fmla="*/ 50 h 51"/>
              <a:gd name="T22" fmla="*/ 2 w 12"/>
              <a:gd name="T23" fmla="*/ 45 h 51"/>
              <a:gd name="T24" fmla="*/ 1 w 12"/>
              <a:gd name="T25" fmla="*/ 39 h 51"/>
              <a:gd name="T26" fmla="*/ 1 w 12"/>
              <a:gd name="T27" fmla="*/ 31 h 51"/>
              <a:gd name="T28" fmla="*/ 0 w 12"/>
              <a:gd name="T29" fmla="*/ 23 h 51"/>
              <a:gd name="T30" fmla="*/ 1 w 12"/>
              <a:gd name="T31" fmla="*/ 15 h 51"/>
              <a:gd name="T32" fmla="*/ 2 w 12"/>
              <a:gd name="T33" fmla="*/ 7 h 51"/>
              <a:gd name="T34" fmla="*/ 4 w 12"/>
              <a:gd name="T35" fmla="*/ 0 h 51"/>
              <a:gd name="T36" fmla="*/ 12 w 12"/>
              <a:gd name="T37" fmla="*/ 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51">
                <a:moveTo>
                  <a:pt x="12" y="1"/>
                </a:moveTo>
                <a:lnTo>
                  <a:pt x="12" y="1"/>
                </a:lnTo>
                <a:lnTo>
                  <a:pt x="11" y="2"/>
                </a:lnTo>
                <a:lnTo>
                  <a:pt x="10" y="4"/>
                </a:lnTo>
                <a:lnTo>
                  <a:pt x="9" y="9"/>
                </a:lnTo>
                <a:lnTo>
                  <a:pt x="9" y="16"/>
                </a:lnTo>
                <a:lnTo>
                  <a:pt x="8" y="24"/>
                </a:lnTo>
                <a:lnTo>
                  <a:pt x="8" y="36"/>
                </a:lnTo>
                <a:lnTo>
                  <a:pt x="9" y="51"/>
                </a:lnTo>
                <a:lnTo>
                  <a:pt x="2" y="51"/>
                </a:lnTo>
                <a:lnTo>
                  <a:pt x="2" y="50"/>
                </a:lnTo>
                <a:lnTo>
                  <a:pt x="2" y="45"/>
                </a:lnTo>
                <a:lnTo>
                  <a:pt x="1" y="39"/>
                </a:lnTo>
                <a:lnTo>
                  <a:pt x="1" y="31"/>
                </a:lnTo>
                <a:lnTo>
                  <a:pt x="0" y="23"/>
                </a:lnTo>
                <a:lnTo>
                  <a:pt x="1" y="15"/>
                </a:lnTo>
                <a:lnTo>
                  <a:pt x="2" y="7"/>
                </a:lnTo>
                <a:lnTo>
                  <a:pt x="4" y="0"/>
                </a:lnTo>
                <a:lnTo>
                  <a:pt x="12"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52" name="Freeform 148">
            <a:extLst>
              <a:ext uri="{FF2B5EF4-FFF2-40B4-BE49-F238E27FC236}">
                <a16:creationId xmlns:a16="http://schemas.microsoft.com/office/drawing/2014/main" id="{A58203BA-79D2-41B4-E998-118C88646D19}"/>
              </a:ext>
            </a:extLst>
          </p:cNvPr>
          <p:cNvSpPr>
            <a:spLocks/>
          </p:cNvSpPr>
          <p:nvPr/>
        </p:nvSpPr>
        <p:spPr bwMode="auto">
          <a:xfrm>
            <a:off x="1593850" y="3162300"/>
            <a:ext cx="14288" cy="58738"/>
          </a:xfrm>
          <a:custGeom>
            <a:avLst/>
            <a:gdLst>
              <a:gd name="T0" fmla="*/ 9 w 9"/>
              <a:gd name="T1" fmla="*/ 0 h 37"/>
              <a:gd name="T2" fmla="*/ 9 w 9"/>
              <a:gd name="T3" fmla="*/ 0 h 37"/>
              <a:gd name="T4" fmla="*/ 8 w 9"/>
              <a:gd name="T5" fmla="*/ 1 h 37"/>
              <a:gd name="T6" fmla="*/ 8 w 9"/>
              <a:gd name="T7" fmla="*/ 3 h 37"/>
              <a:gd name="T8" fmla="*/ 7 w 9"/>
              <a:gd name="T9" fmla="*/ 6 h 37"/>
              <a:gd name="T10" fmla="*/ 6 w 9"/>
              <a:gd name="T11" fmla="*/ 10 h 37"/>
              <a:gd name="T12" fmla="*/ 6 w 9"/>
              <a:gd name="T13" fmla="*/ 17 h 37"/>
              <a:gd name="T14" fmla="*/ 6 w 9"/>
              <a:gd name="T15" fmla="*/ 25 h 37"/>
              <a:gd name="T16" fmla="*/ 7 w 9"/>
              <a:gd name="T17" fmla="*/ 37 h 37"/>
              <a:gd name="T18" fmla="*/ 2 w 9"/>
              <a:gd name="T19" fmla="*/ 37 h 37"/>
              <a:gd name="T20" fmla="*/ 1 w 9"/>
              <a:gd name="T21" fmla="*/ 36 h 37"/>
              <a:gd name="T22" fmla="*/ 1 w 9"/>
              <a:gd name="T23" fmla="*/ 32 h 37"/>
              <a:gd name="T24" fmla="*/ 1 w 9"/>
              <a:gd name="T25" fmla="*/ 28 h 37"/>
              <a:gd name="T26" fmla="*/ 0 w 9"/>
              <a:gd name="T27" fmla="*/ 23 h 37"/>
              <a:gd name="T28" fmla="*/ 0 w 9"/>
              <a:gd name="T29" fmla="*/ 16 h 37"/>
              <a:gd name="T30" fmla="*/ 0 w 9"/>
              <a:gd name="T31" fmla="*/ 10 h 37"/>
              <a:gd name="T32" fmla="*/ 1 w 9"/>
              <a:gd name="T33" fmla="*/ 4 h 37"/>
              <a:gd name="T34" fmla="*/ 3 w 9"/>
              <a:gd name="T35" fmla="*/ 0 h 37"/>
              <a:gd name="T36" fmla="*/ 9 w 9"/>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37">
                <a:moveTo>
                  <a:pt x="9" y="0"/>
                </a:moveTo>
                <a:lnTo>
                  <a:pt x="9" y="0"/>
                </a:lnTo>
                <a:lnTo>
                  <a:pt x="8" y="1"/>
                </a:lnTo>
                <a:lnTo>
                  <a:pt x="8" y="3"/>
                </a:lnTo>
                <a:lnTo>
                  <a:pt x="7" y="6"/>
                </a:lnTo>
                <a:lnTo>
                  <a:pt x="6" y="10"/>
                </a:lnTo>
                <a:lnTo>
                  <a:pt x="6" y="17"/>
                </a:lnTo>
                <a:lnTo>
                  <a:pt x="6" y="25"/>
                </a:lnTo>
                <a:lnTo>
                  <a:pt x="7" y="37"/>
                </a:lnTo>
                <a:lnTo>
                  <a:pt x="2" y="37"/>
                </a:lnTo>
                <a:lnTo>
                  <a:pt x="1" y="36"/>
                </a:lnTo>
                <a:lnTo>
                  <a:pt x="1" y="32"/>
                </a:lnTo>
                <a:lnTo>
                  <a:pt x="1" y="28"/>
                </a:lnTo>
                <a:lnTo>
                  <a:pt x="0" y="23"/>
                </a:lnTo>
                <a:lnTo>
                  <a:pt x="0" y="16"/>
                </a:lnTo>
                <a:lnTo>
                  <a:pt x="0" y="10"/>
                </a:lnTo>
                <a:lnTo>
                  <a:pt x="1" y="4"/>
                </a:lnTo>
                <a:lnTo>
                  <a:pt x="3" y="0"/>
                </a:lnTo>
                <a:lnTo>
                  <a:pt x="9" y="0"/>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53" name="Rectangle 149">
            <a:extLst>
              <a:ext uri="{FF2B5EF4-FFF2-40B4-BE49-F238E27FC236}">
                <a16:creationId xmlns:a16="http://schemas.microsoft.com/office/drawing/2014/main" id="{B90D167E-5AE9-9C9D-7EF6-18B5147F0218}"/>
              </a:ext>
            </a:extLst>
          </p:cNvPr>
          <p:cNvSpPr>
            <a:spLocks noChangeArrowheads="1"/>
          </p:cNvSpPr>
          <p:nvPr/>
        </p:nvSpPr>
        <p:spPr bwMode="auto">
          <a:xfrm>
            <a:off x="1398588" y="3146425"/>
            <a:ext cx="6350" cy="1873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254" name="Freeform 150">
            <a:extLst>
              <a:ext uri="{FF2B5EF4-FFF2-40B4-BE49-F238E27FC236}">
                <a16:creationId xmlns:a16="http://schemas.microsoft.com/office/drawing/2014/main" id="{88B8DFBE-8033-DB24-B6A8-6C2340614022}"/>
              </a:ext>
            </a:extLst>
          </p:cNvPr>
          <p:cNvSpPr>
            <a:spLocks/>
          </p:cNvSpPr>
          <p:nvPr/>
        </p:nvSpPr>
        <p:spPr bwMode="auto">
          <a:xfrm>
            <a:off x="1465263" y="3143250"/>
            <a:ext cx="73025" cy="87313"/>
          </a:xfrm>
          <a:custGeom>
            <a:avLst/>
            <a:gdLst>
              <a:gd name="T0" fmla="*/ 4 w 46"/>
              <a:gd name="T1" fmla="*/ 6 h 55"/>
              <a:gd name="T2" fmla="*/ 4 w 46"/>
              <a:gd name="T3" fmla="*/ 7 h 55"/>
              <a:gd name="T4" fmla="*/ 3 w 46"/>
              <a:gd name="T5" fmla="*/ 9 h 55"/>
              <a:gd name="T6" fmla="*/ 1 w 46"/>
              <a:gd name="T7" fmla="*/ 14 h 55"/>
              <a:gd name="T8" fmla="*/ 0 w 46"/>
              <a:gd name="T9" fmla="*/ 21 h 55"/>
              <a:gd name="T10" fmla="*/ 0 w 46"/>
              <a:gd name="T11" fmla="*/ 28 h 55"/>
              <a:gd name="T12" fmla="*/ 0 w 46"/>
              <a:gd name="T13" fmla="*/ 36 h 55"/>
              <a:gd name="T14" fmla="*/ 0 w 46"/>
              <a:gd name="T15" fmla="*/ 46 h 55"/>
              <a:gd name="T16" fmla="*/ 3 w 46"/>
              <a:gd name="T17" fmla="*/ 55 h 55"/>
              <a:gd name="T18" fmla="*/ 3 w 46"/>
              <a:gd name="T19" fmla="*/ 55 h 55"/>
              <a:gd name="T20" fmla="*/ 3 w 46"/>
              <a:gd name="T21" fmla="*/ 54 h 55"/>
              <a:gd name="T22" fmla="*/ 3 w 46"/>
              <a:gd name="T23" fmla="*/ 51 h 55"/>
              <a:gd name="T24" fmla="*/ 3 w 46"/>
              <a:gd name="T25" fmla="*/ 49 h 55"/>
              <a:gd name="T26" fmla="*/ 3 w 46"/>
              <a:gd name="T27" fmla="*/ 46 h 55"/>
              <a:gd name="T28" fmla="*/ 4 w 46"/>
              <a:gd name="T29" fmla="*/ 43 h 55"/>
              <a:gd name="T30" fmla="*/ 4 w 46"/>
              <a:gd name="T31" fmla="*/ 39 h 55"/>
              <a:gd name="T32" fmla="*/ 5 w 46"/>
              <a:gd name="T33" fmla="*/ 35 h 55"/>
              <a:gd name="T34" fmla="*/ 6 w 46"/>
              <a:gd name="T35" fmla="*/ 32 h 55"/>
              <a:gd name="T36" fmla="*/ 7 w 46"/>
              <a:gd name="T37" fmla="*/ 28 h 55"/>
              <a:gd name="T38" fmla="*/ 8 w 46"/>
              <a:gd name="T39" fmla="*/ 25 h 55"/>
              <a:gd name="T40" fmla="*/ 11 w 46"/>
              <a:gd name="T41" fmla="*/ 21 h 55"/>
              <a:gd name="T42" fmla="*/ 14 w 46"/>
              <a:gd name="T43" fmla="*/ 19 h 55"/>
              <a:gd name="T44" fmla="*/ 17 w 46"/>
              <a:gd name="T45" fmla="*/ 16 h 55"/>
              <a:gd name="T46" fmla="*/ 21 w 46"/>
              <a:gd name="T47" fmla="*/ 15 h 55"/>
              <a:gd name="T48" fmla="*/ 26 w 46"/>
              <a:gd name="T49" fmla="*/ 14 h 55"/>
              <a:gd name="T50" fmla="*/ 26 w 46"/>
              <a:gd name="T51" fmla="*/ 13 h 55"/>
              <a:gd name="T52" fmla="*/ 26 w 46"/>
              <a:gd name="T53" fmla="*/ 13 h 55"/>
              <a:gd name="T54" fmla="*/ 28 w 46"/>
              <a:gd name="T55" fmla="*/ 12 h 55"/>
              <a:gd name="T56" fmla="*/ 29 w 46"/>
              <a:gd name="T57" fmla="*/ 11 h 55"/>
              <a:gd name="T58" fmla="*/ 33 w 46"/>
              <a:gd name="T59" fmla="*/ 9 h 55"/>
              <a:gd name="T60" fmla="*/ 36 w 46"/>
              <a:gd name="T61" fmla="*/ 7 h 55"/>
              <a:gd name="T62" fmla="*/ 41 w 46"/>
              <a:gd name="T63" fmla="*/ 5 h 55"/>
              <a:gd name="T64" fmla="*/ 46 w 46"/>
              <a:gd name="T65" fmla="*/ 2 h 55"/>
              <a:gd name="T66" fmla="*/ 46 w 46"/>
              <a:gd name="T67" fmla="*/ 2 h 55"/>
              <a:gd name="T68" fmla="*/ 45 w 46"/>
              <a:gd name="T69" fmla="*/ 2 h 55"/>
              <a:gd name="T70" fmla="*/ 43 w 46"/>
              <a:gd name="T71" fmla="*/ 2 h 55"/>
              <a:gd name="T72" fmla="*/ 42 w 46"/>
              <a:gd name="T73" fmla="*/ 2 h 55"/>
              <a:gd name="T74" fmla="*/ 40 w 46"/>
              <a:gd name="T75" fmla="*/ 1 h 55"/>
              <a:gd name="T76" fmla="*/ 38 w 46"/>
              <a:gd name="T77" fmla="*/ 1 h 55"/>
              <a:gd name="T78" fmla="*/ 35 w 46"/>
              <a:gd name="T79" fmla="*/ 1 h 55"/>
              <a:gd name="T80" fmla="*/ 32 w 46"/>
              <a:gd name="T81" fmla="*/ 1 h 55"/>
              <a:gd name="T82" fmla="*/ 28 w 46"/>
              <a:gd name="T83" fmla="*/ 0 h 55"/>
              <a:gd name="T84" fmla="*/ 26 w 46"/>
              <a:gd name="T85" fmla="*/ 1 h 55"/>
              <a:gd name="T86" fmla="*/ 22 w 46"/>
              <a:gd name="T87" fmla="*/ 1 h 55"/>
              <a:gd name="T88" fmla="*/ 19 w 46"/>
              <a:gd name="T89" fmla="*/ 1 h 55"/>
              <a:gd name="T90" fmla="*/ 14 w 46"/>
              <a:gd name="T91" fmla="*/ 2 h 55"/>
              <a:gd name="T92" fmla="*/ 11 w 46"/>
              <a:gd name="T93" fmla="*/ 2 h 55"/>
              <a:gd name="T94" fmla="*/ 7 w 46"/>
              <a:gd name="T95" fmla="*/ 4 h 55"/>
              <a:gd name="T96" fmla="*/ 4 w 46"/>
              <a:gd name="T97" fmla="*/ 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 h="55">
                <a:moveTo>
                  <a:pt x="4" y="6"/>
                </a:moveTo>
                <a:lnTo>
                  <a:pt x="4" y="7"/>
                </a:lnTo>
                <a:lnTo>
                  <a:pt x="3" y="9"/>
                </a:lnTo>
                <a:lnTo>
                  <a:pt x="1" y="14"/>
                </a:lnTo>
                <a:lnTo>
                  <a:pt x="0" y="21"/>
                </a:lnTo>
                <a:lnTo>
                  <a:pt x="0" y="28"/>
                </a:lnTo>
                <a:lnTo>
                  <a:pt x="0" y="36"/>
                </a:lnTo>
                <a:lnTo>
                  <a:pt x="0" y="46"/>
                </a:lnTo>
                <a:lnTo>
                  <a:pt x="3" y="55"/>
                </a:lnTo>
                <a:lnTo>
                  <a:pt x="3" y="55"/>
                </a:lnTo>
                <a:lnTo>
                  <a:pt x="3" y="54"/>
                </a:lnTo>
                <a:lnTo>
                  <a:pt x="3" y="51"/>
                </a:lnTo>
                <a:lnTo>
                  <a:pt x="3" y="49"/>
                </a:lnTo>
                <a:lnTo>
                  <a:pt x="3" y="46"/>
                </a:lnTo>
                <a:lnTo>
                  <a:pt x="4" y="43"/>
                </a:lnTo>
                <a:lnTo>
                  <a:pt x="4" y="39"/>
                </a:lnTo>
                <a:lnTo>
                  <a:pt x="5" y="35"/>
                </a:lnTo>
                <a:lnTo>
                  <a:pt x="6" y="32"/>
                </a:lnTo>
                <a:lnTo>
                  <a:pt x="7" y="28"/>
                </a:lnTo>
                <a:lnTo>
                  <a:pt x="8" y="25"/>
                </a:lnTo>
                <a:lnTo>
                  <a:pt x="11" y="21"/>
                </a:lnTo>
                <a:lnTo>
                  <a:pt x="14" y="19"/>
                </a:lnTo>
                <a:lnTo>
                  <a:pt x="17" y="16"/>
                </a:lnTo>
                <a:lnTo>
                  <a:pt x="21" y="15"/>
                </a:lnTo>
                <a:lnTo>
                  <a:pt x="26" y="14"/>
                </a:lnTo>
                <a:lnTo>
                  <a:pt x="26" y="13"/>
                </a:lnTo>
                <a:lnTo>
                  <a:pt x="26" y="13"/>
                </a:lnTo>
                <a:lnTo>
                  <a:pt x="28" y="12"/>
                </a:lnTo>
                <a:lnTo>
                  <a:pt x="29" y="11"/>
                </a:lnTo>
                <a:lnTo>
                  <a:pt x="33" y="9"/>
                </a:lnTo>
                <a:lnTo>
                  <a:pt x="36" y="7"/>
                </a:lnTo>
                <a:lnTo>
                  <a:pt x="41" y="5"/>
                </a:lnTo>
                <a:lnTo>
                  <a:pt x="46" y="2"/>
                </a:lnTo>
                <a:lnTo>
                  <a:pt x="46" y="2"/>
                </a:lnTo>
                <a:lnTo>
                  <a:pt x="45" y="2"/>
                </a:lnTo>
                <a:lnTo>
                  <a:pt x="43" y="2"/>
                </a:lnTo>
                <a:lnTo>
                  <a:pt x="42" y="2"/>
                </a:lnTo>
                <a:lnTo>
                  <a:pt x="40" y="1"/>
                </a:lnTo>
                <a:lnTo>
                  <a:pt x="38" y="1"/>
                </a:lnTo>
                <a:lnTo>
                  <a:pt x="35" y="1"/>
                </a:lnTo>
                <a:lnTo>
                  <a:pt x="32" y="1"/>
                </a:lnTo>
                <a:lnTo>
                  <a:pt x="28" y="0"/>
                </a:lnTo>
                <a:lnTo>
                  <a:pt x="26" y="1"/>
                </a:lnTo>
                <a:lnTo>
                  <a:pt x="22" y="1"/>
                </a:lnTo>
                <a:lnTo>
                  <a:pt x="19" y="1"/>
                </a:lnTo>
                <a:lnTo>
                  <a:pt x="14" y="2"/>
                </a:lnTo>
                <a:lnTo>
                  <a:pt x="11" y="2"/>
                </a:lnTo>
                <a:lnTo>
                  <a:pt x="7" y="4"/>
                </a:lnTo>
                <a:lnTo>
                  <a:pt x="4" y="6"/>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55" name="Freeform 151">
            <a:extLst>
              <a:ext uri="{FF2B5EF4-FFF2-40B4-BE49-F238E27FC236}">
                <a16:creationId xmlns:a16="http://schemas.microsoft.com/office/drawing/2014/main" id="{96B29CB7-AE7F-6972-35A4-9A8E9E4C9908}"/>
              </a:ext>
            </a:extLst>
          </p:cNvPr>
          <p:cNvSpPr>
            <a:spLocks/>
          </p:cNvSpPr>
          <p:nvPr/>
        </p:nvSpPr>
        <p:spPr bwMode="auto">
          <a:xfrm>
            <a:off x="1363663" y="3208338"/>
            <a:ext cx="58737" cy="15875"/>
          </a:xfrm>
          <a:custGeom>
            <a:avLst/>
            <a:gdLst>
              <a:gd name="T0" fmla="*/ 0 w 37"/>
              <a:gd name="T1" fmla="*/ 7 h 10"/>
              <a:gd name="T2" fmla="*/ 0 w 37"/>
              <a:gd name="T3" fmla="*/ 7 h 10"/>
              <a:gd name="T4" fmla="*/ 0 w 37"/>
              <a:gd name="T5" fmla="*/ 6 h 10"/>
              <a:gd name="T6" fmla="*/ 1 w 37"/>
              <a:gd name="T7" fmla="*/ 6 h 10"/>
              <a:gd name="T8" fmla="*/ 1 w 37"/>
              <a:gd name="T9" fmla="*/ 5 h 10"/>
              <a:gd name="T10" fmla="*/ 2 w 37"/>
              <a:gd name="T11" fmla="*/ 3 h 10"/>
              <a:gd name="T12" fmla="*/ 4 w 37"/>
              <a:gd name="T13" fmla="*/ 3 h 10"/>
              <a:gd name="T14" fmla="*/ 5 w 37"/>
              <a:gd name="T15" fmla="*/ 2 h 10"/>
              <a:gd name="T16" fmla="*/ 7 w 37"/>
              <a:gd name="T17" fmla="*/ 1 h 10"/>
              <a:gd name="T18" fmla="*/ 9 w 37"/>
              <a:gd name="T19" fmla="*/ 1 h 10"/>
              <a:gd name="T20" fmla="*/ 12 w 37"/>
              <a:gd name="T21" fmla="*/ 0 h 10"/>
              <a:gd name="T22" fmla="*/ 15 w 37"/>
              <a:gd name="T23" fmla="*/ 0 h 10"/>
              <a:gd name="T24" fmla="*/ 19 w 37"/>
              <a:gd name="T25" fmla="*/ 0 h 10"/>
              <a:gd name="T26" fmla="*/ 22 w 37"/>
              <a:gd name="T27" fmla="*/ 0 h 10"/>
              <a:gd name="T28" fmla="*/ 27 w 37"/>
              <a:gd name="T29" fmla="*/ 1 h 10"/>
              <a:gd name="T30" fmla="*/ 32 w 37"/>
              <a:gd name="T31" fmla="*/ 2 h 10"/>
              <a:gd name="T32" fmla="*/ 37 w 37"/>
              <a:gd name="T33" fmla="*/ 3 h 10"/>
              <a:gd name="T34" fmla="*/ 37 w 37"/>
              <a:gd name="T35" fmla="*/ 6 h 10"/>
              <a:gd name="T36" fmla="*/ 36 w 37"/>
              <a:gd name="T37" fmla="*/ 6 h 10"/>
              <a:gd name="T38" fmla="*/ 36 w 37"/>
              <a:gd name="T39" fmla="*/ 6 h 10"/>
              <a:gd name="T40" fmla="*/ 34 w 37"/>
              <a:gd name="T41" fmla="*/ 5 h 10"/>
              <a:gd name="T42" fmla="*/ 33 w 37"/>
              <a:gd name="T43" fmla="*/ 5 h 10"/>
              <a:gd name="T44" fmla="*/ 30 w 37"/>
              <a:gd name="T45" fmla="*/ 3 h 10"/>
              <a:gd name="T46" fmla="*/ 28 w 37"/>
              <a:gd name="T47" fmla="*/ 3 h 10"/>
              <a:gd name="T48" fmla="*/ 25 w 37"/>
              <a:gd name="T49" fmla="*/ 3 h 10"/>
              <a:gd name="T50" fmla="*/ 22 w 37"/>
              <a:gd name="T51" fmla="*/ 2 h 10"/>
              <a:gd name="T52" fmla="*/ 19 w 37"/>
              <a:gd name="T53" fmla="*/ 2 h 10"/>
              <a:gd name="T54" fmla="*/ 15 w 37"/>
              <a:gd name="T55" fmla="*/ 2 h 10"/>
              <a:gd name="T56" fmla="*/ 13 w 37"/>
              <a:gd name="T57" fmla="*/ 3 h 10"/>
              <a:gd name="T58" fmla="*/ 9 w 37"/>
              <a:gd name="T59" fmla="*/ 3 h 10"/>
              <a:gd name="T60" fmla="*/ 7 w 37"/>
              <a:gd name="T61" fmla="*/ 5 h 10"/>
              <a:gd name="T62" fmla="*/ 5 w 37"/>
              <a:gd name="T63" fmla="*/ 6 h 10"/>
              <a:gd name="T64" fmla="*/ 2 w 37"/>
              <a:gd name="T65" fmla="*/ 8 h 10"/>
              <a:gd name="T66" fmla="*/ 0 w 37"/>
              <a:gd name="T67" fmla="*/ 10 h 10"/>
              <a:gd name="T68" fmla="*/ 0 w 37"/>
              <a:gd name="T69"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0">
                <a:moveTo>
                  <a:pt x="0" y="7"/>
                </a:moveTo>
                <a:lnTo>
                  <a:pt x="0" y="7"/>
                </a:lnTo>
                <a:lnTo>
                  <a:pt x="0" y="6"/>
                </a:lnTo>
                <a:lnTo>
                  <a:pt x="1" y="6"/>
                </a:lnTo>
                <a:lnTo>
                  <a:pt x="1" y="5"/>
                </a:lnTo>
                <a:lnTo>
                  <a:pt x="2" y="3"/>
                </a:lnTo>
                <a:lnTo>
                  <a:pt x="4" y="3"/>
                </a:lnTo>
                <a:lnTo>
                  <a:pt x="5" y="2"/>
                </a:lnTo>
                <a:lnTo>
                  <a:pt x="7" y="1"/>
                </a:lnTo>
                <a:lnTo>
                  <a:pt x="9" y="1"/>
                </a:lnTo>
                <a:lnTo>
                  <a:pt x="12" y="0"/>
                </a:lnTo>
                <a:lnTo>
                  <a:pt x="15" y="0"/>
                </a:lnTo>
                <a:lnTo>
                  <a:pt x="19" y="0"/>
                </a:lnTo>
                <a:lnTo>
                  <a:pt x="22" y="0"/>
                </a:lnTo>
                <a:lnTo>
                  <a:pt x="27" y="1"/>
                </a:lnTo>
                <a:lnTo>
                  <a:pt x="32" y="2"/>
                </a:lnTo>
                <a:lnTo>
                  <a:pt x="37" y="3"/>
                </a:lnTo>
                <a:lnTo>
                  <a:pt x="37" y="6"/>
                </a:lnTo>
                <a:lnTo>
                  <a:pt x="36" y="6"/>
                </a:lnTo>
                <a:lnTo>
                  <a:pt x="36" y="6"/>
                </a:lnTo>
                <a:lnTo>
                  <a:pt x="34" y="5"/>
                </a:lnTo>
                <a:lnTo>
                  <a:pt x="33" y="5"/>
                </a:lnTo>
                <a:lnTo>
                  <a:pt x="30" y="3"/>
                </a:lnTo>
                <a:lnTo>
                  <a:pt x="28" y="3"/>
                </a:lnTo>
                <a:lnTo>
                  <a:pt x="25" y="3"/>
                </a:lnTo>
                <a:lnTo>
                  <a:pt x="22" y="2"/>
                </a:lnTo>
                <a:lnTo>
                  <a:pt x="19" y="2"/>
                </a:lnTo>
                <a:lnTo>
                  <a:pt x="15" y="2"/>
                </a:lnTo>
                <a:lnTo>
                  <a:pt x="13" y="3"/>
                </a:lnTo>
                <a:lnTo>
                  <a:pt x="9" y="3"/>
                </a:lnTo>
                <a:lnTo>
                  <a:pt x="7" y="5"/>
                </a:lnTo>
                <a:lnTo>
                  <a:pt x="5" y="6"/>
                </a:lnTo>
                <a:lnTo>
                  <a:pt x="2" y="8"/>
                </a:lnTo>
                <a:lnTo>
                  <a:pt x="0" y="10"/>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56" name="Freeform 152">
            <a:extLst>
              <a:ext uri="{FF2B5EF4-FFF2-40B4-BE49-F238E27FC236}">
                <a16:creationId xmlns:a16="http://schemas.microsoft.com/office/drawing/2014/main" id="{424E7329-3FC1-A52B-324C-E72099B6ABE8}"/>
              </a:ext>
            </a:extLst>
          </p:cNvPr>
          <p:cNvSpPr>
            <a:spLocks/>
          </p:cNvSpPr>
          <p:nvPr/>
        </p:nvSpPr>
        <p:spPr bwMode="auto">
          <a:xfrm>
            <a:off x="1363663" y="3168650"/>
            <a:ext cx="58737" cy="17463"/>
          </a:xfrm>
          <a:custGeom>
            <a:avLst/>
            <a:gdLst>
              <a:gd name="T0" fmla="*/ 0 w 37"/>
              <a:gd name="T1" fmla="*/ 7 h 11"/>
              <a:gd name="T2" fmla="*/ 0 w 37"/>
              <a:gd name="T3" fmla="*/ 7 h 11"/>
              <a:gd name="T4" fmla="*/ 0 w 37"/>
              <a:gd name="T5" fmla="*/ 6 h 11"/>
              <a:gd name="T6" fmla="*/ 1 w 37"/>
              <a:gd name="T7" fmla="*/ 6 h 11"/>
              <a:gd name="T8" fmla="*/ 1 w 37"/>
              <a:gd name="T9" fmla="*/ 5 h 11"/>
              <a:gd name="T10" fmla="*/ 2 w 37"/>
              <a:gd name="T11" fmla="*/ 4 h 11"/>
              <a:gd name="T12" fmla="*/ 4 w 37"/>
              <a:gd name="T13" fmla="*/ 4 h 11"/>
              <a:gd name="T14" fmla="*/ 5 w 37"/>
              <a:gd name="T15" fmla="*/ 3 h 11"/>
              <a:gd name="T16" fmla="*/ 7 w 37"/>
              <a:gd name="T17" fmla="*/ 2 h 11"/>
              <a:gd name="T18" fmla="*/ 9 w 37"/>
              <a:gd name="T19" fmla="*/ 2 h 11"/>
              <a:gd name="T20" fmla="*/ 12 w 37"/>
              <a:gd name="T21" fmla="*/ 0 h 11"/>
              <a:gd name="T22" fmla="*/ 15 w 37"/>
              <a:gd name="T23" fmla="*/ 0 h 11"/>
              <a:gd name="T24" fmla="*/ 19 w 37"/>
              <a:gd name="T25" fmla="*/ 0 h 11"/>
              <a:gd name="T26" fmla="*/ 22 w 37"/>
              <a:gd name="T27" fmla="*/ 0 h 11"/>
              <a:gd name="T28" fmla="*/ 27 w 37"/>
              <a:gd name="T29" fmla="*/ 2 h 11"/>
              <a:gd name="T30" fmla="*/ 32 w 37"/>
              <a:gd name="T31" fmla="*/ 3 h 11"/>
              <a:gd name="T32" fmla="*/ 37 w 37"/>
              <a:gd name="T33" fmla="*/ 4 h 11"/>
              <a:gd name="T34" fmla="*/ 37 w 37"/>
              <a:gd name="T35" fmla="*/ 6 h 11"/>
              <a:gd name="T36" fmla="*/ 36 w 37"/>
              <a:gd name="T37" fmla="*/ 6 h 11"/>
              <a:gd name="T38" fmla="*/ 36 w 37"/>
              <a:gd name="T39" fmla="*/ 6 h 11"/>
              <a:gd name="T40" fmla="*/ 34 w 37"/>
              <a:gd name="T41" fmla="*/ 5 h 11"/>
              <a:gd name="T42" fmla="*/ 33 w 37"/>
              <a:gd name="T43" fmla="*/ 5 h 11"/>
              <a:gd name="T44" fmla="*/ 30 w 37"/>
              <a:gd name="T45" fmla="*/ 5 h 11"/>
              <a:gd name="T46" fmla="*/ 28 w 37"/>
              <a:gd name="T47" fmla="*/ 4 h 11"/>
              <a:gd name="T48" fmla="*/ 25 w 37"/>
              <a:gd name="T49" fmla="*/ 4 h 11"/>
              <a:gd name="T50" fmla="*/ 22 w 37"/>
              <a:gd name="T51" fmla="*/ 3 h 11"/>
              <a:gd name="T52" fmla="*/ 19 w 37"/>
              <a:gd name="T53" fmla="*/ 3 h 11"/>
              <a:gd name="T54" fmla="*/ 15 w 37"/>
              <a:gd name="T55" fmla="*/ 3 h 11"/>
              <a:gd name="T56" fmla="*/ 13 w 37"/>
              <a:gd name="T57" fmla="*/ 4 h 11"/>
              <a:gd name="T58" fmla="*/ 9 w 37"/>
              <a:gd name="T59" fmla="*/ 4 h 11"/>
              <a:gd name="T60" fmla="*/ 7 w 37"/>
              <a:gd name="T61" fmla="*/ 5 h 11"/>
              <a:gd name="T62" fmla="*/ 5 w 37"/>
              <a:gd name="T63" fmla="*/ 6 h 11"/>
              <a:gd name="T64" fmla="*/ 2 w 37"/>
              <a:gd name="T65" fmla="*/ 9 h 11"/>
              <a:gd name="T66" fmla="*/ 0 w 37"/>
              <a:gd name="T67" fmla="*/ 11 h 11"/>
              <a:gd name="T68" fmla="*/ 0 w 37"/>
              <a:gd name="T69"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1">
                <a:moveTo>
                  <a:pt x="0" y="7"/>
                </a:moveTo>
                <a:lnTo>
                  <a:pt x="0" y="7"/>
                </a:lnTo>
                <a:lnTo>
                  <a:pt x="0" y="6"/>
                </a:lnTo>
                <a:lnTo>
                  <a:pt x="1" y="6"/>
                </a:lnTo>
                <a:lnTo>
                  <a:pt x="1" y="5"/>
                </a:lnTo>
                <a:lnTo>
                  <a:pt x="2" y="4"/>
                </a:lnTo>
                <a:lnTo>
                  <a:pt x="4" y="4"/>
                </a:lnTo>
                <a:lnTo>
                  <a:pt x="5" y="3"/>
                </a:lnTo>
                <a:lnTo>
                  <a:pt x="7" y="2"/>
                </a:lnTo>
                <a:lnTo>
                  <a:pt x="9" y="2"/>
                </a:lnTo>
                <a:lnTo>
                  <a:pt x="12" y="0"/>
                </a:lnTo>
                <a:lnTo>
                  <a:pt x="15" y="0"/>
                </a:lnTo>
                <a:lnTo>
                  <a:pt x="19" y="0"/>
                </a:lnTo>
                <a:lnTo>
                  <a:pt x="22" y="0"/>
                </a:lnTo>
                <a:lnTo>
                  <a:pt x="27" y="2"/>
                </a:lnTo>
                <a:lnTo>
                  <a:pt x="32" y="3"/>
                </a:lnTo>
                <a:lnTo>
                  <a:pt x="37" y="4"/>
                </a:lnTo>
                <a:lnTo>
                  <a:pt x="37" y="6"/>
                </a:lnTo>
                <a:lnTo>
                  <a:pt x="36" y="6"/>
                </a:lnTo>
                <a:lnTo>
                  <a:pt x="36" y="6"/>
                </a:lnTo>
                <a:lnTo>
                  <a:pt x="34" y="5"/>
                </a:lnTo>
                <a:lnTo>
                  <a:pt x="33" y="5"/>
                </a:lnTo>
                <a:lnTo>
                  <a:pt x="30" y="5"/>
                </a:lnTo>
                <a:lnTo>
                  <a:pt x="28" y="4"/>
                </a:lnTo>
                <a:lnTo>
                  <a:pt x="25" y="4"/>
                </a:lnTo>
                <a:lnTo>
                  <a:pt x="22" y="3"/>
                </a:lnTo>
                <a:lnTo>
                  <a:pt x="19" y="3"/>
                </a:lnTo>
                <a:lnTo>
                  <a:pt x="15" y="3"/>
                </a:lnTo>
                <a:lnTo>
                  <a:pt x="13" y="4"/>
                </a:lnTo>
                <a:lnTo>
                  <a:pt x="9" y="4"/>
                </a:lnTo>
                <a:lnTo>
                  <a:pt x="7" y="5"/>
                </a:lnTo>
                <a:lnTo>
                  <a:pt x="5" y="6"/>
                </a:lnTo>
                <a:lnTo>
                  <a:pt x="2" y="9"/>
                </a:lnTo>
                <a:lnTo>
                  <a:pt x="0" y="11"/>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57" name="Freeform 153">
            <a:extLst>
              <a:ext uri="{FF2B5EF4-FFF2-40B4-BE49-F238E27FC236}">
                <a16:creationId xmlns:a16="http://schemas.microsoft.com/office/drawing/2014/main" id="{A77CC297-2E78-D738-9BD7-51BDC3036FB5}"/>
              </a:ext>
            </a:extLst>
          </p:cNvPr>
          <p:cNvSpPr>
            <a:spLocks/>
          </p:cNvSpPr>
          <p:nvPr/>
        </p:nvSpPr>
        <p:spPr bwMode="auto">
          <a:xfrm>
            <a:off x="1419225" y="3151188"/>
            <a:ext cx="96838" cy="179387"/>
          </a:xfrm>
          <a:custGeom>
            <a:avLst/>
            <a:gdLst>
              <a:gd name="T0" fmla="*/ 0 w 61"/>
              <a:gd name="T1" fmla="*/ 0 h 113"/>
              <a:gd name="T2" fmla="*/ 0 w 61"/>
              <a:gd name="T3" fmla="*/ 110 h 113"/>
              <a:gd name="T4" fmla="*/ 19 w 61"/>
              <a:gd name="T5" fmla="*/ 113 h 113"/>
              <a:gd name="T6" fmla="*/ 18 w 61"/>
              <a:gd name="T7" fmla="*/ 98 h 113"/>
              <a:gd name="T8" fmla="*/ 61 w 61"/>
              <a:gd name="T9" fmla="*/ 105 h 113"/>
              <a:gd name="T10" fmla="*/ 61 w 61"/>
              <a:gd name="T11" fmla="*/ 99 h 113"/>
              <a:gd name="T12" fmla="*/ 30 w 61"/>
              <a:gd name="T13" fmla="*/ 96 h 113"/>
              <a:gd name="T14" fmla="*/ 29 w 61"/>
              <a:gd name="T15" fmla="*/ 83 h 113"/>
              <a:gd name="T16" fmla="*/ 9 w 61"/>
              <a:gd name="T17" fmla="*/ 83 h 113"/>
              <a:gd name="T18" fmla="*/ 8 w 61"/>
              <a:gd name="T19" fmla="*/ 80 h 113"/>
              <a:gd name="T20" fmla="*/ 7 w 61"/>
              <a:gd name="T21" fmla="*/ 76 h 113"/>
              <a:gd name="T22" fmla="*/ 6 w 61"/>
              <a:gd name="T23" fmla="*/ 69 h 113"/>
              <a:gd name="T24" fmla="*/ 4 w 61"/>
              <a:gd name="T25" fmla="*/ 59 h 113"/>
              <a:gd name="T26" fmla="*/ 2 w 61"/>
              <a:gd name="T27" fmla="*/ 48 h 113"/>
              <a:gd name="T28" fmla="*/ 1 w 61"/>
              <a:gd name="T29" fmla="*/ 34 h 113"/>
              <a:gd name="T30" fmla="*/ 2 w 61"/>
              <a:gd name="T31" fmla="*/ 20 h 113"/>
              <a:gd name="T32" fmla="*/ 6 w 61"/>
              <a:gd name="T33" fmla="*/ 3 h 113"/>
              <a:gd name="T34" fmla="*/ 0 w 61"/>
              <a:gd name="T35"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113">
                <a:moveTo>
                  <a:pt x="0" y="0"/>
                </a:moveTo>
                <a:lnTo>
                  <a:pt x="0" y="110"/>
                </a:lnTo>
                <a:lnTo>
                  <a:pt x="19" y="113"/>
                </a:lnTo>
                <a:lnTo>
                  <a:pt x="18" y="98"/>
                </a:lnTo>
                <a:lnTo>
                  <a:pt x="61" y="105"/>
                </a:lnTo>
                <a:lnTo>
                  <a:pt x="61" y="99"/>
                </a:lnTo>
                <a:lnTo>
                  <a:pt x="30" y="96"/>
                </a:lnTo>
                <a:lnTo>
                  <a:pt x="29" y="83"/>
                </a:lnTo>
                <a:lnTo>
                  <a:pt x="9" y="83"/>
                </a:lnTo>
                <a:lnTo>
                  <a:pt x="8" y="80"/>
                </a:lnTo>
                <a:lnTo>
                  <a:pt x="7" y="76"/>
                </a:lnTo>
                <a:lnTo>
                  <a:pt x="6" y="69"/>
                </a:lnTo>
                <a:lnTo>
                  <a:pt x="4" y="59"/>
                </a:lnTo>
                <a:lnTo>
                  <a:pt x="2" y="48"/>
                </a:lnTo>
                <a:lnTo>
                  <a:pt x="1" y="34"/>
                </a:lnTo>
                <a:lnTo>
                  <a:pt x="2" y="20"/>
                </a:lnTo>
                <a:lnTo>
                  <a:pt x="6" y="3"/>
                </a:lnTo>
                <a:lnTo>
                  <a:pt x="0" y="0"/>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58" name="Freeform 154">
            <a:extLst>
              <a:ext uri="{FF2B5EF4-FFF2-40B4-BE49-F238E27FC236}">
                <a16:creationId xmlns:a16="http://schemas.microsoft.com/office/drawing/2014/main" id="{C9670978-6EED-481D-14B7-8BC28800D375}"/>
              </a:ext>
            </a:extLst>
          </p:cNvPr>
          <p:cNvSpPr>
            <a:spLocks/>
          </p:cNvSpPr>
          <p:nvPr/>
        </p:nvSpPr>
        <p:spPr bwMode="auto">
          <a:xfrm>
            <a:off x="1466850" y="3109913"/>
            <a:ext cx="125413" cy="23812"/>
          </a:xfrm>
          <a:custGeom>
            <a:avLst/>
            <a:gdLst>
              <a:gd name="T0" fmla="*/ 0 w 79"/>
              <a:gd name="T1" fmla="*/ 15 h 15"/>
              <a:gd name="T2" fmla="*/ 0 w 79"/>
              <a:gd name="T3" fmla="*/ 15 h 15"/>
              <a:gd name="T4" fmla="*/ 3 w 79"/>
              <a:gd name="T5" fmla="*/ 14 h 15"/>
              <a:gd name="T6" fmla="*/ 4 w 79"/>
              <a:gd name="T7" fmla="*/ 14 h 15"/>
              <a:gd name="T8" fmla="*/ 7 w 79"/>
              <a:gd name="T9" fmla="*/ 13 h 15"/>
              <a:gd name="T10" fmla="*/ 11 w 79"/>
              <a:gd name="T11" fmla="*/ 12 h 15"/>
              <a:gd name="T12" fmla="*/ 14 w 79"/>
              <a:gd name="T13" fmla="*/ 11 h 15"/>
              <a:gd name="T14" fmla="*/ 19 w 79"/>
              <a:gd name="T15" fmla="*/ 9 h 15"/>
              <a:gd name="T16" fmla="*/ 24 w 79"/>
              <a:gd name="T17" fmla="*/ 8 h 15"/>
              <a:gd name="T18" fmla="*/ 30 w 79"/>
              <a:gd name="T19" fmla="*/ 8 h 15"/>
              <a:gd name="T20" fmla="*/ 35 w 79"/>
              <a:gd name="T21" fmla="*/ 7 h 15"/>
              <a:gd name="T22" fmla="*/ 42 w 79"/>
              <a:gd name="T23" fmla="*/ 7 h 15"/>
              <a:gd name="T24" fmla="*/ 48 w 79"/>
              <a:gd name="T25" fmla="*/ 6 h 15"/>
              <a:gd name="T26" fmla="*/ 55 w 79"/>
              <a:gd name="T27" fmla="*/ 7 h 15"/>
              <a:gd name="T28" fmla="*/ 62 w 79"/>
              <a:gd name="T29" fmla="*/ 7 h 15"/>
              <a:gd name="T30" fmla="*/ 69 w 79"/>
              <a:gd name="T31" fmla="*/ 8 h 15"/>
              <a:gd name="T32" fmla="*/ 76 w 79"/>
              <a:gd name="T33" fmla="*/ 9 h 15"/>
              <a:gd name="T34" fmla="*/ 79 w 79"/>
              <a:gd name="T35" fmla="*/ 0 h 15"/>
              <a:gd name="T36" fmla="*/ 79 w 79"/>
              <a:gd name="T37" fmla="*/ 0 h 15"/>
              <a:gd name="T38" fmla="*/ 76 w 79"/>
              <a:gd name="T39" fmla="*/ 0 h 15"/>
              <a:gd name="T40" fmla="*/ 74 w 79"/>
              <a:gd name="T41" fmla="*/ 0 h 15"/>
              <a:gd name="T42" fmla="*/ 70 w 79"/>
              <a:gd name="T43" fmla="*/ 0 h 15"/>
              <a:gd name="T44" fmla="*/ 66 w 79"/>
              <a:gd name="T45" fmla="*/ 0 h 15"/>
              <a:gd name="T46" fmla="*/ 61 w 79"/>
              <a:gd name="T47" fmla="*/ 0 h 15"/>
              <a:gd name="T48" fmla="*/ 56 w 79"/>
              <a:gd name="T49" fmla="*/ 0 h 15"/>
              <a:gd name="T50" fmla="*/ 51 w 79"/>
              <a:gd name="T51" fmla="*/ 1 h 15"/>
              <a:gd name="T52" fmla="*/ 44 w 79"/>
              <a:gd name="T53" fmla="*/ 1 h 15"/>
              <a:gd name="T54" fmla="*/ 38 w 79"/>
              <a:gd name="T55" fmla="*/ 1 h 15"/>
              <a:gd name="T56" fmla="*/ 31 w 79"/>
              <a:gd name="T57" fmla="*/ 2 h 15"/>
              <a:gd name="T58" fmla="*/ 25 w 79"/>
              <a:gd name="T59" fmla="*/ 4 h 15"/>
              <a:gd name="T60" fmla="*/ 18 w 79"/>
              <a:gd name="T61" fmla="*/ 5 h 15"/>
              <a:gd name="T62" fmla="*/ 12 w 79"/>
              <a:gd name="T63" fmla="*/ 6 h 15"/>
              <a:gd name="T64" fmla="*/ 6 w 79"/>
              <a:gd name="T65" fmla="*/ 7 h 15"/>
              <a:gd name="T66" fmla="*/ 0 w 79"/>
              <a:gd name="T67" fmla="*/ 8 h 15"/>
              <a:gd name="T68" fmla="*/ 0 w 79"/>
              <a:gd name="T6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 h="15">
                <a:moveTo>
                  <a:pt x="0" y="15"/>
                </a:moveTo>
                <a:lnTo>
                  <a:pt x="0" y="15"/>
                </a:lnTo>
                <a:lnTo>
                  <a:pt x="3" y="14"/>
                </a:lnTo>
                <a:lnTo>
                  <a:pt x="4" y="14"/>
                </a:lnTo>
                <a:lnTo>
                  <a:pt x="7" y="13"/>
                </a:lnTo>
                <a:lnTo>
                  <a:pt x="11" y="12"/>
                </a:lnTo>
                <a:lnTo>
                  <a:pt x="14" y="11"/>
                </a:lnTo>
                <a:lnTo>
                  <a:pt x="19" y="9"/>
                </a:lnTo>
                <a:lnTo>
                  <a:pt x="24" y="8"/>
                </a:lnTo>
                <a:lnTo>
                  <a:pt x="30" y="8"/>
                </a:lnTo>
                <a:lnTo>
                  <a:pt x="35" y="7"/>
                </a:lnTo>
                <a:lnTo>
                  <a:pt x="42" y="7"/>
                </a:lnTo>
                <a:lnTo>
                  <a:pt x="48" y="6"/>
                </a:lnTo>
                <a:lnTo>
                  <a:pt x="55" y="7"/>
                </a:lnTo>
                <a:lnTo>
                  <a:pt x="62" y="7"/>
                </a:lnTo>
                <a:lnTo>
                  <a:pt x="69" y="8"/>
                </a:lnTo>
                <a:lnTo>
                  <a:pt x="76" y="9"/>
                </a:lnTo>
                <a:lnTo>
                  <a:pt x="79" y="0"/>
                </a:lnTo>
                <a:lnTo>
                  <a:pt x="79" y="0"/>
                </a:lnTo>
                <a:lnTo>
                  <a:pt x="76" y="0"/>
                </a:lnTo>
                <a:lnTo>
                  <a:pt x="74" y="0"/>
                </a:lnTo>
                <a:lnTo>
                  <a:pt x="70" y="0"/>
                </a:lnTo>
                <a:lnTo>
                  <a:pt x="66" y="0"/>
                </a:lnTo>
                <a:lnTo>
                  <a:pt x="61" y="0"/>
                </a:lnTo>
                <a:lnTo>
                  <a:pt x="56" y="0"/>
                </a:lnTo>
                <a:lnTo>
                  <a:pt x="51" y="1"/>
                </a:lnTo>
                <a:lnTo>
                  <a:pt x="44" y="1"/>
                </a:lnTo>
                <a:lnTo>
                  <a:pt x="38" y="1"/>
                </a:lnTo>
                <a:lnTo>
                  <a:pt x="31" y="2"/>
                </a:lnTo>
                <a:lnTo>
                  <a:pt x="25" y="4"/>
                </a:lnTo>
                <a:lnTo>
                  <a:pt x="18" y="5"/>
                </a:lnTo>
                <a:lnTo>
                  <a:pt x="12" y="6"/>
                </a:lnTo>
                <a:lnTo>
                  <a:pt x="6" y="7"/>
                </a:lnTo>
                <a:lnTo>
                  <a:pt x="0" y="8"/>
                </a:lnTo>
                <a:lnTo>
                  <a:pt x="0" y="15"/>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59" name="Freeform 155">
            <a:extLst>
              <a:ext uri="{FF2B5EF4-FFF2-40B4-BE49-F238E27FC236}">
                <a16:creationId xmlns:a16="http://schemas.microsoft.com/office/drawing/2014/main" id="{CDF40045-5B3D-4BEB-507F-C4F441D568F7}"/>
              </a:ext>
            </a:extLst>
          </p:cNvPr>
          <p:cNvSpPr>
            <a:spLocks/>
          </p:cNvSpPr>
          <p:nvPr/>
        </p:nvSpPr>
        <p:spPr bwMode="auto">
          <a:xfrm>
            <a:off x="1395413" y="3333750"/>
            <a:ext cx="209550" cy="71438"/>
          </a:xfrm>
          <a:custGeom>
            <a:avLst/>
            <a:gdLst>
              <a:gd name="T0" fmla="*/ 55 w 132"/>
              <a:gd name="T1" fmla="*/ 44 h 45"/>
              <a:gd name="T2" fmla="*/ 56 w 132"/>
              <a:gd name="T3" fmla="*/ 42 h 45"/>
              <a:gd name="T4" fmla="*/ 56 w 132"/>
              <a:gd name="T5" fmla="*/ 42 h 45"/>
              <a:gd name="T6" fmla="*/ 57 w 132"/>
              <a:gd name="T7" fmla="*/ 42 h 45"/>
              <a:gd name="T8" fmla="*/ 59 w 132"/>
              <a:gd name="T9" fmla="*/ 41 h 45"/>
              <a:gd name="T10" fmla="*/ 61 w 132"/>
              <a:gd name="T11" fmla="*/ 41 h 45"/>
              <a:gd name="T12" fmla="*/ 63 w 132"/>
              <a:gd name="T13" fmla="*/ 40 h 45"/>
              <a:gd name="T14" fmla="*/ 65 w 132"/>
              <a:gd name="T15" fmla="*/ 39 h 45"/>
              <a:gd name="T16" fmla="*/ 68 w 132"/>
              <a:gd name="T17" fmla="*/ 38 h 45"/>
              <a:gd name="T18" fmla="*/ 71 w 132"/>
              <a:gd name="T19" fmla="*/ 37 h 45"/>
              <a:gd name="T20" fmla="*/ 73 w 132"/>
              <a:gd name="T21" fmla="*/ 34 h 45"/>
              <a:gd name="T22" fmla="*/ 76 w 132"/>
              <a:gd name="T23" fmla="*/ 33 h 45"/>
              <a:gd name="T24" fmla="*/ 78 w 132"/>
              <a:gd name="T25" fmla="*/ 31 h 45"/>
              <a:gd name="T26" fmla="*/ 80 w 132"/>
              <a:gd name="T27" fmla="*/ 30 h 45"/>
              <a:gd name="T28" fmla="*/ 82 w 132"/>
              <a:gd name="T29" fmla="*/ 27 h 45"/>
              <a:gd name="T30" fmla="*/ 84 w 132"/>
              <a:gd name="T31" fmla="*/ 26 h 45"/>
              <a:gd name="T32" fmla="*/ 85 w 132"/>
              <a:gd name="T33" fmla="*/ 24 h 45"/>
              <a:gd name="T34" fmla="*/ 0 w 132"/>
              <a:gd name="T35" fmla="*/ 3 h 45"/>
              <a:gd name="T36" fmla="*/ 6 w 132"/>
              <a:gd name="T37" fmla="*/ 0 h 45"/>
              <a:gd name="T38" fmla="*/ 132 w 132"/>
              <a:gd name="T39" fmla="*/ 32 h 45"/>
              <a:gd name="T40" fmla="*/ 126 w 132"/>
              <a:gd name="T41" fmla="*/ 34 h 45"/>
              <a:gd name="T42" fmla="*/ 90 w 132"/>
              <a:gd name="T43" fmla="*/ 25 h 45"/>
              <a:gd name="T44" fmla="*/ 90 w 132"/>
              <a:gd name="T45" fmla="*/ 25 h 45"/>
              <a:gd name="T46" fmla="*/ 90 w 132"/>
              <a:gd name="T47" fmla="*/ 26 h 45"/>
              <a:gd name="T48" fmla="*/ 89 w 132"/>
              <a:gd name="T49" fmla="*/ 26 h 45"/>
              <a:gd name="T50" fmla="*/ 89 w 132"/>
              <a:gd name="T51" fmla="*/ 27 h 45"/>
              <a:gd name="T52" fmla="*/ 87 w 132"/>
              <a:gd name="T53" fmla="*/ 28 h 45"/>
              <a:gd name="T54" fmla="*/ 86 w 132"/>
              <a:gd name="T55" fmla="*/ 30 h 45"/>
              <a:gd name="T56" fmla="*/ 85 w 132"/>
              <a:gd name="T57" fmla="*/ 31 h 45"/>
              <a:gd name="T58" fmla="*/ 83 w 132"/>
              <a:gd name="T59" fmla="*/ 32 h 45"/>
              <a:gd name="T60" fmla="*/ 80 w 132"/>
              <a:gd name="T61" fmla="*/ 33 h 45"/>
              <a:gd name="T62" fmla="*/ 78 w 132"/>
              <a:gd name="T63" fmla="*/ 34 h 45"/>
              <a:gd name="T64" fmla="*/ 76 w 132"/>
              <a:gd name="T65" fmla="*/ 37 h 45"/>
              <a:gd name="T66" fmla="*/ 72 w 132"/>
              <a:gd name="T67" fmla="*/ 38 h 45"/>
              <a:gd name="T68" fmla="*/ 70 w 132"/>
              <a:gd name="T69" fmla="*/ 40 h 45"/>
              <a:gd name="T70" fmla="*/ 65 w 132"/>
              <a:gd name="T71" fmla="*/ 41 h 45"/>
              <a:gd name="T72" fmla="*/ 62 w 132"/>
              <a:gd name="T73" fmla="*/ 42 h 45"/>
              <a:gd name="T74" fmla="*/ 57 w 132"/>
              <a:gd name="T75" fmla="*/ 45 h 45"/>
              <a:gd name="T76" fmla="*/ 55 w 132"/>
              <a:gd name="T7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2" h="45">
                <a:moveTo>
                  <a:pt x="55" y="44"/>
                </a:moveTo>
                <a:lnTo>
                  <a:pt x="56" y="42"/>
                </a:lnTo>
                <a:lnTo>
                  <a:pt x="56" y="42"/>
                </a:lnTo>
                <a:lnTo>
                  <a:pt x="57" y="42"/>
                </a:lnTo>
                <a:lnTo>
                  <a:pt x="59" y="41"/>
                </a:lnTo>
                <a:lnTo>
                  <a:pt x="61" y="41"/>
                </a:lnTo>
                <a:lnTo>
                  <a:pt x="63" y="40"/>
                </a:lnTo>
                <a:lnTo>
                  <a:pt x="65" y="39"/>
                </a:lnTo>
                <a:lnTo>
                  <a:pt x="68" y="38"/>
                </a:lnTo>
                <a:lnTo>
                  <a:pt x="71" y="37"/>
                </a:lnTo>
                <a:lnTo>
                  <a:pt x="73" y="34"/>
                </a:lnTo>
                <a:lnTo>
                  <a:pt x="76" y="33"/>
                </a:lnTo>
                <a:lnTo>
                  <a:pt x="78" y="31"/>
                </a:lnTo>
                <a:lnTo>
                  <a:pt x="80" y="30"/>
                </a:lnTo>
                <a:lnTo>
                  <a:pt x="82" y="27"/>
                </a:lnTo>
                <a:lnTo>
                  <a:pt x="84" y="26"/>
                </a:lnTo>
                <a:lnTo>
                  <a:pt x="85" y="24"/>
                </a:lnTo>
                <a:lnTo>
                  <a:pt x="0" y="3"/>
                </a:lnTo>
                <a:lnTo>
                  <a:pt x="6" y="0"/>
                </a:lnTo>
                <a:lnTo>
                  <a:pt x="132" y="32"/>
                </a:lnTo>
                <a:lnTo>
                  <a:pt x="126" y="34"/>
                </a:lnTo>
                <a:lnTo>
                  <a:pt x="90" y="25"/>
                </a:lnTo>
                <a:lnTo>
                  <a:pt x="90" y="25"/>
                </a:lnTo>
                <a:lnTo>
                  <a:pt x="90" y="26"/>
                </a:lnTo>
                <a:lnTo>
                  <a:pt x="89" y="26"/>
                </a:lnTo>
                <a:lnTo>
                  <a:pt x="89" y="27"/>
                </a:lnTo>
                <a:lnTo>
                  <a:pt x="87" y="28"/>
                </a:lnTo>
                <a:lnTo>
                  <a:pt x="86" y="30"/>
                </a:lnTo>
                <a:lnTo>
                  <a:pt x="85" y="31"/>
                </a:lnTo>
                <a:lnTo>
                  <a:pt x="83" y="32"/>
                </a:lnTo>
                <a:lnTo>
                  <a:pt x="80" y="33"/>
                </a:lnTo>
                <a:lnTo>
                  <a:pt x="78" y="34"/>
                </a:lnTo>
                <a:lnTo>
                  <a:pt x="76" y="37"/>
                </a:lnTo>
                <a:lnTo>
                  <a:pt x="72" y="38"/>
                </a:lnTo>
                <a:lnTo>
                  <a:pt x="70" y="40"/>
                </a:lnTo>
                <a:lnTo>
                  <a:pt x="65" y="41"/>
                </a:lnTo>
                <a:lnTo>
                  <a:pt x="62" y="42"/>
                </a:lnTo>
                <a:lnTo>
                  <a:pt x="57" y="45"/>
                </a:lnTo>
                <a:lnTo>
                  <a:pt x="55"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60" name="Freeform 156">
            <a:extLst>
              <a:ext uri="{FF2B5EF4-FFF2-40B4-BE49-F238E27FC236}">
                <a16:creationId xmlns:a16="http://schemas.microsoft.com/office/drawing/2014/main" id="{CEBE7476-8F98-DBE7-42C8-9F73234A654D}"/>
              </a:ext>
            </a:extLst>
          </p:cNvPr>
          <p:cNvSpPr>
            <a:spLocks/>
          </p:cNvSpPr>
          <p:nvPr/>
        </p:nvSpPr>
        <p:spPr bwMode="auto">
          <a:xfrm>
            <a:off x="1350963" y="3352800"/>
            <a:ext cx="214312" cy="63500"/>
          </a:xfrm>
          <a:custGeom>
            <a:avLst/>
            <a:gdLst>
              <a:gd name="T0" fmla="*/ 0 w 135"/>
              <a:gd name="T1" fmla="*/ 0 h 40"/>
              <a:gd name="T2" fmla="*/ 132 w 135"/>
              <a:gd name="T3" fmla="*/ 40 h 40"/>
              <a:gd name="T4" fmla="*/ 135 w 135"/>
              <a:gd name="T5" fmla="*/ 40 h 40"/>
              <a:gd name="T6" fmla="*/ 5 w 135"/>
              <a:gd name="T7" fmla="*/ 0 h 40"/>
              <a:gd name="T8" fmla="*/ 0 w 135"/>
              <a:gd name="T9" fmla="*/ 0 h 40"/>
            </a:gdLst>
            <a:ahLst/>
            <a:cxnLst>
              <a:cxn ang="0">
                <a:pos x="T0" y="T1"/>
              </a:cxn>
              <a:cxn ang="0">
                <a:pos x="T2" y="T3"/>
              </a:cxn>
              <a:cxn ang="0">
                <a:pos x="T4" y="T5"/>
              </a:cxn>
              <a:cxn ang="0">
                <a:pos x="T6" y="T7"/>
              </a:cxn>
              <a:cxn ang="0">
                <a:pos x="T8" y="T9"/>
              </a:cxn>
            </a:cxnLst>
            <a:rect l="0" t="0" r="r" b="b"/>
            <a:pathLst>
              <a:path w="135" h="40">
                <a:moveTo>
                  <a:pt x="0" y="0"/>
                </a:moveTo>
                <a:lnTo>
                  <a:pt x="132" y="40"/>
                </a:lnTo>
                <a:lnTo>
                  <a:pt x="135" y="40"/>
                </a:lnTo>
                <a:lnTo>
                  <a:pt x="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61" name="Freeform 157">
            <a:extLst>
              <a:ext uri="{FF2B5EF4-FFF2-40B4-BE49-F238E27FC236}">
                <a16:creationId xmlns:a16="http://schemas.microsoft.com/office/drawing/2014/main" id="{71B9C2C3-1B3E-9AD1-5701-BD6AE0273512}"/>
              </a:ext>
            </a:extLst>
          </p:cNvPr>
          <p:cNvSpPr>
            <a:spLocks/>
          </p:cNvSpPr>
          <p:nvPr/>
        </p:nvSpPr>
        <p:spPr bwMode="auto">
          <a:xfrm>
            <a:off x="1387475" y="3343275"/>
            <a:ext cx="209550" cy="57150"/>
          </a:xfrm>
          <a:custGeom>
            <a:avLst/>
            <a:gdLst>
              <a:gd name="T0" fmla="*/ 0 w 132"/>
              <a:gd name="T1" fmla="*/ 0 h 36"/>
              <a:gd name="T2" fmla="*/ 130 w 132"/>
              <a:gd name="T3" fmla="*/ 36 h 36"/>
              <a:gd name="T4" fmla="*/ 132 w 132"/>
              <a:gd name="T5" fmla="*/ 35 h 36"/>
              <a:gd name="T6" fmla="*/ 4 w 132"/>
              <a:gd name="T7" fmla="*/ 0 h 36"/>
              <a:gd name="T8" fmla="*/ 0 w 132"/>
              <a:gd name="T9" fmla="*/ 0 h 36"/>
            </a:gdLst>
            <a:ahLst/>
            <a:cxnLst>
              <a:cxn ang="0">
                <a:pos x="T0" y="T1"/>
              </a:cxn>
              <a:cxn ang="0">
                <a:pos x="T2" y="T3"/>
              </a:cxn>
              <a:cxn ang="0">
                <a:pos x="T4" y="T5"/>
              </a:cxn>
              <a:cxn ang="0">
                <a:pos x="T6" y="T7"/>
              </a:cxn>
              <a:cxn ang="0">
                <a:pos x="T8" y="T9"/>
              </a:cxn>
            </a:cxnLst>
            <a:rect l="0" t="0" r="r" b="b"/>
            <a:pathLst>
              <a:path w="132" h="36">
                <a:moveTo>
                  <a:pt x="0" y="0"/>
                </a:moveTo>
                <a:lnTo>
                  <a:pt x="130" y="36"/>
                </a:lnTo>
                <a:lnTo>
                  <a:pt x="132" y="35"/>
                </a:lnTo>
                <a:lnTo>
                  <a:pt x="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62" name="Freeform 158">
            <a:extLst>
              <a:ext uri="{FF2B5EF4-FFF2-40B4-BE49-F238E27FC236}">
                <a16:creationId xmlns:a16="http://schemas.microsoft.com/office/drawing/2014/main" id="{73A4B982-FF32-E788-8CC5-98EE71A0CE26}"/>
              </a:ext>
            </a:extLst>
          </p:cNvPr>
          <p:cNvSpPr>
            <a:spLocks/>
          </p:cNvSpPr>
          <p:nvPr/>
        </p:nvSpPr>
        <p:spPr bwMode="auto">
          <a:xfrm>
            <a:off x="1371600" y="3348038"/>
            <a:ext cx="211138" cy="60325"/>
          </a:xfrm>
          <a:custGeom>
            <a:avLst/>
            <a:gdLst>
              <a:gd name="T0" fmla="*/ 0 w 133"/>
              <a:gd name="T1" fmla="*/ 0 h 38"/>
              <a:gd name="T2" fmla="*/ 130 w 133"/>
              <a:gd name="T3" fmla="*/ 38 h 38"/>
              <a:gd name="T4" fmla="*/ 133 w 133"/>
              <a:gd name="T5" fmla="*/ 38 h 38"/>
              <a:gd name="T6" fmla="*/ 3 w 133"/>
              <a:gd name="T7" fmla="*/ 0 h 38"/>
              <a:gd name="T8" fmla="*/ 0 w 133"/>
              <a:gd name="T9" fmla="*/ 0 h 38"/>
            </a:gdLst>
            <a:ahLst/>
            <a:cxnLst>
              <a:cxn ang="0">
                <a:pos x="T0" y="T1"/>
              </a:cxn>
              <a:cxn ang="0">
                <a:pos x="T2" y="T3"/>
              </a:cxn>
              <a:cxn ang="0">
                <a:pos x="T4" y="T5"/>
              </a:cxn>
              <a:cxn ang="0">
                <a:pos x="T6" y="T7"/>
              </a:cxn>
              <a:cxn ang="0">
                <a:pos x="T8" y="T9"/>
              </a:cxn>
            </a:cxnLst>
            <a:rect l="0" t="0" r="r" b="b"/>
            <a:pathLst>
              <a:path w="133" h="38">
                <a:moveTo>
                  <a:pt x="0" y="0"/>
                </a:moveTo>
                <a:lnTo>
                  <a:pt x="130" y="38"/>
                </a:lnTo>
                <a:lnTo>
                  <a:pt x="133" y="38"/>
                </a:lnTo>
                <a:lnTo>
                  <a:pt x="3"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63" name="Freeform 159">
            <a:extLst>
              <a:ext uri="{FF2B5EF4-FFF2-40B4-BE49-F238E27FC236}">
                <a16:creationId xmlns:a16="http://schemas.microsoft.com/office/drawing/2014/main" id="{52C955F8-0728-FB0E-7D3D-156614AB12AA}"/>
              </a:ext>
            </a:extLst>
          </p:cNvPr>
          <p:cNvSpPr>
            <a:spLocks/>
          </p:cNvSpPr>
          <p:nvPr/>
        </p:nvSpPr>
        <p:spPr bwMode="auto">
          <a:xfrm>
            <a:off x="2262188" y="3211513"/>
            <a:ext cx="395287" cy="331787"/>
          </a:xfrm>
          <a:custGeom>
            <a:avLst/>
            <a:gdLst>
              <a:gd name="T0" fmla="*/ 70 w 249"/>
              <a:gd name="T1" fmla="*/ 14 h 209"/>
              <a:gd name="T2" fmla="*/ 70 w 249"/>
              <a:gd name="T3" fmla="*/ 14 h 209"/>
              <a:gd name="T4" fmla="*/ 72 w 249"/>
              <a:gd name="T5" fmla="*/ 14 h 209"/>
              <a:gd name="T6" fmla="*/ 75 w 249"/>
              <a:gd name="T7" fmla="*/ 13 h 209"/>
              <a:gd name="T8" fmla="*/ 78 w 249"/>
              <a:gd name="T9" fmla="*/ 12 h 209"/>
              <a:gd name="T10" fmla="*/ 83 w 249"/>
              <a:gd name="T11" fmla="*/ 11 h 209"/>
              <a:gd name="T12" fmla="*/ 88 w 249"/>
              <a:gd name="T13" fmla="*/ 10 h 209"/>
              <a:gd name="T14" fmla="*/ 95 w 249"/>
              <a:gd name="T15" fmla="*/ 8 h 209"/>
              <a:gd name="T16" fmla="*/ 103 w 249"/>
              <a:gd name="T17" fmla="*/ 6 h 209"/>
              <a:gd name="T18" fmla="*/ 111 w 249"/>
              <a:gd name="T19" fmla="*/ 5 h 209"/>
              <a:gd name="T20" fmla="*/ 120 w 249"/>
              <a:gd name="T21" fmla="*/ 4 h 209"/>
              <a:gd name="T22" fmla="*/ 132 w 249"/>
              <a:gd name="T23" fmla="*/ 3 h 209"/>
              <a:gd name="T24" fmla="*/ 144 w 249"/>
              <a:gd name="T25" fmla="*/ 1 h 209"/>
              <a:gd name="T26" fmla="*/ 156 w 249"/>
              <a:gd name="T27" fmla="*/ 0 h 209"/>
              <a:gd name="T28" fmla="*/ 169 w 249"/>
              <a:gd name="T29" fmla="*/ 0 h 209"/>
              <a:gd name="T30" fmla="*/ 184 w 249"/>
              <a:gd name="T31" fmla="*/ 0 h 209"/>
              <a:gd name="T32" fmla="*/ 201 w 249"/>
              <a:gd name="T33" fmla="*/ 0 h 209"/>
              <a:gd name="T34" fmla="*/ 208 w 249"/>
              <a:gd name="T35" fmla="*/ 28 h 209"/>
              <a:gd name="T36" fmla="*/ 210 w 249"/>
              <a:gd name="T37" fmla="*/ 29 h 209"/>
              <a:gd name="T38" fmla="*/ 216 w 249"/>
              <a:gd name="T39" fmla="*/ 34 h 209"/>
              <a:gd name="T40" fmla="*/ 222 w 249"/>
              <a:gd name="T41" fmla="*/ 40 h 209"/>
              <a:gd name="T42" fmla="*/ 225 w 249"/>
              <a:gd name="T43" fmla="*/ 51 h 209"/>
              <a:gd name="T44" fmla="*/ 239 w 249"/>
              <a:gd name="T45" fmla="*/ 117 h 209"/>
              <a:gd name="T46" fmla="*/ 246 w 249"/>
              <a:gd name="T47" fmla="*/ 145 h 209"/>
              <a:gd name="T48" fmla="*/ 246 w 249"/>
              <a:gd name="T49" fmla="*/ 146 h 209"/>
              <a:gd name="T50" fmla="*/ 248 w 249"/>
              <a:gd name="T51" fmla="*/ 152 h 209"/>
              <a:gd name="T52" fmla="*/ 248 w 249"/>
              <a:gd name="T53" fmla="*/ 160 h 209"/>
              <a:gd name="T54" fmla="*/ 244 w 249"/>
              <a:gd name="T55" fmla="*/ 171 h 209"/>
              <a:gd name="T56" fmla="*/ 0 w 249"/>
              <a:gd name="T57" fmla="*/ 164 h 209"/>
              <a:gd name="T58" fmla="*/ 25 w 249"/>
              <a:gd name="T59" fmla="*/ 151 h 209"/>
              <a:gd name="T60" fmla="*/ 25 w 249"/>
              <a:gd name="T61" fmla="*/ 28 h 209"/>
              <a:gd name="T62" fmla="*/ 26 w 249"/>
              <a:gd name="T63" fmla="*/ 27 h 209"/>
              <a:gd name="T64" fmla="*/ 28 w 249"/>
              <a:gd name="T65" fmla="*/ 26 h 209"/>
              <a:gd name="T66" fmla="*/ 32 w 249"/>
              <a:gd name="T67" fmla="*/ 25 h 209"/>
              <a:gd name="T68" fmla="*/ 36 w 249"/>
              <a:gd name="T69" fmla="*/ 24 h 209"/>
              <a:gd name="T70" fmla="*/ 42 w 249"/>
              <a:gd name="T71" fmla="*/ 22 h 209"/>
              <a:gd name="T72" fmla="*/ 49 w 249"/>
              <a:gd name="T73" fmla="*/ 22 h 209"/>
              <a:gd name="T74" fmla="*/ 57 w 249"/>
              <a:gd name="T75" fmla="*/ 24 h 209"/>
              <a:gd name="T76" fmla="*/ 68 w 249"/>
              <a:gd name="T77" fmla="*/ 2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9" h="209">
                <a:moveTo>
                  <a:pt x="68" y="27"/>
                </a:moveTo>
                <a:lnTo>
                  <a:pt x="70" y="14"/>
                </a:lnTo>
                <a:lnTo>
                  <a:pt x="70" y="14"/>
                </a:lnTo>
                <a:lnTo>
                  <a:pt x="70" y="14"/>
                </a:lnTo>
                <a:lnTo>
                  <a:pt x="71" y="14"/>
                </a:lnTo>
                <a:lnTo>
                  <a:pt x="72" y="14"/>
                </a:lnTo>
                <a:lnTo>
                  <a:pt x="74" y="13"/>
                </a:lnTo>
                <a:lnTo>
                  <a:pt x="75" y="13"/>
                </a:lnTo>
                <a:lnTo>
                  <a:pt x="76" y="13"/>
                </a:lnTo>
                <a:lnTo>
                  <a:pt x="78" y="12"/>
                </a:lnTo>
                <a:lnTo>
                  <a:pt x="81" y="12"/>
                </a:lnTo>
                <a:lnTo>
                  <a:pt x="83" y="11"/>
                </a:lnTo>
                <a:lnTo>
                  <a:pt x="85" y="11"/>
                </a:lnTo>
                <a:lnTo>
                  <a:pt x="88" y="10"/>
                </a:lnTo>
                <a:lnTo>
                  <a:pt x="91" y="8"/>
                </a:lnTo>
                <a:lnTo>
                  <a:pt x="95" y="8"/>
                </a:lnTo>
                <a:lnTo>
                  <a:pt x="98" y="7"/>
                </a:lnTo>
                <a:lnTo>
                  <a:pt x="103" y="6"/>
                </a:lnTo>
                <a:lnTo>
                  <a:pt x="106" y="6"/>
                </a:lnTo>
                <a:lnTo>
                  <a:pt x="111" y="5"/>
                </a:lnTo>
                <a:lnTo>
                  <a:pt x="116" y="5"/>
                </a:lnTo>
                <a:lnTo>
                  <a:pt x="120" y="4"/>
                </a:lnTo>
                <a:lnTo>
                  <a:pt x="126" y="3"/>
                </a:lnTo>
                <a:lnTo>
                  <a:pt x="132" y="3"/>
                </a:lnTo>
                <a:lnTo>
                  <a:pt x="137" y="1"/>
                </a:lnTo>
                <a:lnTo>
                  <a:pt x="144" y="1"/>
                </a:lnTo>
                <a:lnTo>
                  <a:pt x="149" y="1"/>
                </a:lnTo>
                <a:lnTo>
                  <a:pt x="156" y="0"/>
                </a:lnTo>
                <a:lnTo>
                  <a:pt x="162" y="0"/>
                </a:lnTo>
                <a:lnTo>
                  <a:pt x="169" y="0"/>
                </a:lnTo>
                <a:lnTo>
                  <a:pt x="177" y="0"/>
                </a:lnTo>
                <a:lnTo>
                  <a:pt x="184" y="0"/>
                </a:lnTo>
                <a:lnTo>
                  <a:pt x="193" y="0"/>
                </a:lnTo>
                <a:lnTo>
                  <a:pt x="201" y="0"/>
                </a:lnTo>
                <a:lnTo>
                  <a:pt x="210" y="5"/>
                </a:lnTo>
                <a:lnTo>
                  <a:pt x="208" y="28"/>
                </a:lnTo>
                <a:lnTo>
                  <a:pt x="208" y="29"/>
                </a:lnTo>
                <a:lnTo>
                  <a:pt x="210" y="29"/>
                </a:lnTo>
                <a:lnTo>
                  <a:pt x="212" y="32"/>
                </a:lnTo>
                <a:lnTo>
                  <a:pt x="216" y="34"/>
                </a:lnTo>
                <a:lnTo>
                  <a:pt x="219" y="37"/>
                </a:lnTo>
                <a:lnTo>
                  <a:pt x="222" y="40"/>
                </a:lnTo>
                <a:lnTo>
                  <a:pt x="224" y="45"/>
                </a:lnTo>
                <a:lnTo>
                  <a:pt x="225" y="51"/>
                </a:lnTo>
                <a:lnTo>
                  <a:pt x="245" y="69"/>
                </a:lnTo>
                <a:lnTo>
                  <a:pt x="239" y="117"/>
                </a:lnTo>
                <a:lnTo>
                  <a:pt x="208" y="133"/>
                </a:lnTo>
                <a:lnTo>
                  <a:pt x="246" y="145"/>
                </a:lnTo>
                <a:lnTo>
                  <a:pt x="246" y="145"/>
                </a:lnTo>
                <a:lnTo>
                  <a:pt x="246" y="146"/>
                </a:lnTo>
                <a:lnTo>
                  <a:pt x="248" y="149"/>
                </a:lnTo>
                <a:lnTo>
                  <a:pt x="248" y="152"/>
                </a:lnTo>
                <a:lnTo>
                  <a:pt x="249" y="156"/>
                </a:lnTo>
                <a:lnTo>
                  <a:pt x="248" y="160"/>
                </a:lnTo>
                <a:lnTo>
                  <a:pt x="246" y="165"/>
                </a:lnTo>
                <a:lnTo>
                  <a:pt x="244" y="171"/>
                </a:lnTo>
                <a:lnTo>
                  <a:pt x="144" y="209"/>
                </a:lnTo>
                <a:lnTo>
                  <a:pt x="0" y="164"/>
                </a:lnTo>
                <a:lnTo>
                  <a:pt x="2" y="159"/>
                </a:lnTo>
                <a:lnTo>
                  <a:pt x="25" y="151"/>
                </a:lnTo>
                <a:lnTo>
                  <a:pt x="25" y="28"/>
                </a:lnTo>
                <a:lnTo>
                  <a:pt x="25" y="28"/>
                </a:lnTo>
                <a:lnTo>
                  <a:pt x="25" y="28"/>
                </a:lnTo>
                <a:lnTo>
                  <a:pt x="26" y="27"/>
                </a:lnTo>
                <a:lnTo>
                  <a:pt x="27" y="27"/>
                </a:lnTo>
                <a:lnTo>
                  <a:pt x="28" y="26"/>
                </a:lnTo>
                <a:lnTo>
                  <a:pt x="30" y="26"/>
                </a:lnTo>
                <a:lnTo>
                  <a:pt x="32" y="25"/>
                </a:lnTo>
                <a:lnTo>
                  <a:pt x="34" y="24"/>
                </a:lnTo>
                <a:lnTo>
                  <a:pt x="36" y="24"/>
                </a:lnTo>
                <a:lnTo>
                  <a:pt x="40" y="22"/>
                </a:lnTo>
                <a:lnTo>
                  <a:pt x="42" y="22"/>
                </a:lnTo>
                <a:lnTo>
                  <a:pt x="46" y="22"/>
                </a:lnTo>
                <a:lnTo>
                  <a:pt x="49" y="22"/>
                </a:lnTo>
                <a:lnTo>
                  <a:pt x="53" y="22"/>
                </a:lnTo>
                <a:lnTo>
                  <a:pt x="57" y="24"/>
                </a:lnTo>
                <a:lnTo>
                  <a:pt x="61" y="25"/>
                </a:lnTo>
                <a:lnTo>
                  <a:pt x="68"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64" name="Freeform 160">
            <a:extLst>
              <a:ext uri="{FF2B5EF4-FFF2-40B4-BE49-F238E27FC236}">
                <a16:creationId xmlns:a16="http://schemas.microsoft.com/office/drawing/2014/main" id="{C5EFC15C-F6AA-52BD-1C2A-AD07867E9257}"/>
              </a:ext>
            </a:extLst>
          </p:cNvPr>
          <p:cNvSpPr>
            <a:spLocks/>
          </p:cNvSpPr>
          <p:nvPr/>
        </p:nvSpPr>
        <p:spPr bwMode="auto">
          <a:xfrm>
            <a:off x="2398713" y="3235325"/>
            <a:ext cx="127000" cy="146050"/>
          </a:xfrm>
          <a:custGeom>
            <a:avLst/>
            <a:gdLst>
              <a:gd name="T0" fmla="*/ 79 w 80"/>
              <a:gd name="T1" fmla="*/ 4 h 92"/>
              <a:gd name="T2" fmla="*/ 79 w 80"/>
              <a:gd name="T3" fmla="*/ 4 h 92"/>
              <a:gd name="T4" fmla="*/ 77 w 80"/>
              <a:gd name="T5" fmla="*/ 4 h 92"/>
              <a:gd name="T6" fmla="*/ 75 w 80"/>
              <a:gd name="T7" fmla="*/ 3 h 92"/>
              <a:gd name="T8" fmla="*/ 73 w 80"/>
              <a:gd name="T9" fmla="*/ 3 h 92"/>
              <a:gd name="T10" fmla="*/ 69 w 80"/>
              <a:gd name="T11" fmla="*/ 2 h 92"/>
              <a:gd name="T12" fmla="*/ 66 w 80"/>
              <a:gd name="T13" fmla="*/ 2 h 92"/>
              <a:gd name="T14" fmla="*/ 61 w 80"/>
              <a:gd name="T15" fmla="*/ 2 h 92"/>
              <a:gd name="T16" fmla="*/ 56 w 80"/>
              <a:gd name="T17" fmla="*/ 0 h 92"/>
              <a:gd name="T18" fmla="*/ 51 w 80"/>
              <a:gd name="T19" fmla="*/ 0 h 92"/>
              <a:gd name="T20" fmla="*/ 45 w 80"/>
              <a:gd name="T21" fmla="*/ 2 h 92"/>
              <a:gd name="T22" fmla="*/ 39 w 80"/>
              <a:gd name="T23" fmla="*/ 2 h 92"/>
              <a:gd name="T24" fmla="*/ 32 w 80"/>
              <a:gd name="T25" fmla="*/ 3 h 92"/>
              <a:gd name="T26" fmla="*/ 26 w 80"/>
              <a:gd name="T27" fmla="*/ 4 h 92"/>
              <a:gd name="T28" fmla="*/ 19 w 80"/>
              <a:gd name="T29" fmla="*/ 6 h 92"/>
              <a:gd name="T30" fmla="*/ 12 w 80"/>
              <a:gd name="T31" fmla="*/ 9 h 92"/>
              <a:gd name="T32" fmla="*/ 5 w 80"/>
              <a:gd name="T33" fmla="*/ 12 h 92"/>
              <a:gd name="T34" fmla="*/ 5 w 80"/>
              <a:gd name="T35" fmla="*/ 13 h 92"/>
              <a:gd name="T36" fmla="*/ 4 w 80"/>
              <a:gd name="T37" fmla="*/ 18 h 92"/>
              <a:gd name="T38" fmla="*/ 2 w 80"/>
              <a:gd name="T39" fmla="*/ 26 h 92"/>
              <a:gd name="T40" fmla="*/ 0 w 80"/>
              <a:gd name="T41" fmla="*/ 36 h 92"/>
              <a:gd name="T42" fmla="*/ 0 w 80"/>
              <a:gd name="T43" fmla="*/ 47 h 92"/>
              <a:gd name="T44" fmla="*/ 0 w 80"/>
              <a:gd name="T45" fmla="*/ 61 h 92"/>
              <a:gd name="T46" fmla="*/ 3 w 80"/>
              <a:gd name="T47" fmla="*/ 75 h 92"/>
              <a:gd name="T48" fmla="*/ 6 w 80"/>
              <a:gd name="T49" fmla="*/ 89 h 92"/>
              <a:gd name="T50" fmla="*/ 7 w 80"/>
              <a:gd name="T51" fmla="*/ 89 h 92"/>
              <a:gd name="T52" fmla="*/ 9 w 80"/>
              <a:gd name="T53" fmla="*/ 89 h 92"/>
              <a:gd name="T54" fmla="*/ 10 w 80"/>
              <a:gd name="T55" fmla="*/ 89 h 92"/>
              <a:gd name="T56" fmla="*/ 12 w 80"/>
              <a:gd name="T57" fmla="*/ 89 h 92"/>
              <a:gd name="T58" fmla="*/ 16 w 80"/>
              <a:gd name="T59" fmla="*/ 88 h 92"/>
              <a:gd name="T60" fmla="*/ 19 w 80"/>
              <a:gd name="T61" fmla="*/ 88 h 92"/>
              <a:gd name="T62" fmla="*/ 23 w 80"/>
              <a:gd name="T63" fmla="*/ 88 h 92"/>
              <a:gd name="T64" fmla="*/ 27 w 80"/>
              <a:gd name="T65" fmla="*/ 88 h 92"/>
              <a:gd name="T66" fmla="*/ 33 w 80"/>
              <a:gd name="T67" fmla="*/ 88 h 92"/>
              <a:gd name="T68" fmla="*/ 39 w 80"/>
              <a:gd name="T69" fmla="*/ 88 h 92"/>
              <a:gd name="T70" fmla="*/ 45 w 80"/>
              <a:gd name="T71" fmla="*/ 88 h 92"/>
              <a:gd name="T72" fmla="*/ 51 w 80"/>
              <a:gd name="T73" fmla="*/ 88 h 92"/>
              <a:gd name="T74" fmla="*/ 58 w 80"/>
              <a:gd name="T75" fmla="*/ 89 h 92"/>
              <a:gd name="T76" fmla="*/ 65 w 80"/>
              <a:gd name="T77" fmla="*/ 89 h 92"/>
              <a:gd name="T78" fmla="*/ 72 w 80"/>
              <a:gd name="T79" fmla="*/ 90 h 92"/>
              <a:gd name="T80" fmla="*/ 80 w 80"/>
              <a:gd name="T81" fmla="*/ 92 h 92"/>
              <a:gd name="T82" fmla="*/ 80 w 80"/>
              <a:gd name="T83" fmla="*/ 89 h 92"/>
              <a:gd name="T84" fmla="*/ 79 w 80"/>
              <a:gd name="T85" fmla="*/ 82 h 92"/>
              <a:gd name="T86" fmla="*/ 77 w 80"/>
              <a:gd name="T87" fmla="*/ 71 h 92"/>
              <a:gd name="T88" fmla="*/ 76 w 80"/>
              <a:gd name="T89" fmla="*/ 58 h 92"/>
              <a:gd name="T90" fmla="*/ 76 w 80"/>
              <a:gd name="T91" fmla="*/ 44 h 92"/>
              <a:gd name="T92" fmla="*/ 76 w 80"/>
              <a:gd name="T93" fmla="*/ 30 h 92"/>
              <a:gd name="T94" fmla="*/ 77 w 80"/>
              <a:gd name="T95" fmla="*/ 16 h 92"/>
              <a:gd name="T96" fmla="*/ 79 w 80"/>
              <a:gd name="T97"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 h="92">
                <a:moveTo>
                  <a:pt x="79" y="4"/>
                </a:moveTo>
                <a:lnTo>
                  <a:pt x="79" y="4"/>
                </a:lnTo>
                <a:lnTo>
                  <a:pt x="77" y="4"/>
                </a:lnTo>
                <a:lnTo>
                  <a:pt x="75" y="3"/>
                </a:lnTo>
                <a:lnTo>
                  <a:pt x="73" y="3"/>
                </a:lnTo>
                <a:lnTo>
                  <a:pt x="69" y="2"/>
                </a:lnTo>
                <a:lnTo>
                  <a:pt x="66" y="2"/>
                </a:lnTo>
                <a:lnTo>
                  <a:pt x="61" y="2"/>
                </a:lnTo>
                <a:lnTo>
                  <a:pt x="56" y="0"/>
                </a:lnTo>
                <a:lnTo>
                  <a:pt x="51" y="0"/>
                </a:lnTo>
                <a:lnTo>
                  <a:pt x="45" y="2"/>
                </a:lnTo>
                <a:lnTo>
                  <a:pt x="39" y="2"/>
                </a:lnTo>
                <a:lnTo>
                  <a:pt x="32" y="3"/>
                </a:lnTo>
                <a:lnTo>
                  <a:pt x="26" y="4"/>
                </a:lnTo>
                <a:lnTo>
                  <a:pt x="19" y="6"/>
                </a:lnTo>
                <a:lnTo>
                  <a:pt x="12" y="9"/>
                </a:lnTo>
                <a:lnTo>
                  <a:pt x="5" y="12"/>
                </a:lnTo>
                <a:lnTo>
                  <a:pt x="5" y="13"/>
                </a:lnTo>
                <a:lnTo>
                  <a:pt x="4" y="18"/>
                </a:lnTo>
                <a:lnTo>
                  <a:pt x="2" y="26"/>
                </a:lnTo>
                <a:lnTo>
                  <a:pt x="0" y="36"/>
                </a:lnTo>
                <a:lnTo>
                  <a:pt x="0" y="47"/>
                </a:lnTo>
                <a:lnTo>
                  <a:pt x="0" y="61"/>
                </a:lnTo>
                <a:lnTo>
                  <a:pt x="3" y="75"/>
                </a:lnTo>
                <a:lnTo>
                  <a:pt x="6" y="89"/>
                </a:lnTo>
                <a:lnTo>
                  <a:pt x="7" y="89"/>
                </a:lnTo>
                <a:lnTo>
                  <a:pt x="9" y="89"/>
                </a:lnTo>
                <a:lnTo>
                  <a:pt x="10" y="89"/>
                </a:lnTo>
                <a:lnTo>
                  <a:pt x="12" y="89"/>
                </a:lnTo>
                <a:lnTo>
                  <a:pt x="16" y="88"/>
                </a:lnTo>
                <a:lnTo>
                  <a:pt x="19" y="88"/>
                </a:lnTo>
                <a:lnTo>
                  <a:pt x="23" y="88"/>
                </a:lnTo>
                <a:lnTo>
                  <a:pt x="27" y="88"/>
                </a:lnTo>
                <a:lnTo>
                  <a:pt x="33" y="88"/>
                </a:lnTo>
                <a:lnTo>
                  <a:pt x="39" y="88"/>
                </a:lnTo>
                <a:lnTo>
                  <a:pt x="45" y="88"/>
                </a:lnTo>
                <a:lnTo>
                  <a:pt x="51" y="88"/>
                </a:lnTo>
                <a:lnTo>
                  <a:pt x="58" y="89"/>
                </a:lnTo>
                <a:lnTo>
                  <a:pt x="65" y="89"/>
                </a:lnTo>
                <a:lnTo>
                  <a:pt x="72" y="90"/>
                </a:lnTo>
                <a:lnTo>
                  <a:pt x="80" y="92"/>
                </a:lnTo>
                <a:lnTo>
                  <a:pt x="80" y="89"/>
                </a:lnTo>
                <a:lnTo>
                  <a:pt x="79" y="82"/>
                </a:lnTo>
                <a:lnTo>
                  <a:pt x="77" y="71"/>
                </a:lnTo>
                <a:lnTo>
                  <a:pt x="76" y="58"/>
                </a:lnTo>
                <a:lnTo>
                  <a:pt x="76" y="44"/>
                </a:lnTo>
                <a:lnTo>
                  <a:pt x="76" y="30"/>
                </a:lnTo>
                <a:lnTo>
                  <a:pt x="77" y="16"/>
                </a:lnTo>
                <a:lnTo>
                  <a:pt x="79" y="4"/>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65" name="Freeform 161">
            <a:extLst>
              <a:ext uri="{FF2B5EF4-FFF2-40B4-BE49-F238E27FC236}">
                <a16:creationId xmlns:a16="http://schemas.microsoft.com/office/drawing/2014/main" id="{52FB1CA8-C0C4-B8D7-F9D2-612170A4DBA2}"/>
              </a:ext>
            </a:extLst>
          </p:cNvPr>
          <p:cNvSpPr>
            <a:spLocks/>
          </p:cNvSpPr>
          <p:nvPr/>
        </p:nvSpPr>
        <p:spPr bwMode="auto">
          <a:xfrm>
            <a:off x="2413000" y="3276600"/>
            <a:ext cx="207963" cy="142875"/>
          </a:xfrm>
          <a:custGeom>
            <a:avLst/>
            <a:gdLst>
              <a:gd name="T0" fmla="*/ 1 w 131"/>
              <a:gd name="T1" fmla="*/ 68 h 90"/>
              <a:gd name="T2" fmla="*/ 0 w 131"/>
              <a:gd name="T3" fmla="*/ 78 h 90"/>
              <a:gd name="T4" fmla="*/ 86 w 131"/>
              <a:gd name="T5" fmla="*/ 90 h 90"/>
              <a:gd name="T6" fmla="*/ 86 w 131"/>
              <a:gd name="T7" fmla="*/ 90 h 90"/>
              <a:gd name="T8" fmla="*/ 88 w 131"/>
              <a:gd name="T9" fmla="*/ 89 h 90"/>
              <a:gd name="T10" fmla="*/ 91 w 131"/>
              <a:gd name="T11" fmla="*/ 88 h 90"/>
              <a:gd name="T12" fmla="*/ 94 w 131"/>
              <a:gd name="T13" fmla="*/ 85 h 90"/>
              <a:gd name="T14" fmla="*/ 98 w 131"/>
              <a:gd name="T15" fmla="*/ 83 h 90"/>
              <a:gd name="T16" fmla="*/ 102 w 131"/>
              <a:gd name="T17" fmla="*/ 80 h 90"/>
              <a:gd name="T18" fmla="*/ 107 w 131"/>
              <a:gd name="T19" fmla="*/ 75 h 90"/>
              <a:gd name="T20" fmla="*/ 112 w 131"/>
              <a:gd name="T21" fmla="*/ 71 h 90"/>
              <a:gd name="T22" fmla="*/ 116 w 131"/>
              <a:gd name="T23" fmla="*/ 66 h 90"/>
              <a:gd name="T24" fmla="*/ 121 w 131"/>
              <a:gd name="T25" fmla="*/ 60 h 90"/>
              <a:gd name="T26" fmla="*/ 124 w 131"/>
              <a:gd name="T27" fmla="*/ 54 h 90"/>
              <a:gd name="T28" fmla="*/ 128 w 131"/>
              <a:gd name="T29" fmla="*/ 47 h 90"/>
              <a:gd name="T30" fmla="*/ 130 w 131"/>
              <a:gd name="T31" fmla="*/ 40 h 90"/>
              <a:gd name="T32" fmla="*/ 131 w 131"/>
              <a:gd name="T33" fmla="*/ 32 h 90"/>
              <a:gd name="T34" fmla="*/ 131 w 131"/>
              <a:gd name="T35" fmla="*/ 22 h 90"/>
              <a:gd name="T36" fmla="*/ 129 w 131"/>
              <a:gd name="T37" fmla="*/ 13 h 90"/>
              <a:gd name="T38" fmla="*/ 129 w 131"/>
              <a:gd name="T39" fmla="*/ 13 h 90"/>
              <a:gd name="T40" fmla="*/ 128 w 131"/>
              <a:gd name="T41" fmla="*/ 11 h 90"/>
              <a:gd name="T42" fmla="*/ 127 w 131"/>
              <a:gd name="T43" fmla="*/ 10 h 90"/>
              <a:gd name="T44" fmla="*/ 126 w 131"/>
              <a:gd name="T45" fmla="*/ 7 h 90"/>
              <a:gd name="T46" fmla="*/ 123 w 131"/>
              <a:gd name="T47" fmla="*/ 4 h 90"/>
              <a:gd name="T48" fmla="*/ 120 w 131"/>
              <a:gd name="T49" fmla="*/ 3 h 90"/>
              <a:gd name="T50" fmla="*/ 116 w 131"/>
              <a:gd name="T51" fmla="*/ 0 h 90"/>
              <a:gd name="T52" fmla="*/ 113 w 131"/>
              <a:gd name="T53" fmla="*/ 0 h 90"/>
              <a:gd name="T54" fmla="*/ 113 w 131"/>
              <a:gd name="T55" fmla="*/ 1 h 90"/>
              <a:gd name="T56" fmla="*/ 114 w 131"/>
              <a:gd name="T57" fmla="*/ 5 h 90"/>
              <a:gd name="T58" fmla="*/ 116 w 131"/>
              <a:gd name="T59" fmla="*/ 12 h 90"/>
              <a:gd name="T60" fmla="*/ 117 w 131"/>
              <a:gd name="T61" fmla="*/ 19 h 90"/>
              <a:gd name="T62" fmla="*/ 117 w 131"/>
              <a:gd name="T63" fmla="*/ 29 h 90"/>
              <a:gd name="T64" fmla="*/ 116 w 131"/>
              <a:gd name="T65" fmla="*/ 40 h 90"/>
              <a:gd name="T66" fmla="*/ 114 w 131"/>
              <a:gd name="T67" fmla="*/ 52 h 90"/>
              <a:gd name="T68" fmla="*/ 108 w 131"/>
              <a:gd name="T69" fmla="*/ 63 h 90"/>
              <a:gd name="T70" fmla="*/ 108 w 131"/>
              <a:gd name="T71" fmla="*/ 63 h 90"/>
              <a:gd name="T72" fmla="*/ 108 w 131"/>
              <a:gd name="T73" fmla="*/ 64 h 90"/>
              <a:gd name="T74" fmla="*/ 107 w 131"/>
              <a:gd name="T75" fmla="*/ 64 h 90"/>
              <a:gd name="T76" fmla="*/ 106 w 131"/>
              <a:gd name="T77" fmla="*/ 66 h 90"/>
              <a:gd name="T78" fmla="*/ 105 w 131"/>
              <a:gd name="T79" fmla="*/ 67 h 90"/>
              <a:gd name="T80" fmla="*/ 102 w 131"/>
              <a:gd name="T81" fmla="*/ 68 h 90"/>
              <a:gd name="T82" fmla="*/ 100 w 131"/>
              <a:gd name="T83" fmla="*/ 69 h 90"/>
              <a:gd name="T84" fmla="*/ 98 w 131"/>
              <a:gd name="T85" fmla="*/ 70 h 90"/>
              <a:gd name="T86" fmla="*/ 95 w 131"/>
              <a:gd name="T87" fmla="*/ 70 h 90"/>
              <a:gd name="T88" fmla="*/ 92 w 131"/>
              <a:gd name="T89" fmla="*/ 71 h 90"/>
              <a:gd name="T90" fmla="*/ 89 w 131"/>
              <a:gd name="T91" fmla="*/ 73 h 90"/>
              <a:gd name="T92" fmla="*/ 85 w 131"/>
              <a:gd name="T93" fmla="*/ 73 h 90"/>
              <a:gd name="T94" fmla="*/ 81 w 131"/>
              <a:gd name="T95" fmla="*/ 73 h 90"/>
              <a:gd name="T96" fmla="*/ 78 w 131"/>
              <a:gd name="T97" fmla="*/ 73 h 90"/>
              <a:gd name="T98" fmla="*/ 73 w 131"/>
              <a:gd name="T99" fmla="*/ 73 h 90"/>
              <a:gd name="T100" fmla="*/ 68 w 131"/>
              <a:gd name="T101" fmla="*/ 71 h 90"/>
              <a:gd name="T102" fmla="*/ 68 w 131"/>
              <a:gd name="T103" fmla="*/ 83 h 90"/>
              <a:gd name="T104" fmla="*/ 3 w 131"/>
              <a:gd name="T105" fmla="*/ 76 h 90"/>
              <a:gd name="T106" fmla="*/ 1 w 131"/>
              <a:gd name="T107" fmla="*/ 6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90">
                <a:moveTo>
                  <a:pt x="1" y="68"/>
                </a:moveTo>
                <a:lnTo>
                  <a:pt x="0" y="78"/>
                </a:lnTo>
                <a:lnTo>
                  <a:pt x="86" y="90"/>
                </a:lnTo>
                <a:lnTo>
                  <a:pt x="86" y="90"/>
                </a:lnTo>
                <a:lnTo>
                  <a:pt x="88" y="89"/>
                </a:lnTo>
                <a:lnTo>
                  <a:pt x="91" y="88"/>
                </a:lnTo>
                <a:lnTo>
                  <a:pt x="94" y="85"/>
                </a:lnTo>
                <a:lnTo>
                  <a:pt x="98" y="83"/>
                </a:lnTo>
                <a:lnTo>
                  <a:pt x="102" y="80"/>
                </a:lnTo>
                <a:lnTo>
                  <a:pt x="107" y="75"/>
                </a:lnTo>
                <a:lnTo>
                  <a:pt x="112" y="71"/>
                </a:lnTo>
                <a:lnTo>
                  <a:pt x="116" y="66"/>
                </a:lnTo>
                <a:lnTo>
                  <a:pt x="121" y="60"/>
                </a:lnTo>
                <a:lnTo>
                  <a:pt x="124" y="54"/>
                </a:lnTo>
                <a:lnTo>
                  <a:pt x="128" y="47"/>
                </a:lnTo>
                <a:lnTo>
                  <a:pt x="130" y="40"/>
                </a:lnTo>
                <a:lnTo>
                  <a:pt x="131" y="32"/>
                </a:lnTo>
                <a:lnTo>
                  <a:pt x="131" y="22"/>
                </a:lnTo>
                <a:lnTo>
                  <a:pt x="129" y="13"/>
                </a:lnTo>
                <a:lnTo>
                  <a:pt x="129" y="13"/>
                </a:lnTo>
                <a:lnTo>
                  <a:pt x="128" y="11"/>
                </a:lnTo>
                <a:lnTo>
                  <a:pt x="127" y="10"/>
                </a:lnTo>
                <a:lnTo>
                  <a:pt x="126" y="7"/>
                </a:lnTo>
                <a:lnTo>
                  <a:pt x="123" y="4"/>
                </a:lnTo>
                <a:lnTo>
                  <a:pt x="120" y="3"/>
                </a:lnTo>
                <a:lnTo>
                  <a:pt x="116" y="0"/>
                </a:lnTo>
                <a:lnTo>
                  <a:pt x="113" y="0"/>
                </a:lnTo>
                <a:lnTo>
                  <a:pt x="113" y="1"/>
                </a:lnTo>
                <a:lnTo>
                  <a:pt x="114" y="5"/>
                </a:lnTo>
                <a:lnTo>
                  <a:pt x="116" y="12"/>
                </a:lnTo>
                <a:lnTo>
                  <a:pt x="117" y="19"/>
                </a:lnTo>
                <a:lnTo>
                  <a:pt x="117" y="29"/>
                </a:lnTo>
                <a:lnTo>
                  <a:pt x="116" y="40"/>
                </a:lnTo>
                <a:lnTo>
                  <a:pt x="114" y="52"/>
                </a:lnTo>
                <a:lnTo>
                  <a:pt x="108" y="63"/>
                </a:lnTo>
                <a:lnTo>
                  <a:pt x="108" y="63"/>
                </a:lnTo>
                <a:lnTo>
                  <a:pt x="108" y="64"/>
                </a:lnTo>
                <a:lnTo>
                  <a:pt x="107" y="64"/>
                </a:lnTo>
                <a:lnTo>
                  <a:pt x="106" y="66"/>
                </a:lnTo>
                <a:lnTo>
                  <a:pt x="105" y="67"/>
                </a:lnTo>
                <a:lnTo>
                  <a:pt x="102" y="68"/>
                </a:lnTo>
                <a:lnTo>
                  <a:pt x="100" y="69"/>
                </a:lnTo>
                <a:lnTo>
                  <a:pt x="98" y="70"/>
                </a:lnTo>
                <a:lnTo>
                  <a:pt x="95" y="70"/>
                </a:lnTo>
                <a:lnTo>
                  <a:pt x="92" y="71"/>
                </a:lnTo>
                <a:lnTo>
                  <a:pt x="89" y="73"/>
                </a:lnTo>
                <a:lnTo>
                  <a:pt x="85" y="73"/>
                </a:lnTo>
                <a:lnTo>
                  <a:pt x="81" y="73"/>
                </a:lnTo>
                <a:lnTo>
                  <a:pt x="78" y="73"/>
                </a:lnTo>
                <a:lnTo>
                  <a:pt x="73" y="73"/>
                </a:lnTo>
                <a:lnTo>
                  <a:pt x="68" y="71"/>
                </a:lnTo>
                <a:lnTo>
                  <a:pt x="68" y="83"/>
                </a:lnTo>
                <a:lnTo>
                  <a:pt x="3" y="76"/>
                </a:lnTo>
                <a:lnTo>
                  <a:pt x="1" y="68"/>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66" name="Freeform 162">
            <a:extLst>
              <a:ext uri="{FF2B5EF4-FFF2-40B4-BE49-F238E27FC236}">
                <a16:creationId xmlns:a16="http://schemas.microsoft.com/office/drawing/2014/main" id="{C2FFCEC3-E83B-62E5-96E6-B510834958BD}"/>
              </a:ext>
            </a:extLst>
          </p:cNvPr>
          <p:cNvSpPr>
            <a:spLocks/>
          </p:cNvSpPr>
          <p:nvPr/>
        </p:nvSpPr>
        <p:spPr bwMode="auto">
          <a:xfrm>
            <a:off x="2386013" y="3417888"/>
            <a:ext cx="153987" cy="47625"/>
          </a:xfrm>
          <a:custGeom>
            <a:avLst/>
            <a:gdLst>
              <a:gd name="T0" fmla="*/ 97 w 97"/>
              <a:gd name="T1" fmla="*/ 10 h 30"/>
              <a:gd name="T2" fmla="*/ 1 w 97"/>
              <a:gd name="T3" fmla="*/ 0 h 30"/>
              <a:gd name="T4" fmla="*/ 0 w 97"/>
              <a:gd name="T5" fmla="*/ 10 h 30"/>
              <a:gd name="T6" fmla="*/ 94 w 97"/>
              <a:gd name="T7" fmla="*/ 30 h 30"/>
              <a:gd name="T8" fmla="*/ 97 w 97"/>
              <a:gd name="T9" fmla="*/ 10 h 30"/>
            </a:gdLst>
            <a:ahLst/>
            <a:cxnLst>
              <a:cxn ang="0">
                <a:pos x="T0" y="T1"/>
              </a:cxn>
              <a:cxn ang="0">
                <a:pos x="T2" y="T3"/>
              </a:cxn>
              <a:cxn ang="0">
                <a:pos x="T4" y="T5"/>
              </a:cxn>
              <a:cxn ang="0">
                <a:pos x="T6" y="T7"/>
              </a:cxn>
              <a:cxn ang="0">
                <a:pos x="T8" y="T9"/>
              </a:cxn>
            </a:cxnLst>
            <a:rect l="0" t="0" r="r" b="b"/>
            <a:pathLst>
              <a:path w="97" h="30">
                <a:moveTo>
                  <a:pt x="97" y="10"/>
                </a:moveTo>
                <a:lnTo>
                  <a:pt x="1" y="0"/>
                </a:lnTo>
                <a:lnTo>
                  <a:pt x="0" y="10"/>
                </a:lnTo>
                <a:lnTo>
                  <a:pt x="94" y="30"/>
                </a:lnTo>
                <a:lnTo>
                  <a:pt x="97"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67" name="Freeform 163">
            <a:extLst>
              <a:ext uri="{FF2B5EF4-FFF2-40B4-BE49-F238E27FC236}">
                <a16:creationId xmlns:a16="http://schemas.microsoft.com/office/drawing/2014/main" id="{5CC93A67-10A5-592B-1846-182B9FAF2E00}"/>
              </a:ext>
            </a:extLst>
          </p:cNvPr>
          <p:cNvSpPr>
            <a:spLocks/>
          </p:cNvSpPr>
          <p:nvPr/>
        </p:nvSpPr>
        <p:spPr bwMode="auto">
          <a:xfrm>
            <a:off x="2462213" y="3432175"/>
            <a:ext cx="66675" cy="22225"/>
          </a:xfrm>
          <a:custGeom>
            <a:avLst/>
            <a:gdLst>
              <a:gd name="T0" fmla="*/ 42 w 42"/>
              <a:gd name="T1" fmla="*/ 6 h 14"/>
              <a:gd name="T2" fmla="*/ 1 w 42"/>
              <a:gd name="T3" fmla="*/ 0 h 14"/>
              <a:gd name="T4" fmla="*/ 0 w 42"/>
              <a:gd name="T5" fmla="*/ 6 h 14"/>
              <a:gd name="T6" fmla="*/ 40 w 42"/>
              <a:gd name="T7" fmla="*/ 14 h 14"/>
              <a:gd name="T8" fmla="*/ 42 w 42"/>
              <a:gd name="T9" fmla="*/ 6 h 14"/>
            </a:gdLst>
            <a:ahLst/>
            <a:cxnLst>
              <a:cxn ang="0">
                <a:pos x="T0" y="T1"/>
              </a:cxn>
              <a:cxn ang="0">
                <a:pos x="T2" y="T3"/>
              </a:cxn>
              <a:cxn ang="0">
                <a:pos x="T4" y="T5"/>
              </a:cxn>
              <a:cxn ang="0">
                <a:pos x="T6" y="T7"/>
              </a:cxn>
              <a:cxn ang="0">
                <a:pos x="T8" y="T9"/>
              </a:cxn>
            </a:cxnLst>
            <a:rect l="0" t="0" r="r" b="b"/>
            <a:pathLst>
              <a:path w="42" h="14">
                <a:moveTo>
                  <a:pt x="42" y="6"/>
                </a:moveTo>
                <a:lnTo>
                  <a:pt x="1" y="0"/>
                </a:lnTo>
                <a:lnTo>
                  <a:pt x="0" y="6"/>
                </a:lnTo>
                <a:lnTo>
                  <a:pt x="40" y="14"/>
                </a:lnTo>
                <a:lnTo>
                  <a:pt x="42" y="6"/>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68" name="Freeform 164">
            <a:extLst>
              <a:ext uri="{FF2B5EF4-FFF2-40B4-BE49-F238E27FC236}">
                <a16:creationId xmlns:a16="http://schemas.microsoft.com/office/drawing/2014/main" id="{0E31642E-AF18-8D5F-040D-F4AC1317E13C}"/>
              </a:ext>
            </a:extLst>
          </p:cNvPr>
          <p:cNvSpPr>
            <a:spLocks/>
          </p:cNvSpPr>
          <p:nvPr/>
        </p:nvSpPr>
        <p:spPr bwMode="auto">
          <a:xfrm>
            <a:off x="2395538" y="3421063"/>
            <a:ext cx="44450" cy="17462"/>
          </a:xfrm>
          <a:custGeom>
            <a:avLst/>
            <a:gdLst>
              <a:gd name="T0" fmla="*/ 28 w 28"/>
              <a:gd name="T1" fmla="*/ 5 h 11"/>
              <a:gd name="T2" fmla="*/ 0 w 28"/>
              <a:gd name="T3" fmla="*/ 0 h 11"/>
              <a:gd name="T4" fmla="*/ 0 w 28"/>
              <a:gd name="T5" fmla="*/ 6 h 11"/>
              <a:gd name="T6" fmla="*/ 27 w 28"/>
              <a:gd name="T7" fmla="*/ 11 h 11"/>
              <a:gd name="T8" fmla="*/ 28 w 28"/>
              <a:gd name="T9" fmla="*/ 5 h 11"/>
            </a:gdLst>
            <a:ahLst/>
            <a:cxnLst>
              <a:cxn ang="0">
                <a:pos x="T0" y="T1"/>
              </a:cxn>
              <a:cxn ang="0">
                <a:pos x="T2" y="T3"/>
              </a:cxn>
              <a:cxn ang="0">
                <a:pos x="T4" y="T5"/>
              </a:cxn>
              <a:cxn ang="0">
                <a:pos x="T6" y="T7"/>
              </a:cxn>
              <a:cxn ang="0">
                <a:pos x="T8" y="T9"/>
              </a:cxn>
            </a:cxnLst>
            <a:rect l="0" t="0" r="r" b="b"/>
            <a:pathLst>
              <a:path w="28" h="11">
                <a:moveTo>
                  <a:pt x="28" y="5"/>
                </a:moveTo>
                <a:lnTo>
                  <a:pt x="0" y="0"/>
                </a:lnTo>
                <a:lnTo>
                  <a:pt x="0" y="6"/>
                </a:lnTo>
                <a:lnTo>
                  <a:pt x="27" y="11"/>
                </a:lnTo>
                <a:lnTo>
                  <a:pt x="28" y="5"/>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69" name="Freeform 165">
            <a:extLst>
              <a:ext uri="{FF2B5EF4-FFF2-40B4-BE49-F238E27FC236}">
                <a16:creationId xmlns:a16="http://schemas.microsoft.com/office/drawing/2014/main" id="{E339AE77-ACFA-AB1D-7700-05C91CC0691A}"/>
              </a:ext>
            </a:extLst>
          </p:cNvPr>
          <p:cNvSpPr>
            <a:spLocks/>
          </p:cNvSpPr>
          <p:nvPr/>
        </p:nvSpPr>
        <p:spPr bwMode="auto">
          <a:xfrm>
            <a:off x="2286000" y="3438525"/>
            <a:ext cx="257175" cy="85725"/>
          </a:xfrm>
          <a:custGeom>
            <a:avLst/>
            <a:gdLst>
              <a:gd name="T0" fmla="*/ 0 w 162"/>
              <a:gd name="T1" fmla="*/ 16 h 54"/>
              <a:gd name="T2" fmla="*/ 0 w 162"/>
              <a:gd name="T3" fmla="*/ 16 h 54"/>
              <a:gd name="T4" fmla="*/ 1 w 162"/>
              <a:gd name="T5" fmla="*/ 16 h 54"/>
              <a:gd name="T6" fmla="*/ 3 w 162"/>
              <a:gd name="T7" fmla="*/ 16 h 54"/>
              <a:gd name="T8" fmla="*/ 5 w 162"/>
              <a:gd name="T9" fmla="*/ 15 h 54"/>
              <a:gd name="T10" fmla="*/ 7 w 162"/>
              <a:gd name="T11" fmla="*/ 15 h 54"/>
              <a:gd name="T12" fmla="*/ 11 w 162"/>
              <a:gd name="T13" fmla="*/ 14 h 54"/>
              <a:gd name="T14" fmla="*/ 14 w 162"/>
              <a:gd name="T15" fmla="*/ 14 h 54"/>
              <a:gd name="T16" fmla="*/ 18 w 162"/>
              <a:gd name="T17" fmla="*/ 13 h 54"/>
              <a:gd name="T18" fmla="*/ 21 w 162"/>
              <a:gd name="T19" fmla="*/ 12 h 54"/>
              <a:gd name="T20" fmla="*/ 25 w 162"/>
              <a:gd name="T21" fmla="*/ 10 h 54"/>
              <a:gd name="T22" fmla="*/ 28 w 162"/>
              <a:gd name="T23" fmla="*/ 9 h 54"/>
              <a:gd name="T24" fmla="*/ 32 w 162"/>
              <a:gd name="T25" fmla="*/ 8 h 54"/>
              <a:gd name="T26" fmla="*/ 35 w 162"/>
              <a:gd name="T27" fmla="*/ 6 h 54"/>
              <a:gd name="T28" fmla="*/ 38 w 162"/>
              <a:gd name="T29" fmla="*/ 4 h 54"/>
              <a:gd name="T30" fmla="*/ 41 w 162"/>
              <a:gd name="T31" fmla="*/ 2 h 54"/>
              <a:gd name="T32" fmla="*/ 43 w 162"/>
              <a:gd name="T33" fmla="*/ 0 h 54"/>
              <a:gd name="T34" fmla="*/ 162 w 162"/>
              <a:gd name="T35" fmla="*/ 28 h 54"/>
              <a:gd name="T36" fmla="*/ 162 w 162"/>
              <a:gd name="T37" fmla="*/ 28 h 54"/>
              <a:gd name="T38" fmla="*/ 161 w 162"/>
              <a:gd name="T39" fmla="*/ 28 h 54"/>
              <a:gd name="T40" fmla="*/ 160 w 162"/>
              <a:gd name="T41" fmla="*/ 29 h 54"/>
              <a:gd name="T42" fmla="*/ 159 w 162"/>
              <a:gd name="T43" fmla="*/ 30 h 54"/>
              <a:gd name="T44" fmla="*/ 158 w 162"/>
              <a:gd name="T45" fmla="*/ 33 h 54"/>
              <a:gd name="T46" fmla="*/ 155 w 162"/>
              <a:gd name="T47" fmla="*/ 34 h 54"/>
              <a:gd name="T48" fmla="*/ 153 w 162"/>
              <a:gd name="T49" fmla="*/ 36 h 54"/>
              <a:gd name="T50" fmla="*/ 151 w 162"/>
              <a:gd name="T51" fmla="*/ 38 h 54"/>
              <a:gd name="T52" fmla="*/ 147 w 162"/>
              <a:gd name="T53" fmla="*/ 41 h 54"/>
              <a:gd name="T54" fmla="*/ 145 w 162"/>
              <a:gd name="T55" fmla="*/ 43 h 54"/>
              <a:gd name="T56" fmla="*/ 141 w 162"/>
              <a:gd name="T57" fmla="*/ 45 h 54"/>
              <a:gd name="T58" fmla="*/ 138 w 162"/>
              <a:gd name="T59" fmla="*/ 48 h 54"/>
              <a:gd name="T60" fmla="*/ 136 w 162"/>
              <a:gd name="T61" fmla="*/ 49 h 54"/>
              <a:gd name="T62" fmla="*/ 132 w 162"/>
              <a:gd name="T63" fmla="*/ 51 h 54"/>
              <a:gd name="T64" fmla="*/ 129 w 162"/>
              <a:gd name="T65" fmla="*/ 52 h 54"/>
              <a:gd name="T66" fmla="*/ 126 w 162"/>
              <a:gd name="T67" fmla="*/ 54 h 54"/>
              <a:gd name="T68" fmla="*/ 0 w 162"/>
              <a:gd name="T69" fmla="*/ 1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2" h="54">
                <a:moveTo>
                  <a:pt x="0" y="16"/>
                </a:moveTo>
                <a:lnTo>
                  <a:pt x="0" y="16"/>
                </a:lnTo>
                <a:lnTo>
                  <a:pt x="1" y="16"/>
                </a:lnTo>
                <a:lnTo>
                  <a:pt x="3" y="16"/>
                </a:lnTo>
                <a:lnTo>
                  <a:pt x="5" y="15"/>
                </a:lnTo>
                <a:lnTo>
                  <a:pt x="7" y="15"/>
                </a:lnTo>
                <a:lnTo>
                  <a:pt x="11" y="14"/>
                </a:lnTo>
                <a:lnTo>
                  <a:pt x="14" y="14"/>
                </a:lnTo>
                <a:lnTo>
                  <a:pt x="18" y="13"/>
                </a:lnTo>
                <a:lnTo>
                  <a:pt x="21" y="12"/>
                </a:lnTo>
                <a:lnTo>
                  <a:pt x="25" y="10"/>
                </a:lnTo>
                <a:lnTo>
                  <a:pt x="28" y="9"/>
                </a:lnTo>
                <a:lnTo>
                  <a:pt x="32" y="8"/>
                </a:lnTo>
                <a:lnTo>
                  <a:pt x="35" y="6"/>
                </a:lnTo>
                <a:lnTo>
                  <a:pt x="38" y="4"/>
                </a:lnTo>
                <a:lnTo>
                  <a:pt x="41" y="2"/>
                </a:lnTo>
                <a:lnTo>
                  <a:pt x="43" y="0"/>
                </a:lnTo>
                <a:lnTo>
                  <a:pt x="162" y="28"/>
                </a:lnTo>
                <a:lnTo>
                  <a:pt x="162" y="28"/>
                </a:lnTo>
                <a:lnTo>
                  <a:pt x="161" y="28"/>
                </a:lnTo>
                <a:lnTo>
                  <a:pt x="160" y="29"/>
                </a:lnTo>
                <a:lnTo>
                  <a:pt x="159" y="30"/>
                </a:lnTo>
                <a:lnTo>
                  <a:pt x="158" y="33"/>
                </a:lnTo>
                <a:lnTo>
                  <a:pt x="155" y="34"/>
                </a:lnTo>
                <a:lnTo>
                  <a:pt x="153" y="36"/>
                </a:lnTo>
                <a:lnTo>
                  <a:pt x="151" y="38"/>
                </a:lnTo>
                <a:lnTo>
                  <a:pt x="147" y="41"/>
                </a:lnTo>
                <a:lnTo>
                  <a:pt x="145" y="43"/>
                </a:lnTo>
                <a:lnTo>
                  <a:pt x="141" y="45"/>
                </a:lnTo>
                <a:lnTo>
                  <a:pt x="138" y="48"/>
                </a:lnTo>
                <a:lnTo>
                  <a:pt x="136" y="49"/>
                </a:lnTo>
                <a:lnTo>
                  <a:pt x="132" y="51"/>
                </a:lnTo>
                <a:lnTo>
                  <a:pt x="129" y="52"/>
                </a:lnTo>
                <a:lnTo>
                  <a:pt x="126" y="54"/>
                </a:lnTo>
                <a:lnTo>
                  <a:pt x="0" y="16"/>
                </a:lnTo>
                <a:close/>
              </a:path>
            </a:pathLst>
          </a:custGeom>
          <a:solidFill>
            <a:srgbClr val="99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70" name="Freeform 166">
            <a:extLst>
              <a:ext uri="{FF2B5EF4-FFF2-40B4-BE49-F238E27FC236}">
                <a16:creationId xmlns:a16="http://schemas.microsoft.com/office/drawing/2014/main" id="{2AD47855-F491-1058-AD1B-F60735E8C7C9}"/>
              </a:ext>
            </a:extLst>
          </p:cNvPr>
          <p:cNvSpPr>
            <a:spLocks/>
          </p:cNvSpPr>
          <p:nvPr/>
        </p:nvSpPr>
        <p:spPr bwMode="auto">
          <a:xfrm>
            <a:off x="2543175" y="3429000"/>
            <a:ext cx="92075" cy="41275"/>
          </a:xfrm>
          <a:custGeom>
            <a:avLst/>
            <a:gdLst>
              <a:gd name="T0" fmla="*/ 6 w 58"/>
              <a:gd name="T1" fmla="*/ 26 h 26"/>
              <a:gd name="T2" fmla="*/ 58 w 58"/>
              <a:gd name="T3" fmla="*/ 10 h 26"/>
              <a:gd name="T4" fmla="*/ 26 w 58"/>
              <a:gd name="T5" fmla="*/ 0 h 26"/>
              <a:gd name="T6" fmla="*/ 0 w 58"/>
              <a:gd name="T7" fmla="*/ 3 h 26"/>
              <a:gd name="T8" fmla="*/ 0 w 58"/>
              <a:gd name="T9" fmla="*/ 25 h 26"/>
              <a:gd name="T10" fmla="*/ 6 w 58"/>
              <a:gd name="T11" fmla="*/ 26 h 26"/>
            </a:gdLst>
            <a:ahLst/>
            <a:cxnLst>
              <a:cxn ang="0">
                <a:pos x="T0" y="T1"/>
              </a:cxn>
              <a:cxn ang="0">
                <a:pos x="T2" y="T3"/>
              </a:cxn>
              <a:cxn ang="0">
                <a:pos x="T4" y="T5"/>
              </a:cxn>
              <a:cxn ang="0">
                <a:pos x="T6" y="T7"/>
              </a:cxn>
              <a:cxn ang="0">
                <a:pos x="T8" y="T9"/>
              </a:cxn>
              <a:cxn ang="0">
                <a:pos x="T10" y="T11"/>
              </a:cxn>
            </a:cxnLst>
            <a:rect l="0" t="0" r="r" b="b"/>
            <a:pathLst>
              <a:path w="58" h="26">
                <a:moveTo>
                  <a:pt x="6" y="26"/>
                </a:moveTo>
                <a:lnTo>
                  <a:pt x="58" y="10"/>
                </a:lnTo>
                <a:lnTo>
                  <a:pt x="26" y="0"/>
                </a:lnTo>
                <a:lnTo>
                  <a:pt x="0" y="3"/>
                </a:lnTo>
                <a:lnTo>
                  <a:pt x="0" y="25"/>
                </a:lnTo>
                <a:lnTo>
                  <a:pt x="6" y="26"/>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71" name="Freeform 167">
            <a:extLst>
              <a:ext uri="{FF2B5EF4-FFF2-40B4-BE49-F238E27FC236}">
                <a16:creationId xmlns:a16="http://schemas.microsoft.com/office/drawing/2014/main" id="{7CBE3E28-E3DB-7F4C-6E93-1F0A5CB7E278}"/>
              </a:ext>
            </a:extLst>
          </p:cNvPr>
          <p:cNvSpPr>
            <a:spLocks/>
          </p:cNvSpPr>
          <p:nvPr/>
        </p:nvSpPr>
        <p:spPr bwMode="auto">
          <a:xfrm>
            <a:off x="2305050" y="3252788"/>
            <a:ext cx="49213" cy="196850"/>
          </a:xfrm>
          <a:custGeom>
            <a:avLst/>
            <a:gdLst>
              <a:gd name="T0" fmla="*/ 31 w 31"/>
              <a:gd name="T1" fmla="*/ 3 h 124"/>
              <a:gd name="T2" fmla="*/ 31 w 31"/>
              <a:gd name="T3" fmla="*/ 2 h 124"/>
              <a:gd name="T4" fmla="*/ 30 w 31"/>
              <a:gd name="T5" fmla="*/ 2 h 124"/>
              <a:gd name="T6" fmla="*/ 30 w 31"/>
              <a:gd name="T7" fmla="*/ 2 h 124"/>
              <a:gd name="T8" fmla="*/ 29 w 31"/>
              <a:gd name="T9" fmla="*/ 2 h 124"/>
              <a:gd name="T10" fmla="*/ 27 w 31"/>
              <a:gd name="T11" fmla="*/ 1 h 124"/>
              <a:gd name="T12" fmla="*/ 26 w 31"/>
              <a:gd name="T13" fmla="*/ 1 h 124"/>
              <a:gd name="T14" fmla="*/ 23 w 31"/>
              <a:gd name="T15" fmla="*/ 0 h 124"/>
              <a:gd name="T16" fmla="*/ 22 w 31"/>
              <a:gd name="T17" fmla="*/ 0 h 124"/>
              <a:gd name="T18" fmla="*/ 20 w 31"/>
              <a:gd name="T19" fmla="*/ 0 h 124"/>
              <a:gd name="T20" fmla="*/ 17 w 31"/>
              <a:gd name="T21" fmla="*/ 0 h 124"/>
              <a:gd name="T22" fmla="*/ 14 w 31"/>
              <a:gd name="T23" fmla="*/ 0 h 124"/>
              <a:gd name="T24" fmla="*/ 12 w 31"/>
              <a:gd name="T25" fmla="*/ 1 h 124"/>
              <a:gd name="T26" fmla="*/ 9 w 31"/>
              <a:gd name="T27" fmla="*/ 1 h 124"/>
              <a:gd name="T28" fmla="*/ 6 w 31"/>
              <a:gd name="T29" fmla="*/ 2 h 124"/>
              <a:gd name="T30" fmla="*/ 3 w 31"/>
              <a:gd name="T31" fmla="*/ 3 h 124"/>
              <a:gd name="T32" fmla="*/ 0 w 31"/>
              <a:gd name="T33" fmla="*/ 6 h 124"/>
              <a:gd name="T34" fmla="*/ 0 w 31"/>
              <a:gd name="T35" fmla="*/ 124 h 124"/>
              <a:gd name="T36" fmla="*/ 1 w 31"/>
              <a:gd name="T37" fmla="*/ 124 h 124"/>
              <a:gd name="T38" fmla="*/ 1 w 31"/>
              <a:gd name="T39" fmla="*/ 124 h 124"/>
              <a:gd name="T40" fmla="*/ 2 w 31"/>
              <a:gd name="T41" fmla="*/ 124 h 124"/>
              <a:gd name="T42" fmla="*/ 3 w 31"/>
              <a:gd name="T43" fmla="*/ 124 h 124"/>
              <a:gd name="T44" fmla="*/ 5 w 31"/>
              <a:gd name="T45" fmla="*/ 123 h 124"/>
              <a:gd name="T46" fmla="*/ 7 w 31"/>
              <a:gd name="T47" fmla="*/ 123 h 124"/>
              <a:gd name="T48" fmla="*/ 8 w 31"/>
              <a:gd name="T49" fmla="*/ 123 h 124"/>
              <a:gd name="T50" fmla="*/ 10 w 31"/>
              <a:gd name="T51" fmla="*/ 121 h 124"/>
              <a:gd name="T52" fmla="*/ 13 w 31"/>
              <a:gd name="T53" fmla="*/ 121 h 124"/>
              <a:gd name="T54" fmla="*/ 15 w 31"/>
              <a:gd name="T55" fmla="*/ 120 h 124"/>
              <a:gd name="T56" fmla="*/ 17 w 31"/>
              <a:gd name="T57" fmla="*/ 119 h 124"/>
              <a:gd name="T58" fmla="*/ 21 w 31"/>
              <a:gd name="T59" fmla="*/ 118 h 124"/>
              <a:gd name="T60" fmla="*/ 23 w 31"/>
              <a:gd name="T61" fmla="*/ 117 h 124"/>
              <a:gd name="T62" fmla="*/ 26 w 31"/>
              <a:gd name="T63" fmla="*/ 116 h 124"/>
              <a:gd name="T64" fmla="*/ 29 w 31"/>
              <a:gd name="T65" fmla="*/ 113 h 124"/>
              <a:gd name="T66" fmla="*/ 31 w 31"/>
              <a:gd name="T67" fmla="*/ 112 h 124"/>
              <a:gd name="T68" fmla="*/ 31 w 31"/>
              <a:gd name="T69" fmla="*/ 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 h="124">
                <a:moveTo>
                  <a:pt x="31" y="3"/>
                </a:moveTo>
                <a:lnTo>
                  <a:pt x="31" y="2"/>
                </a:lnTo>
                <a:lnTo>
                  <a:pt x="30" y="2"/>
                </a:lnTo>
                <a:lnTo>
                  <a:pt x="30" y="2"/>
                </a:lnTo>
                <a:lnTo>
                  <a:pt x="29" y="2"/>
                </a:lnTo>
                <a:lnTo>
                  <a:pt x="27" y="1"/>
                </a:lnTo>
                <a:lnTo>
                  <a:pt x="26" y="1"/>
                </a:lnTo>
                <a:lnTo>
                  <a:pt x="23" y="0"/>
                </a:lnTo>
                <a:lnTo>
                  <a:pt x="22" y="0"/>
                </a:lnTo>
                <a:lnTo>
                  <a:pt x="20" y="0"/>
                </a:lnTo>
                <a:lnTo>
                  <a:pt x="17" y="0"/>
                </a:lnTo>
                <a:lnTo>
                  <a:pt x="14" y="0"/>
                </a:lnTo>
                <a:lnTo>
                  <a:pt x="12" y="1"/>
                </a:lnTo>
                <a:lnTo>
                  <a:pt x="9" y="1"/>
                </a:lnTo>
                <a:lnTo>
                  <a:pt x="6" y="2"/>
                </a:lnTo>
                <a:lnTo>
                  <a:pt x="3" y="3"/>
                </a:lnTo>
                <a:lnTo>
                  <a:pt x="0" y="6"/>
                </a:lnTo>
                <a:lnTo>
                  <a:pt x="0" y="124"/>
                </a:lnTo>
                <a:lnTo>
                  <a:pt x="1" y="124"/>
                </a:lnTo>
                <a:lnTo>
                  <a:pt x="1" y="124"/>
                </a:lnTo>
                <a:lnTo>
                  <a:pt x="2" y="124"/>
                </a:lnTo>
                <a:lnTo>
                  <a:pt x="3" y="124"/>
                </a:lnTo>
                <a:lnTo>
                  <a:pt x="5" y="123"/>
                </a:lnTo>
                <a:lnTo>
                  <a:pt x="7" y="123"/>
                </a:lnTo>
                <a:lnTo>
                  <a:pt x="8" y="123"/>
                </a:lnTo>
                <a:lnTo>
                  <a:pt x="10" y="121"/>
                </a:lnTo>
                <a:lnTo>
                  <a:pt x="13" y="121"/>
                </a:lnTo>
                <a:lnTo>
                  <a:pt x="15" y="120"/>
                </a:lnTo>
                <a:lnTo>
                  <a:pt x="17" y="119"/>
                </a:lnTo>
                <a:lnTo>
                  <a:pt x="21" y="118"/>
                </a:lnTo>
                <a:lnTo>
                  <a:pt x="23" y="117"/>
                </a:lnTo>
                <a:lnTo>
                  <a:pt x="26" y="116"/>
                </a:lnTo>
                <a:lnTo>
                  <a:pt x="29" y="113"/>
                </a:lnTo>
                <a:lnTo>
                  <a:pt x="31" y="112"/>
                </a:lnTo>
                <a:lnTo>
                  <a:pt x="31" y="3"/>
                </a:lnTo>
                <a:close/>
              </a:path>
            </a:pathLst>
          </a:custGeom>
          <a:solidFill>
            <a:srgbClr val="7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72" name="Freeform 168">
            <a:extLst>
              <a:ext uri="{FF2B5EF4-FFF2-40B4-BE49-F238E27FC236}">
                <a16:creationId xmlns:a16="http://schemas.microsoft.com/office/drawing/2014/main" id="{1E226B0A-DE97-CDC5-16F6-33F9055265F8}"/>
              </a:ext>
            </a:extLst>
          </p:cNvPr>
          <p:cNvSpPr>
            <a:spLocks/>
          </p:cNvSpPr>
          <p:nvPr/>
        </p:nvSpPr>
        <p:spPr bwMode="auto">
          <a:xfrm>
            <a:off x="2306638" y="3254375"/>
            <a:ext cx="42862" cy="165100"/>
          </a:xfrm>
          <a:custGeom>
            <a:avLst/>
            <a:gdLst>
              <a:gd name="T0" fmla="*/ 27 w 27"/>
              <a:gd name="T1" fmla="*/ 2 h 104"/>
              <a:gd name="T2" fmla="*/ 27 w 27"/>
              <a:gd name="T3" fmla="*/ 2 h 104"/>
              <a:gd name="T4" fmla="*/ 26 w 27"/>
              <a:gd name="T5" fmla="*/ 2 h 104"/>
              <a:gd name="T6" fmla="*/ 26 w 27"/>
              <a:gd name="T7" fmla="*/ 2 h 104"/>
              <a:gd name="T8" fmla="*/ 25 w 27"/>
              <a:gd name="T9" fmla="*/ 1 h 104"/>
              <a:gd name="T10" fmla="*/ 23 w 27"/>
              <a:gd name="T11" fmla="*/ 1 h 104"/>
              <a:gd name="T12" fmla="*/ 22 w 27"/>
              <a:gd name="T13" fmla="*/ 0 h 104"/>
              <a:gd name="T14" fmla="*/ 20 w 27"/>
              <a:gd name="T15" fmla="*/ 0 h 104"/>
              <a:gd name="T16" fmla="*/ 19 w 27"/>
              <a:gd name="T17" fmla="*/ 0 h 104"/>
              <a:gd name="T18" fmla="*/ 16 w 27"/>
              <a:gd name="T19" fmla="*/ 0 h 104"/>
              <a:gd name="T20" fmla="*/ 14 w 27"/>
              <a:gd name="T21" fmla="*/ 0 h 104"/>
              <a:gd name="T22" fmla="*/ 12 w 27"/>
              <a:gd name="T23" fmla="*/ 0 h 104"/>
              <a:gd name="T24" fmla="*/ 9 w 27"/>
              <a:gd name="T25" fmla="*/ 0 h 104"/>
              <a:gd name="T26" fmla="*/ 8 w 27"/>
              <a:gd name="T27" fmla="*/ 1 h 104"/>
              <a:gd name="T28" fmla="*/ 5 w 27"/>
              <a:gd name="T29" fmla="*/ 2 h 104"/>
              <a:gd name="T30" fmla="*/ 2 w 27"/>
              <a:gd name="T31" fmla="*/ 4 h 104"/>
              <a:gd name="T32" fmla="*/ 0 w 27"/>
              <a:gd name="T33" fmla="*/ 5 h 104"/>
              <a:gd name="T34" fmla="*/ 0 w 27"/>
              <a:gd name="T35" fmla="*/ 104 h 104"/>
              <a:gd name="T36" fmla="*/ 0 w 27"/>
              <a:gd name="T37" fmla="*/ 104 h 104"/>
              <a:gd name="T38" fmla="*/ 1 w 27"/>
              <a:gd name="T39" fmla="*/ 104 h 104"/>
              <a:gd name="T40" fmla="*/ 1 w 27"/>
              <a:gd name="T41" fmla="*/ 104 h 104"/>
              <a:gd name="T42" fmla="*/ 2 w 27"/>
              <a:gd name="T43" fmla="*/ 104 h 104"/>
              <a:gd name="T44" fmla="*/ 4 w 27"/>
              <a:gd name="T45" fmla="*/ 104 h 104"/>
              <a:gd name="T46" fmla="*/ 6 w 27"/>
              <a:gd name="T47" fmla="*/ 104 h 104"/>
              <a:gd name="T48" fmla="*/ 7 w 27"/>
              <a:gd name="T49" fmla="*/ 103 h 104"/>
              <a:gd name="T50" fmla="*/ 9 w 27"/>
              <a:gd name="T51" fmla="*/ 103 h 104"/>
              <a:gd name="T52" fmla="*/ 11 w 27"/>
              <a:gd name="T53" fmla="*/ 102 h 104"/>
              <a:gd name="T54" fmla="*/ 13 w 27"/>
              <a:gd name="T55" fmla="*/ 102 h 104"/>
              <a:gd name="T56" fmla="*/ 15 w 27"/>
              <a:gd name="T57" fmla="*/ 101 h 104"/>
              <a:gd name="T58" fmla="*/ 18 w 27"/>
              <a:gd name="T59" fmla="*/ 99 h 104"/>
              <a:gd name="T60" fmla="*/ 20 w 27"/>
              <a:gd name="T61" fmla="*/ 98 h 104"/>
              <a:gd name="T62" fmla="*/ 22 w 27"/>
              <a:gd name="T63" fmla="*/ 97 h 104"/>
              <a:gd name="T64" fmla="*/ 25 w 27"/>
              <a:gd name="T65" fmla="*/ 96 h 104"/>
              <a:gd name="T66" fmla="*/ 27 w 27"/>
              <a:gd name="T67" fmla="*/ 94 h 104"/>
              <a:gd name="T68" fmla="*/ 27 w 27"/>
              <a:gd name="T69" fmla="*/ 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 h="104">
                <a:moveTo>
                  <a:pt x="27" y="2"/>
                </a:moveTo>
                <a:lnTo>
                  <a:pt x="27" y="2"/>
                </a:lnTo>
                <a:lnTo>
                  <a:pt x="26" y="2"/>
                </a:lnTo>
                <a:lnTo>
                  <a:pt x="26" y="2"/>
                </a:lnTo>
                <a:lnTo>
                  <a:pt x="25" y="1"/>
                </a:lnTo>
                <a:lnTo>
                  <a:pt x="23" y="1"/>
                </a:lnTo>
                <a:lnTo>
                  <a:pt x="22" y="0"/>
                </a:lnTo>
                <a:lnTo>
                  <a:pt x="20" y="0"/>
                </a:lnTo>
                <a:lnTo>
                  <a:pt x="19" y="0"/>
                </a:lnTo>
                <a:lnTo>
                  <a:pt x="16" y="0"/>
                </a:lnTo>
                <a:lnTo>
                  <a:pt x="14" y="0"/>
                </a:lnTo>
                <a:lnTo>
                  <a:pt x="12" y="0"/>
                </a:lnTo>
                <a:lnTo>
                  <a:pt x="9" y="0"/>
                </a:lnTo>
                <a:lnTo>
                  <a:pt x="8" y="1"/>
                </a:lnTo>
                <a:lnTo>
                  <a:pt x="5" y="2"/>
                </a:lnTo>
                <a:lnTo>
                  <a:pt x="2" y="4"/>
                </a:lnTo>
                <a:lnTo>
                  <a:pt x="0" y="5"/>
                </a:lnTo>
                <a:lnTo>
                  <a:pt x="0" y="104"/>
                </a:lnTo>
                <a:lnTo>
                  <a:pt x="0" y="104"/>
                </a:lnTo>
                <a:lnTo>
                  <a:pt x="1" y="104"/>
                </a:lnTo>
                <a:lnTo>
                  <a:pt x="1" y="104"/>
                </a:lnTo>
                <a:lnTo>
                  <a:pt x="2" y="104"/>
                </a:lnTo>
                <a:lnTo>
                  <a:pt x="4" y="104"/>
                </a:lnTo>
                <a:lnTo>
                  <a:pt x="6" y="104"/>
                </a:lnTo>
                <a:lnTo>
                  <a:pt x="7" y="103"/>
                </a:lnTo>
                <a:lnTo>
                  <a:pt x="9" y="103"/>
                </a:lnTo>
                <a:lnTo>
                  <a:pt x="11" y="102"/>
                </a:lnTo>
                <a:lnTo>
                  <a:pt x="13" y="102"/>
                </a:lnTo>
                <a:lnTo>
                  <a:pt x="15" y="101"/>
                </a:lnTo>
                <a:lnTo>
                  <a:pt x="18" y="99"/>
                </a:lnTo>
                <a:lnTo>
                  <a:pt x="20" y="98"/>
                </a:lnTo>
                <a:lnTo>
                  <a:pt x="22" y="97"/>
                </a:lnTo>
                <a:lnTo>
                  <a:pt x="25" y="96"/>
                </a:lnTo>
                <a:lnTo>
                  <a:pt x="27" y="94"/>
                </a:lnTo>
                <a:lnTo>
                  <a:pt x="27" y="2"/>
                </a:lnTo>
                <a:close/>
              </a:path>
            </a:pathLst>
          </a:custGeom>
          <a:solidFill>
            <a:srgbClr val="93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73" name="Freeform 169">
            <a:extLst>
              <a:ext uri="{FF2B5EF4-FFF2-40B4-BE49-F238E27FC236}">
                <a16:creationId xmlns:a16="http://schemas.microsoft.com/office/drawing/2014/main" id="{B9C3DD29-300B-BC72-D0D5-B4DBB3410EB0}"/>
              </a:ext>
            </a:extLst>
          </p:cNvPr>
          <p:cNvSpPr>
            <a:spLocks/>
          </p:cNvSpPr>
          <p:nvPr/>
        </p:nvSpPr>
        <p:spPr bwMode="auto">
          <a:xfrm>
            <a:off x="2308225" y="3255963"/>
            <a:ext cx="34925" cy="133350"/>
          </a:xfrm>
          <a:custGeom>
            <a:avLst/>
            <a:gdLst>
              <a:gd name="T0" fmla="*/ 22 w 22"/>
              <a:gd name="T1" fmla="*/ 3 h 84"/>
              <a:gd name="T2" fmla="*/ 22 w 22"/>
              <a:gd name="T3" fmla="*/ 3 h 84"/>
              <a:gd name="T4" fmla="*/ 21 w 22"/>
              <a:gd name="T5" fmla="*/ 1 h 84"/>
              <a:gd name="T6" fmla="*/ 21 w 22"/>
              <a:gd name="T7" fmla="*/ 1 h 84"/>
              <a:gd name="T8" fmla="*/ 20 w 22"/>
              <a:gd name="T9" fmla="*/ 1 h 84"/>
              <a:gd name="T10" fmla="*/ 19 w 22"/>
              <a:gd name="T11" fmla="*/ 1 h 84"/>
              <a:gd name="T12" fmla="*/ 18 w 22"/>
              <a:gd name="T13" fmla="*/ 0 h 84"/>
              <a:gd name="T14" fmla="*/ 17 w 22"/>
              <a:gd name="T15" fmla="*/ 0 h 84"/>
              <a:gd name="T16" fmla="*/ 15 w 22"/>
              <a:gd name="T17" fmla="*/ 0 h 84"/>
              <a:gd name="T18" fmla="*/ 14 w 22"/>
              <a:gd name="T19" fmla="*/ 0 h 84"/>
              <a:gd name="T20" fmla="*/ 12 w 22"/>
              <a:gd name="T21" fmla="*/ 0 h 84"/>
              <a:gd name="T22" fmla="*/ 10 w 22"/>
              <a:gd name="T23" fmla="*/ 0 h 84"/>
              <a:gd name="T24" fmla="*/ 8 w 22"/>
              <a:gd name="T25" fmla="*/ 0 h 84"/>
              <a:gd name="T26" fmla="*/ 6 w 22"/>
              <a:gd name="T27" fmla="*/ 1 h 84"/>
              <a:gd name="T28" fmla="*/ 4 w 22"/>
              <a:gd name="T29" fmla="*/ 1 h 84"/>
              <a:gd name="T30" fmla="*/ 3 w 22"/>
              <a:gd name="T31" fmla="*/ 3 h 84"/>
              <a:gd name="T32" fmla="*/ 0 w 22"/>
              <a:gd name="T33" fmla="*/ 4 h 84"/>
              <a:gd name="T34" fmla="*/ 0 w 22"/>
              <a:gd name="T35" fmla="*/ 84 h 84"/>
              <a:gd name="T36" fmla="*/ 0 w 22"/>
              <a:gd name="T37" fmla="*/ 84 h 84"/>
              <a:gd name="T38" fmla="*/ 0 w 22"/>
              <a:gd name="T39" fmla="*/ 84 h 84"/>
              <a:gd name="T40" fmla="*/ 1 w 22"/>
              <a:gd name="T41" fmla="*/ 84 h 84"/>
              <a:gd name="T42" fmla="*/ 3 w 22"/>
              <a:gd name="T43" fmla="*/ 84 h 84"/>
              <a:gd name="T44" fmla="*/ 4 w 22"/>
              <a:gd name="T45" fmla="*/ 84 h 84"/>
              <a:gd name="T46" fmla="*/ 5 w 22"/>
              <a:gd name="T47" fmla="*/ 84 h 84"/>
              <a:gd name="T48" fmla="*/ 6 w 22"/>
              <a:gd name="T49" fmla="*/ 84 h 84"/>
              <a:gd name="T50" fmla="*/ 7 w 22"/>
              <a:gd name="T51" fmla="*/ 83 h 84"/>
              <a:gd name="T52" fmla="*/ 10 w 22"/>
              <a:gd name="T53" fmla="*/ 83 h 84"/>
              <a:gd name="T54" fmla="*/ 11 w 22"/>
              <a:gd name="T55" fmla="*/ 82 h 84"/>
              <a:gd name="T56" fmla="*/ 13 w 22"/>
              <a:gd name="T57" fmla="*/ 82 h 84"/>
              <a:gd name="T58" fmla="*/ 14 w 22"/>
              <a:gd name="T59" fmla="*/ 81 h 84"/>
              <a:gd name="T60" fmla="*/ 17 w 22"/>
              <a:gd name="T61" fmla="*/ 80 h 84"/>
              <a:gd name="T62" fmla="*/ 19 w 22"/>
              <a:gd name="T63" fmla="*/ 79 h 84"/>
              <a:gd name="T64" fmla="*/ 20 w 22"/>
              <a:gd name="T65" fmla="*/ 77 h 84"/>
              <a:gd name="T66" fmla="*/ 22 w 22"/>
              <a:gd name="T67" fmla="*/ 76 h 84"/>
              <a:gd name="T68" fmla="*/ 22 w 22"/>
              <a:gd name="T69" fmla="*/ 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84">
                <a:moveTo>
                  <a:pt x="22" y="3"/>
                </a:moveTo>
                <a:lnTo>
                  <a:pt x="22" y="3"/>
                </a:lnTo>
                <a:lnTo>
                  <a:pt x="21" y="1"/>
                </a:lnTo>
                <a:lnTo>
                  <a:pt x="21" y="1"/>
                </a:lnTo>
                <a:lnTo>
                  <a:pt x="20" y="1"/>
                </a:lnTo>
                <a:lnTo>
                  <a:pt x="19" y="1"/>
                </a:lnTo>
                <a:lnTo>
                  <a:pt x="18" y="0"/>
                </a:lnTo>
                <a:lnTo>
                  <a:pt x="17" y="0"/>
                </a:lnTo>
                <a:lnTo>
                  <a:pt x="15" y="0"/>
                </a:lnTo>
                <a:lnTo>
                  <a:pt x="14" y="0"/>
                </a:lnTo>
                <a:lnTo>
                  <a:pt x="12" y="0"/>
                </a:lnTo>
                <a:lnTo>
                  <a:pt x="10" y="0"/>
                </a:lnTo>
                <a:lnTo>
                  <a:pt x="8" y="0"/>
                </a:lnTo>
                <a:lnTo>
                  <a:pt x="6" y="1"/>
                </a:lnTo>
                <a:lnTo>
                  <a:pt x="4" y="1"/>
                </a:lnTo>
                <a:lnTo>
                  <a:pt x="3" y="3"/>
                </a:lnTo>
                <a:lnTo>
                  <a:pt x="0" y="4"/>
                </a:lnTo>
                <a:lnTo>
                  <a:pt x="0" y="84"/>
                </a:lnTo>
                <a:lnTo>
                  <a:pt x="0" y="84"/>
                </a:lnTo>
                <a:lnTo>
                  <a:pt x="0" y="84"/>
                </a:lnTo>
                <a:lnTo>
                  <a:pt x="1" y="84"/>
                </a:lnTo>
                <a:lnTo>
                  <a:pt x="3" y="84"/>
                </a:lnTo>
                <a:lnTo>
                  <a:pt x="4" y="84"/>
                </a:lnTo>
                <a:lnTo>
                  <a:pt x="5" y="84"/>
                </a:lnTo>
                <a:lnTo>
                  <a:pt x="6" y="84"/>
                </a:lnTo>
                <a:lnTo>
                  <a:pt x="7" y="83"/>
                </a:lnTo>
                <a:lnTo>
                  <a:pt x="10" y="83"/>
                </a:lnTo>
                <a:lnTo>
                  <a:pt x="11" y="82"/>
                </a:lnTo>
                <a:lnTo>
                  <a:pt x="13" y="82"/>
                </a:lnTo>
                <a:lnTo>
                  <a:pt x="14" y="81"/>
                </a:lnTo>
                <a:lnTo>
                  <a:pt x="17" y="80"/>
                </a:lnTo>
                <a:lnTo>
                  <a:pt x="19" y="79"/>
                </a:lnTo>
                <a:lnTo>
                  <a:pt x="20" y="77"/>
                </a:lnTo>
                <a:lnTo>
                  <a:pt x="22" y="76"/>
                </a:lnTo>
                <a:lnTo>
                  <a:pt x="22" y="3"/>
                </a:lnTo>
                <a:close/>
              </a:path>
            </a:pathLst>
          </a:custGeom>
          <a:solidFill>
            <a:srgbClr val="A8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74" name="Freeform 170">
            <a:extLst>
              <a:ext uri="{FF2B5EF4-FFF2-40B4-BE49-F238E27FC236}">
                <a16:creationId xmlns:a16="http://schemas.microsoft.com/office/drawing/2014/main" id="{4A18F9A8-2141-4307-A204-99B0F3FAEEC6}"/>
              </a:ext>
            </a:extLst>
          </p:cNvPr>
          <p:cNvSpPr>
            <a:spLocks/>
          </p:cNvSpPr>
          <p:nvPr/>
        </p:nvSpPr>
        <p:spPr bwMode="auto">
          <a:xfrm>
            <a:off x="2309813" y="3257550"/>
            <a:ext cx="28575" cy="104775"/>
          </a:xfrm>
          <a:custGeom>
            <a:avLst/>
            <a:gdLst>
              <a:gd name="T0" fmla="*/ 18 w 18"/>
              <a:gd name="T1" fmla="*/ 2 h 66"/>
              <a:gd name="T2" fmla="*/ 18 w 18"/>
              <a:gd name="T3" fmla="*/ 2 h 66"/>
              <a:gd name="T4" fmla="*/ 17 w 18"/>
              <a:gd name="T5" fmla="*/ 2 h 66"/>
              <a:gd name="T6" fmla="*/ 14 w 18"/>
              <a:gd name="T7" fmla="*/ 0 h 66"/>
              <a:gd name="T8" fmla="*/ 12 w 18"/>
              <a:gd name="T9" fmla="*/ 0 h 66"/>
              <a:gd name="T10" fmla="*/ 10 w 18"/>
              <a:gd name="T11" fmla="*/ 0 h 66"/>
              <a:gd name="T12" fmla="*/ 6 w 18"/>
              <a:gd name="T13" fmla="*/ 0 h 66"/>
              <a:gd name="T14" fmla="*/ 3 w 18"/>
              <a:gd name="T15" fmla="*/ 2 h 66"/>
              <a:gd name="T16" fmla="*/ 0 w 18"/>
              <a:gd name="T17" fmla="*/ 3 h 66"/>
              <a:gd name="T18" fmla="*/ 0 w 18"/>
              <a:gd name="T19" fmla="*/ 66 h 66"/>
              <a:gd name="T20" fmla="*/ 0 w 18"/>
              <a:gd name="T21" fmla="*/ 66 h 66"/>
              <a:gd name="T22" fmla="*/ 2 w 18"/>
              <a:gd name="T23" fmla="*/ 66 h 66"/>
              <a:gd name="T24" fmla="*/ 4 w 18"/>
              <a:gd name="T25" fmla="*/ 65 h 66"/>
              <a:gd name="T26" fmla="*/ 6 w 18"/>
              <a:gd name="T27" fmla="*/ 65 h 66"/>
              <a:gd name="T28" fmla="*/ 9 w 18"/>
              <a:gd name="T29" fmla="*/ 64 h 66"/>
              <a:gd name="T30" fmla="*/ 12 w 18"/>
              <a:gd name="T31" fmla="*/ 62 h 66"/>
              <a:gd name="T32" fmla="*/ 14 w 18"/>
              <a:gd name="T33" fmla="*/ 61 h 66"/>
              <a:gd name="T34" fmla="*/ 18 w 18"/>
              <a:gd name="T35" fmla="*/ 59 h 66"/>
              <a:gd name="T36" fmla="*/ 18 w 18"/>
              <a:gd name="T37" fmla="*/ 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66">
                <a:moveTo>
                  <a:pt x="18" y="2"/>
                </a:moveTo>
                <a:lnTo>
                  <a:pt x="18" y="2"/>
                </a:lnTo>
                <a:lnTo>
                  <a:pt x="17" y="2"/>
                </a:lnTo>
                <a:lnTo>
                  <a:pt x="14" y="0"/>
                </a:lnTo>
                <a:lnTo>
                  <a:pt x="12" y="0"/>
                </a:lnTo>
                <a:lnTo>
                  <a:pt x="10" y="0"/>
                </a:lnTo>
                <a:lnTo>
                  <a:pt x="6" y="0"/>
                </a:lnTo>
                <a:lnTo>
                  <a:pt x="3" y="2"/>
                </a:lnTo>
                <a:lnTo>
                  <a:pt x="0" y="3"/>
                </a:lnTo>
                <a:lnTo>
                  <a:pt x="0" y="66"/>
                </a:lnTo>
                <a:lnTo>
                  <a:pt x="0" y="66"/>
                </a:lnTo>
                <a:lnTo>
                  <a:pt x="2" y="66"/>
                </a:lnTo>
                <a:lnTo>
                  <a:pt x="4" y="65"/>
                </a:lnTo>
                <a:lnTo>
                  <a:pt x="6" y="65"/>
                </a:lnTo>
                <a:lnTo>
                  <a:pt x="9" y="64"/>
                </a:lnTo>
                <a:lnTo>
                  <a:pt x="12" y="62"/>
                </a:lnTo>
                <a:lnTo>
                  <a:pt x="14" y="61"/>
                </a:lnTo>
                <a:lnTo>
                  <a:pt x="18" y="59"/>
                </a:lnTo>
                <a:lnTo>
                  <a:pt x="18" y="2"/>
                </a:lnTo>
                <a:close/>
              </a:path>
            </a:pathLst>
          </a:custGeom>
          <a:solidFill>
            <a:srgbClr val="BC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75" name="Freeform 171">
            <a:extLst>
              <a:ext uri="{FF2B5EF4-FFF2-40B4-BE49-F238E27FC236}">
                <a16:creationId xmlns:a16="http://schemas.microsoft.com/office/drawing/2014/main" id="{4788563C-C388-2ABA-2A89-250C7AE77334}"/>
              </a:ext>
            </a:extLst>
          </p:cNvPr>
          <p:cNvSpPr>
            <a:spLocks/>
          </p:cNvSpPr>
          <p:nvPr/>
        </p:nvSpPr>
        <p:spPr bwMode="auto">
          <a:xfrm>
            <a:off x="2309813" y="3260725"/>
            <a:ext cx="22225" cy="71438"/>
          </a:xfrm>
          <a:custGeom>
            <a:avLst/>
            <a:gdLst>
              <a:gd name="T0" fmla="*/ 14 w 14"/>
              <a:gd name="T1" fmla="*/ 1 h 45"/>
              <a:gd name="T2" fmla="*/ 14 w 14"/>
              <a:gd name="T3" fmla="*/ 0 h 45"/>
              <a:gd name="T4" fmla="*/ 13 w 14"/>
              <a:gd name="T5" fmla="*/ 0 h 45"/>
              <a:gd name="T6" fmla="*/ 12 w 14"/>
              <a:gd name="T7" fmla="*/ 0 h 45"/>
              <a:gd name="T8" fmla="*/ 10 w 14"/>
              <a:gd name="T9" fmla="*/ 0 h 45"/>
              <a:gd name="T10" fmla="*/ 9 w 14"/>
              <a:gd name="T11" fmla="*/ 0 h 45"/>
              <a:gd name="T12" fmla="*/ 6 w 14"/>
              <a:gd name="T13" fmla="*/ 0 h 45"/>
              <a:gd name="T14" fmla="*/ 3 w 14"/>
              <a:gd name="T15" fmla="*/ 0 h 45"/>
              <a:gd name="T16" fmla="*/ 0 w 14"/>
              <a:gd name="T17" fmla="*/ 2 h 45"/>
              <a:gd name="T18" fmla="*/ 0 w 14"/>
              <a:gd name="T19" fmla="*/ 45 h 45"/>
              <a:gd name="T20" fmla="*/ 2 w 14"/>
              <a:gd name="T21" fmla="*/ 45 h 45"/>
              <a:gd name="T22" fmla="*/ 2 w 14"/>
              <a:gd name="T23" fmla="*/ 45 h 45"/>
              <a:gd name="T24" fmla="*/ 4 w 14"/>
              <a:gd name="T25" fmla="*/ 45 h 45"/>
              <a:gd name="T26" fmla="*/ 5 w 14"/>
              <a:gd name="T27" fmla="*/ 44 h 45"/>
              <a:gd name="T28" fmla="*/ 7 w 14"/>
              <a:gd name="T29" fmla="*/ 44 h 45"/>
              <a:gd name="T30" fmla="*/ 10 w 14"/>
              <a:gd name="T31" fmla="*/ 43 h 45"/>
              <a:gd name="T32" fmla="*/ 12 w 14"/>
              <a:gd name="T33" fmla="*/ 42 h 45"/>
              <a:gd name="T34" fmla="*/ 14 w 14"/>
              <a:gd name="T35" fmla="*/ 41 h 45"/>
              <a:gd name="T36" fmla="*/ 14 w 14"/>
              <a:gd name="T37"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 h="45">
                <a:moveTo>
                  <a:pt x="14" y="1"/>
                </a:moveTo>
                <a:lnTo>
                  <a:pt x="14" y="0"/>
                </a:lnTo>
                <a:lnTo>
                  <a:pt x="13" y="0"/>
                </a:lnTo>
                <a:lnTo>
                  <a:pt x="12" y="0"/>
                </a:lnTo>
                <a:lnTo>
                  <a:pt x="10" y="0"/>
                </a:lnTo>
                <a:lnTo>
                  <a:pt x="9" y="0"/>
                </a:lnTo>
                <a:lnTo>
                  <a:pt x="6" y="0"/>
                </a:lnTo>
                <a:lnTo>
                  <a:pt x="3" y="0"/>
                </a:lnTo>
                <a:lnTo>
                  <a:pt x="0" y="2"/>
                </a:lnTo>
                <a:lnTo>
                  <a:pt x="0" y="45"/>
                </a:lnTo>
                <a:lnTo>
                  <a:pt x="2" y="45"/>
                </a:lnTo>
                <a:lnTo>
                  <a:pt x="2" y="45"/>
                </a:lnTo>
                <a:lnTo>
                  <a:pt x="4" y="45"/>
                </a:lnTo>
                <a:lnTo>
                  <a:pt x="5" y="44"/>
                </a:lnTo>
                <a:lnTo>
                  <a:pt x="7" y="44"/>
                </a:lnTo>
                <a:lnTo>
                  <a:pt x="10" y="43"/>
                </a:lnTo>
                <a:lnTo>
                  <a:pt x="12" y="42"/>
                </a:lnTo>
                <a:lnTo>
                  <a:pt x="14" y="41"/>
                </a:lnTo>
                <a:lnTo>
                  <a:pt x="14" y="1"/>
                </a:lnTo>
                <a:close/>
              </a:path>
            </a:pathLst>
          </a:custGeom>
          <a:solidFill>
            <a:srgbClr val="D1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76" name="Freeform 172">
            <a:extLst>
              <a:ext uri="{FF2B5EF4-FFF2-40B4-BE49-F238E27FC236}">
                <a16:creationId xmlns:a16="http://schemas.microsoft.com/office/drawing/2014/main" id="{B0C7824D-DBCB-06B3-2002-B9C20FBEE7DE}"/>
              </a:ext>
            </a:extLst>
          </p:cNvPr>
          <p:cNvSpPr>
            <a:spLocks/>
          </p:cNvSpPr>
          <p:nvPr/>
        </p:nvSpPr>
        <p:spPr bwMode="auto">
          <a:xfrm>
            <a:off x="2312988" y="3260725"/>
            <a:ext cx="14287" cy="42863"/>
          </a:xfrm>
          <a:custGeom>
            <a:avLst/>
            <a:gdLst>
              <a:gd name="T0" fmla="*/ 9 w 9"/>
              <a:gd name="T1" fmla="*/ 1 h 27"/>
              <a:gd name="T2" fmla="*/ 9 w 9"/>
              <a:gd name="T3" fmla="*/ 1 h 27"/>
              <a:gd name="T4" fmla="*/ 8 w 9"/>
              <a:gd name="T5" fmla="*/ 1 h 27"/>
              <a:gd name="T6" fmla="*/ 7 w 9"/>
              <a:gd name="T7" fmla="*/ 1 h 27"/>
              <a:gd name="T8" fmla="*/ 5 w 9"/>
              <a:gd name="T9" fmla="*/ 0 h 27"/>
              <a:gd name="T10" fmla="*/ 4 w 9"/>
              <a:gd name="T11" fmla="*/ 0 h 27"/>
              <a:gd name="T12" fmla="*/ 3 w 9"/>
              <a:gd name="T13" fmla="*/ 1 h 27"/>
              <a:gd name="T14" fmla="*/ 1 w 9"/>
              <a:gd name="T15" fmla="*/ 1 h 27"/>
              <a:gd name="T16" fmla="*/ 0 w 9"/>
              <a:gd name="T17" fmla="*/ 2 h 27"/>
              <a:gd name="T18" fmla="*/ 0 w 9"/>
              <a:gd name="T19" fmla="*/ 27 h 27"/>
              <a:gd name="T20" fmla="*/ 0 w 9"/>
              <a:gd name="T21" fmla="*/ 27 h 27"/>
              <a:gd name="T22" fmla="*/ 1 w 9"/>
              <a:gd name="T23" fmla="*/ 27 h 27"/>
              <a:gd name="T24" fmla="*/ 2 w 9"/>
              <a:gd name="T25" fmla="*/ 27 h 27"/>
              <a:gd name="T26" fmla="*/ 3 w 9"/>
              <a:gd name="T27" fmla="*/ 27 h 27"/>
              <a:gd name="T28" fmla="*/ 4 w 9"/>
              <a:gd name="T29" fmla="*/ 27 h 27"/>
              <a:gd name="T30" fmla="*/ 5 w 9"/>
              <a:gd name="T31" fmla="*/ 25 h 27"/>
              <a:gd name="T32" fmla="*/ 8 w 9"/>
              <a:gd name="T33" fmla="*/ 24 h 27"/>
              <a:gd name="T34" fmla="*/ 9 w 9"/>
              <a:gd name="T35" fmla="*/ 23 h 27"/>
              <a:gd name="T36" fmla="*/ 9 w 9"/>
              <a:gd name="T3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27">
                <a:moveTo>
                  <a:pt x="9" y="1"/>
                </a:moveTo>
                <a:lnTo>
                  <a:pt x="9" y="1"/>
                </a:lnTo>
                <a:lnTo>
                  <a:pt x="8" y="1"/>
                </a:lnTo>
                <a:lnTo>
                  <a:pt x="7" y="1"/>
                </a:lnTo>
                <a:lnTo>
                  <a:pt x="5" y="0"/>
                </a:lnTo>
                <a:lnTo>
                  <a:pt x="4" y="0"/>
                </a:lnTo>
                <a:lnTo>
                  <a:pt x="3" y="1"/>
                </a:lnTo>
                <a:lnTo>
                  <a:pt x="1" y="1"/>
                </a:lnTo>
                <a:lnTo>
                  <a:pt x="0" y="2"/>
                </a:lnTo>
                <a:lnTo>
                  <a:pt x="0" y="27"/>
                </a:lnTo>
                <a:lnTo>
                  <a:pt x="0" y="27"/>
                </a:lnTo>
                <a:lnTo>
                  <a:pt x="1" y="27"/>
                </a:lnTo>
                <a:lnTo>
                  <a:pt x="2" y="27"/>
                </a:lnTo>
                <a:lnTo>
                  <a:pt x="3" y="27"/>
                </a:lnTo>
                <a:lnTo>
                  <a:pt x="4" y="27"/>
                </a:lnTo>
                <a:lnTo>
                  <a:pt x="5" y="25"/>
                </a:lnTo>
                <a:lnTo>
                  <a:pt x="8" y="24"/>
                </a:lnTo>
                <a:lnTo>
                  <a:pt x="9" y="23"/>
                </a:lnTo>
                <a:lnTo>
                  <a:pt x="9" y="1"/>
                </a:lnTo>
                <a:close/>
              </a:path>
            </a:pathLst>
          </a:custGeom>
          <a:solidFill>
            <a:srgbClr val="E5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77" name="Freeform 173">
            <a:extLst>
              <a:ext uri="{FF2B5EF4-FFF2-40B4-BE49-F238E27FC236}">
                <a16:creationId xmlns:a16="http://schemas.microsoft.com/office/drawing/2014/main" id="{B89707BB-9B33-ACAD-403E-DB96A71E5819}"/>
              </a:ext>
            </a:extLst>
          </p:cNvPr>
          <p:cNvSpPr>
            <a:spLocks/>
          </p:cNvSpPr>
          <p:nvPr/>
        </p:nvSpPr>
        <p:spPr bwMode="auto">
          <a:xfrm>
            <a:off x="2487613" y="3382963"/>
            <a:ext cx="22225" cy="22225"/>
          </a:xfrm>
          <a:custGeom>
            <a:avLst/>
            <a:gdLst>
              <a:gd name="T0" fmla="*/ 7 w 14"/>
              <a:gd name="T1" fmla="*/ 14 h 14"/>
              <a:gd name="T2" fmla="*/ 9 w 14"/>
              <a:gd name="T3" fmla="*/ 14 h 14"/>
              <a:gd name="T4" fmla="*/ 10 w 14"/>
              <a:gd name="T5" fmla="*/ 13 h 14"/>
              <a:gd name="T6" fmla="*/ 11 w 14"/>
              <a:gd name="T7" fmla="*/ 13 h 14"/>
              <a:gd name="T8" fmla="*/ 12 w 14"/>
              <a:gd name="T9" fmla="*/ 11 h 14"/>
              <a:gd name="T10" fmla="*/ 13 w 14"/>
              <a:gd name="T11" fmla="*/ 10 h 14"/>
              <a:gd name="T12" fmla="*/ 13 w 14"/>
              <a:gd name="T13" fmla="*/ 9 h 14"/>
              <a:gd name="T14" fmla="*/ 14 w 14"/>
              <a:gd name="T15" fmla="*/ 8 h 14"/>
              <a:gd name="T16" fmla="*/ 14 w 14"/>
              <a:gd name="T17" fmla="*/ 7 h 14"/>
              <a:gd name="T18" fmla="*/ 14 w 14"/>
              <a:gd name="T19" fmla="*/ 6 h 14"/>
              <a:gd name="T20" fmla="*/ 13 w 14"/>
              <a:gd name="T21" fmla="*/ 4 h 14"/>
              <a:gd name="T22" fmla="*/ 13 w 14"/>
              <a:gd name="T23" fmla="*/ 3 h 14"/>
              <a:gd name="T24" fmla="*/ 12 w 14"/>
              <a:gd name="T25" fmla="*/ 2 h 14"/>
              <a:gd name="T26" fmla="*/ 11 w 14"/>
              <a:gd name="T27" fmla="*/ 1 h 14"/>
              <a:gd name="T28" fmla="*/ 10 w 14"/>
              <a:gd name="T29" fmla="*/ 0 h 14"/>
              <a:gd name="T30" fmla="*/ 9 w 14"/>
              <a:gd name="T31" fmla="*/ 0 h 14"/>
              <a:gd name="T32" fmla="*/ 7 w 14"/>
              <a:gd name="T33" fmla="*/ 0 h 14"/>
              <a:gd name="T34" fmla="*/ 6 w 14"/>
              <a:gd name="T35" fmla="*/ 0 h 14"/>
              <a:gd name="T36" fmla="*/ 5 w 14"/>
              <a:gd name="T37" fmla="*/ 0 h 14"/>
              <a:gd name="T38" fmla="*/ 4 w 14"/>
              <a:gd name="T39" fmla="*/ 1 h 14"/>
              <a:gd name="T40" fmla="*/ 3 w 14"/>
              <a:gd name="T41" fmla="*/ 2 h 14"/>
              <a:gd name="T42" fmla="*/ 2 w 14"/>
              <a:gd name="T43" fmla="*/ 3 h 14"/>
              <a:gd name="T44" fmla="*/ 2 w 14"/>
              <a:gd name="T45" fmla="*/ 4 h 14"/>
              <a:gd name="T46" fmla="*/ 0 w 14"/>
              <a:gd name="T47" fmla="*/ 6 h 14"/>
              <a:gd name="T48" fmla="*/ 0 w 14"/>
              <a:gd name="T49" fmla="*/ 7 h 14"/>
              <a:gd name="T50" fmla="*/ 0 w 14"/>
              <a:gd name="T51" fmla="*/ 8 h 14"/>
              <a:gd name="T52" fmla="*/ 2 w 14"/>
              <a:gd name="T53" fmla="*/ 9 h 14"/>
              <a:gd name="T54" fmla="*/ 2 w 14"/>
              <a:gd name="T55" fmla="*/ 10 h 14"/>
              <a:gd name="T56" fmla="*/ 3 w 14"/>
              <a:gd name="T57" fmla="*/ 11 h 14"/>
              <a:gd name="T58" fmla="*/ 4 w 14"/>
              <a:gd name="T59" fmla="*/ 13 h 14"/>
              <a:gd name="T60" fmla="*/ 5 w 14"/>
              <a:gd name="T61" fmla="*/ 13 h 14"/>
              <a:gd name="T62" fmla="*/ 6 w 14"/>
              <a:gd name="T63" fmla="*/ 14 h 14"/>
              <a:gd name="T64" fmla="*/ 7 w 14"/>
              <a:gd name="T6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4">
                <a:moveTo>
                  <a:pt x="7" y="14"/>
                </a:moveTo>
                <a:lnTo>
                  <a:pt x="9" y="14"/>
                </a:lnTo>
                <a:lnTo>
                  <a:pt x="10" y="13"/>
                </a:lnTo>
                <a:lnTo>
                  <a:pt x="11" y="13"/>
                </a:lnTo>
                <a:lnTo>
                  <a:pt x="12" y="11"/>
                </a:lnTo>
                <a:lnTo>
                  <a:pt x="13" y="10"/>
                </a:lnTo>
                <a:lnTo>
                  <a:pt x="13" y="9"/>
                </a:lnTo>
                <a:lnTo>
                  <a:pt x="14" y="8"/>
                </a:lnTo>
                <a:lnTo>
                  <a:pt x="14" y="7"/>
                </a:lnTo>
                <a:lnTo>
                  <a:pt x="14" y="6"/>
                </a:lnTo>
                <a:lnTo>
                  <a:pt x="13" y="4"/>
                </a:lnTo>
                <a:lnTo>
                  <a:pt x="13" y="3"/>
                </a:lnTo>
                <a:lnTo>
                  <a:pt x="12" y="2"/>
                </a:lnTo>
                <a:lnTo>
                  <a:pt x="11" y="1"/>
                </a:lnTo>
                <a:lnTo>
                  <a:pt x="10" y="0"/>
                </a:lnTo>
                <a:lnTo>
                  <a:pt x="9" y="0"/>
                </a:lnTo>
                <a:lnTo>
                  <a:pt x="7" y="0"/>
                </a:lnTo>
                <a:lnTo>
                  <a:pt x="6" y="0"/>
                </a:lnTo>
                <a:lnTo>
                  <a:pt x="5" y="0"/>
                </a:lnTo>
                <a:lnTo>
                  <a:pt x="4" y="1"/>
                </a:lnTo>
                <a:lnTo>
                  <a:pt x="3" y="2"/>
                </a:lnTo>
                <a:lnTo>
                  <a:pt x="2" y="3"/>
                </a:lnTo>
                <a:lnTo>
                  <a:pt x="2" y="4"/>
                </a:lnTo>
                <a:lnTo>
                  <a:pt x="0" y="6"/>
                </a:lnTo>
                <a:lnTo>
                  <a:pt x="0" y="7"/>
                </a:lnTo>
                <a:lnTo>
                  <a:pt x="0" y="8"/>
                </a:lnTo>
                <a:lnTo>
                  <a:pt x="2" y="9"/>
                </a:lnTo>
                <a:lnTo>
                  <a:pt x="2" y="10"/>
                </a:lnTo>
                <a:lnTo>
                  <a:pt x="3" y="11"/>
                </a:lnTo>
                <a:lnTo>
                  <a:pt x="4" y="13"/>
                </a:lnTo>
                <a:lnTo>
                  <a:pt x="5" y="13"/>
                </a:lnTo>
                <a:lnTo>
                  <a:pt x="6" y="14"/>
                </a:lnTo>
                <a:lnTo>
                  <a:pt x="7"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78" name="Freeform 174">
            <a:extLst>
              <a:ext uri="{FF2B5EF4-FFF2-40B4-BE49-F238E27FC236}">
                <a16:creationId xmlns:a16="http://schemas.microsoft.com/office/drawing/2014/main" id="{F1E3B315-3356-36AA-6D94-D6F9C04152E2}"/>
              </a:ext>
            </a:extLst>
          </p:cNvPr>
          <p:cNvSpPr>
            <a:spLocks/>
          </p:cNvSpPr>
          <p:nvPr/>
        </p:nvSpPr>
        <p:spPr bwMode="auto">
          <a:xfrm>
            <a:off x="2424113" y="3382963"/>
            <a:ext cx="11112" cy="11112"/>
          </a:xfrm>
          <a:custGeom>
            <a:avLst/>
            <a:gdLst>
              <a:gd name="T0" fmla="*/ 3 w 7"/>
              <a:gd name="T1" fmla="*/ 7 h 7"/>
              <a:gd name="T2" fmla="*/ 4 w 7"/>
              <a:gd name="T3" fmla="*/ 7 h 7"/>
              <a:gd name="T4" fmla="*/ 5 w 7"/>
              <a:gd name="T5" fmla="*/ 6 h 7"/>
              <a:gd name="T6" fmla="*/ 5 w 7"/>
              <a:gd name="T7" fmla="*/ 4 h 7"/>
              <a:gd name="T8" fmla="*/ 7 w 7"/>
              <a:gd name="T9" fmla="*/ 3 h 7"/>
              <a:gd name="T10" fmla="*/ 5 w 7"/>
              <a:gd name="T11" fmla="*/ 2 h 7"/>
              <a:gd name="T12" fmla="*/ 5 w 7"/>
              <a:gd name="T13" fmla="*/ 1 h 7"/>
              <a:gd name="T14" fmla="*/ 4 w 7"/>
              <a:gd name="T15" fmla="*/ 0 h 7"/>
              <a:gd name="T16" fmla="*/ 3 w 7"/>
              <a:gd name="T17" fmla="*/ 0 h 7"/>
              <a:gd name="T18" fmla="*/ 2 w 7"/>
              <a:gd name="T19" fmla="*/ 0 h 7"/>
              <a:gd name="T20" fmla="*/ 1 w 7"/>
              <a:gd name="T21" fmla="*/ 1 h 7"/>
              <a:gd name="T22" fmla="*/ 0 w 7"/>
              <a:gd name="T23" fmla="*/ 2 h 7"/>
              <a:gd name="T24" fmla="*/ 0 w 7"/>
              <a:gd name="T25" fmla="*/ 3 h 7"/>
              <a:gd name="T26" fmla="*/ 0 w 7"/>
              <a:gd name="T27" fmla="*/ 4 h 7"/>
              <a:gd name="T28" fmla="*/ 1 w 7"/>
              <a:gd name="T29" fmla="*/ 6 h 7"/>
              <a:gd name="T30" fmla="*/ 2 w 7"/>
              <a:gd name="T31" fmla="*/ 7 h 7"/>
              <a:gd name="T32" fmla="*/ 3 w 7"/>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7">
                <a:moveTo>
                  <a:pt x="3" y="7"/>
                </a:moveTo>
                <a:lnTo>
                  <a:pt x="4" y="7"/>
                </a:lnTo>
                <a:lnTo>
                  <a:pt x="5" y="6"/>
                </a:lnTo>
                <a:lnTo>
                  <a:pt x="5" y="4"/>
                </a:lnTo>
                <a:lnTo>
                  <a:pt x="7" y="3"/>
                </a:lnTo>
                <a:lnTo>
                  <a:pt x="5" y="2"/>
                </a:lnTo>
                <a:lnTo>
                  <a:pt x="5" y="1"/>
                </a:lnTo>
                <a:lnTo>
                  <a:pt x="4" y="0"/>
                </a:lnTo>
                <a:lnTo>
                  <a:pt x="3" y="0"/>
                </a:lnTo>
                <a:lnTo>
                  <a:pt x="2" y="0"/>
                </a:lnTo>
                <a:lnTo>
                  <a:pt x="1" y="1"/>
                </a:lnTo>
                <a:lnTo>
                  <a:pt x="0" y="2"/>
                </a:lnTo>
                <a:lnTo>
                  <a:pt x="0" y="3"/>
                </a:lnTo>
                <a:lnTo>
                  <a:pt x="0" y="4"/>
                </a:lnTo>
                <a:lnTo>
                  <a:pt x="1" y="6"/>
                </a:lnTo>
                <a:lnTo>
                  <a:pt x="2" y="7"/>
                </a:ln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79" name="Freeform 175">
            <a:extLst>
              <a:ext uri="{FF2B5EF4-FFF2-40B4-BE49-F238E27FC236}">
                <a16:creationId xmlns:a16="http://schemas.microsoft.com/office/drawing/2014/main" id="{5EB87AA1-28F1-78CC-5EBE-BD679BD0ACBD}"/>
              </a:ext>
            </a:extLst>
          </p:cNvPr>
          <p:cNvSpPr>
            <a:spLocks/>
          </p:cNvSpPr>
          <p:nvPr/>
        </p:nvSpPr>
        <p:spPr bwMode="auto">
          <a:xfrm>
            <a:off x="2441575" y="3382963"/>
            <a:ext cx="9525" cy="11112"/>
          </a:xfrm>
          <a:custGeom>
            <a:avLst/>
            <a:gdLst>
              <a:gd name="T0" fmla="*/ 4 w 6"/>
              <a:gd name="T1" fmla="*/ 7 h 7"/>
              <a:gd name="T2" fmla="*/ 5 w 6"/>
              <a:gd name="T3" fmla="*/ 7 h 7"/>
              <a:gd name="T4" fmla="*/ 6 w 6"/>
              <a:gd name="T5" fmla="*/ 7 h 7"/>
              <a:gd name="T6" fmla="*/ 6 w 6"/>
              <a:gd name="T7" fmla="*/ 6 h 7"/>
              <a:gd name="T8" fmla="*/ 6 w 6"/>
              <a:gd name="T9" fmla="*/ 3 h 7"/>
              <a:gd name="T10" fmla="*/ 6 w 6"/>
              <a:gd name="T11" fmla="*/ 2 h 7"/>
              <a:gd name="T12" fmla="*/ 6 w 6"/>
              <a:gd name="T13" fmla="*/ 1 h 7"/>
              <a:gd name="T14" fmla="*/ 5 w 6"/>
              <a:gd name="T15" fmla="*/ 1 h 7"/>
              <a:gd name="T16" fmla="*/ 4 w 6"/>
              <a:gd name="T17" fmla="*/ 0 h 7"/>
              <a:gd name="T18" fmla="*/ 3 w 6"/>
              <a:gd name="T19" fmla="*/ 1 h 7"/>
              <a:gd name="T20" fmla="*/ 1 w 6"/>
              <a:gd name="T21" fmla="*/ 1 h 7"/>
              <a:gd name="T22" fmla="*/ 0 w 6"/>
              <a:gd name="T23" fmla="*/ 2 h 7"/>
              <a:gd name="T24" fmla="*/ 0 w 6"/>
              <a:gd name="T25" fmla="*/ 3 h 7"/>
              <a:gd name="T26" fmla="*/ 0 w 6"/>
              <a:gd name="T27" fmla="*/ 6 h 7"/>
              <a:gd name="T28" fmla="*/ 1 w 6"/>
              <a:gd name="T29" fmla="*/ 7 h 7"/>
              <a:gd name="T30" fmla="*/ 3 w 6"/>
              <a:gd name="T31" fmla="*/ 7 h 7"/>
              <a:gd name="T32" fmla="*/ 4 w 6"/>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7">
                <a:moveTo>
                  <a:pt x="4" y="7"/>
                </a:moveTo>
                <a:lnTo>
                  <a:pt x="5" y="7"/>
                </a:lnTo>
                <a:lnTo>
                  <a:pt x="6" y="7"/>
                </a:lnTo>
                <a:lnTo>
                  <a:pt x="6" y="6"/>
                </a:lnTo>
                <a:lnTo>
                  <a:pt x="6" y="3"/>
                </a:lnTo>
                <a:lnTo>
                  <a:pt x="6" y="2"/>
                </a:lnTo>
                <a:lnTo>
                  <a:pt x="6" y="1"/>
                </a:lnTo>
                <a:lnTo>
                  <a:pt x="5" y="1"/>
                </a:lnTo>
                <a:lnTo>
                  <a:pt x="4" y="0"/>
                </a:lnTo>
                <a:lnTo>
                  <a:pt x="3" y="1"/>
                </a:lnTo>
                <a:lnTo>
                  <a:pt x="1" y="1"/>
                </a:lnTo>
                <a:lnTo>
                  <a:pt x="0" y="2"/>
                </a:lnTo>
                <a:lnTo>
                  <a:pt x="0" y="3"/>
                </a:lnTo>
                <a:lnTo>
                  <a:pt x="0" y="6"/>
                </a:lnTo>
                <a:lnTo>
                  <a:pt x="1" y="7"/>
                </a:lnTo>
                <a:lnTo>
                  <a:pt x="3" y="7"/>
                </a:lnTo>
                <a:lnTo>
                  <a:pt x="4"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80" name="Freeform 176">
            <a:extLst>
              <a:ext uri="{FF2B5EF4-FFF2-40B4-BE49-F238E27FC236}">
                <a16:creationId xmlns:a16="http://schemas.microsoft.com/office/drawing/2014/main" id="{FE28DF08-7CA9-B107-5A70-3D82A7D1D77C}"/>
              </a:ext>
            </a:extLst>
          </p:cNvPr>
          <p:cNvSpPr>
            <a:spLocks/>
          </p:cNvSpPr>
          <p:nvPr/>
        </p:nvSpPr>
        <p:spPr bwMode="auto">
          <a:xfrm>
            <a:off x="2370138" y="3235325"/>
            <a:ext cx="28575" cy="147638"/>
          </a:xfrm>
          <a:custGeom>
            <a:avLst/>
            <a:gdLst>
              <a:gd name="T0" fmla="*/ 6 w 18"/>
              <a:gd name="T1" fmla="*/ 2 h 93"/>
              <a:gd name="T2" fmla="*/ 6 w 18"/>
              <a:gd name="T3" fmla="*/ 4 h 93"/>
              <a:gd name="T4" fmla="*/ 3 w 18"/>
              <a:gd name="T5" fmla="*/ 9 h 93"/>
              <a:gd name="T6" fmla="*/ 2 w 18"/>
              <a:gd name="T7" fmla="*/ 17 h 93"/>
              <a:gd name="T8" fmla="*/ 1 w 18"/>
              <a:gd name="T9" fmla="*/ 29 h 93"/>
              <a:gd name="T10" fmla="*/ 0 w 18"/>
              <a:gd name="T11" fmla="*/ 41 h 93"/>
              <a:gd name="T12" fmla="*/ 0 w 18"/>
              <a:gd name="T13" fmla="*/ 58 h 93"/>
              <a:gd name="T14" fmla="*/ 1 w 18"/>
              <a:gd name="T15" fmla="*/ 74 h 93"/>
              <a:gd name="T16" fmla="*/ 4 w 18"/>
              <a:gd name="T17" fmla="*/ 93 h 93"/>
              <a:gd name="T18" fmla="*/ 18 w 18"/>
              <a:gd name="T19" fmla="*/ 93 h 93"/>
              <a:gd name="T20" fmla="*/ 17 w 18"/>
              <a:gd name="T21" fmla="*/ 89 h 93"/>
              <a:gd name="T22" fmla="*/ 16 w 18"/>
              <a:gd name="T23" fmla="*/ 82 h 93"/>
              <a:gd name="T24" fmla="*/ 15 w 18"/>
              <a:gd name="T25" fmla="*/ 71 h 93"/>
              <a:gd name="T26" fmla="*/ 14 w 18"/>
              <a:gd name="T27" fmla="*/ 58 h 93"/>
              <a:gd name="T28" fmla="*/ 13 w 18"/>
              <a:gd name="T29" fmla="*/ 43 h 93"/>
              <a:gd name="T30" fmla="*/ 13 w 18"/>
              <a:gd name="T31" fmla="*/ 27 h 93"/>
              <a:gd name="T32" fmla="*/ 15 w 18"/>
              <a:gd name="T33" fmla="*/ 13 h 93"/>
              <a:gd name="T34" fmla="*/ 18 w 18"/>
              <a:gd name="T35" fmla="*/ 2 h 93"/>
              <a:gd name="T36" fmla="*/ 18 w 18"/>
              <a:gd name="T37" fmla="*/ 2 h 93"/>
              <a:gd name="T38" fmla="*/ 18 w 18"/>
              <a:gd name="T39" fmla="*/ 0 h 93"/>
              <a:gd name="T40" fmla="*/ 18 w 18"/>
              <a:gd name="T41" fmla="*/ 0 h 93"/>
              <a:gd name="T42" fmla="*/ 17 w 18"/>
              <a:gd name="T43" fmla="*/ 0 h 93"/>
              <a:gd name="T44" fmla="*/ 16 w 18"/>
              <a:gd name="T45" fmla="*/ 0 h 93"/>
              <a:gd name="T46" fmla="*/ 14 w 18"/>
              <a:gd name="T47" fmla="*/ 0 h 93"/>
              <a:gd name="T48" fmla="*/ 10 w 18"/>
              <a:gd name="T49" fmla="*/ 0 h 93"/>
              <a:gd name="T50" fmla="*/ 6 w 18"/>
              <a:gd name="T51" fmla="*/ 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 h="93">
                <a:moveTo>
                  <a:pt x="6" y="2"/>
                </a:moveTo>
                <a:lnTo>
                  <a:pt x="6" y="4"/>
                </a:lnTo>
                <a:lnTo>
                  <a:pt x="3" y="9"/>
                </a:lnTo>
                <a:lnTo>
                  <a:pt x="2" y="17"/>
                </a:lnTo>
                <a:lnTo>
                  <a:pt x="1" y="29"/>
                </a:lnTo>
                <a:lnTo>
                  <a:pt x="0" y="41"/>
                </a:lnTo>
                <a:lnTo>
                  <a:pt x="0" y="58"/>
                </a:lnTo>
                <a:lnTo>
                  <a:pt x="1" y="74"/>
                </a:lnTo>
                <a:lnTo>
                  <a:pt x="4" y="93"/>
                </a:lnTo>
                <a:lnTo>
                  <a:pt x="18" y="93"/>
                </a:lnTo>
                <a:lnTo>
                  <a:pt x="17" y="89"/>
                </a:lnTo>
                <a:lnTo>
                  <a:pt x="16" y="82"/>
                </a:lnTo>
                <a:lnTo>
                  <a:pt x="15" y="71"/>
                </a:lnTo>
                <a:lnTo>
                  <a:pt x="14" y="58"/>
                </a:lnTo>
                <a:lnTo>
                  <a:pt x="13" y="43"/>
                </a:lnTo>
                <a:lnTo>
                  <a:pt x="13" y="27"/>
                </a:lnTo>
                <a:lnTo>
                  <a:pt x="15" y="13"/>
                </a:lnTo>
                <a:lnTo>
                  <a:pt x="18" y="2"/>
                </a:lnTo>
                <a:lnTo>
                  <a:pt x="18" y="2"/>
                </a:lnTo>
                <a:lnTo>
                  <a:pt x="18" y="0"/>
                </a:lnTo>
                <a:lnTo>
                  <a:pt x="18" y="0"/>
                </a:lnTo>
                <a:lnTo>
                  <a:pt x="17" y="0"/>
                </a:lnTo>
                <a:lnTo>
                  <a:pt x="16" y="0"/>
                </a:lnTo>
                <a:lnTo>
                  <a:pt x="14" y="0"/>
                </a:lnTo>
                <a:lnTo>
                  <a:pt x="10" y="0"/>
                </a:lnTo>
                <a:lnTo>
                  <a:pt x="6" y="2"/>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81" name="Freeform 177">
            <a:extLst>
              <a:ext uri="{FF2B5EF4-FFF2-40B4-BE49-F238E27FC236}">
                <a16:creationId xmlns:a16="http://schemas.microsoft.com/office/drawing/2014/main" id="{7A778279-38C9-930D-79BF-68FD3D2D468D}"/>
              </a:ext>
            </a:extLst>
          </p:cNvPr>
          <p:cNvSpPr>
            <a:spLocks/>
          </p:cNvSpPr>
          <p:nvPr/>
        </p:nvSpPr>
        <p:spPr bwMode="auto">
          <a:xfrm>
            <a:off x="2525713" y="3217863"/>
            <a:ext cx="42862" cy="165100"/>
          </a:xfrm>
          <a:custGeom>
            <a:avLst/>
            <a:gdLst>
              <a:gd name="T0" fmla="*/ 27 w 27"/>
              <a:gd name="T1" fmla="*/ 0 h 104"/>
              <a:gd name="T2" fmla="*/ 25 w 27"/>
              <a:gd name="T3" fmla="*/ 1 h 104"/>
              <a:gd name="T4" fmla="*/ 24 w 27"/>
              <a:gd name="T5" fmla="*/ 3 h 104"/>
              <a:gd name="T6" fmla="*/ 22 w 27"/>
              <a:gd name="T7" fmla="*/ 9 h 104"/>
              <a:gd name="T8" fmla="*/ 20 w 27"/>
              <a:gd name="T9" fmla="*/ 18 h 104"/>
              <a:gd name="T10" fmla="*/ 17 w 27"/>
              <a:gd name="T11" fmla="*/ 31 h 104"/>
              <a:gd name="T12" fmla="*/ 16 w 27"/>
              <a:gd name="T13" fmla="*/ 49 h 104"/>
              <a:gd name="T14" fmla="*/ 17 w 27"/>
              <a:gd name="T15" fmla="*/ 73 h 104"/>
              <a:gd name="T16" fmla="*/ 20 w 27"/>
              <a:gd name="T17" fmla="*/ 104 h 104"/>
              <a:gd name="T18" fmla="*/ 4 w 27"/>
              <a:gd name="T19" fmla="*/ 104 h 104"/>
              <a:gd name="T20" fmla="*/ 4 w 27"/>
              <a:gd name="T21" fmla="*/ 100 h 104"/>
              <a:gd name="T22" fmla="*/ 3 w 27"/>
              <a:gd name="T23" fmla="*/ 92 h 104"/>
              <a:gd name="T24" fmla="*/ 2 w 27"/>
              <a:gd name="T25" fmla="*/ 79 h 104"/>
              <a:gd name="T26" fmla="*/ 1 w 27"/>
              <a:gd name="T27" fmla="*/ 64 h 104"/>
              <a:gd name="T28" fmla="*/ 0 w 27"/>
              <a:gd name="T29" fmla="*/ 47 h 104"/>
              <a:gd name="T30" fmla="*/ 1 w 27"/>
              <a:gd name="T31" fmla="*/ 30 h 104"/>
              <a:gd name="T32" fmla="*/ 3 w 27"/>
              <a:gd name="T33" fmla="*/ 14 h 104"/>
              <a:gd name="T34" fmla="*/ 9 w 27"/>
              <a:gd name="T35" fmla="*/ 0 h 104"/>
              <a:gd name="T36" fmla="*/ 27 w 27"/>
              <a:gd name="T3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104">
                <a:moveTo>
                  <a:pt x="27" y="0"/>
                </a:moveTo>
                <a:lnTo>
                  <a:pt x="25" y="1"/>
                </a:lnTo>
                <a:lnTo>
                  <a:pt x="24" y="3"/>
                </a:lnTo>
                <a:lnTo>
                  <a:pt x="22" y="9"/>
                </a:lnTo>
                <a:lnTo>
                  <a:pt x="20" y="18"/>
                </a:lnTo>
                <a:lnTo>
                  <a:pt x="17" y="31"/>
                </a:lnTo>
                <a:lnTo>
                  <a:pt x="16" y="49"/>
                </a:lnTo>
                <a:lnTo>
                  <a:pt x="17" y="73"/>
                </a:lnTo>
                <a:lnTo>
                  <a:pt x="20" y="104"/>
                </a:lnTo>
                <a:lnTo>
                  <a:pt x="4" y="104"/>
                </a:lnTo>
                <a:lnTo>
                  <a:pt x="4" y="100"/>
                </a:lnTo>
                <a:lnTo>
                  <a:pt x="3" y="92"/>
                </a:lnTo>
                <a:lnTo>
                  <a:pt x="2" y="79"/>
                </a:lnTo>
                <a:lnTo>
                  <a:pt x="1" y="64"/>
                </a:lnTo>
                <a:lnTo>
                  <a:pt x="0" y="47"/>
                </a:lnTo>
                <a:lnTo>
                  <a:pt x="1" y="30"/>
                </a:lnTo>
                <a:lnTo>
                  <a:pt x="3" y="14"/>
                </a:lnTo>
                <a:lnTo>
                  <a:pt x="9" y="0"/>
                </a:lnTo>
                <a:lnTo>
                  <a:pt x="27" y="0"/>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82" name="Freeform 178">
            <a:extLst>
              <a:ext uri="{FF2B5EF4-FFF2-40B4-BE49-F238E27FC236}">
                <a16:creationId xmlns:a16="http://schemas.microsoft.com/office/drawing/2014/main" id="{6DBE3553-35F7-F09A-DB79-67454974D4C0}"/>
              </a:ext>
            </a:extLst>
          </p:cNvPr>
          <p:cNvSpPr>
            <a:spLocks/>
          </p:cNvSpPr>
          <p:nvPr/>
        </p:nvSpPr>
        <p:spPr bwMode="auto">
          <a:xfrm>
            <a:off x="2370138" y="3243263"/>
            <a:ext cx="26987" cy="130175"/>
          </a:xfrm>
          <a:custGeom>
            <a:avLst/>
            <a:gdLst>
              <a:gd name="T0" fmla="*/ 6 w 17"/>
              <a:gd name="T1" fmla="*/ 2 h 82"/>
              <a:gd name="T2" fmla="*/ 6 w 17"/>
              <a:gd name="T3" fmla="*/ 4 h 82"/>
              <a:gd name="T4" fmla="*/ 4 w 17"/>
              <a:gd name="T5" fmla="*/ 8 h 82"/>
              <a:gd name="T6" fmla="*/ 2 w 17"/>
              <a:gd name="T7" fmla="*/ 15 h 82"/>
              <a:gd name="T8" fmla="*/ 1 w 17"/>
              <a:gd name="T9" fmla="*/ 26 h 82"/>
              <a:gd name="T10" fmla="*/ 0 w 17"/>
              <a:gd name="T11" fmla="*/ 38 h 82"/>
              <a:gd name="T12" fmla="*/ 1 w 17"/>
              <a:gd name="T13" fmla="*/ 50 h 82"/>
              <a:gd name="T14" fmla="*/ 2 w 17"/>
              <a:gd name="T15" fmla="*/ 66 h 82"/>
              <a:gd name="T16" fmla="*/ 4 w 17"/>
              <a:gd name="T17" fmla="*/ 82 h 82"/>
              <a:gd name="T18" fmla="*/ 16 w 17"/>
              <a:gd name="T19" fmla="*/ 81 h 82"/>
              <a:gd name="T20" fmla="*/ 16 w 17"/>
              <a:gd name="T21" fmla="*/ 78 h 82"/>
              <a:gd name="T22" fmla="*/ 15 w 17"/>
              <a:gd name="T23" fmla="*/ 73 h 82"/>
              <a:gd name="T24" fmla="*/ 14 w 17"/>
              <a:gd name="T25" fmla="*/ 62 h 82"/>
              <a:gd name="T26" fmla="*/ 13 w 17"/>
              <a:gd name="T27" fmla="*/ 50 h 82"/>
              <a:gd name="T28" fmla="*/ 11 w 17"/>
              <a:gd name="T29" fmla="*/ 38 h 82"/>
              <a:gd name="T30" fmla="*/ 11 w 17"/>
              <a:gd name="T31" fmla="*/ 25 h 82"/>
              <a:gd name="T32" fmla="*/ 14 w 17"/>
              <a:gd name="T33" fmla="*/ 12 h 82"/>
              <a:gd name="T34" fmla="*/ 17 w 17"/>
              <a:gd name="T35" fmla="*/ 1 h 82"/>
              <a:gd name="T36" fmla="*/ 17 w 17"/>
              <a:gd name="T37" fmla="*/ 1 h 82"/>
              <a:gd name="T38" fmla="*/ 17 w 17"/>
              <a:gd name="T39" fmla="*/ 1 h 82"/>
              <a:gd name="T40" fmla="*/ 17 w 17"/>
              <a:gd name="T41" fmla="*/ 1 h 82"/>
              <a:gd name="T42" fmla="*/ 16 w 17"/>
              <a:gd name="T43" fmla="*/ 0 h 82"/>
              <a:gd name="T44" fmla="*/ 15 w 17"/>
              <a:gd name="T45" fmla="*/ 0 h 82"/>
              <a:gd name="T46" fmla="*/ 13 w 17"/>
              <a:gd name="T47" fmla="*/ 1 h 82"/>
              <a:gd name="T48" fmla="*/ 9 w 17"/>
              <a:gd name="T49" fmla="*/ 1 h 82"/>
              <a:gd name="T50" fmla="*/ 6 w 17"/>
              <a:gd name="T51" fmla="*/ 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 h="82">
                <a:moveTo>
                  <a:pt x="6" y="2"/>
                </a:moveTo>
                <a:lnTo>
                  <a:pt x="6" y="4"/>
                </a:lnTo>
                <a:lnTo>
                  <a:pt x="4" y="8"/>
                </a:lnTo>
                <a:lnTo>
                  <a:pt x="2" y="15"/>
                </a:lnTo>
                <a:lnTo>
                  <a:pt x="1" y="26"/>
                </a:lnTo>
                <a:lnTo>
                  <a:pt x="0" y="38"/>
                </a:lnTo>
                <a:lnTo>
                  <a:pt x="1" y="50"/>
                </a:lnTo>
                <a:lnTo>
                  <a:pt x="2" y="66"/>
                </a:lnTo>
                <a:lnTo>
                  <a:pt x="4" y="82"/>
                </a:lnTo>
                <a:lnTo>
                  <a:pt x="16" y="81"/>
                </a:lnTo>
                <a:lnTo>
                  <a:pt x="16" y="78"/>
                </a:lnTo>
                <a:lnTo>
                  <a:pt x="15" y="73"/>
                </a:lnTo>
                <a:lnTo>
                  <a:pt x="14" y="62"/>
                </a:lnTo>
                <a:lnTo>
                  <a:pt x="13" y="50"/>
                </a:lnTo>
                <a:lnTo>
                  <a:pt x="11" y="38"/>
                </a:lnTo>
                <a:lnTo>
                  <a:pt x="11" y="25"/>
                </a:lnTo>
                <a:lnTo>
                  <a:pt x="14" y="12"/>
                </a:lnTo>
                <a:lnTo>
                  <a:pt x="17" y="1"/>
                </a:lnTo>
                <a:lnTo>
                  <a:pt x="17" y="1"/>
                </a:lnTo>
                <a:lnTo>
                  <a:pt x="17" y="1"/>
                </a:lnTo>
                <a:lnTo>
                  <a:pt x="17" y="1"/>
                </a:lnTo>
                <a:lnTo>
                  <a:pt x="16" y="0"/>
                </a:lnTo>
                <a:lnTo>
                  <a:pt x="15" y="0"/>
                </a:lnTo>
                <a:lnTo>
                  <a:pt x="13" y="1"/>
                </a:lnTo>
                <a:lnTo>
                  <a:pt x="9" y="1"/>
                </a:lnTo>
                <a:lnTo>
                  <a:pt x="6" y="2"/>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83" name="Freeform 179">
            <a:extLst>
              <a:ext uri="{FF2B5EF4-FFF2-40B4-BE49-F238E27FC236}">
                <a16:creationId xmlns:a16="http://schemas.microsoft.com/office/drawing/2014/main" id="{FB2F6F42-A3D4-3BB1-AEE2-84DA806BC0E6}"/>
              </a:ext>
            </a:extLst>
          </p:cNvPr>
          <p:cNvSpPr>
            <a:spLocks/>
          </p:cNvSpPr>
          <p:nvPr/>
        </p:nvSpPr>
        <p:spPr bwMode="auto">
          <a:xfrm>
            <a:off x="2371725" y="3252788"/>
            <a:ext cx="22225" cy="109537"/>
          </a:xfrm>
          <a:custGeom>
            <a:avLst/>
            <a:gdLst>
              <a:gd name="T0" fmla="*/ 5 w 14"/>
              <a:gd name="T1" fmla="*/ 1 h 69"/>
              <a:gd name="T2" fmla="*/ 5 w 14"/>
              <a:gd name="T3" fmla="*/ 2 h 69"/>
              <a:gd name="T4" fmla="*/ 3 w 14"/>
              <a:gd name="T5" fmla="*/ 7 h 69"/>
              <a:gd name="T6" fmla="*/ 2 w 14"/>
              <a:gd name="T7" fmla="*/ 13 h 69"/>
              <a:gd name="T8" fmla="*/ 1 w 14"/>
              <a:gd name="T9" fmla="*/ 21 h 69"/>
              <a:gd name="T10" fmla="*/ 0 w 14"/>
              <a:gd name="T11" fmla="*/ 32 h 69"/>
              <a:gd name="T12" fmla="*/ 0 w 14"/>
              <a:gd name="T13" fmla="*/ 43 h 69"/>
              <a:gd name="T14" fmla="*/ 1 w 14"/>
              <a:gd name="T15" fmla="*/ 56 h 69"/>
              <a:gd name="T16" fmla="*/ 3 w 14"/>
              <a:gd name="T17" fmla="*/ 69 h 69"/>
              <a:gd name="T18" fmla="*/ 14 w 14"/>
              <a:gd name="T19" fmla="*/ 69 h 69"/>
              <a:gd name="T20" fmla="*/ 13 w 14"/>
              <a:gd name="T21" fmla="*/ 67 h 69"/>
              <a:gd name="T22" fmla="*/ 13 w 14"/>
              <a:gd name="T23" fmla="*/ 61 h 69"/>
              <a:gd name="T24" fmla="*/ 12 w 14"/>
              <a:gd name="T25" fmla="*/ 53 h 69"/>
              <a:gd name="T26" fmla="*/ 10 w 14"/>
              <a:gd name="T27" fmla="*/ 43 h 69"/>
              <a:gd name="T28" fmla="*/ 9 w 14"/>
              <a:gd name="T29" fmla="*/ 32 h 69"/>
              <a:gd name="T30" fmla="*/ 9 w 14"/>
              <a:gd name="T31" fmla="*/ 20 h 69"/>
              <a:gd name="T32" fmla="*/ 12 w 14"/>
              <a:gd name="T33" fmla="*/ 9 h 69"/>
              <a:gd name="T34" fmla="*/ 14 w 14"/>
              <a:gd name="T35" fmla="*/ 1 h 69"/>
              <a:gd name="T36" fmla="*/ 14 w 14"/>
              <a:gd name="T37" fmla="*/ 1 h 69"/>
              <a:gd name="T38" fmla="*/ 14 w 14"/>
              <a:gd name="T39" fmla="*/ 1 h 69"/>
              <a:gd name="T40" fmla="*/ 14 w 14"/>
              <a:gd name="T41" fmla="*/ 0 h 69"/>
              <a:gd name="T42" fmla="*/ 14 w 14"/>
              <a:gd name="T43" fmla="*/ 0 h 69"/>
              <a:gd name="T44" fmla="*/ 13 w 14"/>
              <a:gd name="T45" fmla="*/ 0 h 69"/>
              <a:gd name="T46" fmla="*/ 10 w 14"/>
              <a:gd name="T47" fmla="*/ 0 h 69"/>
              <a:gd name="T48" fmla="*/ 8 w 14"/>
              <a:gd name="T49" fmla="*/ 1 h 69"/>
              <a:gd name="T50" fmla="*/ 5 w 14"/>
              <a:gd name="T51" fmla="*/ 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 h="69">
                <a:moveTo>
                  <a:pt x="5" y="1"/>
                </a:moveTo>
                <a:lnTo>
                  <a:pt x="5" y="2"/>
                </a:lnTo>
                <a:lnTo>
                  <a:pt x="3" y="7"/>
                </a:lnTo>
                <a:lnTo>
                  <a:pt x="2" y="13"/>
                </a:lnTo>
                <a:lnTo>
                  <a:pt x="1" y="21"/>
                </a:lnTo>
                <a:lnTo>
                  <a:pt x="0" y="32"/>
                </a:lnTo>
                <a:lnTo>
                  <a:pt x="0" y="43"/>
                </a:lnTo>
                <a:lnTo>
                  <a:pt x="1" y="56"/>
                </a:lnTo>
                <a:lnTo>
                  <a:pt x="3" y="69"/>
                </a:lnTo>
                <a:lnTo>
                  <a:pt x="14" y="69"/>
                </a:lnTo>
                <a:lnTo>
                  <a:pt x="13" y="67"/>
                </a:lnTo>
                <a:lnTo>
                  <a:pt x="13" y="61"/>
                </a:lnTo>
                <a:lnTo>
                  <a:pt x="12" y="53"/>
                </a:lnTo>
                <a:lnTo>
                  <a:pt x="10" y="43"/>
                </a:lnTo>
                <a:lnTo>
                  <a:pt x="9" y="32"/>
                </a:lnTo>
                <a:lnTo>
                  <a:pt x="9" y="20"/>
                </a:lnTo>
                <a:lnTo>
                  <a:pt x="12" y="9"/>
                </a:lnTo>
                <a:lnTo>
                  <a:pt x="14" y="1"/>
                </a:lnTo>
                <a:lnTo>
                  <a:pt x="14" y="1"/>
                </a:lnTo>
                <a:lnTo>
                  <a:pt x="14" y="1"/>
                </a:lnTo>
                <a:lnTo>
                  <a:pt x="14" y="0"/>
                </a:lnTo>
                <a:lnTo>
                  <a:pt x="14" y="0"/>
                </a:lnTo>
                <a:lnTo>
                  <a:pt x="13" y="0"/>
                </a:lnTo>
                <a:lnTo>
                  <a:pt x="10" y="0"/>
                </a:lnTo>
                <a:lnTo>
                  <a:pt x="8" y="1"/>
                </a:lnTo>
                <a:lnTo>
                  <a:pt x="5" y="1"/>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84" name="Freeform 180">
            <a:extLst>
              <a:ext uri="{FF2B5EF4-FFF2-40B4-BE49-F238E27FC236}">
                <a16:creationId xmlns:a16="http://schemas.microsoft.com/office/drawing/2014/main" id="{6C8D1786-E414-7719-289E-120BA1CC36A7}"/>
              </a:ext>
            </a:extLst>
          </p:cNvPr>
          <p:cNvSpPr>
            <a:spLocks/>
          </p:cNvSpPr>
          <p:nvPr/>
        </p:nvSpPr>
        <p:spPr bwMode="auto">
          <a:xfrm>
            <a:off x="2373313" y="3262313"/>
            <a:ext cx="19050" cy="90487"/>
          </a:xfrm>
          <a:custGeom>
            <a:avLst/>
            <a:gdLst>
              <a:gd name="T0" fmla="*/ 4 w 12"/>
              <a:gd name="T1" fmla="*/ 1 h 57"/>
              <a:gd name="T2" fmla="*/ 2 w 12"/>
              <a:gd name="T3" fmla="*/ 2 h 57"/>
              <a:gd name="T4" fmla="*/ 2 w 12"/>
              <a:gd name="T5" fmla="*/ 5 h 57"/>
              <a:gd name="T6" fmla="*/ 1 w 12"/>
              <a:gd name="T7" fmla="*/ 10 h 57"/>
              <a:gd name="T8" fmla="*/ 0 w 12"/>
              <a:gd name="T9" fmla="*/ 17 h 57"/>
              <a:gd name="T10" fmla="*/ 0 w 12"/>
              <a:gd name="T11" fmla="*/ 26 h 57"/>
              <a:gd name="T12" fmla="*/ 0 w 12"/>
              <a:gd name="T13" fmla="*/ 35 h 57"/>
              <a:gd name="T14" fmla="*/ 1 w 12"/>
              <a:gd name="T15" fmla="*/ 45 h 57"/>
              <a:gd name="T16" fmla="*/ 2 w 12"/>
              <a:gd name="T17" fmla="*/ 57 h 57"/>
              <a:gd name="T18" fmla="*/ 11 w 12"/>
              <a:gd name="T19" fmla="*/ 56 h 57"/>
              <a:gd name="T20" fmla="*/ 11 w 12"/>
              <a:gd name="T21" fmla="*/ 55 h 57"/>
              <a:gd name="T22" fmla="*/ 9 w 12"/>
              <a:gd name="T23" fmla="*/ 50 h 57"/>
              <a:gd name="T24" fmla="*/ 9 w 12"/>
              <a:gd name="T25" fmla="*/ 43 h 57"/>
              <a:gd name="T26" fmla="*/ 8 w 12"/>
              <a:gd name="T27" fmla="*/ 35 h 57"/>
              <a:gd name="T28" fmla="*/ 7 w 12"/>
              <a:gd name="T29" fmla="*/ 26 h 57"/>
              <a:gd name="T30" fmla="*/ 8 w 12"/>
              <a:gd name="T31" fmla="*/ 16 h 57"/>
              <a:gd name="T32" fmla="*/ 9 w 12"/>
              <a:gd name="T33" fmla="*/ 8 h 57"/>
              <a:gd name="T34" fmla="*/ 12 w 12"/>
              <a:gd name="T35" fmla="*/ 0 h 57"/>
              <a:gd name="T36" fmla="*/ 12 w 12"/>
              <a:gd name="T37" fmla="*/ 0 h 57"/>
              <a:gd name="T38" fmla="*/ 12 w 12"/>
              <a:gd name="T39" fmla="*/ 0 h 57"/>
              <a:gd name="T40" fmla="*/ 12 w 12"/>
              <a:gd name="T41" fmla="*/ 0 h 57"/>
              <a:gd name="T42" fmla="*/ 11 w 12"/>
              <a:gd name="T43" fmla="*/ 0 h 57"/>
              <a:gd name="T44" fmla="*/ 9 w 12"/>
              <a:gd name="T45" fmla="*/ 0 h 57"/>
              <a:gd name="T46" fmla="*/ 8 w 12"/>
              <a:gd name="T47" fmla="*/ 0 h 57"/>
              <a:gd name="T48" fmla="*/ 6 w 12"/>
              <a:gd name="T49" fmla="*/ 0 h 57"/>
              <a:gd name="T50" fmla="*/ 4 w 12"/>
              <a:gd name="T51"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57">
                <a:moveTo>
                  <a:pt x="4" y="1"/>
                </a:moveTo>
                <a:lnTo>
                  <a:pt x="2" y="2"/>
                </a:lnTo>
                <a:lnTo>
                  <a:pt x="2" y="5"/>
                </a:lnTo>
                <a:lnTo>
                  <a:pt x="1" y="10"/>
                </a:lnTo>
                <a:lnTo>
                  <a:pt x="0" y="17"/>
                </a:lnTo>
                <a:lnTo>
                  <a:pt x="0" y="26"/>
                </a:lnTo>
                <a:lnTo>
                  <a:pt x="0" y="35"/>
                </a:lnTo>
                <a:lnTo>
                  <a:pt x="1" y="45"/>
                </a:lnTo>
                <a:lnTo>
                  <a:pt x="2" y="57"/>
                </a:lnTo>
                <a:lnTo>
                  <a:pt x="11" y="56"/>
                </a:lnTo>
                <a:lnTo>
                  <a:pt x="11" y="55"/>
                </a:lnTo>
                <a:lnTo>
                  <a:pt x="9" y="50"/>
                </a:lnTo>
                <a:lnTo>
                  <a:pt x="9" y="43"/>
                </a:lnTo>
                <a:lnTo>
                  <a:pt x="8" y="35"/>
                </a:lnTo>
                <a:lnTo>
                  <a:pt x="7" y="26"/>
                </a:lnTo>
                <a:lnTo>
                  <a:pt x="8" y="16"/>
                </a:lnTo>
                <a:lnTo>
                  <a:pt x="9" y="8"/>
                </a:lnTo>
                <a:lnTo>
                  <a:pt x="12" y="0"/>
                </a:lnTo>
                <a:lnTo>
                  <a:pt x="12" y="0"/>
                </a:lnTo>
                <a:lnTo>
                  <a:pt x="12" y="0"/>
                </a:lnTo>
                <a:lnTo>
                  <a:pt x="12" y="0"/>
                </a:lnTo>
                <a:lnTo>
                  <a:pt x="11" y="0"/>
                </a:lnTo>
                <a:lnTo>
                  <a:pt x="9" y="0"/>
                </a:lnTo>
                <a:lnTo>
                  <a:pt x="8" y="0"/>
                </a:lnTo>
                <a:lnTo>
                  <a:pt x="6" y="0"/>
                </a:lnTo>
                <a:lnTo>
                  <a:pt x="4" y="1"/>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85" name="Freeform 181">
            <a:extLst>
              <a:ext uri="{FF2B5EF4-FFF2-40B4-BE49-F238E27FC236}">
                <a16:creationId xmlns:a16="http://schemas.microsoft.com/office/drawing/2014/main" id="{5512799B-4E5F-801A-4957-32B920F7236A}"/>
              </a:ext>
            </a:extLst>
          </p:cNvPr>
          <p:cNvSpPr>
            <a:spLocks/>
          </p:cNvSpPr>
          <p:nvPr/>
        </p:nvSpPr>
        <p:spPr bwMode="auto">
          <a:xfrm>
            <a:off x="2373313" y="3270250"/>
            <a:ext cx="14287" cy="71438"/>
          </a:xfrm>
          <a:custGeom>
            <a:avLst/>
            <a:gdLst>
              <a:gd name="T0" fmla="*/ 4 w 9"/>
              <a:gd name="T1" fmla="*/ 1 h 45"/>
              <a:gd name="T2" fmla="*/ 2 w 9"/>
              <a:gd name="T3" fmla="*/ 2 h 45"/>
              <a:gd name="T4" fmla="*/ 2 w 9"/>
              <a:gd name="T5" fmla="*/ 4 h 45"/>
              <a:gd name="T6" fmla="*/ 1 w 9"/>
              <a:gd name="T7" fmla="*/ 9 h 45"/>
              <a:gd name="T8" fmla="*/ 1 w 9"/>
              <a:gd name="T9" fmla="*/ 14 h 45"/>
              <a:gd name="T10" fmla="*/ 0 w 9"/>
              <a:gd name="T11" fmla="*/ 21 h 45"/>
              <a:gd name="T12" fmla="*/ 0 w 9"/>
              <a:gd name="T13" fmla="*/ 28 h 45"/>
              <a:gd name="T14" fmla="*/ 1 w 9"/>
              <a:gd name="T15" fmla="*/ 37 h 45"/>
              <a:gd name="T16" fmla="*/ 2 w 9"/>
              <a:gd name="T17" fmla="*/ 45 h 45"/>
              <a:gd name="T18" fmla="*/ 9 w 9"/>
              <a:gd name="T19" fmla="*/ 45 h 45"/>
              <a:gd name="T20" fmla="*/ 9 w 9"/>
              <a:gd name="T21" fmla="*/ 44 h 45"/>
              <a:gd name="T22" fmla="*/ 8 w 9"/>
              <a:gd name="T23" fmla="*/ 40 h 45"/>
              <a:gd name="T24" fmla="*/ 7 w 9"/>
              <a:gd name="T25" fmla="*/ 35 h 45"/>
              <a:gd name="T26" fmla="*/ 7 w 9"/>
              <a:gd name="T27" fmla="*/ 28 h 45"/>
              <a:gd name="T28" fmla="*/ 6 w 9"/>
              <a:gd name="T29" fmla="*/ 21 h 45"/>
              <a:gd name="T30" fmla="*/ 7 w 9"/>
              <a:gd name="T31" fmla="*/ 14 h 45"/>
              <a:gd name="T32" fmla="*/ 7 w 9"/>
              <a:gd name="T33" fmla="*/ 7 h 45"/>
              <a:gd name="T34" fmla="*/ 9 w 9"/>
              <a:gd name="T35" fmla="*/ 1 h 45"/>
              <a:gd name="T36" fmla="*/ 9 w 9"/>
              <a:gd name="T37" fmla="*/ 1 h 45"/>
              <a:gd name="T38" fmla="*/ 9 w 9"/>
              <a:gd name="T39" fmla="*/ 1 h 45"/>
              <a:gd name="T40" fmla="*/ 9 w 9"/>
              <a:gd name="T41" fmla="*/ 1 h 45"/>
              <a:gd name="T42" fmla="*/ 9 w 9"/>
              <a:gd name="T43" fmla="*/ 0 h 45"/>
              <a:gd name="T44" fmla="*/ 8 w 9"/>
              <a:gd name="T45" fmla="*/ 0 h 45"/>
              <a:gd name="T46" fmla="*/ 7 w 9"/>
              <a:gd name="T47" fmla="*/ 1 h 45"/>
              <a:gd name="T48" fmla="*/ 6 w 9"/>
              <a:gd name="T49" fmla="*/ 1 h 45"/>
              <a:gd name="T50" fmla="*/ 4 w 9"/>
              <a:gd name="T51"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 h="45">
                <a:moveTo>
                  <a:pt x="4" y="1"/>
                </a:moveTo>
                <a:lnTo>
                  <a:pt x="2" y="2"/>
                </a:lnTo>
                <a:lnTo>
                  <a:pt x="2" y="4"/>
                </a:lnTo>
                <a:lnTo>
                  <a:pt x="1" y="9"/>
                </a:lnTo>
                <a:lnTo>
                  <a:pt x="1" y="14"/>
                </a:lnTo>
                <a:lnTo>
                  <a:pt x="0" y="21"/>
                </a:lnTo>
                <a:lnTo>
                  <a:pt x="0" y="28"/>
                </a:lnTo>
                <a:lnTo>
                  <a:pt x="1" y="37"/>
                </a:lnTo>
                <a:lnTo>
                  <a:pt x="2" y="45"/>
                </a:lnTo>
                <a:lnTo>
                  <a:pt x="9" y="45"/>
                </a:lnTo>
                <a:lnTo>
                  <a:pt x="9" y="44"/>
                </a:lnTo>
                <a:lnTo>
                  <a:pt x="8" y="40"/>
                </a:lnTo>
                <a:lnTo>
                  <a:pt x="7" y="35"/>
                </a:lnTo>
                <a:lnTo>
                  <a:pt x="7" y="28"/>
                </a:lnTo>
                <a:lnTo>
                  <a:pt x="6" y="21"/>
                </a:lnTo>
                <a:lnTo>
                  <a:pt x="7" y="14"/>
                </a:lnTo>
                <a:lnTo>
                  <a:pt x="7" y="7"/>
                </a:lnTo>
                <a:lnTo>
                  <a:pt x="9" y="1"/>
                </a:lnTo>
                <a:lnTo>
                  <a:pt x="9" y="1"/>
                </a:lnTo>
                <a:lnTo>
                  <a:pt x="9" y="1"/>
                </a:lnTo>
                <a:lnTo>
                  <a:pt x="9" y="1"/>
                </a:lnTo>
                <a:lnTo>
                  <a:pt x="9" y="0"/>
                </a:lnTo>
                <a:lnTo>
                  <a:pt x="8" y="0"/>
                </a:lnTo>
                <a:lnTo>
                  <a:pt x="7" y="1"/>
                </a:lnTo>
                <a:lnTo>
                  <a:pt x="6" y="1"/>
                </a:lnTo>
                <a:lnTo>
                  <a:pt x="4"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86" name="Freeform 182">
            <a:extLst>
              <a:ext uri="{FF2B5EF4-FFF2-40B4-BE49-F238E27FC236}">
                <a16:creationId xmlns:a16="http://schemas.microsoft.com/office/drawing/2014/main" id="{0997C5A2-AB72-11F7-2BF4-BB77726B864A}"/>
              </a:ext>
            </a:extLst>
          </p:cNvPr>
          <p:cNvSpPr>
            <a:spLocks/>
          </p:cNvSpPr>
          <p:nvPr/>
        </p:nvSpPr>
        <p:spPr bwMode="auto">
          <a:xfrm>
            <a:off x="2374900" y="3278188"/>
            <a:ext cx="11113" cy="53975"/>
          </a:xfrm>
          <a:custGeom>
            <a:avLst/>
            <a:gdLst>
              <a:gd name="T0" fmla="*/ 3 w 7"/>
              <a:gd name="T1" fmla="*/ 2 h 34"/>
              <a:gd name="T2" fmla="*/ 1 w 7"/>
              <a:gd name="T3" fmla="*/ 2 h 34"/>
              <a:gd name="T4" fmla="*/ 1 w 7"/>
              <a:gd name="T5" fmla="*/ 4 h 34"/>
              <a:gd name="T6" fmla="*/ 0 w 7"/>
              <a:gd name="T7" fmla="*/ 6 h 34"/>
              <a:gd name="T8" fmla="*/ 0 w 7"/>
              <a:gd name="T9" fmla="*/ 11 h 34"/>
              <a:gd name="T10" fmla="*/ 0 w 7"/>
              <a:gd name="T11" fmla="*/ 16 h 34"/>
              <a:gd name="T12" fmla="*/ 0 w 7"/>
              <a:gd name="T13" fmla="*/ 21 h 34"/>
              <a:gd name="T14" fmla="*/ 0 w 7"/>
              <a:gd name="T15" fmla="*/ 27 h 34"/>
              <a:gd name="T16" fmla="*/ 1 w 7"/>
              <a:gd name="T17" fmla="*/ 34 h 34"/>
              <a:gd name="T18" fmla="*/ 6 w 7"/>
              <a:gd name="T19" fmla="*/ 34 h 34"/>
              <a:gd name="T20" fmla="*/ 6 w 7"/>
              <a:gd name="T21" fmla="*/ 33 h 34"/>
              <a:gd name="T22" fmla="*/ 6 w 7"/>
              <a:gd name="T23" fmla="*/ 30 h 34"/>
              <a:gd name="T24" fmla="*/ 5 w 7"/>
              <a:gd name="T25" fmla="*/ 26 h 34"/>
              <a:gd name="T26" fmla="*/ 5 w 7"/>
              <a:gd name="T27" fmla="*/ 21 h 34"/>
              <a:gd name="T28" fmla="*/ 5 w 7"/>
              <a:gd name="T29" fmla="*/ 16 h 34"/>
              <a:gd name="T30" fmla="*/ 5 w 7"/>
              <a:gd name="T31" fmla="*/ 11 h 34"/>
              <a:gd name="T32" fmla="*/ 5 w 7"/>
              <a:gd name="T33" fmla="*/ 5 h 34"/>
              <a:gd name="T34" fmla="*/ 7 w 7"/>
              <a:gd name="T35" fmla="*/ 2 h 34"/>
              <a:gd name="T36" fmla="*/ 7 w 7"/>
              <a:gd name="T37" fmla="*/ 2 h 34"/>
              <a:gd name="T38" fmla="*/ 7 w 7"/>
              <a:gd name="T39" fmla="*/ 0 h 34"/>
              <a:gd name="T40" fmla="*/ 6 w 7"/>
              <a:gd name="T41" fmla="*/ 0 h 34"/>
              <a:gd name="T42" fmla="*/ 6 w 7"/>
              <a:gd name="T43" fmla="*/ 0 h 34"/>
              <a:gd name="T44" fmla="*/ 6 w 7"/>
              <a:gd name="T45" fmla="*/ 0 h 34"/>
              <a:gd name="T46" fmla="*/ 5 w 7"/>
              <a:gd name="T47" fmla="*/ 0 h 34"/>
              <a:gd name="T48" fmla="*/ 4 w 7"/>
              <a:gd name="T49" fmla="*/ 0 h 34"/>
              <a:gd name="T50" fmla="*/ 3 w 7"/>
              <a:gd name="T5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 h="34">
                <a:moveTo>
                  <a:pt x="3" y="2"/>
                </a:moveTo>
                <a:lnTo>
                  <a:pt x="1" y="2"/>
                </a:lnTo>
                <a:lnTo>
                  <a:pt x="1" y="4"/>
                </a:lnTo>
                <a:lnTo>
                  <a:pt x="0" y="6"/>
                </a:lnTo>
                <a:lnTo>
                  <a:pt x="0" y="11"/>
                </a:lnTo>
                <a:lnTo>
                  <a:pt x="0" y="16"/>
                </a:lnTo>
                <a:lnTo>
                  <a:pt x="0" y="21"/>
                </a:lnTo>
                <a:lnTo>
                  <a:pt x="0" y="27"/>
                </a:lnTo>
                <a:lnTo>
                  <a:pt x="1" y="34"/>
                </a:lnTo>
                <a:lnTo>
                  <a:pt x="6" y="34"/>
                </a:lnTo>
                <a:lnTo>
                  <a:pt x="6" y="33"/>
                </a:lnTo>
                <a:lnTo>
                  <a:pt x="6" y="30"/>
                </a:lnTo>
                <a:lnTo>
                  <a:pt x="5" y="26"/>
                </a:lnTo>
                <a:lnTo>
                  <a:pt x="5" y="21"/>
                </a:lnTo>
                <a:lnTo>
                  <a:pt x="5" y="16"/>
                </a:lnTo>
                <a:lnTo>
                  <a:pt x="5" y="11"/>
                </a:lnTo>
                <a:lnTo>
                  <a:pt x="5" y="5"/>
                </a:lnTo>
                <a:lnTo>
                  <a:pt x="7" y="2"/>
                </a:lnTo>
                <a:lnTo>
                  <a:pt x="7" y="2"/>
                </a:lnTo>
                <a:lnTo>
                  <a:pt x="7" y="0"/>
                </a:lnTo>
                <a:lnTo>
                  <a:pt x="6" y="0"/>
                </a:lnTo>
                <a:lnTo>
                  <a:pt x="6" y="0"/>
                </a:lnTo>
                <a:lnTo>
                  <a:pt x="6" y="0"/>
                </a:lnTo>
                <a:lnTo>
                  <a:pt x="5" y="0"/>
                </a:lnTo>
                <a:lnTo>
                  <a:pt x="4" y="0"/>
                </a:lnTo>
                <a:lnTo>
                  <a:pt x="3" y="2"/>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87" name="Freeform 183">
            <a:extLst>
              <a:ext uri="{FF2B5EF4-FFF2-40B4-BE49-F238E27FC236}">
                <a16:creationId xmlns:a16="http://schemas.microsoft.com/office/drawing/2014/main" id="{FE18FCB1-43D1-AD00-917E-F51BF23D7F38}"/>
              </a:ext>
            </a:extLst>
          </p:cNvPr>
          <p:cNvSpPr>
            <a:spLocks/>
          </p:cNvSpPr>
          <p:nvPr/>
        </p:nvSpPr>
        <p:spPr bwMode="auto">
          <a:xfrm>
            <a:off x="2527300" y="3227388"/>
            <a:ext cx="36513" cy="144462"/>
          </a:xfrm>
          <a:custGeom>
            <a:avLst/>
            <a:gdLst>
              <a:gd name="T0" fmla="*/ 23 w 23"/>
              <a:gd name="T1" fmla="*/ 1 h 91"/>
              <a:gd name="T2" fmla="*/ 22 w 23"/>
              <a:gd name="T3" fmla="*/ 1 h 91"/>
              <a:gd name="T4" fmla="*/ 21 w 23"/>
              <a:gd name="T5" fmla="*/ 3 h 91"/>
              <a:gd name="T6" fmla="*/ 19 w 23"/>
              <a:gd name="T7" fmla="*/ 8 h 91"/>
              <a:gd name="T8" fmla="*/ 16 w 23"/>
              <a:gd name="T9" fmla="*/ 16 h 91"/>
              <a:gd name="T10" fmla="*/ 15 w 23"/>
              <a:gd name="T11" fmla="*/ 28 h 91"/>
              <a:gd name="T12" fmla="*/ 14 w 23"/>
              <a:gd name="T13" fmla="*/ 43 h 91"/>
              <a:gd name="T14" fmla="*/ 15 w 23"/>
              <a:gd name="T15" fmla="*/ 64 h 91"/>
              <a:gd name="T16" fmla="*/ 17 w 23"/>
              <a:gd name="T17" fmla="*/ 91 h 91"/>
              <a:gd name="T18" fmla="*/ 5 w 23"/>
              <a:gd name="T19" fmla="*/ 91 h 91"/>
              <a:gd name="T20" fmla="*/ 3 w 23"/>
              <a:gd name="T21" fmla="*/ 87 h 91"/>
              <a:gd name="T22" fmla="*/ 2 w 23"/>
              <a:gd name="T23" fmla="*/ 80 h 91"/>
              <a:gd name="T24" fmla="*/ 1 w 23"/>
              <a:gd name="T25" fmla="*/ 70 h 91"/>
              <a:gd name="T26" fmla="*/ 0 w 23"/>
              <a:gd name="T27" fmla="*/ 56 h 91"/>
              <a:gd name="T28" fmla="*/ 0 w 23"/>
              <a:gd name="T29" fmla="*/ 42 h 91"/>
              <a:gd name="T30" fmla="*/ 1 w 23"/>
              <a:gd name="T31" fmla="*/ 27 h 91"/>
              <a:gd name="T32" fmla="*/ 3 w 23"/>
              <a:gd name="T33" fmla="*/ 12 h 91"/>
              <a:gd name="T34" fmla="*/ 7 w 23"/>
              <a:gd name="T35" fmla="*/ 0 h 91"/>
              <a:gd name="T36" fmla="*/ 23 w 23"/>
              <a:gd name="T37" fmla="*/ 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 h="91">
                <a:moveTo>
                  <a:pt x="23" y="1"/>
                </a:moveTo>
                <a:lnTo>
                  <a:pt x="22" y="1"/>
                </a:lnTo>
                <a:lnTo>
                  <a:pt x="21" y="3"/>
                </a:lnTo>
                <a:lnTo>
                  <a:pt x="19" y="8"/>
                </a:lnTo>
                <a:lnTo>
                  <a:pt x="16" y="16"/>
                </a:lnTo>
                <a:lnTo>
                  <a:pt x="15" y="28"/>
                </a:lnTo>
                <a:lnTo>
                  <a:pt x="14" y="43"/>
                </a:lnTo>
                <a:lnTo>
                  <a:pt x="15" y="64"/>
                </a:lnTo>
                <a:lnTo>
                  <a:pt x="17" y="91"/>
                </a:lnTo>
                <a:lnTo>
                  <a:pt x="5" y="91"/>
                </a:lnTo>
                <a:lnTo>
                  <a:pt x="3" y="87"/>
                </a:lnTo>
                <a:lnTo>
                  <a:pt x="2" y="80"/>
                </a:lnTo>
                <a:lnTo>
                  <a:pt x="1" y="70"/>
                </a:lnTo>
                <a:lnTo>
                  <a:pt x="0" y="56"/>
                </a:lnTo>
                <a:lnTo>
                  <a:pt x="0" y="42"/>
                </a:lnTo>
                <a:lnTo>
                  <a:pt x="1" y="27"/>
                </a:lnTo>
                <a:lnTo>
                  <a:pt x="3" y="12"/>
                </a:lnTo>
                <a:lnTo>
                  <a:pt x="7" y="0"/>
                </a:lnTo>
                <a:lnTo>
                  <a:pt x="23" y="1"/>
                </a:lnTo>
                <a:close/>
              </a:path>
            </a:pathLst>
          </a:custGeom>
          <a:solidFill>
            <a:srgbClr val="59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88" name="Freeform 184">
            <a:extLst>
              <a:ext uri="{FF2B5EF4-FFF2-40B4-BE49-F238E27FC236}">
                <a16:creationId xmlns:a16="http://schemas.microsoft.com/office/drawing/2014/main" id="{201BF837-3ADA-C55A-DBC7-92FE0341FF78}"/>
              </a:ext>
            </a:extLst>
          </p:cNvPr>
          <p:cNvSpPr>
            <a:spLocks/>
          </p:cNvSpPr>
          <p:nvPr/>
        </p:nvSpPr>
        <p:spPr bwMode="auto">
          <a:xfrm>
            <a:off x="2528888" y="3238500"/>
            <a:ext cx="30162" cy="122238"/>
          </a:xfrm>
          <a:custGeom>
            <a:avLst/>
            <a:gdLst>
              <a:gd name="T0" fmla="*/ 19 w 19"/>
              <a:gd name="T1" fmla="*/ 0 h 77"/>
              <a:gd name="T2" fmla="*/ 19 w 19"/>
              <a:gd name="T3" fmla="*/ 1 h 77"/>
              <a:gd name="T4" fmla="*/ 18 w 19"/>
              <a:gd name="T5" fmla="*/ 2 h 77"/>
              <a:gd name="T6" fmla="*/ 16 w 19"/>
              <a:gd name="T7" fmla="*/ 7 h 77"/>
              <a:gd name="T8" fmla="*/ 14 w 19"/>
              <a:gd name="T9" fmla="*/ 12 h 77"/>
              <a:gd name="T10" fmla="*/ 13 w 19"/>
              <a:gd name="T11" fmla="*/ 23 h 77"/>
              <a:gd name="T12" fmla="*/ 12 w 19"/>
              <a:gd name="T13" fmla="*/ 36 h 77"/>
              <a:gd name="T14" fmla="*/ 13 w 19"/>
              <a:gd name="T15" fmla="*/ 53 h 77"/>
              <a:gd name="T16" fmla="*/ 14 w 19"/>
              <a:gd name="T17" fmla="*/ 77 h 77"/>
              <a:gd name="T18" fmla="*/ 4 w 19"/>
              <a:gd name="T19" fmla="*/ 77 h 77"/>
              <a:gd name="T20" fmla="*/ 4 w 19"/>
              <a:gd name="T21" fmla="*/ 74 h 77"/>
              <a:gd name="T22" fmla="*/ 2 w 19"/>
              <a:gd name="T23" fmla="*/ 69 h 77"/>
              <a:gd name="T24" fmla="*/ 1 w 19"/>
              <a:gd name="T25" fmla="*/ 59 h 77"/>
              <a:gd name="T26" fmla="*/ 0 w 19"/>
              <a:gd name="T27" fmla="*/ 48 h 77"/>
              <a:gd name="T28" fmla="*/ 0 w 19"/>
              <a:gd name="T29" fmla="*/ 35 h 77"/>
              <a:gd name="T30" fmla="*/ 0 w 19"/>
              <a:gd name="T31" fmla="*/ 22 h 77"/>
              <a:gd name="T32" fmla="*/ 2 w 19"/>
              <a:gd name="T33" fmla="*/ 10 h 77"/>
              <a:gd name="T34" fmla="*/ 6 w 19"/>
              <a:gd name="T35" fmla="*/ 0 h 77"/>
              <a:gd name="T36" fmla="*/ 19 w 19"/>
              <a:gd name="T3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77">
                <a:moveTo>
                  <a:pt x="19" y="0"/>
                </a:moveTo>
                <a:lnTo>
                  <a:pt x="19" y="1"/>
                </a:lnTo>
                <a:lnTo>
                  <a:pt x="18" y="2"/>
                </a:lnTo>
                <a:lnTo>
                  <a:pt x="16" y="7"/>
                </a:lnTo>
                <a:lnTo>
                  <a:pt x="14" y="12"/>
                </a:lnTo>
                <a:lnTo>
                  <a:pt x="13" y="23"/>
                </a:lnTo>
                <a:lnTo>
                  <a:pt x="12" y="36"/>
                </a:lnTo>
                <a:lnTo>
                  <a:pt x="13" y="53"/>
                </a:lnTo>
                <a:lnTo>
                  <a:pt x="14" y="77"/>
                </a:lnTo>
                <a:lnTo>
                  <a:pt x="4" y="77"/>
                </a:lnTo>
                <a:lnTo>
                  <a:pt x="4" y="74"/>
                </a:lnTo>
                <a:lnTo>
                  <a:pt x="2" y="69"/>
                </a:lnTo>
                <a:lnTo>
                  <a:pt x="1" y="59"/>
                </a:lnTo>
                <a:lnTo>
                  <a:pt x="0" y="48"/>
                </a:lnTo>
                <a:lnTo>
                  <a:pt x="0" y="35"/>
                </a:lnTo>
                <a:lnTo>
                  <a:pt x="0" y="22"/>
                </a:lnTo>
                <a:lnTo>
                  <a:pt x="2" y="10"/>
                </a:lnTo>
                <a:lnTo>
                  <a:pt x="6" y="0"/>
                </a:lnTo>
                <a:lnTo>
                  <a:pt x="19" y="0"/>
                </a:lnTo>
                <a:close/>
              </a:path>
            </a:pathLst>
          </a:custGeom>
          <a:solidFill>
            <a:srgbClr val="72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89" name="Freeform 185">
            <a:extLst>
              <a:ext uri="{FF2B5EF4-FFF2-40B4-BE49-F238E27FC236}">
                <a16:creationId xmlns:a16="http://schemas.microsoft.com/office/drawing/2014/main" id="{6E3BED85-E595-4B13-8EB8-100FA1772D98}"/>
              </a:ext>
            </a:extLst>
          </p:cNvPr>
          <p:cNvSpPr>
            <a:spLocks/>
          </p:cNvSpPr>
          <p:nvPr/>
        </p:nvSpPr>
        <p:spPr bwMode="auto">
          <a:xfrm>
            <a:off x="2530475" y="3246438"/>
            <a:ext cx="23813" cy="103187"/>
          </a:xfrm>
          <a:custGeom>
            <a:avLst/>
            <a:gdLst>
              <a:gd name="T0" fmla="*/ 15 w 15"/>
              <a:gd name="T1" fmla="*/ 0 h 65"/>
              <a:gd name="T2" fmla="*/ 15 w 15"/>
              <a:gd name="T3" fmla="*/ 2 h 65"/>
              <a:gd name="T4" fmla="*/ 14 w 15"/>
              <a:gd name="T5" fmla="*/ 3 h 65"/>
              <a:gd name="T6" fmla="*/ 13 w 15"/>
              <a:gd name="T7" fmla="*/ 6 h 65"/>
              <a:gd name="T8" fmla="*/ 12 w 15"/>
              <a:gd name="T9" fmla="*/ 12 h 65"/>
              <a:gd name="T10" fmla="*/ 11 w 15"/>
              <a:gd name="T11" fmla="*/ 20 h 65"/>
              <a:gd name="T12" fmla="*/ 10 w 15"/>
              <a:gd name="T13" fmla="*/ 31 h 65"/>
              <a:gd name="T14" fmla="*/ 11 w 15"/>
              <a:gd name="T15" fmla="*/ 46 h 65"/>
              <a:gd name="T16" fmla="*/ 12 w 15"/>
              <a:gd name="T17" fmla="*/ 65 h 65"/>
              <a:gd name="T18" fmla="*/ 3 w 15"/>
              <a:gd name="T19" fmla="*/ 65 h 65"/>
              <a:gd name="T20" fmla="*/ 3 w 15"/>
              <a:gd name="T21" fmla="*/ 62 h 65"/>
              <a:gd name="T22" fmla="*/ 1 w 15"/>
              <a:gd name="T23" fmla="*/ 58 h 65"/>
              <a:gd name="T24" fmla="*/ 0 w 15"/>
              <a:gd name="T25" fmla="*/ 50 h 65"/>
              <a:gd name="T26" fmla="*/ 0 w 15"/>
              <a:gd name="T27" fmla="*/ 40 h 65"/>
              <a:gd name="T28" fmla="*/ 0 w 15"/>
              <a:gd name="T29" fmla="*/ 30 h 65"/>
              <a:gd name="T30" fmla="*/ 0 w 15"/>
              <a:gd name="T31" fmla="*/ 19 h 65"/>
              <a:gd name="T32" fmla="*/ 1 w 15"/>
              <a:gd name="T33" fmla="*/ 9 h 65"/>
              <a:gd name="T34" fmla="*/ 5 w 15"/>
              <a:gd name="T35" fmla="*/ 0 h 65"/>
              <a:gd name="T36" fmla="*/ 15 w 15"/>
              <a:gd name="T3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15" y="0"/>
                </a:moveTo>
                <a:lnTo>
                  <a:pt x="15" y="2"/>
                </a:lnTo>
                <a:lnTo>
                  <a:pt x="14" y="3"/>
                </a:lnTo>
                <a:lnTo>
                  <a:pt x="13" y="6"/>
                </a:lnTo>
                <a:lnTo>
                  <a:pt x="12" y="12"/>
                </a:lnTo>
                <a:lnTo>
                  <a:pt x="11" y="20"/>
                </a:lnTo>
                <a:lnTo>
                  <a:pt x="10" y="31"/>
                </a:lnTo>
                <a:lnTo>
                  <a:pt x="11" y="46"/>
                </a:lnTo>
                <a:lnTo>
                  <a:pt x="12" y="65"/>
                </a:lnTo>
                <a:lnTo>
                  <a:pt x="3" y="65"/>
                </a:lnTo>
                <a:lnTo>
                  <a:pt x="3" y="62"/>
                </a:lnTo>
                <a:lnTo>
                  <a:pt x="1" y="58"/>
                </a:lnTo>
                <a:lnTo>
                  <a:pt x="0" y="50"/>
                </a:lnTo>
                <a:lnTo>
                  <a:pt x="0" y="40"/>
                </a:lnTo>
                <a:lnTo>
                  <a:pt x="0" y="30"/>
                </a:lnTo>
                <a:lnTo>
                  <a:pt x="0" y="19"/>
                </a:lnTo>
                <a:lnTo>
                  <a:pt x="1" y="9"/>
                </a:lnTo>
                <a:lnTo>
                  <a:pt x="5" y="0"/>
                </a:lnTo>
                <a:lnTo>
                  <a:pt x="15" y="0"/>
                </a:lnTo>
                <a:close/>
              </a:path>
            </a:pathLst>
          </a:custGeom>
          <a:solidFill>
            <a:srgbClr val="8CD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90" name="Freeform 186">
            <a:extLst>
              <a:ext uri="{FF2B5EF4-FFF2-40B4-BE49-F238E27FC236}">
                <a16:creationId xmlns:a16="http://schemas.microsoft.com/office/drawing/2014/main" id="{1849843A-AA52-77FD-A982-B486D9618D45}"/>
              </a:ext>
            </a:extLst>
          </p:cNvPr>
          <p:cNvSpPr>
            <a:spLocks/>
          </p:cNvSpPr>
          <p:nvPr/>
        </p:nvSpPr>
        <p:spPr bwMode="auto">
          <a:xfrm>
            <a:off x="2530475" y="3255963"/>
            <a:ext cx="20638" cy="82550"/>
          </a:xfrm>
          <a:custGeom>
            <a:avLst/>
            <a:gdLst>
              <a:gd name="T0" fmla="*/ 13 w 13"/>
              <a:gd name="T1" fmla="*/ 1 h 52"/>
              <a:gd name="T2" fmla="*/ 13 w 13"/>
              <a:gd name="T3" fmla="*/ 1 h 52"/>
              <a:gd name="T4" fmla="*/ 12 w 13"/>
              <a:gd name="T5" fmla="*/ 3 h 52"/>
              <a:gd name="T6" fmla="*/ 11 w 13"/>
              <a:gd name="T7" fmla="*/ 5 h 52"/>
              <a:gd name="T8" fmla="*/ 10 w 13"/>
              <a:gd name="T9" fmla="*/ 10 h 52"/>
              <a:gd name="T10" fmla="*/ 10 w 13"/>
              <a:gd name="T11" fmla="*/ 17 h 52"/>
              <a:gd name="T12" fmla="*/ 8 w 13"/>
              <a:gd name="T13" fmla="*/ 25 h 52"/>
              <a:gd name="T14" fmla="*/ 8 w 13"/>
              <a:gd name="T15" fmla="*/ 37 h 52"/>
              <a:gd name="T16" fmla="*/ 10 w 13"/>
              <a:gd name="T17" fmla="*/ 52 h 52"/>
              <a:gd name="T18" fmla="*/ 3 w 13"/>
              <a:gd name="T19" fmla="*/ 52 h 52"/>
              <a:gd name="T20" fmla="*/ 3 w 13"/>
              <a:gd name="T21" fmla="*/ 51 h 52"/>
              <a:gd name="T22" fmla="*/ 3 w 13"/>
              <a:gd name="T23" fmla="*/ 46 h 52"/>
              <a:gd name="T24" fmla="*/ 1 w 13"/>
              <a:gd name="T25" fmla="*/ 40 h 52"/>
              <a:gd name="T26" fmla="*/ 1 w 13"/>
              <a:gd name="T27" fmla="*/ 32 h 52"/>
              <a:gd name="T28" fmla="*/ 0 w 13"/>
              <a:gd name="T29" fmla="*/ 24 h 52"/>
              <a:gd name="T30" fmla="*/ 1 w 13"/>
              <a:gd name="T31" fmla="*/ 16 h 52"/>
              <a:gd name="T32" fmla="*/ 3 w 13"/>
              <a:gd name="T33" fmla="*/ 7 h 52"/>
              <a:gd name="T34" fmla="*/ 5 w 13"/>
              <a:gd name="T35" fmla="*/ 0 h 52"/>
              <a:gd name="T36" fmla="*/ 13 w 13"/>
              <a:gd name="T37" fmla="*/ 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52">
                <a:moveTo>
                  <a:pt x="13" y="1"/>
                </a:moveTo>
                <a:lnTo>
                  <a:pt x="13" y="1"/>
                </a:lnTo>
                <a:lnTo>
                  <a:pt x="12" y="3"/>
                </a:lnTo>
                <a:lnTo>
                  <a:pt x="11" y="5"/>
                </a:lnTo>
                <a:lnTo>
                  <a:pt x="10" y="10"/>
                </a:lnTo>
                <a:lnTo>
                  <a:pt x="10" y="17"/>
                </a:lnTo>
                <a:lnTo>
                  <a:pt x="8" y="25"/>
                </a:lnTo>
                <a:lnTo>
                  <a:pt x="8" y="37"/>
                </a:lnTo>
                <a:lnTo>
                  <a:pt x="10" y="52"/>
                </a:lnTo>
                <a:lnTo>
                  <a:pt x="3" y="52"/>
                </a:lnTo>
                <a:lnTo>
                  <a:pt x="3" y="51"/>
                </a:lnTo>
                <a:lnTo>
                  <a:pt x="3" y="46"/>
                </a:lnTo>
                <a:lnTo>
                  <a:pt x="1" y="40"/>
                </a:lnTo>
                <a:lnTo>
                  <a:pt x="1" y="32"/>
                </a:lnTo>
                <a:lnTo>
                  <a:pt x="0" y="24"/>
                </a:lnTo>
                <a:lnTo>
                  <a:pt x="1" y="16"/>
                </a:lnTo>
                <a:lnTo>
                  <a:pt x="3" y="7"/>
                </a:lnTo>
                <a:lnTo>
                  <a:pt x="5" y="0"/>
                </a:lnTo>
                <a:lnTo>
                  <a:pt x="13" y="1"/>
                </a:lnTo>
                <a:close/>
              </a:path>
            </a:pathLst>
          </a:custGeom>
          <a:solidFill>
            <a:srgbClr val="A5ED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91" name="Freeform 187">
            <a:extLst>
              <a:ext uri="{FF2B5EF4-FFF2-40B4-BE49-F238E27FC236}">
                <a16:creationId xmlns:a16="http://schemas.microsoft.com/office/drawing/2014/main" id="{AD0E2CC6-22C6-4BDD-8456-E8E6C73A92FF}"/>
              </a:ext>
            </a:extLst>
          </p:cNvPr>
          <p:cNvSpPr>
            <a:spLocks/>
          </p:cNvSpPr>
          <p:nvPr/>
        </p:nvSpPr>
        <p:spPr bwMode="auto">
          <a:xfrm>
            <a:off x="2532063" y="3267075"/>
            <a:ext cx="15875" cy="60325"/>
          </a:xfrm>
          <a:custGeom>
            <a:avLst/>
            <a:gdLst>
              <a:gd name="T0" fmla="*/ 10 w 10"/>
              <a:gd name="T1" fmla="*/ 0 h 38"/>
              <a:gd name="T2" fmla="*/ 10 w 10"/>
              <a:gd name="T3" fmla="*/ 0 h 38"/>
              <a:gd name="T4" fmla="*/ 9 w 10"/>
              <a:gd name="T5" fmla="*/ 2 h 38"/>
              <a:gd name="T6" fmla="*/ 9 w 10"/>
              <a:gd name="T7" fmla="*/ 4 h 38"/>
              <a:gd name="T8" fmla="*/ 7 w 10"/>
              <a:gd name="T9" fmla="*/ 6 h 38"/>
              <a:gd name="T10" fmla="*/ 6 w 10"/>
              <a:gd name="T11" fmla="*/ 11 h 38"/>
              <a:gd name="T12" fmla="*/ 6 w 10"/>
              <a:gd name="T13" fmla="*/ 18 h 38"/>
              <a:gd name="T14" fmla="*/ 6 w 10"/>
              <a:gd name="T15" fmla="*/ 26 h 38"/>
              <a:gd name="T16" fmla="*/ 7 w 10"/>
              <a:gd name="T17" fmla="*/ 38 h 38"/>
              <a:gd name="T18" fmla="*/ 3 w 10"/>
              <a:gd name="T19" fmla="*/ 38 h 38"/>
              <a:gd name="T20" fmla="*/ 2 w 10"/>
              <a:gd name="T21" fmla="*/ 37 h 38"/>
              <a:gd name="T22" fmla="*/ 2 w 10"/>
              <a:gd name="T23" fmla="*/ 33 h 38"/>
              <a:gd name="T24" fmla="*/ 2 w 10"/>
              <a:gd name="T25" fmla="*/ 28 h 38"/>
              <a:gd name="T26" fmla="*/ 0 w 10"/>
              <a:gd name="T27" fmla="*/ 24 h 38"/>
              <a:gd name="T28" fmla="*/ 0 w 10"/>
              <a:gd name="T29" fmla="*/ 17 h 38"/>
              <a:gd name="T30" fmla="*/ 0 w 10"/>
              <a:gd name="T31" fmla="*/ 11 h 38"/>
              <a:gd name="T32" fmla="*/ 2 w 10"/>
              <a:gd name="T33" fmla="*/ 5 h 38"/>
              <a:gd name="T34" fmla="*/ 4 w 10"/>
              <a:gd name="T35" fmla="*/ 0 h 38"/>
              <a:gd name="T36" fmla="*/ 10 w 10"/>
              <a:gd name="T3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38">
                <a:moveTo>
                  <a:pt x="10" y="0"/>
                </a:moveTo>
                <a:lnTo>
                  <a:pt x="10" y="0"/>
                </a:lnTo>
                <a:lnTo>
                  <a:pt x="9" y="2"/>
                </a:lnTo>
                <a:lnTo>
                  <a:pt x="9" y="4"/>
                </a:lnTo>
                <a:lnTo>
                  <a:pt x="7" y="6"/>
                </a:lnTo>
                <a:lnTo>
                  <a:pt x="6" y="11"/>
                </a:lnTo>
                <a:lnTo>
                  <a:pt x="6" y="18"/>
                </a:lnTo>
                <a:lnTo>
                  <a:pt x="6" y="26"/>
                </a:lnTo>
                <a:lnTo>
                  <a:pt x="7" y="38"/>
                </a:lnTo>
                <a:lnTo>
                  <a:pt x="3" y="38"/>
                </a:lnTo>
                <a:lnTo>
                  <a:pt x="2" y="37"/>
                </a:lnTo>
                <a:lnTo>
                  <a:pt x="2" y="33"/>
                </a:lnTo>
                <a:lnTo>
                  <a:pt x="2" y="28"/>
                </a:lnTo>
                <a:lnTo>
                  <a:pt x="0" y="24"/>
                </a:lnTo>
                <a:lnTo>
                  <a:pt x="0" y="17"/>
                </a:lnTo>
                <a:lnTo>
                  <a:pt x="0" y="11"/>
                </a:lnTo>
                <a:lnTo>
                  <a:pt x="2" y="5"/>
                </a:lnTo>
                <a:lnTo>
                  <a:pt x="4" y="0"/>
                </a:lnTo>
                <a:lnTo>
                  <a:pt x="10" y="0"/>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92" name="Freeform 188">
            <a:extLst>
              <a:ext uri="{FF2B5EF4-FFF2-40B4-BE49-F238E27FC236}">
                <a16:creationId xmlns:a16="http://schemas.microsoft.com/office/drawing/2014/main" id="{DB704C8B-D057-005A-03D6-5248ED6E5E2B}"/>
              </a:ext>
            </a:extLst>
          </p:cNvPr>
          <p:cNvSpPr>
            <a:spLocks/>
          </p:cNvSpPr>
          <p:nvPr/>
        </p:nvSpPr>
        <p:spPr bwMode="auto">
          <a:xfrm>
            <a:off x="2405063" y="3249613"/>
            <a:ext cx="71437" cy="87312"/>
          </a:xfrm>
          <a:custGeom>
            <a:avLst/>
            <a:gdLst>
              <a:gd name="T0" fmla="*/ 3 w 45"/>
              <a:gd name="T1" fmla="*/ 5 h 55"/>
              <a:gd name="T2" fmla="*/ 3 w 45"/>
              <a:gd name="T3" fmla="*/ 7 h 55"/>
              <a:gd name="T4" fmla="*/ 2 w 45"/>
              <a:gd name="T5" fmla="*/ 9 h 55"/>
              <a:gd name="T6" fmla="*/ 1 w 45"/>
              <a:gd name="T7" fmla="*/ 14 h 55"/>
              <a:gd name="T8" fmla="*/ 0 w 45"/>
              <a:gd name="T9" fmla="*/ 21 h 55"/>
              <a:gd name="T10" fmla="*/ 0 w 45"/>
              <a:gd name="T11" fmla="*/ 28 h 55"/>
              <a:gd name="T12" fmla="*/ 0 w 45"/>
              <a:gd name="T13" fmla="*/ 36 h 55"/>
              <a:gd name="T14" fmla="*/ 0 w 45"/>
              <a:gd name="T15" fmla="*/ 45 h 55"/>
              <a:gd name="T16" fmla="*/ 2 w 45"/>
              <a:gd name="T17" fmla="*/ 55 h 55"/>
              <a:gd name="T18" fmla="*/ 2 w 45"/>
              <a:gd name="T19" fmla="*/ 55 h 55"/>
              <a:gd name="T20" fmla="*/ 2 w 45"/>
              <a:gd name="T21" fmla="*/ 53 h 55"/>
              <a:gd name="T22" fmla="*/ 2 w 45"/>
              <a:gd name="T23" fmla="*/ 51 h 55"/>
              <a:gd name="T24" fmla="*/ 2 w 45"/>
              <a:gd name="T25" fmla="*/ 49 h 55"/>
              <a:gd name="T26" fmla="*/ 2 w 45"/>
              <a:gd name="T27" fmla="*/ 45 h 55"/>
              <a:gd name="T28" fmla="*/ 3 w 45"/>
              <a:gd name="T29" fmla="*/ 43 h 55"/>
              <a:gd name="T30" fmla="*/ 3 w 45"/>
              <a:gd name="T31" fmla="*/ 38 h 55"/>
              <a:gd name="T32" fmla="*/ 5 w 45"/>
              <a:gd name="T33" fmla="*/ 35 h 55"/>
              <a:gd name="T34" fmla="*/ 6 w 45"/>
              <a:gd name="T35" fmla="*/ 31 h 55"/>
              <a:gd name="T36" fmla="*/ 7 w 45"/>
              <a:gd name="T37" fmla="*/ 28 h 55"/>
              <a:gd name="T38" fmla="*/ 8 w 45"/>
              <a:gd name="T39" fmla="*/ 24 h 55"/>
              <a:gd name="T40" fmla="*/ 10 w 45"/>
              <a:gd name="T41" fmla="*/ 21 h 55"/>
              <a:gd name="T42" fmla="*/ 14 w 45"/>
              <a:gd name="T43" fmla="*/ 18 h 55"/>
              <a:gd name="T44" fmla="*/ 16 w 45"/>
              <a:gd name="T45" fmla="*/ 16 h 55"/>
              <a:gd name="T46" fmla="*/ 21 w 45"/>
              <a:gd name="T47" fmla="*/ 15 h 55"/>
              <a:gd name="T48" fmla="*/ 26 w 45"/>
              <a:gd name="T49" fmla="*/ 14 h 55"/>
              <a:gd name="T50" fmla="*/ 26 w 45"/>
              <a:gd name="T51" fmla="*/ 13 h 55"/>
              <a:gd name="T52" fmla="*/ 26 w 45"/>
              <a:gd name="T53" fmla="*/ 13 h 55"/>
              <a:gd name="T54" fmla="*/ 28 w 45"/>
              <a:gd name="T55" fmla="*/ 11 h 55"/>
              <a:gd name="T56" fmla="*/ 29 w 45"/>
              <a:gd name="T57" fmla="*/ 10 h 55"/>
              <a:gd name="T58" fmla="*/ 33 w 45"/>
              <a:gd name="T59" fmla="*/ 9 h 55"/>
              <a:gd name="T60" fmla="*/ 36 w 45"/>
              <a:gd name="T61" fmla="*/ 7 h 55"/>
              <a:gd name="T62" fmla="*/ 41 w 45"/>
              <a:gd name="T63" fmla="*/ 4 h 55"/>
              <a:gd name="T64" fmla="*/ 45 w 45"/>
              <a:gd name="T65" fmla="*/ 2 h 55"/>
              <a:gd name="T66" fmla="*/ 45 w 45"/>
              <a:gd name="T67" fmla="*/ 2 h 55"/>
              <a:gd name="T68" fmla="*/ 44 w 45"/>
              <a:gd name="T69" fmla="*/ 2 h 55"/>
              <a:gd name="T70" fmla="*/ 43 w 45"/>
              <a:gd name="T71" fmla="*/ 2 h 55"/>
              <a:gd name="T72" fmla="*/ 42 w 45"/>
              <a:gd name="T73" fmla="*/ 2 h 55"/>
              <a:gd name="T74" fmla="*/ 40 w 45"/>
              <a:gd name="T75" fmla="*/ 1 h 55"/>
              <a:gd name="T76" fmla="*/ 37 w 45"/>
              <a:gd name="T77" fmla="*/ 1 h 55"/>
              <a:gd name="T78" fmla="*/ 35 w 45"/>
              <a:gd name="T79" fmla="*/ 1 h 55"/>
              <a:gd name="T80" fmla="*/ 31 w 45"/>
              <a:gd name="T81" fmla="*/ 1 h 55"/>
              <a:gd name="T82" fmla="*/ 28 w 45"/>
              <a:gd name="T83" fmla="*/ 0 h 55"/>
              <a:gd name="T84" fmla="*/ 26 w 45"/>
              <a:gd name="T85" fmla="*/ 1 h 55"/>
              <a:gd name="T86" fmla="*/ 22 w 45"/>
              <a:gd name="T87" fmla="*/ 1 h 55"/>
              <a:gd name="T88" fmla="*/ 19 w 45"/>
              <a:gd name="T89" fmla="*/ 1 h 55"/>
              <a:gd name="T90" fmla="*/ 14 w 45"/>
              <a:gd name="T91" fmla="*/ 2 h 55"/>
              <a:gd name="T92" fmla="*/ 10 w 45"/>
              <a:gd name="T93" fmla="*/ 2 h 55"/>
              <a:gd name="T94" fmla="*/ 7 w 45"/>
              <a:gd name="T95" fmla="*/ 3 h 55"/>
              <a:gd name="T96" fmla="*/ 3 w 45"/>
              <a:gd name="T97" fmla="*/ 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 h="55">
                <a:moveTo>
                  <a:pt x="3" y="5"/>
                </a:moveTo>
                <a:lnTo>
                  <a:pt x="3" y="7"/>
                </a:lnTo>
                <a:lnTo>
                  <a:pt x="2" y="9"/>
                </a:lnTo>
                <a:lnTo>
                  <a:pt x="1" y="14"/>
                </a:lnTo>
                <a:lnTo>
                  <a:pt x="0" y="21"/>
                </a:lnTo>
                <a:lnTo>
                  <a:pt x="0" y="28"/>
                </a:lnTo>
                <a:lnTo>
                  <a:pt x="0" y="36"/>
                </a:lnTo>
                <a:lnTo>
                  <a:pt x="0" y="45"/>
                </a:lnTo>
                <a:lnTo>
                  <a:pt x="2" y="55"/>
                </a:lnTo>
                <a:lnTo>
                  <a:pt x="2" y="55"/>
                </a:lnTo>
                <a:lnTo>
                  <a:pt x="2" y="53"/>
                </a:lnTo>
                <a:lnTo>
                  <a:pt x="2" y="51"/>
                </a:lnTo>
                <a:lnTo>
                  <a:pt x="2" y="49"/>
                </a:lnTo>
                <a:lnTo>
                  <a:pt x="2" y="45"/>
                </a:lnTo>
                <a:lnTo>
                  <a:pt x="3" y="43"/>
                </a:lnTo>
                <a:lnTo>
                  <a:pt x="3" y="38"/>
                </a:lnTo>
                <a:lnTo>
                  <a:pt x="5" y="35"/>
                </a:lnTo>
                <a:lnTo>
                  <a:pt x="6" y="31"/>
                </a:lnTo>
                <a:lnTo>
                  <a:pt x="7" y="28"/>
                </a:lnTo>
                <a:lnTo>
                  <a:pt x="8" y="24"/>
                </a:lnTo>
                <a:lnTo>
                  <a:pt x="10" y="21"/>
                </a:lnTo>
                <a:lnTo>
                  <a:pt x="14" y="18"/>
                </a:lnTo>
                <a:lnTo>
                  <a:pt x="16" y="16"/>
                </a:lnTo>
                <a:lnTo>
                  <a:pt x="21" y="15"/>
                </a:lnTo>
                <a:lnTo>
                  <a:pt x="26" y="14"/>
                </a:lnTo>
                <a:lnTo>
                  <a:pt x="26" y="13"/>
                </a:lnTo>
                <a:lnTo>
                  <a:pt x="26" y="13"/>
                </a:lnTo>
                <a:lnTo>
                  <a:pt x="28" y="11"/>
                </a:lnTo>
                <a:lnTo>
                  <a:pt x="29" y="10"/>
                </a:lnTo>
                <a:lnTo>
                  <a:pt x="33" y="9"/>
                </a:lnTo>
                <a:lnTo>
                  <a:pt x="36" y="7"/>
                </a:lnTo>
                <a:lnTo>
                  <a:pt x="41" y="4"/>
                </a:lnTo>
                <a:lnTo>
                  <a:pt x="45" y="2"/>
                </a:lnTo>
                <a:lnTo>
                  <a:pt x="45" y="2"/>
                </a:lnTo>
                <a:lnTo>
                  <a:pt x="44" y="2"/>
                </a:lnTo>
                <a:lnTo>
                  <a:pt x="43" y="2"/>
                </a:lnTo>
                <a:lnTo>
                  <a:pt x="42" y="2"/>
                </a:lnTo>
                <a:lnTo>
                  <a:pt x="40" y="1"/>
                </a:lnTo>
                <a:lnTo>
                  <a:pt x="37" y="1"/>
                </a:lnTo>
                <a:lnTo>
                  <a:pt x="35" y="1"/>
                </a:lnTo>
                <a:lnTo>
                  <a:pt x="31" y="1"/>
                </a:lnTo>
                <a:lnTo>
                  <a:pt x="28" y="0"/>
                </a:lnTo>
                <a:lnTo>
                  <a:pt x="26" y="1"/>
                </a:lnTo>
                <a:lnTo>
                  <a:pt x="22" y="1"/>
                </a:lnTo>
                <a:lnTo>
                  <a:pt x="19" y="1"/>
                </a:lnTo>
                <a:lnTo>
                  <a:pt x="14" y="2"/>
                </a:lnTo>
                <a:lnTo>
                  <a:pt x="10" y="2"/>
                </a:lnTo>
                <a:lnTo>
                  <a:pt x="7" y="3"/>
                </a:lnTo>
                <a:lnTo>
                  <a:pt x="3" y="5"/>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93" name="Freeform 189">
            <a:extLst>
              <a:ext uri="{FF2B5EF4-FFF2-40B4-BE49-F238E27FC236}">
                <a16:creationId xmlns:a16="http://schemas.microsoft.com/office/drawing/2014/main" id="{0D6EF0EB-D393-6BE6-E6AB-3ABC104440F2}"/>
              </a:ext>
            </a:extLst>
          </p:cNvPr>
          <p:cNvSpPr>
            <a:spLocks/>
          </p:cNvSpPr>
          <p:nvPr/>
        </p:nvSpPr>
        <p:spPr bwMode="auto">
          <a:xfrm>
            <a:off x="2303463" y="3314700"/>
            <a:ext cx="58737" cy="15875"/>
          </a:xfrm>
          <a:custGeom>
            <a:avLst/>
            <a:gdLst>
              <a:gd name="T0" fmla="*/ 0 w 37"/>
              <a:gd name="T1" fmla="*/ 7 h 10"/>
              <a:gd name="T2" fmla="*/ 0 w 37"/>
              <a:gd name="T3" fmla="*/ 7 h 10"/>
              <a:gd name="T4" fmla="*/ 0 w 37"/>
              <a:gd name="T5" fmla="*/ 5 h 10"/>
              <a:gd name="T6" fmla="*/ 1 w 37"/>
              <a:gd name="T7" fmla="*/ 5 h 10"/>
              <a:gd name="T8" fmla="*/ 1 w 37"/>
              <a:gd name="T9" fmla="*/ 4 h 10"/>
              <a:gd name="T10" fmla="*/ 2 w 37"/>
              <a:gd name="T11" fmla="*/ 3 h 10"/>
              <a:gd name="T12" fmla="*/ 3 w 37"/>
              <a:gd name="T13" fmla="*/ 3 h 10"/>
              <a:gd name="T14" fmla="*/ 4 w 37"/>
              <a:gd name="T15" fmla="*/ 2 h 10"/>
              <a:gd name="T16" fmla="*/ 7 w 37"/>
              <a:gd name="T17" fmla="*/ 1 h 10"/>
              <a:gd name="T18" fmla="*/ 9 w 37"/>
              <a:gd name="T19" fmla="*/ 1 h 10"/>
              <a:gd name="T20" fmla="*/ 11 w 37"/>
              <a:gd name="T21" fmla="*/ 0 h 10"/>
              <a:gd name="T22" fmla="*/ 15 w 37"/>
              <a:gd name="T23" fmla="*/ 0 h 10"/>
              <a:gd name="T24" fmla="*/ 18 w 37"/>
              <a:gd name="T25" fmla="*/ 0 h 10"/>
              <a:gd name="T26" fmla="*/ 22 w 37"/>
              <a:gd name="T27" fmla="*/ 0 h 10"/>
              <a:gd name="T28" fmla="*/ 27 w 37"/>
              <a:gd name="T29" fmla="*/ 1 h 10"/>
              <a:gd name="T30" fmla="*/ 31 w 37"/>
              <a:gd name="T31" fmla="*/ 2 h 10"/>
              <a:gd name="T32" fmla="*/ 37 w 37"/>
              <a:gd name="T33" fmla="*/ 3 h 10"/>
              <a:gd name="T34" fmla="*/ 37 w 37"/>
              <a:gd name="T35" fmla="*/ 5 h 10"/>
              <a:gd name="T36" fmla="*/ 36 w 37"/>
              <a:gd name="T37" fmla="*/ 5 h 10"/>
              <a:gd name="T38" fmla="*/ 36 w 37"/>
              <a:gd name="T39" fmla="*/ 5 h 10"/>
              <a:gd name="T40" fmla="*/ 34 w 37"/>
              <a:gd name="T41" fmla="*/ 4 h 10"/>
              <a:gd name="T42" fmla="*/ 32 w 37"/>
              <a:gd name="T43" fmla="*/ 4 h 10"/>
              <a:gd name="T44" fmla="*/ 30 w 37"/>
              <a:gd name="T45" fmla="*/ 3 h 10"/>
              <a:gd name="T46" fmla="*/ 28 w 37"/>
              <a:gd name="T47" fmla="*/ 3 h 10"/>
              <a:gd name="T48" fmla="*/ 24 w 37"/>
              <a:gd name="T49" fmla="*/ 3 h 10"/>
              <a:gd name="T50" fmla="*/ 22 w 37"/>
              <a:gd name="T51" fmla="*/ 2 h 10"/>
              <a:gd name="T52" fmla="*/ 18 w 37"/>
              <a:gd name="T53" fmla="*/ 2 h 10"/>
              <a:gd name="T54" fmla="*/ 15 w 37"/>
              <a:gd name="T55" fmla="*/ 2 h 10"/>
              <a:gd name="T56" fmla="*/ 13 w 37"/>
              <a:gd name="T57" fmla="*/ 3 h 10"/>
              <a:gd name="T58" fmla="*/ 9 w 37"/>
              <a:gd name="T59" fmla="*/ 3 h 10"/>
              <a:gd name="T60" fmla="*/ 7 w 37"/>
              <a:gd name="T61" fmla="*/ 4 h 10"/>
              <a:gd name="T62" fmla="*/ 4 w 37"/>
              <a:gd name="T63" fmla="*/ 5 h 10"/>
              <a:gd name="T64" fmla="*/ 2 w 37"/>
              <a:gd name="T65" fmla="*/ 8 h 10"/>
              <a:gd name="T66" fmla="*/ 0 w 37"/>
              <a:gd name="T67" fmla="*/ 10 h 10"/>
              <a:gd name="T68" fmla="*/ 0 w 37"/>
              <a:gd name="T69"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0">
                <a:moveTo>
                  <a:pt x="0" y="7"/>
                </a:moveTo>
                <a:lnTo>
                  <a:pt x="0" y="7"/>
                </a:lnTo>
                <a:lnTo>
                  <a:pt x="0" y="5"/>
                </a:lnTo>
                <a:lnTo>
                  <a:pt x="1" y="5"/>
                </a:lnTo>
                <a:lnTo>
                  <a:pt x="1" y="4"/>
                </a:lnTo>
                <a:lnTo>
                  <a:pt x="2" y="3"/>
                </a:lnTo>
                <a:lnTo>
                  <a:pt x="3" y="3"/>
                </a:lnTo>
                <a:lnTo>
                  <a:pt x="4" y="2"/>
                </a:lnTo>
                <a:lnTo>
                  <a:pt x="7" y="1"/>
                </a:lnTo>
                <a:lnTo>
                  <a:pt x="9" y="1"/>
                </a:lnTo>
                <a:lnTo>
                  <a:pt x="11" y="0"/>
                </a:lnTo>
                <a:lnTo>
                  <a:pt x="15" y="0"/>
                </a:lnTo>
                <a:lnTo>
                  <a:pt x="18" y="0"/>
                </a:lnTo>
                <a:lnTo>
                  <a:pt x="22" y="0"/>
                </a:lnTo>
                <a:lnTo>
                  <a:pt x="27" y="1"/>
                </a:lnTo>
                <a:lnTo>
                  <a:pt x="31" y="2"/>
                </a:lnTo>
                <a:lnTo>
                  <a:pt x="37" y="3"/>
                </a:lnTo>
                <a:lnTo>
                  <a:pt x="37" y="5"/>
                </a:lnTo>
                <a:lnTo>
                  <a:pt x="36" y="5"/>
                </a:lnTo>
                <a:lnTo>
                  <a:pt x="36" y="5"/>
                </a:lnTo>
                <a:lnTo>
                  <a:pt x="34" y="4"/>
                </a:lnTo>
                <a:lnTo>
                  <a:pt x="32" y="4"/>
                </a:lnTo>
                <a:lnTo>
                  <a:pt x="30" y="3"/>
                </a:lnTo>
                <a:lnTo>
                  <a:pt x="28" y="3"/>
                </a:lnTo>
                <a:lnTo>
                  <a:pt x="24" y="3"/>
                </a:lnTo>
                <a:lnTo>
                  <a:pt x="22" y="2"/>
                </a:lnTo>
                <a:lnTo>
                  <a:pt x="18" y="2"/>
                </a:lnTo>
                <a:lnTo>
                  <a:pt x="15" y="2"/>
                </a:lnTo>
                <a:lnTo>
                  <a:pt x="13" y="3"/>
                </a:lnTo>
                <a:lnTo>
                  <a:pt x="9" y="3"/>
                </a:lnTo>
                <a:lnTo>
                  <a:pt x="7" y="4"/>
                </a:lnTo>
                <a:lnTo>
                  <a:pt x="4" y="5"/>
                </a:lnTo>
                <a:lnTo>
                  <a:pt x="2" y="8"/>
                </a:lnTo>
                <a:lnTo>
                  <a:pt x="0" y="10"/>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94" name="Freeform 190">
            <a:extLst>
              <a:ext uri="{FF2B5EF4-FFF2-40B4-BE49-F238E27FC236}">
                <a16:creationId xmlns:a16="http://schemas.microsoft.com/office/drawing/2014/main" id="{AB70E67F-41B1-4F35-B4AD-E45116EB1841}"/>
              </a:ext>
            </a:extLst>
          </p:cNvPr>
          <p:cNvSpPr>
            <a:spLocks/>
          </p:cNvSpPr>
          <p:nvPr/>
        </p:nvSpPr>
        <p:spPr bwMode="auto">
          <a:xfrm>
            <a:off x="2303463" y="3275013"/>
            <a:ext cx="58737" cy="17462"/>
          </a:xfrm>
          <a:custGeom>
            <a:avLst/>
            <a:gdLst>
              <a:gd name="T0" fmla="*/ 0 w 37"/>
              <a:gd name="T1" fmla="*/ 7 h 11"/>
              <a:gd name="T2" fmla="*/ 0 w 37"/>
              <a:gd name="T3" fmla="*/ 7 h 11"/>
              <a:gd name="T4" fmla="*/ 0 w 37"/>
              <a:gd name="T5" fmla="*/ 6 h 11"/>
              <a:gd name="T6" fmla="*/ 1 w 37"/>
              <a:gd name="T7" fmla="*/ 6 h 11"/>
              <a:gd name="T8" fmla="*/ 1 w 37"/>
              <a:gd name="T9" fmla="*/ 5 h 11"/>
              <a:gd name="T10" fmla="*/ 2 w 37"/>
              <a:gd name="T11" fmla="*/ 4 h 11"/>
              <a:gd name="T12" fmla="*/ 3 w 37"/>
              <a:gd name="T13" fmla="*/ 4 h 11"/>
              <a:gd name="T14" fmla="*/ 4 w 37"/>
              <a:gd name="T15" fmla="*/ 2 h 11"/>
              <a:gd name="T16" fmla="*/ 7 w 37"/>
              <a:gd name="T17" fmla="*/ 1 h 11"/>
              <a:gd name="T18" fmla="*/ 9 w 37"/>
              <a:gd name="T19" fmla="*/ 1 h 11"/>
              <a:gd name="T20" fmla="*/ 11 w 37"/>
              <a:gd name="T21" fmla="*/ 0 h 11"/>
              <a:gd name="T22" fmla="*/ 15 w 37"/>
              <a:gd name="T23" fmla="*/ 0 h 11"/>
              <a:gd name="T24" fmla="*/ 18 w 37"/>
              <a:gd name="T25" fmla="*/ 0 h 11"/>
              <a:gd name="T26" fmla="*/ 22 w 37"/>
              <a:gd name="T27" fmla="*/ 0 h 11"/>
              <a:gd name="T28" fmla="*/ 27 w 37"/>
              <a:gd name="T29" fmla="*/ 1 h 11"/>
              <a:gd name="T30" fmla="*/ 31 w 37"/>
              <a:gd name="T31" fmla="*/ 2 h 11"/>
              <a:gd name="T32" fmla="*/ 37 w 37"/>
              <a:gd name="T33" fmla="*/ 4 h 11"/>
              <a:gd name="T34" fmla="*/ 37 w 37"/>
              <a:gd name="T35" fmla="*/ 6 h 11"/>
              <a:gd name="T36" fmla="*/ 36 w 37"/>
              <a:gd name="T37" fmla="*/ 6 h 11"/>
              <a:gd name="T38" fmla="*/ 36 w 37"/>
              <a:gd name="T39" fmla="*/ 6 h 11"/>
              <a:gd name="T40" fmla="*/ 34 w 37"/>
              <a:gd name="T41" fmla="*/ 5 h 11"/>
              <a:gd name="T42" fmla="*/ 32 w 37"/>
              <a:gd name="T43" fmla="*/ 5 h 11"/>
              <a:gd name="T44" fmla="*/ 30 w 37"/>
              <a:gd name="T45" fmla="*/ 5 h 11"/>
              <a:gd name="T46" fmla="*/ 28 w 37"/>
              <a:gd name="T47" fmla="*/ 4 h 11"/>
              <a:gd name="T48" fmla="*/ 24 w 37"/>
              <a:gd name="T49" fmla="*/ 4 h 11"/>
              <a:gd name="T50" fmla="*/ 22 w 37"/>
              <a:gd name="T51" fmla="*/ 2 h 11"/>
              <a:gd name="T52" fmla="*/ 18 w 37"/>
              <a:gd name="T53" fmla="*/ 2 h 11"/>
              <a:gd name="T54" fmla="*/ 15 w 37"/>
              <a:gd name="T55" fmla="*/ 2 h 11"/>
              <a:gd name="T56" fmla="*/ 13 w 37"/>
              <a:gd name="T57" fmla="*/ 4 h 11"/>
              <a:gd name="T58" fmla="*/ 9 w 37"/>
              <a:gd name="T59" fmla="*/ 4 h 11"/>
              <a:gd name="T60" fmla="*/ 7 w 37"/>
              <a:gd name="T61" fmla="*/ 5 h 11"/>
              <a:gd name="T62" fmla="*/ 4 w 37"/>
              <a:gd name="T63" fmla="*/ 6 h 11"/>
              <a:gd name="T64" fmla="*/ 2 w 37"/>
              <a:gd name="T65" fmla="*/ 8 h 11"/>
              <a:gd name="T66" fmla="*/ 0 w 37"/>
              <a:gd name="T67" fmla="*/ 11 h 11"/>
              <a:gd name="T68" fmla="*/ 0 w 37"/>
              <a:gd name="T69"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1">
                <a:moveTo>
                  <a:pt x="0" y="7"/>
                </a:moveTo>
                <a:lnTo>
                  <a:pt x="0" y="7"/>
                </a:lnTo>
                <a:lnTo>
                  <a:pt x="0" y="6"/>
                </a:lnTo>
                <a:lnTo>
                  <a:pt x="1" y="6"/>
                </a:lnTo>
                <a:lnTo>
                  <a:pt x="1" y="5"/>
                </a:lnTo>
                <a:lnTo>
                  <a:pt x="2" y="4"/>
                </a:lnTo>
                <a:lnTo>
                  <a:pt x="3" y="4"/>
                </a:lnTo>
                <a:lnTo>
                  <a:pt x="4" y="2"/>
                </a:lnTo>
                <a:lnTo>
                  <a:pt x="7" y="1"/>
                </a:lnTo>
                <a:lnTo>
                  <a:pt x="9" y="1"/>
                </a:lnTo>
                <a:lnTo>
                  <a:pt x="11" y="0"/>
                </a:lnTo>
                <a:lnTo>
                  <a:pt x="15" y="0"/>
                </a:lnTo>
                <a:lnTo>
                  <a:pt x="18" y="0"/>
                </a:lnTo>
                <a:lnTo>
                  <a:pt x="22" y="0"/>
                </a:lnTo>
                <a:lnTo>
                  <a:pt x="27" y="1"/>
                </a:lnTo>
                <a:lnTo>
                  <a:pt x="31" y="2"/>
                </a:lnTo>
                <a:lnTo>
                  <a:pt x="37" y="4"/>
                </a:lnTo>
                <a:lnTo>
                  <a:pt x="37" y="6"/>
                </a:lnTo>
                <a:lnTo>
                  <a:pt x="36" y="6"/>
                </a:lnTo>
                <a:lnTo>
                  <a:pt x="36" y="6"/>
                </a:lnTo>
                <a:lnTo>
                  <a:pt x="34" y="5"/>
                </a:lnTo>
                <a:lnTo>
                  <a:pt x="32" y="5"/>
                </a:lnTo>
                <a:lnTo>
                  <a:pt x="30" y="5"/>
                </a:lnTo>
                <a:lnTo>
                  <a:pt x="28" y="4"/>
                </a:lnTo>
                <a:lnTo>
                  <a:pt x="24" y="4"/>
                </a:lnTo>
                <a:lnTo>
                  <a:pt x="22" y="2"/>
                </a:lnTo>
                <a:lnTo>
                  <a:pt x="18" y="2"/>
                </a:lnTo>
                <a:lnTo>
                  <a:pt x="15" y="2"/>
                </a:lnTo>
                <a:lnTo>
                  <a:pt x="13" y="4"/>
                </a:lnTo>
                <a:lnTo>
                  <a:pt x="9" y="4"/>
                </a:lnTo>
                <a:lnTo>
                  <a:pt x="7" y="5"/>
                </a:lnTo>
                <a:lnTo>
                  <a:pt x="4" y="6"/>
                </a:lnTo>
                <a:lnTo>
                  <a:pt x="2" y="8"/>
                </a:lnTo>
                <a:lnTo>
                  <a:pt x="0" y="11"/>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95" name="Freeform 191">
            <a:extLst>
              <a:ext uri="{FF2B5EF4-FFF2-40B4-BE49-F238E27FC236}">
                <a16:creationId xmlns:a16="http://schemas.microsoft.com/office/drawing/2014/main" id="{CC15F2AC-2797-3F9A-F5FF-4B6D22741EA5}"/>
              </a:ext>
            </a:extLst>
          </p:cNvPr>
          <p:cNvSpPr>
            <a:spLocks/>
          </p:cNvSpPr>
          <p:nvPr/>
        </p:nvSpPr>
        <p:spPr bwMode="auto">
          <a:xfrm>
            <a:off x="2359025" y="3255963"/>
            <a:ext cx="95250" cy="180975"/>
          </a:xfrm>
          <a:custGeom>
            <a:avLst/>
            <a:gdLst>
              <a:gd name="T0" fmla="*/ 0 w 60"/>
              <a:gd name="T1" fmla="*/ 0 h 114"/>
              <a:gd name="T2" fmla="*/ 0 w 60"/>
              <a:gd name="T3" fmla="*/ 110 h 114"/>
              <a:gd name="T4" fmla="*/ 18 w 60"/>
              <a:gd name="T5" fmla="*/ 114 h 114"/>
              <a:gd name="T6" fmla="*/ 17 w 60"/>
              <a:gd name="T7" fmla="*/ 98 h 114"/>
              <a:gd name="T8" fmla="*/ 60 w 60"/>
              <a:gd name="T9" fmla="*/ 105 h 114"/>
              <a:gd name="T10" fmla="*/ 60 w 60"/>
              <a:gd name="T11" fmla="*/ 100 h 114"/>
              <a:gd name="T12" fmla="*/ 30 w 60"/>
              <a:gd name="T13" fmla="*/ 96 h 114"/>
              <a:gd name="T14" fmla="*/ 29 w 60"/>
              <a:gd name="T15" fmla="*/ 83 h 114"/>
              <a:gd name="T16" fmla="*/ 9 w 60"/>
              <a:gd name="T17" fmla="*/ 83 h 114"/>
              <a:gd name="T18" fmla="*/ 8 w 60"/>
              <a:gd name="T19" fmla="*/ 81 h 114"/>
              <a:gd name="T20" fmla="*/ 7 w 60"/>
              <a:gd name="T21" fmla="*/ 76 h 114"/>
              <a:gd name="T22" fmla="*/ 6 w 60"/>
              <a:gd name="T23" fmla="*/ 69 h 114"/>
              <a:gd name="T24" fmla="*/ 3 w 60"/>
              <a:gd name="T25" fmla="*/ 60 h 114"/>
              <a:gd name="T26" fmla="*/ 2 w 60"/>
              <a:gd name="T27" fmla="*/ 48 h 114"/>
              <a:gd name="T28" fmla="*/ 1 w 60"/>
              <a:gd name="T29" fmla="*/ 34 h 114"/>
              <a:gd name="T30" fmla="*/ 2 w 60"/>
              <a:gd name="T31" fmla="*/ 20 h 114"/>
              <a:gd name="T32" fmla="*/ 6 w 60"/>
              <a:gd name="T33" fmla="*/ 4 h 114"/>
              <a:gd name="T34" fmla="*/ 0 w 60"/>
              <a:gd name="T35"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114">
                <a:moveTo>
                  <a:pt x="0" y="0"/>
                </a:moveTo>
                <a:lnTo>
                  <a:pt x="0" y="110"/>
                </a:lnTo>
                <a:lnTo>
                  <a:pt x="18" y="114"/>
                </a:lnTo>
                <a:lnTo>
                  <a:pt x="17" y="98"/>
                </a:lnTo>
                <a:lnTo>
                  <a:pt x="60" y="105"/>
                </a:lnTo>
                <a:lnTo>
                  <a:pt x="60" y="100"/>
                </a:lnTo>
                <a:lnTo>
                  <a:pt x="30" y="96"/>
                </a:lnTo>
                <a:lnTo>
                  <a:pt x="29" y="83"/>
                </a:lnTo>
                <a:lnTo>
                  <a:pt x="9" y="83"/>
                </a:lnTo>
                <a:lnTo>
                  <a:pt x="8" y="81"/>
                </a:lnTo>
                <a:lnTo>
                  <a:pt x="7" y="76"/>
                </a:lnTo>
                <a:lnTo>
                  <a:pt x="6" y="69"/>
                </a:lnTo>
                <a:lnTo>
                  <a:pt x="3" y="60"/>
                </a:lnTo>
                <a:lnTo>
                  <a:pt x="2" y="48"/>
                </a:lnTo>
                <a:lnTo>
                  <a:pt x="1" y="34"/>
                </a:lnTo>
                <a:lnTo>
                  <a:pt x="2" y="20"/>
                </a:lnTo>
                <a:lnTo>
                  <a:pt x="6" y="4"/>
                </a:lnTo>
                <a:lnTo>
                  <a:pt x="0" y="0"/>
                </a:lnTo>
                <a:close/>
              </a:path>
            </a:pathLst>
          </a:custGeom>
          <a:solidFill>
            <a:srgbClr val="001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96" name="Freeform 192">
            <a:extLst>
              <a:ext uri="{FF2B5EF4-FFF2-40B4-BE49-F238E27FC236}">
                <a16:creationId xmlns:a16="http://schemas.microsoft.com/office/drawing/2014/main" id="{DF6BEDEB-4DDC-4ABE-C4A2-B217954F37FA}"/>
              </a:ext>
            </a:extLst>
          </p:cNvPr>
          <p:cNvSpPr>
            <a:spLocks/>
          </p:cNvSpPr>
          <p:nvPr/>
        </p:nvSpPr>
        <p:spPr bwMode="auto">
          <a:xfrm>
            <a:off x="2406650" y="3216275"/>
            <a:ext cx="123825" cy="23813"/>
          </a:xfrm>
          <a:custGeom>
            <a:avLst/>
            <a:gdLst>
              <a:gd name="T0" fmla="*/ 0 w 78"/>
              <a:gd name="T1" fmla="*/ 15 h 15"/>
              <a:gd name="T2" fmla="*/ 0 w 78"/>
              <a:gd name="T3" fmla="*/ 15 h 15"/>
              <a:gd name="T4" fmla="*/ 2 w 78"/>
              <a:gd name="T5" fmla="*/ 14 h 15"/>
              <a:gd name="T6" fmla="*/ 4 w 78"/>
              <a:gd name="T7" fmla="*/ 14 h 15"/>
              <a:gd name="T8" fmla="*/ 7 w 78"/>
              <a:gd name="T9" fmla="*/ 12 h 15"/>
              <a:gd name="T10" fmla="*/ 11 w 78"/>
              <a:gd name="T11" fmla="*/ 11 h 15"/>
              <a:gd name="T12" fmla="*/ 14 w 78"/>
              <a:gd name="T13" fmla="*/ 10 h 15"/>
              <a:gd name="T14" fmla="*/ 19 w 78"/>
              <a:gd name="T15" fmla="*/ 9 h 15"/>
              <a:gd name="T16" fmla="*/ 23 w 78"/>
              <a:gd name="T17" fmla="*/ 8 h 15"/>
              <a:gd name="T18" fmla="*/ 29 w 78"/>
              <a:gd name="T19" fmla="*/ 8 h 15"/>
              <a:gd name="T20" fmla="*/ 35 w 78"/>
              <a:gd name="T21" fmla="*/ 7 h 15"/>
              <a:gd name="T22" fmla="*/ 42 w 78"/>
              <a:gd name="T23" fmla="*/ 7 h 15"/>
              <a:gd name="T24" fmla="*/ 48 w 78"/>
              <a:gd name="T25" fmla="*/ 5 h 15"/>
              <a:gd name="T26" fmla="*/ 55 w 78"/>
              <a:gd name="T27" fmla="*/ 7 h 15"/>
              <a:gd name="T28" fmla="*/ 62 w 78"/>
              <a:gd name="T29" fmla="*/ 7 h 15"/>
              <a:gd name="T30" fmla="*/ 69 w 78"/>
              <a:gd name="T31" fmla="*/ 8 h 15"/>
              <a:gd name="T32" fmla="*/ 76 w 78"/>
              <a:gd name="T33" fmla="*/ 9 h 15"/>
              <a:gd name="T34" fmla="*/ 78 w 78"/>
              <a:gd name="T35" fmla="*/ 0 h 15"/>
              <a:gd name="T36" fmla="*/ 78 w 78"/>
              <a:gd name="T37" fmla="*/ 0 h 15"/>
              <a:gd name="T38" fmla="*/ 76 w 78"/>
              <a:gd name="T39" fmla="*/ 0 h 15"/>
              <a:gd name="T40" fmla="*/ 74 w 78"/>
              <a:gd name="T41" fmla="*/ 0 h 15"/>
              <a:gd name="T42" fmla="*/ 70 w 78"/>
              <a:gd name="T43" fmla="*/ 0 h 15"/>
              <a:gd name="T44" fmla="*/ 65 w 78"/>
              <a:gd name="T45" fmla="*/ 0 h 15"/>
              <a:gd name="T46" fmla="*/ 61 w 78"/>
              <a:gd name="T47" fmla="*/ 0 h 15"/>
              <a:gd name="T48" fmla="*/ 56 w 78"/>
              <a:gd name="T49" fmla="*/ 0 h 15"/>
              <a:gd name="T50" fmla="*/ 50 w 78"/>
              <a:gd name="T51" fmla="*/ 1 h 15"/>
              <a:gd name="T52" fmla="*/ 43 w 78"/>
              <a:gd name="T53" fmla="*/ 1 h 15"/>
              <a:gd name="T54" fmla="*/ 37 w 78"/>
              <a:gd name="T55" fmla="*/ 1 h 15"/>
              <a:gd name="T56" fmla="*/ 30 w 78"/>
              <a:gd name="T57" fmla="*/ 2 h 15"/>
              <a:gd name="T58" fmla="*/ 25 w 78"/>
              <a:gd name="T59" fmla="*/ 3 h 15"/>
              <a:gd name="T60" fmla="*/ 18 w 78"/>
              <a:gd name="T61" fmla="*/ 4 h 15"/>
              <a:gd name="T62" fmla="*/ 12 w 78"/>
              <a:gd name="T63" fmla="*/ 5 h 15"/>
              <a:gd name="T64" fmla="*/ 6 w 78"/>
              <a:gd name="T65" fmla="*/ 7 h 15"/>
              <a:gd name="T66" fmla="*/ 0 w 78"/>
              <a:gd name="T67" fmla="*/ 8 h 15"/>
              <a:gd name="T68" fmla="*/ 0 w 78"/>
              <a:gd name="T6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 h="15">
                <a:moveTo>
                  <a:pt x="0" y="15"/>
                </a:moveTo>
                <a:lnTo>
                  <a:pt x="0" y="15"/>
                </a:lnTo>
                <a:lnTo>
                  <a:pt x="2" y="14"/>
                </a:lnTo>
                <a:lnTo>
                  <a:pt x="4" y="14"/>
                </a:lnTo>
                <a:lnTo>
                  <a:pt x="7" y="12"/>
                </a:lnTo>
                <a:lnTo>
                  <a:pt x="11" y="11"/>
                </a:lnTo>
                <a:lnTo>
                  <a:pt x="14" y="10"/>
                </a:lnTo>
                <a:lnTo>
                  <a:pt x="19" y="9"/>
                </a:lnTo>
                <a:lnTo>
                  <a:pt x="23" y="8"/>
                </a:lnTo>
                <a:lnTo>
                  <a:pt x="29" y="8"/>
                </a:lnTo>
                <a:lnTo>
                  <a:pt x="35" y="7"/>
                </a:lnTo>
                <a:lnTo>
                  <a:pt x="42" y="7"/>
                </a:lnTo>
                <a:lnTo>
                  <a:pt x="48" y="5"/>
                </a:lnTo>
                <a:lnTo>
                  <a:pt x="55" y="7"/>
                </a:lnTo>
                <a:lnTo>
                  <a:pt x="62" y="7"/>
                </a:lnTo>
                <a:lnTo>
                  <a:pt x="69" y="8"/>
                </a:lnTo>
                <a:lnTo>
                  <a:pt x="76" y="9"/>
                </a:lnTo>
                <a:lnTo>
                  <a:pt x="78" y="0"/>
                </a:lnTo>
                <a:lnTo>
                  <a:pt x="78" y="0"/>
                </a:lnTo>
                <a:lnTo>
                  <a:pt x="76" y="0"/>
                </a:lnTo>
                <a:lnTo>
                  <a:pt x="74" y="0"/>
                </a:lnTo>
                <a:lnTo>
                  <a:pt x="70" y="0"/>
                </a:lnTo>
                <a:lnTo>
                  <a:pt x="65" y="0"/>
                </a:lnTo>
                <a:lnTo>
                  <a:pt x="61" y="0"/>
                </a:lnTo>
                <a:lnTo>
                  <a:pt x="56" y="0"/>
                </a:lnTo>
                <a:lnTo>
                  <a:pt x="50" y="1"/>
                </a:lnTo>
                <a:lnTo>
                  <a:pt x="43" y="1"/>
                </a:lnTo>
                <a:lnTo>
                  <a:pt x="37" y="1"/>
                </a:lnTo>
                <a:lnTo>
                  <a:pt x="30" y="2"/>
                </a:lnTo>
                <a:lnTo>
                  <a:pt x="25" y="3"/>
                </a:lnTo>
                <a:lnTo>
                  <a:pt x="18" y="4"/>
                </a:lnTo>
                <a:lnTo>
                  <a:pt x="12" y="5"/>
                </a:lnTo>
                <a:lnTo>
                  <a:pt x="6" y="7"/>
                </a:lnTo>
                <a:lnTo>
                  <a:pt x="0" y="8"/>
                </a:lnTo>
                <a:lnTo>
                  <a:pt x="0" y="15"/>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97" name="Freeform 193">
            <a:extLst>
              <a:ext uri="{FF2B5EF4-FFF2-40B4-BE49-F238E27FC236}">
                <a16:creationId xmlns:a16="http://schemas.microsoft.com/office/drawing/2014/main" id="{83ED4DBB-AD7A-0F8F-D334-115BF560F2A8}"/>
              </a:ext>
            </a:extLst>
          </p:cNvPr>
          <p:cNvSpPr>
            <a:spLocks/>
          </p:cNvSpPr>
          <p:nvPr/>
        </p:nvSpPr>
        <p:spPr bwMode="auto">
          <a:xfrm>
            <a:off x="2335213" y="3440113"/>
            <a:ext cx="207962" cy="69850"/>
          </a:xfrm>
          <a:custGeom>
            <a:avLst/>
            <a:gdLst>
              <a:gd name="T0" fmla="*/ 54 w 131"/>
              <a:gd name="T1" fmla="*/ 43 h 44"/>
              <a:gd name="T2" fmla="*/ 56 w 131"/>
              <a:gd name="T3" fmla="*/ 42 h 44"/>
              <a:gd name="T4" fmla="*/ 56 w 131"/>
              <a:gd name="T5" fmla="*/ 42 h 44"/>
              <a:gd name="T6" fmla="*/ 57 w 131"/>
              <a:gd name="T7" fmla="*/ 42 h 44"/>
              <a:gd name="T8" fmla="*/ 59 w 131"/>
              <a:gd name="T9" fmla="*/ 41 h 44"/>
              <a:gd name="T10" fmla="*/ 60 w 131"/>
              <a:gd name="T11" fmla="*/ 41 h 44"/>
              <a:gd name="T12" fmla="*/ 63 w 131"/>
              <a:gd name="T13" fmla="*/ 40 h 44"/>
              <a:gd name="T14" fmla="*/ 65 w 131"/>
              <a:gd name="T15" fmla="*/ 39 h 44"/>
              <a:gd name="T16" fmla="*/ 67 w 131"/>
              <a:gd name="T17" fmla="*/ 37 h 44"/>
              <a:gd name="T18" fmla="*/ 71 w 131"/>
              <a:gd name="T19" fmla="*/ 36 h 44"/>
              <a:gd name="T20" fmla="*/ 73 w 131"/>
              <a:gd name="T21" fmla="*/ 34 h 44"/>
              <a:gd name="T22" fmla="*/ 75 w 131"/>
              <a:gd name="T23" fmla="*/ 33 h 44"/>
              <a:gd name="T24" fmla="*/ 78 w 131"/>
              <a:gd name="T25" fmla="*/ 30 h 44"/>
              <a:gd name="T26" fmla="*/ 80 w 131"/>
              <a:gd name="T27" fmla="*/ 29 h 44"/>
              <a:gd name="T28" fmla="*/ 81 w 131"/>
              <a:gd name="T29" fmla="*/ 27 h 44"/>
              <a:gd name="T30" fmla="*/ 84 w 131"/>
              <a:gd name="T31" fmla="*/ 26 h 44"/>
              <a:gd name="T32" fmla="*/ 85 w 131"/>
              <a:gd name="T33" fmla="*/ 23 h 44"/>
              <a:gd name="T34" fmla="*/ 0 w 131"/>
              <a:gd name="T35" fmla="*/ 2 h 44"/>
              <a:gd name="T36" fmla="*/ 5 w 131"/>
              <a:gd name="T37" fmla="*/ 0 h 44"/>
              <a:gd name="T38" fmla="*/ 131 w 131"/>
              <a:gd name="T39" fmla="*/ 32 h 44"/>
              <a:gd name="T40" fmla="*/ 126 w 131"/>
              <a:gd name="T41" fmla="*/ 34 h 44"/>
              <a:gd name="T42" fmla="*/ 89 w 131"/>
              <a:gd name="T43" fmla="*/ 25 h 44"/>
              <a:gd name="T44" fmla="*/ 89 w 131"/>
              <a:gd name="T45" fmla="*/ 25 h 44"/>
              <a:gd name="T46" fmla="*/ 89 w 131"/>
              <a:gd name="T47" fmla="*/ 26 h 44"/>
              <a:gd name="T48" fmla="*/ 88 w 131"/>
              <a:gd name="T49" fmla="*/ 26 h 44"/>
              <a:gd name="T50" fmla="*/ 88 w 131"/>
              <a:gd name="T51" fmla="*/ 27 h 44"/>
              <a:gd name="T52" fmla="*/ 87 w 131"/>
              <a:gd name="T53" fmla="*/ 28 h 44"/>
              <a:gd name="T54" fmla="*/ 86 w 131"/>
              <a:gd name="T55" fmla="*/ 29 h 44"/>
              <a:gd name="T56" fmla="*/ 85 w 131"/>
              <a:gd name="T57" fmla="*/ 30 h 44"/>
              <a:gd name="T58" fmla="*/ 82 w 131"/>
              <a:gd name="T59" fmla="*/ 32 h 44"/>
              <a:gd name="T60" fmla="*/ 80 w 131"/>
              <a:gd name="T61" fmla="*/ 33 h 44"/>
              <a:gd name="T62" fmla="*/ 78 w 131"/>
              <a:gd name="T63" fmla="*/ 34 h 44"/>
              <a:gd name="T64" fmla="*/ 75 w 131"/>
              <a:gd name="T65" fmla="*/ 36 h 44"/>
              <a:gd name="T66" fmla="*/ 72 w 131"/>
              <a:gd name="T67" fmla="*/ 37 h 44"/>
              <a:gd name="T68" fmla="*/ 70 w 131"/>
              <a:gd name="T69" fmla="*/ 40 h 44"/>
              <a:gd name="T70" fmla="*/ 65 w 131"/>
              <a:gd name="T71" fmla="*/ 41 h 44"/>
              <a:gd name="T72" fmla="*/ 61 w 131"/>
              <a:gd name="T73" fmla="*/ 42 h 44"/>
              <a:gd name="T74" fmla="*/ 57 w 131"/>
              <a:gd name="T75" fmla="*/ 44 h 44"/>
              <a:gd name="T76" fmla="*/ 54 w 131"/>
              <a:gd name="T77" fmla="*/ 4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1" h="44">
                <a:moveTo>
                  <a:pt x="54" y="43"/>
                </a:moveTo>
                <a:lnTo>
                  <a:pt x="56" y="42"/>
                </a:lnTo>
                <a:lnTo>
                  <a:pt x="56" y="42"/>
                </a:lnTo>
                <a:lnTo>
                  <a:pt x="57" y="42"/>
                </a:lnTo>
                <a:lnTo>
                  <a:pt x="59" y="41"/>
                </a:lnTo>
                <a:lnTo>
                  <a:pt x="60" y="41"/>
                </a:lnTo>
                <a:lnTo>
                  <a:pt x="63" y="40"/>
                </a:lnTo>
                <a:lnTo>
                  <a:pt x="65" y="39"/>
                </a:lnTo>
                <a:lnTo>
                  <a:pt x="67" y="37"/>
                </a:lnTo>
                <a:lnTo>
                  <a:pt x="71" y="36"/>
                </a:lnTo>
                <a:lnTo>
                  <a:pt x="73" y="34"/>
                </a:lnTo>
                <a:lnTo>
                  <a:pt x="75" y="33"/>
                </a:lnTo>
                <a:lnTo>
                  <a:pt x="78" y="30"/>
                </a:lnTo>
                <a:lnTo>
                  <a:pt x="80" y="29"/>
                </a:lnTo>
                <a:lnTo>
                  <a:pt x="81" y="27"/>
                </a:lnTo>
                <a:lnTo>
                  <a:pt x="84" y="26"/>
                </a:lnTo>
                <a:lnTo>
                  <a:pt x="85" y="23"/>
                </a:lnTo>
                <a:lnTo>
                  <a:pt x="0" y="2"/>
                </a:lnTo>
                <a:lnTo>
                  <a:pt x="5" y="0"/>
                </a:lnTo>
                <a:lnTo>
                  <a:pt x="131" y="32"/>
                </a:lnTo>
                <a:lnTo>
                  <a:pt x="126" y="34"/>
                </a:lnTo>
                <a:lnTo>
                  <a:pt x="89" y="25"/>
                </a:lnTo>
                <a:lnTo>
                  <a:pt x="89" y="25"/>
                </a:lnTo>
                <a:lnTo>
                  <a:pt x="89" y="26"/>
                </a:lnTo>
                <a:lnTo>
                  <a:pt x="88" y="26"/>
                </a:lnTo>
                <a:lnTo>
                  <a:pt x="88" y="27"/>
                </a:lnTo>
                <a:lnTo>
                  <a:pt x="87" y="28"/>
                </a:lnTo>
                <a:lnTo>
                  <a:pt x="86" y="29"/>
                </a:lnTo>
                <a:lnTo>
                  <a:pt x="85" y="30"/>
                </a:lnTo>
                <a:lnTo>
                  <a:pt x="82" y="32"/>
                </a:lnTo>
                <a:lnTo>
                  <a:pt x="80" y="33"/>
                </a:lnTo>
                <a:lnTo>
                  <a:pt x="78" y="34"/>
                </a:lnTo>
                <a:lnTo>
                  <a:pt x="75" y="36"/>
                </a:lnTo>
                <a:lnTo>
                  <a:pt x="72" y="37"/>
                </a:lnTo>
                <a:lnTo>
                  <a:pt x="70" y="40"/>
                </a:lnTo>
                <a:lnTo>
                  <a:pt x="65" y="41"/>
                </a:lnTo>
                <a:lnTo>
                  <a:pt x="61" y="42"/>
                </a:lnTo>
                <a:lnTo>
                  <a:pt x="57" y="44"/>
                </a:lnTo>
                <a:lnTo>
                  <a:pt x="54"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98" name="Freeform 194">
            <a:extLst>
              <a:ext uri="{FF2B5EF4-FFF2-40B4-BE49-F238E27FC236}">
                <a16:creationId xmlns:a16="http://schemas.microsoft.com/office/drawing/2014/main" id="{8DDBE56D-3AAF-BB43-76E4-2C4975C007D4}"/>
              </a:ext>
            </a:extLst>
          </p:cNvPr>
          <p:cNvSpPr>
            <a:spLocks/>
          </p:cNvSpPr>
          <p:nvPr/>
        </p:nvSpPr>
        <p:spPr bwMode="auto">
          <a:xfrm>
            <a:off x="2290763" y="3459163"/>
            <a:ext cx="214312" cy="61912"/>
          </a:xfrm>
          <a:custGeom>
            <a:avLst/>
            <a:gdLst>
              <a:gd name="T0" fmla="*/ 0 w 135"/>
              <a:gd name="T1" fmla="*/ 0 h 39"/>
              <a:gd name="T2" fmla="*/ 131 w 135"/>
              <a:gd name="T3" fmla="*/ 39 h 39"/>
              <a:gd name="T4" fmla="*/ 135 w 135"/>
              <a:gd name="T5" fmla="*/ 39 h 39"/>
              <a:gd name="T6" fmla="*/ 4 w 135"/>
              <a:gd name="T7" fmla="*/ 0 h 39"/>
              <a:gd name="T8" fmla="*/ 0 w 135"/>
              <a:gd name="T9" fmla="*/ 0 h 39"/>
            </a:gdLst>
            <a:ahLst/>
            <a:cxnLst>
              <a:cxn ang="0">
                <a:pos x="T0" y="T1"/>
              </a:cxn>
              <a:cxn ang="0">
                <a:pos x="T2" y="T3"/>
              </a:cxn>
              <a:cxn ang="0">
                <a:pos x="T4" y="T5"/>
              </a:cxn>
              <a:cxn ang="0">
                <a:pos x="T6" y="T7"/>
              </a:cxn>
              <a:cxn ang="0">
                <a:pos x="T8" y="T9"/>
              </a:cxn>
            </a:cxnLst>
            <a:rect l="0" t="0" r="r" b="b"/>
            <a:pathLst>
              <a:path w="135" h="39">
                <a:moveTo>
                  <a:pt x="0" y="0"/>
                </a:moveTo>
                <a:lnTo>
                  <a:pt x="131" y="39"/>
                </a:lnTo>
                <a:lnTo>
                  <a:pt x="135" y="39"/>
                </a:lnTo>
                <a:lnTo>
                  <a:pt x="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299" name="Freeform 195">
            <a:extLst>
              <a:ext uri="{FF2B5EF4-FFF2-40B4-BE49-F238E27FC236}">
                <a16:creationId xmlns:a16="http://schemas.microsoft.com/office/drawing/2014/main" id="{A5E157F1-8599-37B0-6E84-84F2294D10D4}"/>
              </a:ext>
            </a:extLst>
          </p:cNvPr>
          <p:cNvSpPr>
            <a:spLocks/>
          </p:cNvSpPr>
          <p:nvPr/>
        </p:nvSpPr>
        <p:spPr bwMode="auto">
          <a:xfrm>
            <a:off x="2327275" y="3449638"/>
            <a:ext cx="209550" cy="57150"/>
          </a:xfrm>
          <a:custGeom>
            <a:avLst/>
            <a:gdLst>
              <a:gd name="T0" fmla="*/ 0 w 132"/>
              <a:gd name="T1" fmla="*/ 0 h 36"/>
              <a:gd name="T2" fmla="*/ 129 w 132"/>
              <a:gd name="T3" fmla="*/ 36 h 36"/>
              <a:gd name="T4" fmla="*/ 132 w 132"/>
              <a:gd name="T5" fmla="*/ 35 h 36"/>
              <a:gd name="T6" fmla="*/ 3 w 132"/>
              <a:gd name="T7" fmla="*/ 0 h 36"/>
              <a:gd name="T8" fmla="*/ 0 w 132"/>
              <a:gd name="T9" fmla="*/ 0 h 36"/>
            </a:gdLst>
            <a:ahLst/>
            <a:cxnLst>
              <a:cxn ang="0">
                <a:pos x="T0" y="T1"/>
              </a:cxn>
              <a:cxn ang="0">
                <a:pos x="T2" y="T3"/>
              </a:cxn>
              <a:cxn ang="0">
                <a:pos x="T4" y="T5"/>
              </a:cxn>
              <a:cxn ang="0">
                <a:pos x="T6" y="T7"/>
              </a:cxn>
              <a:cxn ang="0">
                <a:pos x="T8" y="T9"/>
              </a:cxn>
            </a:cxnLst>
            <a:rect l="0" t="0" r="r" b="b"/>
            <a:pathLst>
              <a:path w="132" h="36">
                <a:moveTo>
                  <a:pt x="0" y="0"/>
                </a:moveTo>
                <a:lnTo>
                  <a:pt x="129" y="36"/>
                </a:lnTo>
                <a:lnTo>
                  <a:pt x="132" y="35"/>
                </a:lnTo>
                <a:lnTo>
                  <a:pt x="3"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00" name="Freeform 196">
            <a:extLst>
              <a:ext uri="{FF2B5EF4-FFF2-40B4-BE49-F238E27FC236}">
                <a16:creationId xmlns:a16="http://schemas.microsoft.com/office/drawing/2014/main" id="{B4937E1B-1655-4E44-9F34-2B5F87CF6F77}"/>
              </a:ext>
            </a:extLst>
          </p:cNvPr>
          <p:cNvSpPr>
            <a:spLocks/>
          </p:cNvSpPr>
          <p:nvPr/>
        </p:nvSpPr>
        <p:spPr bwMode="auto">
          <a:xfrm>
            <a:off x="2309813" y="3452813"/>
            <a:ext cx="211137" cy="61912"/>
          </a:xfrm>
          <a:custGeom>
            <a:avLst/>
            <a:gdLst>
              <a:gd name="T0" fmla="*/ 0 w 133"/>
              <a:gd name="T1" fmla="*/ 0 h 39"/>
              <a:gd name="T2" fmla="*/ 131 w 133"/>
              <a:gd name="T3" fmla="*/ 39 h 39"/>
              <a:gd name="T4" fmla="*/ 133 w 133"/>
              <a:gd name="T5" fmla="*/ 39 h 39"/>
              <a:gd name="T6" fmla="*/ 4 w 133"/>
              <a:gd name="T7" fmla="*/ 0 h 39"/>
              <a:gd name="T8" fmla="*/ 0 w 133"/>
              <a:gd name="T9" fmla="*/ 0 h 39"/>
            </a:gdLst>
            <a:ahLst/>
            <a:cxnLst>
              <a:cxn ang="0">
                <a:pos x="T0" y="T1"/>
              </a:cxn>
              <a:cxn ang="0">
                <a:pos x="T2" y="T3"/>
              </a:cxn>
              <a:cxn ang="0">
                <a:pos x="T4" y="T5"/>
              </a:cxn>
              <a:cxn ang="0">
                <a:pos x="T6" y="T7"/>
              </a:cxn>
              <a:cxn ang="0">
                <a:pos x="T8" y="T9"/>
              </a:cxn>
            </a:cxnLst>
            <a:rect l="0" t="0" r="r" b="b"/>
            <a:pathLst>
              <a:path w="133" h="39">
                <a:moveTo>
                  <a:pt x="0" y="0"/>
                </a:moveTo>
                <a:lnTo>
                  <a:pt x="131" y="39"/>
                </a:lnTo>
                <a:lnTo>
                  <a:pt x="133" y="39"/>
                </a:lnTo>
                <a:lnTo>
                  <a:pt x="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01" name="Line 197">
            <a:extLst>
              <a:ext uri="{FF2B5EF4-FFF2-40B4-BE49-F238E27FC236}">
                <a16:creationId xmlns:a16="http://schemas.microsoft.com/office/drawing/2014/main" id="{95E984A7-817D-0455-4502-ACCF07DC1377}"/>
              </a:ext>
            </a:extLst>
          </p:cNvPr>
          <p:cNvSpPr>
            <a:spLocks noChangeShapeType="1"/>
          </p:cNvSpPr>
          <p:nvPr/>
        </p:nvSpPr>
        <p:spPr bwMode="auto">
          <a:xfrm>
            <a:off x="2844800" y="3946525"/>
            <a:ext cx="43497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sp>
        <p:nvSpPr>
          <p:cNvPr id="431302" name="Line 198">
            <a:extLst>
              <a:ext uri="{FF2B5EF4-FFF2-40B4-BE49-F238E27FC236}">
                <a16:creationId xmlns:a16="http://schemas.microsoft.com/office/drawing/2014/main" id="{62D545C4-BF89-8A5C-68D6-D069C56AE1A4}"/>
              </a:ext>
            </a:extLst>
          </p:cNvPr>
          <p:cNvSpPr>
            <a:spLocks noChangeShapeType="1"/>
          </p:cNvSpPr>
          <p:nvPr/>
        </p:nvSpPr>
        <p:spPr bwMode="auto">
          <a:xfrm flipV="1">
            <a:off x="3584575" y="3929063"/>
            <a:ext cx="955675" cy="317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JO"/>
          </a:p>
        </p:txBody>
      </p:sp>
      <p:grpSp>
        <p:nvGrpSpPr>
          <p:cNvPr id="431303" name="Group 199">
            <a:extLst>
              <a:ext uri="{FF2B5EF4-FFF2-40B4-BE49-F238E27FC236}">
                <a16:creationId xmlns:a16="http://schemas.microsoft.com/office/drawing/2014/main" id="{435A74EA-8E00-D473-5EAD-4C176ADFBF61}"/>
              </a:ext>
            </a:extLst>
          </p:cNvPr>
          <p:cNvGrpSpPr>
            <a:grpSpLocks/>
          </p:cNvGrpSpPr>
          <p:nvPr/>
        </p:nvGrpSpPr>
        <p:grpSpPr bwMode="auto">
          <a:xfrm>
            <a:off x="4767263" y="3492500"/>
            <a:ext cx="441325" cy="1095375"/>
            <a:chOff x="2550" y="2912"/>
            <a:chExt cx="278" cy="690"/>
          </a:xfrm>
        </p:grpSpPr>
        <p:sp>
          <p:nvSpPr>
            <p:cNvPr id="431304" name="Freeform 200">
              <a:extLst>
                <a:ext uri="{FF2B5EF4-FFF2-40B4-BE49-F238E27FC236}">
                  <a16:creationId xmlns:a16="http://schemas.microsoft.com/office/drawing/2014/main" id="{B44403CB-3CBF-C040-6B00-708E869FDCF3}"/>
                </a:ext>
              </a:extLst>
            </p:cNvPr>
            <p:cNvSpPr>
              <a:spLocks/>
            </p:cNvSpPr>
            <p:nvPr/>
          </p:nvSpPr>
          <p:spPr bwMode="auto">
            <a:xfrm>
              <a:off x="2578" y="2963"/>
              <a:ext cx="138" cy="638"/>
            </a:xfrm>
            <a:custGeom>
              <a:avLst/>
              <a:gdLst>
                <a:gd name="T0" fmla="*/ 0 w 138"/>
                <a:gd name="T1" fmla="*/ 485 h 638"/>
                <a:gd name="T2" fmla="*/ 138 w 138"/>
                <a:gd name="T3" fmla="*/ 638 h 638"/>
                <a:gd name="T4" fmla="*/ 138 w 138"/>
                <a:gd name="T5" fmla="*/ 77 h 638"/>
                <a:gd name="T6" fmla="*/ 116 w 138"/>
                <a:gd name="T7" fmla="*/ 49 h 638"/>
                <a:gd name="T8" fmla="*/ 0 w 138"/>
                <a:gd name="T9" fmla="*/ 0 h 638"/>
                <a:gd name="T10" fmla="*/ 0 w 138"/>
                <a:gd name="T11" fmla="*/ 485 h 638"/>
              </a:gdLst>
              <a:ahLst/>
              <a:cxnLst>
                <a:cxn ang="0">
                  <a:pos x="T0" y="T1"/>
                </a:cxn>
                <a:cxn ang="0">
                  <a:pos x="T2" y="T3"/>
                </a:cxn>
                <a:cxn ang="0">
                  <a:pos x="T4" y="T5"/>
                </a:cxn>
                <a:cxn ang="0">
                  <a:pos x="T6" y="T7"/>
                </a:cxn>
                <a:cxn ang="0">
                  <a:pos x="T8" y="T9"/>
                </a:cxn>
                <a:cxn ang="0">
                  <a:pos x="T10" y="T11"/>
                </a:cxn>
              </a:cxnLst>
              <a:rect l="0" t="0" r="r" b="b"/>
              <a:pathLst>
                <a:path w="138" h="638">
                  <a:moveTo>
                    <a:pt x="0" y="485"/>
                  </a:moveTo>
                  <a:lnTo>
                    <a:pt x="138" y="638"/>
                  </a:lnTo>
                  <a:lnTo>
                    <a:pt x="138" y="77"/>
                  </a:lnTo>
                  <a:lnTo>
                    <a:pt x="116" y="49"/>
                  </a:lnTo>
                  <a:lnTo>
                    <a:pt x="0" y="0"/>
                  </a:lnTo>
                  <a:lnTo>
                    <a:pt x="0" y="485"/>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05" name="Rectangle 201">
              <a:extLst>
                <a:ext uri="{FF2B5EF4-FFF2-40B4-BE49-F238E27FC236}">
                  <a16:creationId xmlns:a16="http://schemas.microsoft.com/office/drawing/2014/main" id="{E4C7245D-7D03-FA8F-25DB-169A928ABC27}"/>
                </a:ext>
              </a:extLst>
            </p:cNvPr>
            <p:cNvSpPr>
              <a:spLocks noChangeArrowheads="1"/>
            </p:cNvSpPr>
            <p:nvPr/>
          </p:nvSpPr>
          <p:spPr bwMode="auto">
            <a:xfrm>
              <a:off x="2716" y="3035"/>
              <a:ext cx="84" cy="567"/>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06" name="Freeform 202">
              <a:extLst>
                <a:ext uri="{FF2B5EF4-FFF2-40B4-BE49-F238E27FC236}">
                  <a16:creationId xmlns:a16="http://schemas.microsoft.com/office/drawing/2014/main" id="{574A415A-3142-E8AD-B661-4C94ED63BE8B}"/>
                </a:ext>
              </a:extLst>
            </p:cNvPr>
            <p:cNvSpPr>
              <a:spLocks/>
            </p:cNvSpPr>
            <p:nvPr/>
          </p:nvSpPr>
          <p:spPr bwMode="auto">
            <a:xfrm>
              <a:off x="2713" y="3035"/>
              <a:ext cx="86" cy="64"/>
            </a:xfrm>
            <a:custGeom>
              <a:avLst/>
              <a:gdLst>
                <a:gd name="T0" fmla="*/ 0 w 86"/>
                <a:gd name="T1" fmla="*/ 0 h 64"/>
                <a:gd name="T2" fmla="*/ 86 w 86"/>
                <a:gd name="T3" fmla="*/ 0 h 64"/>
                <a:gd name="T4" fmla="*/ 86 w 86"/>
                <a:gd name="T5" fmla="*/ 64 h 64"/>
                <a:gd name="T6" fmla="*/ 0 w 86"/>
                <a:gd name="T7" fmla="*/ 30 h 64"/>
                <a:gd name="T8" fmla="*/ 0 w 86"/>
                <a:gd name="T9" fmla="*/ 0 h 64"/>
              </a:gdLst>
              <a:ahLst/>
              <a:cxnLst>
                <a:cxn ang="0">
                  <a:pos x="T0" y="T1"/>
                </a:cxn>
                <a:cxn ang="0">
                  <a:pos x="T2" y="T3"/>
                </a:cxn>
                <a:cxn ang="0">
                  <a:pos x="T4" y="T5"/>
                </a:cxn>
                <a:cxn ang="0">
                  <a:pos x="T6" y="T7"/>
                </a:cxn>
                <a:cxn ang="0">
                  <a:pos x="T8" y="T9"/>
                </a:cxn>
              </a:cxnLst>
              <a:rect l="0" t="0" r="r" b="b"/>
              <a:pathLst>
                <a:path w="86" h="64">
                  <a:moveTo>
                    <a:pt x="0" y="0"/>
                  </a:moveTo>
                  <a:lnTo>
                    <a:pt x="86" y="0"/>
                  </a:lnTo>
                  <a:lnTo>
                    <a:pt x="86" y="64"/>
                  </a:lnTo>
                  <a:lnTo>
                    <a:pt x="0" y="30"/>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07" name="Rectangle 203">
              <a:extLst>
                <a:ext uri="{FF2B5EF4-FFF2-40B4-BE49-F238E27FC236}">
                  <a16:creationId xmlns:a16="http://schemas.microsoft.com/office/drawing/2014/main" id="{3B0BE848-A834-7B3D-08A7-3EFD6CD97775}"/>
                </a:ext>
              </a:extLst>
            </p:cNvPr>
            <p:cNvSpPr>
              <a:spLocks noChangeArrowheads="1"/>
            </p:cNvSpPr>
            <p:nvPr/>
          </p:nvSpPr>
          <p:spPr bwMode="auto">
            <a:xfrm>
              <a:off x="2716" y="3118"/>
              <a:ext cx="41" cy="33"/>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08" name="Rectangle 204">
              <a:extLst>
                <a:ext uri="{FF2B5EF4-FFF2-40B4-BE49-F238E27FC236}">
                  <a16:creationId xmlns:a16="http://schemas.microsoft.com/office/drawing/2014/main" id="{0D3871C5-D21C-8EFC-6BC6-CA42E91E8A01}"/>
                </a:ext>
              </a:extLst>
            </p:cNvPr>
            <p:cNvSpPr>
              <a:spLocks noChangeArrowheads="1"/>
            </p:cNvSpPr>
            <p:nvPr/>
          </p:nvSpPr>
          <p:spPr bwMode="auto">
            <a:xfrm>
              <a:off x="2759" y="3117"/>
              <a:ext cx="43" cy="34"/>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09" name="Rectangle 205">
              <a:extLst>
                <a:ext uri="{FF2B5EF4-FFF2-40B4-BE49-F238E27FC236}">
                  <a16:creationId xmlns:a16="http://schemas.microsoft.com/office/drawing/2014/main" id="{71E1C0E1-15B9-2F8E-FDF5-950E578D0A20}"/>
                </a:ext>
              </a:extLst>
            </p:cNvPr>
            <p:cNvSpPr>
              <a:spLocks noChangeArrowheads="1"/>
            </p:cNvSpPr>
            <p:nvPr/>
          </p:nvSpPr>
          <p:spPr bwMode="auto">
            <a:xfrm>
              <a:off x="2737" y="3080"/>
              <a:ext cx="43" cy="32"/>
            </a:xfrm>
            <a:prstGeom prst="rect">
              <a:avLst/>
            </a:prstGeom>
            <a:solidFill>
              <a:srgbClr val="6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10" name="Rectangle 206">
              <a:extLst>
                <a:ext uri="{FF2B5EF4-FFF2-40B4-BE49-F238E27FC236}">
                  <a16:creationId xmlns:a16="http://schemas.microsoft.com/office/drawing/2014/main" id="{D3BEF3B5-4CBA-624E-2501-88DA46C1ABD7}"/>
                </a:ext>
              </a:extLst>
            </p:cNvPr>
            <p:cNvSpPr>
              <a:spLocks noChangeArrowheads="1"/>
            </p:cNvSpPr>
            <p:nvPr/>
          </p:nvSpPr>
          <p:spPr bwMode="auto">
            <a:xfrm>
              <a:off x="2781" y="3080"/>
              <a:ext cx="21" cy="32"/>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11" name="Rectangle 207">
              <a:extLst>
                <a:ext uri="{FF2B5EF4-FFF2-40B4-BE49-F238E27FC236}">
                  <a16:creationId xmlns:a16="http://schemas.microsoft.com/office/drawing/2014/main" id="{9E14FAF5-32F6-3C1B-3CD6-11592447FB4E}"/>
                </a:ext>
              </a:extLst>
            </p:cNvPr>
            <p:cNvSpPr>
              <a:spLocks noChangeArrowheads="1"/>
            </p:cNvSpPr>
            <p:nvPr/>
          </p:nvSpPr>
          <p:spPr bwMode="auto">
            <a:xfrm>
              <a:off x="2712" y="3080"/>
              <a:ext cx="22" cy="32"/>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12" name="Rectangle 208">
              <a:extLst>
                <a:ext uri="{FF2B5EF4-FFF2-40B4-BE49-F238E27FC236}">
                  <a16:creationId xmlns:a16="http://schemas.microsoft.com/office/drawing/2014/main" id="{901C8A76-CAE8-4363-F82E-45D524993A82}"/>
                </a:ext>
              </a:extLst>
            </p:cNvPr>
            <p:cNvSpPr>
              <a:spLocks noChangeArrowheads="1"/>
            </p:cNvSpPr>
            <p:nvPr/>
          </p:nvSpPr>
          <p:spPr bwMode="auto">
            <a:xfrm>
              <a:off x="2715" y="3041"/>
              <a:ext cx="43" cy="34"/>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13" name="Rectangle 209">
              <a:extLst>
                <a:ext uri="{FF2B5EF4-FFF2-40B4-BE49-F238E27FC236}">
                  <a16:creationId xmlns:a16="http://schemas.microsoft.com/office/drawing/2014/main" id="{2144FE3B-2056-460A-7FE4-DC2D973FDF47}"/>
                </a:ext>
              </a:extLst>
            </p:cNvPr>
            <p:cNvSpPr>
              <a:spLocks noChangeArrowheads="1"/>
            </p:cNvSpPr>
            <p:nvPr/>
          </p:nvSpPr>
          <p:spPr bwMode="auto">
            <a:xfrm>
              <a:off x="2760" y="3042"/>
              <a:ext cx="43" cy="33"/>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14" name="Rectangle 210">
              <a:extLst>
                <a:ext uri="{FF2B5EF4-FFF2-40B4-BE49-F238E27FC236}">
                  <a16:creationId xmlns:a16="http://schemas.microsoft.com/office/drawing/2014/main" id="{057F1F16-886F-089F-4C02-3E4F85964B0C}"/>
                </a:ext>
              </a:extLst>
            </p:cNvPr>
            <p:cNvSpPr>
              <a:spLocks noChangeArrowheads="1"/>
            </p:cNvSpPr>
            <p:nvPr/>
          </p:nvSpPr>
          <p:spPr bwMode="auto">
            <a:xfrm>
              <a:off x="2715" y="3193"/>
              <a:ext cx="40" cy="33"/>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15" name="Rectangle 211">
              <a:extLst>
                <a:ext uri="{FF2B5EF4-FFF2-40B4-BE49-F238E27FC236}">
                  <a16:creationId xmlns:a16="http://schemas.microsoft.com/office/drawing/2014/main" id="{C6AC3DB1-EB6B-BF91-75BE-AECDA5E641CF}"/>
                </a:ext>
              </a:extLst>
            </p:cNvPr>
            <p:cNvSpPr>
              <a:spLocks noChangeArrowheads="1"/>
            </p:cNvSpPr>
            <p:nvPr/>
          </p:nvSpPr>
          <p:spPr bwMode="auto">
            <a:xfrm>
              <a:off x="2759" y="3193"/>
              <a:ext cx="42" cy="33"/>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16" name="Rectangle 212">
              <a:extLst>
                <a:ext uri="{FF2B5EF4-FFF2-40B4-BE49-F238E27FC236}">
                  <a16:creationId xmlns:a16="http://schemas.microsoft.com/office/drawing/2014/main" id="{913CE690-2B96-7615-C504-6273242BC38B}"/>
                </a:ext>
              </a:extLst>
            </p:cNvPr>
            <p:cNvSpPr>
              <a:spLocks noChangeArrowheads="1"/>
            </p:cNvSpPr>
            <p:nvPr/>
          </p:nvSpPr>
          <p:spPr bwMode="auto">
            <a:xfrm>
              <a:off x="2780" y="3155"/>
              <a:ext cx="22" cy="32"/>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17" name="Rectangle 213">
              <a:extLst>
                <a:ext uri="{FF2B5EF4-FFF2-40B4-BE49-F238E27FC236}">
                  <a16:creationId xmlns:a16="http://schemas.microsoft.com/office/drawing/2014/main" id="{4F01FFA1-8198-C566-6FD2-123802D5B302}"/>
                </a:ext>
              </a:extLst>
            </p:cNvPr>
            <p:cNvSpPr>
              <a:spLocks noChangeArrowheads="1"/>
            </p:cNvSpPr>
            <p:nvPr/>
          </p:nvSpPr>
          <p:spPr bwMode="auto">
            <a:xfrm>
              <a:off x="2716" y="3155"/>
              <a:ext cx="17" cy="32"/>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18" name="Rectangle 214">
              <a:extLst>
                <a:ext uri="{FF2B5EF4-FFF2-40B4-BE49-F238E27FC236}">
                  <a16:creationId xmlns:a16="http://schemas.microsoft.com/office/drawing/2014/main" id="{971A09A9-EFC4-636A-BD8B-3AF7C81B220F}"/>
                </a:ext>
              </a:extLst>
            </p:cNvPr>
            <p:cNvSpPr>
              <a:spLocks noChangeArrowheads="1"/>
            </p:cNvSpPr>
            <p:nvPr/>
          </p:nvSpPr>
          <p:spPr bwMode="auto">
            <a:xfrm>
              <a:off x="2715" y="3266"/>
              <a:ext cx="40" cy="33"/>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19" name="Rectangle 215">
              <a:extLst>
                <a:ext uri="{FF2B5EF4-FFF2-40B4-BE49-F238E27FC236}">
                  <a16:creationId xmlns:a16="http://schemas.microsoft.com/office/drawing/2014/main" id="{CAD4047E-2877-B3E4-0A60-FA9A70A4F3B2}"/>
                </a:ext>
              </a:extLst>
            </p:cNvPr>
            <p:cNvSpPr>
              <a:spLocks noChangeArrowheads="1"/>
            </p:cNvSpPr>
            <p:nvPr/>
          </p:nvSpPr>
          <p:spPr bwMode="auto">
            <a:xfrm>
              <a:off x="2759" y="3266"/>
              <a:ext cx="42" cy="33"/>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20" name="Rectangle 216">
              <a:extLst>
                <a:ext uri="{FF2B5EF4-FFF2-40B4-BE49-F238E27FC236}">
                  <a16:creationId xmlns:a16="http://schemas.microsoft.com/office/drawing/2014/main" id="{392EF0F4-EF9B-9993-CF00-DB6AE87A9663}"/>
                </a:ext>
              </a:extLst>
            </p:cNvPr>
            <p:cNvSpPr>
              <a:spLocks noChangeArrowheads="1"/>
            </p:cNvSpPr>
            <p:nvPr/>
          </p:nvSpPr>
          <p:spPr bwMode="auto">
            <a:xfrm>
              <a:off x="2737" y="3229"/>
              <a:ext cx="42" cy="32"/>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21" name="Rectangle 217">
              <a:extLst>
                <a:ext uri="{FF2B5EF4-FFF2-40B4-BE49-F238E27FC236}">
                  <a16:creationId xmlns:a16="http://schemas.microsoft.com/office/drawing/2014/main" id="{9E1B20F9-E672-3B2E-42EC-0FD450782EC2}"/>
                </a:ext>
              </a:extLst>
            </p:cNvPr>
            <p:cNvSpPr>
              <a:spLocks noChangeArrowheads="1"/>
            </p:cNvSpPr>
            <p:nvPr/>
          </p:nvSpPr>
          <p:spPr bwMode="auto">
            <a:xfrm>
              <a:off x="2780" y="3229"/>
              <a:ext cx="22" cy="32"/>
            </a:xfrm>
            <a:prstGeom prst="rect">
              <a:avLst/>
            </a:prstGeom>
            <a:solidFill>
              <a:srgbClr val="6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22" name="Rectangle 218">
              <a:extLst>
                <a:ext uri="{FF2B5EF4-FFF2-40B4-BE49-F238E27FC236}">
                  <a16:creationId xmlns:a16="http://schemas.microsoft.com/office/drawing/2014/main" id="{7DA45921-D1ED-800C-ABE5-4964E5E4BB4D}"/>
                </a:ext>
              </a:extLst>
            </p:cNvPr>
            <p:cNvSpPr>
              <a:spLocks noChangeArrowheads="1"/>
            </p:cNvSpPr>
            <p:nvPr/>
          </p:nvSpPr>
          <p:spPr bwMode="auto">
            <a:xfrm>
              <a:off x="2715" y="3229"/>
              <a:ext cx="18" cy="32"/>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23" name="Rectangle 219">
              <a:extLst>
                <a:ext uri="{FF2B5EF4-FFF2-40B4-BE49-F238E27FC236}">
                  <a16:creationId xmlns:a16="http://schemas.microsoft.com/office/drawing/2014/main" id="{21C3E809-A961-B5DA-86C9-97334945618E}"/>
                </a:ext>
              </a:extLst>
            </p:cNvPr>
            <p:cNvSpPr>
              <a:spLocks noChangeArrowheads="1"/>
            </p:cNvSpPr>
            <p:nvPr/>
          </p:nvSpPr>
          <p:spPr bwMode="auto">
            <a:xfrm>
              <a:off x="2715" y="3342"/>
              <a:ext cx="40" cy="33"/>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24" name="Rectangle 220">
              <a:extLst>
                <a:ext uri="{FF2B5EF4-FFF2-40B4-BE49-F238E27FC236}">
                  <a16:creationId xmlns:a16="http://schemas.microsoft.com/office/drawing/2014/main" id="{50E05C2A-3BA9-96AA-C983-1FABF16A2CD8}"/>
                </a:ext>
              </a:extLst>
            </p:cNvPr>
            <p:cNvSpPr>
              <a:spLocks noChangeArrowheads="1"/>
            </p:cNvSpPr>
            <p:nvPr/>
          </p:nvSpPr>
          <p:spPr bwMode="auto">
            <a:xfrm>
              <a:off x="2759" y="3342"/>
              <a:ext cx="42" cy="33"/>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25" name="Rectangle 221">
              <a:extLst>
                <a:ext uri="{FF2B5EF4-FFF2-40B4-BE49-F238E27FC236}">
                  <a16:creationId xmlns:a16="http://schemas.microsoft.com/office/drawing/2014/main" id="{A1325AA0-E661-7713-83DF-F3804492382B}"/>
                </a:ext>
              </a:extLst>
            </p:cNvPr>
            <p:cNvSpPr>
              <a:spLocks noChangeArrowheads="1"/>
            </p:cNvSpPr>
            <p:nvPr/>
          </p:nvSpPr>
          <p:spPr bwMode="auto">
            <a:xfrm>
              <a:off x="2736" y="3304"/>
              <a:ext cx="43" cy="33"/>
            </a:xfrm>
            <a:prstGeom prst="rect">
              <a:avLst/>
            </a:prstGeom>
            <a:solidFill>
              <a:srgbClr val="6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26" name="Rectangle 222">
              <a:extLst>
                <a:ext uri="{FF2B5EF4-FFF2-40B4-BE49-F238E27FC236}">
                  <a16:creationId xmlns:a16="http://schemas.microsoft.com/office/drawing/2014/main" id="{AB2574B3-FB49-F8B9-F942-390FDD9818E9}"/>
                </a:ext>
              </a:extLst>
            </p:cNvPr>
            <p:cNvSpPr>
              <a:spLocks noChangeArrowheads="1"/>
            </p:cNvSpPr>
            <p:nvPr/>
          </p:nvSpPr>
          <p:spPr bwMode="auto">
            <a:xfrm>
              <a:off x="2780" y="3304"/>
              <a:ext cx="21" cy="33"/>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27" name="Rectangle 223">
              <a:extLst>
                <a:ext uri="{FF2B5EF4-FFF2-40B4-BE49-F238E27FC236}">
                  <a16:creationId xmlns:a16="http://schemas.microsoft.com/office/drawing/2014/main" id="{0DE01593-0F56-E6BD-F90D-B63D20E8978F}"/>
                </a:ext>
              </a:extLst>
            </p:cNvPr>
            <p:cNvSpPr>
              <a:spLocks noChangeArrowheads="1"/>
            </p:cNvSpPr>
            <p:nvPr/>
          </p:nvSpPr>
          <p:spPr bwMode="auto">
            <a:xfrm>
              <a:off x="2716" y="3304"/>
              <a:ext cx="17" cy="33"/>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28" name="Rectangle 224">
              <a:extLst>
                <a:ext uri="{FF2B5EF4-FFF2-40B4-BE49-F238E27FC236}">
                  <a16:creationId xmlns:a16="http://schemas.microsoft.com/office/drawing/2014/main" id="{586A252D-514A-141C-09AC-F797D520D9CD}"/>
                </a:ext>
              </a:extLst>
            </p:cNvPr>
            <p:cNvSpPr>
              <a:spLocks noChangeArrowheads="1"/>
            </p:cNvSpPr>
            <p:nvPr/>
          </p:nvSpPr>
          <p:spPr bwMode="auto">
            <a:xfrm>
              <a:off x="2715" y="3417"/>
              <a:ext cx="42" cy="32"/>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29" name="Rectangle 225">
              <a:extLst>
                <a:ext uri="{FF2B5EF4-FFF2-40B4-BE49-F238E27FC236}">
                  <a16:creationId xmlns:a16="http://schemas.microsoft.com/office/drawing/2014/main" id="{E0BD463A-E54F-C83D-1C79-90F2AD491B4B}"/>
                </a:ext>
              </a:extLst>
            </p:cNvPr>
            <p:cNvSpPr>
              <a:spLocks noChangeArrowheads="1"/>
            </p:cNvSpPr>
            <p:nvPr/>
          </p:nvSpPr>
          <p:spPr bwMode="auto">
            <a:xfrm>
              <a:off x="2759" y="3416"/>
              <a:ext cx="43" cy="34"/>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30" name="Rectangle 226">
              <a:extLst>
                <a:ext uri="{FF2B5EF4-FFF2-40B4-BE49-F238E27FC236}">
                  <a16:creationId xmlns:a16="http://schemas.microsoft.com/office/drawing/2014/main" id="{809EEC0B-544C-7F40-75DD-DD6C02F93507}"/>
                </a:ext>
              </a:extLst>
            </p:cNvPr>
            <p:cNvSpPr>
              <a:spLocks noChangeArrowheads="1"/>
            </p:cNvSpPr>
            <p:nvPr/>
          </p:nvSpPr>
          <p:spPr bwMode="auto">
            <a:xfrm>
              <a:off x="2737" y="3379"/>
              <a:ext cx="43" cy="32"/>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31" name="Rectangle 227">
              <a:extLst>
                <a:ext uri="{FF2B5EF4-FFF2-40B4-BE49-F238E27FC236}">
                  <a16:creationId xmlns:a16="http://schemas.microsoft.com/office/drawing/2014/main" id="{1E239FD3-89D1-510C-0925-CE37CBF44D31}"/>
                </a:ext>
              </a:extLst>
            </p:cNvPr>
            <p:cNvSpPr>
              <a:spLocks noChangeArrowheads="1"/>
            </p:cNvSpPr>
            <p:nvPr/>
          </p:nvSpPr>
          <p:spPr bwMode="auto">
            <a:xfrm>
              <a:off x="2781" y="3379"/>
              <a:ext cx="21" cy="32"/>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32" name="Rectangle 228">
              <a:extLst>
                <a:ext uri="{FF2B5EF4-FFF2-40B4-BE49-F238E27FC236}">
                  <a16:creationId xmlns:a16="http://schemas.microsoft.com/office/drawing/2014/main" id="{1115C6E2-7FF9-481E-5988-3CAACCC3FA3B}"/>
                </a:ext>
              </a:extLst>
            </p:cNvPr>
            <p:cNvSpPr>
              <a:spLocks noChangeArrowheads="1"/>
            </p:cNvSpPr>
            <p:nvPr/>
          </p:nvSpPr>
          <p:spPr bwMode="auto">
            <a:xfrm>
              <a:off x="2715" y="3492"/>
              <a:ext cx="40" cy="33"/>
            </a:xfrm>
            <a:prstGeom prst="rect">
              <a:avLst/>
            </a:prstGeom>
            <a:solidFill>
              <a:srgbClr val="6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33" name="Rectangle 229">
              <a:extLst>
                <a:ext uri="{FF2B5EF4-FFF2-40B4-BE49-F238E27FC236}">
                  <a16:creationId xmlns:a16="http://schemas.microsoft.com/office/drawing/2014/main" id="{D3B8F077-946F-51AB-40C0-71E2D14B1D18}"/>
                </a:ext>
              </a:extLst>
            </p:cNvPr>
            <p:cNvSpPr>
              <a:spLocks noChangeArrowheads="1"/>
            </p:cNvSpPr>
            <p:nvPr/>
          </p:nvSpPr>
          <p:spPr bwMode="auto">
            <a:xfrm>
              <a:off x="2759" y="3492"/>
              <a:ext cx="42" cy="33"/>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34" name="Rectangle 230">
              <a:extLst>
                <a:ext uri="{FF2B5EF4-FFF2-40B4-BE49-F238E27FC236}">
                  <a16:creationId xmlns:a16="http://schemas.microsoft.com/office/drawing/2014/main" id="{50245CEA-4912-B829-5B68-B9CC502E6D1F}"/>
                </a:ext>
              </a:extLst>
            </p:cNvPr>
            <p:cNvSpPr>
              <a:spLocks noChangeArrowheads="1"/>
            </p:cNvSpPr>
            <p:nvPr/>
          </p:nvSpPr>
          <p:spPr bwMode="auto">
            <a:xfrm>
              <a:off x="2737" y="3455"/>
              <a:ext cx="42" cy="31"/>
            </a:xfrm>
            <a:prstGeom prst="rect">
              <a:avLst/>
            </a:prstGeom>
            <a:solidFill>
              <a:srgbClr val="6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35" name="Rectangle 231">
              <a:extLst>
                <a:ext uri="{FF2B5EF4-FFF2-40B4-BE49-F238E27FC236}">
                  <a16:creationId xmlns:a16="http://schemas.microsoft.com/office/drawing/2014/main" id="{DF700417-A7D6-5FAD-6A3E-B543534F8B26}"/>
                </a:ext>
              </a:extLst>
            </p:cNvPr>
            <p:cNvSpPr>
              <a:spLocks noChangeArrowheads="1"/>
            </p:cNvSpPr>
            <p:nvPr/>
          </p:nvSpPr>
          <p:spPr bwMode="auto">
            <a:xfrm>
              <a:off x="2780" y="3453"/>
              <a:ext cx="22" cy="33"/>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36" name="Rectangle 232">
              <a:extLst>
                <a:ext uri="{FF2B5EF4-FFF2-40B4-BE49-F238E27FC236}">
                  <a16:creationId xmlns:a16="http://schemas.microsoft.com/office/drawing/2014/main" id="{1127469A-5D77-8A42-E1A6-A70476BEF621}"/>
                </a:ext>
              </a:extLst>
            </p:cNvPr>
            <p:cNvSpPr>
              <a:spLocks noChangeArrowheads="1"/>
            </p:cNvSpPr>
            <p:nvPr/>
          </p:nvSpPr>
          <p:spPr bwMode="auto">
            <a:xfrm>
              <a:off x="2716" y="3453"/>
              <a:ext cx="17" cy="33"/>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37" name="Rectangle 233">
              <a:extLst>
                <a:ext uri="{FF2B5EF4-FFF2-40B4-BE49-F238E27FC236}">
                  <a16:creationId xmlns:a16="http://schemas.microsoft.com/office/drawing/2014/main" id="{3D6BC021-4EF8-4C4B-357C-E6BBF1A190F6}"/>
                </a:ext>
              </a:extLst>
            </p:cNvPr>
            <p:cNvSpPr>
              <a:spLocks noChangeArrowheads="1"/>
            </p:cNvSpPr>
            <p:nvPr/>
          </p:nvSpPr>
          <p:spPr bwMode="auto">
            <a:xfrm>
              <a:off x="2715" y="3566"/>
              <a:ext cx="40" cy="32"/>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38" name="Rectangle 234">
              <a:extLst>
                <a:ext uri="{FF2B5EF4-FFF2-40B4-BE49-F238E27FC236}">
                  <a16:creationId xmlns:a16="http://schemas.microsoft.com/office/drawing/2014/main" id="{1C1FF4B7-7528-D441-9506-D0E77C80E3EB}"/>
                </a:ext>
              </a:extLst>
            </p:cNvPr>
            <p:cNvSpPr>
              <a:spLocks noChangeArrowheads="1"/>
            </p:cNvSpPr>
            <p:nvPr/>
          </p:nvSpPr>
          <p:spPr bwMode="auto">
            <a:xfrm>
              <a:off x="2759" y="3566"/>
              <a:ext cx="42" cy="32"/>
            </a:xfrm>
            <a:prstGeom prst="rect">
              <a:avLst/>
            </a:prstGeom>
            <a:solidFill>
              <a:srgbClr val="4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39" name="Rectangle 235">
              <a:extLst>
                <a:ext uri="{FF2B5EF4-FFF2-40B4-BE49-F238E27FC236}">
                  <a16:creationId xmlns:a16="http://schemas.microsoft.com/office/drawing/2014/main" id="{9958CD27-5CF9-8CF8-78C0-06A3344F75EB}"/>
                </a:ext>
              </a:extLst>
            </p:cNvPr>
            <p:cNvSpPr>
              <a:spLocks noChangeArrowheads="1"/>
            </p:cNvSpPr>
            <p:nvPr/>
          </p:nvSpPr>
          <p:spPr bwMode="auto">
            <a:xfrm>
              <a:off x="2737" y="3528"/>
              <a:ext cx="42" cy="32"/>
            </a:xfrm>
            <a:prstGeom prst="rect">
              <a:avLst/>
            </a:prstGeom>
            <a:solidFill>
              <a:srgbClr val="6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40" name="Rectangle 236">
              <a:extLst>
                <a:ext uri="{FF2B5EF4-FFF2-40B4-BE49-F238E27FC236}">
                  <a16:creationId xmlns:a16="http://schemas.microsoft.com/office/drawing/2014/main" id="{7AEF11E6-1BD0-A80E-0D06-9E53405956FA}"/>
                </a:ext>
              </a:extLst>
            </p:cNvPr>
            <p:cNvSpPr>
              <a:spLocks noChangeArrowheads="1"/>
            </p:cNvSpPr>
            <p:nvPr/>
          </p:nvSpPr>
          <p:spPr bwMode="auto">
            <a:xfrm>
              <a:off x="2780" y="3528"/>
              <a:ext cx="22" cy="32"/>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41" name="Rectangle 237">
              <a:extLst>
                <a:ext uri="{FF2B5EF4-FFF2-40B4-BE49-F238E27FC236}">
                  <a16:creationId xmlns:a16="http://schemas.microsoft.com/office/drawing/2014/main" id="{7FD8D4E4-51E4-7E33-7491-B80036756ABF}"/>
                </a:ext>
              </a:extLst>
            </p:cNvPr>
            <p:cNvSpPr>
              <a:spLocks noChangeArrowheads="1"/>
            </p:cNvSpPr>
            <p:nvPr/>
          </p:nvSpPr>
          <p:spPr bwMode="auto">
            <a:xfrm>
              <a:off x="2715" y="3528"/>
              <a:ext cx="18" cy="32"/>
            </a:xfrm>
            <a:prstGeom prst="rect">
              <a:avLst/>
            </a:prstGeom>
            <a:solidFill>
              <a:srgbClr val="E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342" name="Freeform 238">
              <a:extLst>
                <a:ext uri="{FF2B5EF4-FFF2-40B4-BE49-F238E27FC236}">
                  <a16:creationId xmlns:a16="http://schemas.microsoft.com/office/drawing/2014/main" id="{3890C5E1-0979-F9CC-18B9-8D856B2D787C}"/>
                </a:ext>
              </a:extLst>
            </p:cNvPr>
            <p:cNvSpPr>
              <a:spLocks/>
            </p:cNvSpPr>
            <p:nvPr/>
          </p:nvSpPr>
          <p:spPr bwMode="auto">
            <a:xfrm>
              <a:off x="2704" y="3555"/>
              <a:ext cx="12" cy="41"/>
            </a:xfrm>
            <a:custGeom>
              <a:avLst/>
              <a:gdLst>
                <a:gd name="T0" fmla="*/ 12 w 12"/>
                <a:gd name="T1" fmla="*/ 11 h 41"/>
                <a:gd name="T2" fmla="*/ 12 w 12"/>
                <a:gd name="T3" fmla="*/ 41 h 41"/>
                <a:gd name="T4" fmla="*/ 0 w 12"/>
                <a:gd name="T5" fmla="*/ 29 h 41"/>
                <a:gd name="T6" fmla="*/ 0 w 12"/>
                <a:gd name="T7" fmla="*/ 0 h 41"/>
                <a:gd name="T8" fmla="*/ 12 w 12"/>
                <a:gd name="T9" fmla="*/ 11 h 41"/>
              </a:gdLst>
              <a:ahLst/>
              <a:cxnLst>
                <a:cxn ang="0">
                  <a:pos x="T0" y="T1"/>
                </a:cxn>
                <a:cxn ang="0">
                  <a:pos x="T2" y="T3"/>
                </a:cxn>
                <a:cxn ang="0">
                  <a:pos x="T4" y="T5"/>
                </a:cxn>
                <a:cxn ang="0">
                  <a:pos x="T6" y="T7"/>
                </a:cxn>
                <a:cxn ang="0">
                  <a:pos x="T8" y="T9"/>
                </a:cxn>
              </a:cxnLst>
              <a:rect l="0" t="0" r="r" b="b"/>
              <a:pathLst>
                <a:path w="12" h="41">
                  <a:moveTo>
                    <a:pt x="12" y="11"/>
                  </a:moveTo>
                  <a:lnTo>
                    <a:pt x="12" y="41"/>
                  </a:lnTo>
                  <a:lnTo>
                    <a:pt x="0" y="29"/>
                  </a:lnTo>
                  <a:lnTo>
                    <a:pt x="0" y="0"/>
                  </a:lnTo>
                  <a:lnTo>
                    <a:pt x="12" y="11"/>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43" name="Freeform 239">
              <a:extLst>
                <a:ext uri="{FF2B5EF4-FFF2-40B4-BE49-F238E27FC236}">
                  <a16:creationId xmlns:a16="http://schemas.microsoft.com/office/drawing/2014/main" id="{27A56C25-FA9B-50EF-FCE7-4AE87B5881D1}"/>
                </a:ext>
              </a:extLst>
            </p:cNvPr>
            <p:cNvSpPr>
              <a:spLocks/>
            </p:cNvSpPr>
            <p:nvPr/>
          </p:nvSpPr>
          <p:spPr bwMode="auto">
            <a:xfrm>
              <a:off x="2667" y="3513"/>
              <a:ext cx="35" cy="70"/>
            </a:xfrm>
            <a:custGeom>
              <a:avLst/>
              <a:gdLst>
                <a:gd name="T0" fmla="*/ 35 w 35"/>
                <a:gd name="T1" fmla="*/ 40 h 70"/>
                <a:gd name="T2" fmla="*/ 35 w 35"/>
                <a:gd name="T3" fmla="*/ 70 h 70"/>
                <a:gd name="T4" fmla="*/ 0 w 35"/>
                <a:gd name="T5" fmla="*/ 30 h 70"/>
                <a:gd name="T6" fmla="*/ 0 w 35"/>
                <a:gd name="T7" fmla="*/ 0 h 70"/>
                <a:gd name="T8" fmla="*/ 35 w 35"/>
                <a:gd name="T9" fmla="*/ 40 h 70"/>
              </a:gdLst>
              <a:ahLst/>
              <a:cxnLst>
                <a:cxn ang="0">
                  <a:pos x="T0" y="T1"/>
                </a:cxn>
                <a:cxn ang="0">
                  <a:pos x="T2" y="T3"/>
                </a:cxn>
                <a:cxn ang="0">
                  <a:pos x="T4" y="T5"/>
                </a:cxn>
                <a:cxn ang="0">
                  <a:pos x="T6" y="T7"/>
                </a:cxn>
                <a:cxn ang="0">
                  <a:pos x="T8" y="T9"/>
                </a:cxn>
              </a:cxnLst>
              <a:rect l="0" t="0" r="r" b="b"/>
              <a:pathLst>
                <a:path w="35" h="70">
                  <a:moveTo>
                    <a:pt x="35" y="40"/>
                  </a:moveTo>
                  <a:lnTo>
                    <a:pt x="35" y="70"/>
                  </a:lnTo>
                  <a:lnTo>
                    <a:pt x="0" y="30"/>
                  </a:lnTo>
                  <a:lnTo>
                    <a:pt x="0" y="0"/>
                  </a:lnTo>
                  <a:lnTo>
                    <a:pt x="35" y="40"/>
                  </a:lnTo>
                  <a:close/>
                </a:path>
              </a:pathLst>
            </a:custGeom>
            <a:solidFill>
              <a:srgbClr val="4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44" name="Freeform 240">
              <a:extLst>
                <a:ext uri="{FF2B5EF4-FFF2-40B4-BE49-F238E27FC236}">
                  <a16:creationId xmlns:a16="http://schemas.microsoft.com/office/drawing/2014/main" id="{D9C4A838-1A1B-A994-4617-7C6F156182C3}"/>
                </a:ext>
              </a:extLst>
            </p:cNvPr>
            <p:cNvSpPr>
              <a:spLocks/>
            </p:cNvSpPr>
            <p:nvPr/>
          </p:nvSpPr>
          <p:spPr bwMode="auto">
            <a:xfrm>
              <a:off x="2631" y="3474"/>
              <a:ext cx="35" cy="67"/>
            </a:xfrm>
            <a:custGeom>
              <a:avLst/>
              <a:gdLst>
                <a:gd name="T0" fmla="*/ 35 w 35"/>
                <a:gd name="T1" fmla="*/ 39 h 67"/>
                <a:gd name="T2" fmla="*/ 35 w 35"/>
                <a:gd name="T3" fmla="*/ 67 h 67"/>
                <a:gd name="T4" fmla="*/ 0 w 35"/>
                <a:gd name="T5" fmla="*/ 28 h 67"/>
                <a:gd name="T6" fmla="*/ 0 w 35"/>
                <a:gd name="T7" fmla="*/ 0 h 67"/>
                <a:gd name="T8" fmla="*/ 35 w 35"/>
                <a:gd name="T9" fmla="*/ 39 h 67"/>
              </a:gdLst>
              <a:ahLst/>
              <a:cxnLst>
                <a:cxn ang="0">
                  <a:pos x="T0" y="T1"/>
                </a:cxn>
                <a:cxn ang="0">
                  <a:pos x="T2" y="T3"/>
                </a:cxn>
                <a:cxn ang="0">
                  <a:pos x="T4" y="T5"/>
                </a:cxn>
                <a:cxn ang="0">
                  <a:pos x="T6" y="T7"/>
                </a:cxn>
                <a:cxn ang="0">
                  <a:pos x="T8" y="T9"/>
                </a:cxn>
              </a:cxnLst>
              <a:rect l="0" t="0" r="r" b="b"/>
              <a:pathLst>
                <a:path w="35" h="67">
                  <a:moveTo>
                    <a:pt x="35" y="39"/>
                  </a:moveTo>
                  <a:lnTo>
                    <a:pt x="35" y="67"/>
                  </a:lnTo>
                  <a:lnTo>
                    <a:pt x="0" y="28"/>
                  </a:lnTo>
                  <a:lnTo>
                    <a:pt x="0" y="0"/>
                  </a:lnTo>
                  <a:lnTo>
                    <a:pt x="35" y="39"/>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45" name="Freeform 241">
              <a:extLst>
                <a:ext uri="{FF2B5EF4-FFF2-40B4-BE49-F238E27FC236}">
                  <a16:creationId xmlns:a16="http://schemas.microsoft.com/office/drawing/2014/main" id="{474DE140-0D44-C9AA-518F-ACAC325620CD}"/>
                </a:ext>
              </a:extLst>
            </p:cNvPr>
            <p:cNvSpPr>
              <a:spLocks/>
            </p:cNvSpPr>
            <p:nvPr/>
          </p:nvSpPr>
          <p:spPr bwMode="auto">
            <a:xfrm>
              <a:off x="2594" y="3435"/>
              <a:ext cx="34" cy="65"/>
            </a:xfrm>
            <a:custGeom>
              <a:avLst/>
              <a:gdLst>
                <a:gd name="T0" fmla="*/ 34 w 34"/>
                <a:gd name="T1" fmla="*/ 37 h 65"/>
                <a:gd name="T2" fmla="*/ 34 w 34"/>
                <a:gd name="T3" fmla="*/ 65 h 65"/>
                <a:gd name="T4" fmla="*/ 0 w 34"/>
                <a:gd name="T5" fmla="*/ 28 h 65"/>
                <a:gd name="T6" fmla="*/ 0 w 34"/>
                <a:gd name="T7" fmla="*/ 0 h 65"/>
                <a:gd name="T8" fmla="*/ 34 w 34"/>
                <a:gd name="T9" fmla="*/ 37 h 65"/>
              </a:gdLst>
              <a:ahLst/>
              <a:cxnLst>
                <a:cxn ang="0">
                  <a:pos x="T0" y="T1"/>
                </a:cxn>
                <a:cxn ang="0">
                  <a:pos x="T2" y="T3"/>
                </a:cxn>
                <a:cxn ang="0">
                  <a:pos x="T4" y="T5"/>
                </a:cxn>
                <a:cxn ang="0">
                  <a:pos x="T6" y="T7"/>
                </a:cxn>
                <a:cxn ang="0">
                  <a:pos x="T8" y="T9"/>
                </a:cxn>
              </a:cxnLst>
              <a:rect l="0" t="0" r="r" b="b"/>
              <a:pathLst>
                <a:path w="34" h="65">
                  <a:moveTo>
                    <a:pt x="34" y="37"/>
                  </a:moveTo>
                  <a:lnTo>
                    <a:pt x="34" y="65"/>
                  </a:lnTo>
                  <a:lnTo>
                    <a:pt x="0" y="28"/>
                  </a:lnTo>
                  <a:lnTo>
                    <a:pt x="0" y="0"/>
                  </a:lnTo>
                  <a:lnTo>
                    <a:pt x="34" y="37"/>
                  </a:lnTo>
                  <a:close/>
                </a:path>
              </a:pathLst>
            </a:custGeom>
            <a:solidFill>
              <a:srgbClr val="6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46" name="Freeform 242">
              <a:extLst>
                <a:ext uri="{FF2B5EF4-FFF2-40B4-BE49-F238E27FC236}">
                  <a16:creationId xmlns:a16="http://schemas.microsoft.com/office/drawing/2014/main" id="{228C4BFA-46B2-55D1-D6A2-C98A44A40755}"/>
                </a:ext>
              </a:extLst>
            </p:cNvPr>
            <p:cNvSpPr>
              <a:spLocks/>
            </p:cNvSpPr>
            <p:nvPr/>
          </p:nvSpPr>
          <p:spPr bwMode="auto">
            <a:xfrm>
              <a:off x="2575" y="3414"/>
              <a:ext cx="17" cy="46"/>
            </a:xfrm>
            <a:custGeom>
              <a:avLst/>
              <a:gdLst>
                <a:gd name="T0" fmla="*/ 17 w 17"/>
                <a:gd name="T1" fmla="*/ 18 h 46"/>
                <a:gd name="T2" fmla="*/ 17 w 17"/>
                <a:gd name="T3" fmla="*/ 46 h 46"/>
                <a:gd name="T4" fmla="*/ 0 w 17"/>
                <a:gd name="T5" fmla="*/ 27 h 46"/>
                <a:gd name="T6" fmla="*/ 0 w 17"/>
                <a:gd name="T7" fmla="*/ 0 h 46"/>
                <a:gd name="T8" fmla="*/ 17 w 17"/>
                <a:gd name="T9" fmla="*/ 18 h 46"/>
              </a:gdLst>
              <a:ahLst/>
              <a:cxnLst>
                <a:cxn ang="0">
                  <a:pos x="T0" y="T1"/>
                </a:cxn>
                <a:cxn ang="0">
                  <a:pos x="T2" y="T3"/>
                </a:cxn>
                <a:cxn ang="0">
                  <a:pos x="T4" y="T5"/>
                </a:cxn>
                <a:cxn ang="0">
                  <a:pos x="T6" y="T7"/>
                </a:cxn>
                <a:cxn ang="0">
                  <a:pos x="T8" y="T9"/>
                </a:cxn>
              </a:cxnLst>
              <a:rect l="0" t="0" r="r" b="b"/>
              <a:pathLst>
                <a:path w="17" h="46">
                  <a:moveTo>
                    <a:pt x="17" y="18"/>
                  </a:moveTo>
                  <a:lnTo>
                    <a:pt x="17" y="46"/>
                  </a:lnTo>
                  <a:lnTo>
                    <a:pt x="0" y="27"/>
                  </a:lnTo>
                  <a:lnTo>
                    <a:pt x="0" y="0"/>
                  </a:lnTo>
                  <a:lnTo>
                    <a:pt x="17" y="1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47" name="Freeform 243">
              <a:extLst>
                <a:ext uri="{FF2B5EF4-FFF2-40B4-BE49-F238E27FC236}">
                  <a16:creationId xmlns:a16="http://schemas.microsoft.com/office/drawing/2014/main" id="{8E1BA4F3-C7EB-0D53-B9B6-9B18858E8F71}"/>
                </a:ext>
              </a:extLst>
            </p:cNvPr>
            <p:cNvSpPr>
              <a:spLocks/>
            </p:cNvSpPr>
            <p:nvPr/>
          </p:nvSpPr>
          <p:spPr bwMode="auto">
            <a:xfrm>
              <a:off x="2704" y="3036"/>
              <a:ext cx="12" cy="36"/>
            </a:xfrm>
            <a:custGeom>
              <a:avLst/>
              <a:gdLst>
                <a:gd name="T0" fmla="*/ 12 w 12"/>
                <a:gd name="T1" fmla="*/ 5 h 36"/>
                <a:gd name="T2" fmla="*/ 12 w 12"/>
                <a:gd name="T3" fmla="*/ 36 h 36"/>
                <a:gd name="T4" fmla="*/ 0 w 12"/>
                <a:gd name="T5" fmla="*/ 31 h 36"/>
                <a:gd name="T6" fmla="*/ 0 w 12"/>
                <a:gd name="T7" fmla="*/ 0 h 36"/>
                <a:gd name="T8" fmla="*/ 12 w 12"/>
                <a:gd name="T9" fmla="*/ 5 h 36"/>
              </a:gdLst>
              <a:ahLst/>
              <a:cxnLst>
                <a:cxn ang="0">
                  <a:pos x="T0" y="T1"/>
                </a:cxn>
                <a:cxn ang="0">
                  <a:pos x="T2" y="T3"/>
                </a:cxn>
                <a:cxn ang="0">
                  <a:pos x="T4" y="T5"/>
                </a:cxn>
                <a:cxn ang="0">
                  <a:pos x="T6" y="T7"/>
                </a:cxn>
                <a:cxn ang="0">
                  <a:pos x="T8" y="T9"/>
                </a:cxn>
              </a:cxnLst>
              <a:rect l="0" t="0" r="r" b="b"/>
              <a:pathLst>
                <a:path w="12" h="36">
                  <a:moveTo>
                    <a:pt x="12" y="5"/>
                  </a:moveTo>
                  <a:lnTo>
                    <a:pt x="12" y="36"/>
                  </a:lnTo>
                  <a:lnTo>
                    <a:pt x="0" y="31"/>
                  </a:lnTo>
                  <a:lnTo>
                    <a:pt x="0" y="0"/>
                  </a:lnTo>
                  <a:lnTo>
                    <a:pt x="12" y="5"/>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48" name="Freeform 244">
              <a:extLst>
                <a:ext uri="{FF2B5EF4-FFF2-40B4-BE49-F238E27FC236}">
                  <a16:creationId xmlns:a16="http://schemas.microsoft.com/office/drawing/2014/main" id="{C27C0488-C8C9-A733-B185-6A1E9A359A7D}"/>
                </a:ext>
              </a:extLst>
            </p:cNvPr>
            <p:cNvSpPr>
              <a:spLocks/>
            </p:cNvSpPr>
            <p:nvPr/>
          </p:nvSpPr>
          <p:spPr bwMode="auto">
            <a:xfrm>
              <a:off x="2667" y="3016"/>
              <a:ext cx="35" cy="49"/>
            </a:xfrm>
            <a:custGeom>
              <a:avLst/>
              <a:gdLst>
                <a:gd name="T0" fmla="*/ 35 w 35"/>
                <a:gd name="T1" fmla="*/ 19 h 49"/>
                <a:gd name="T2" fmla="*/ 35 w 35"/>
                <a:gd name="T3" fmla="*/ 49 h 49"/>
                <a:gd name="T4" fmla="*/ 0 w 35"/>
                <a:gd name="T5" fmla="*/ 30 h 49"/>
                <a:gd name="T6" fmla="*/ 0 w 35"/>
                <a:gd name="T7" fmla="*/ 0 h 49"/>
                <a:gd name="T8" fmla="*/ 35 w 35"/>
                <a:gd name="T9" fmla="*/ 19 h 49"/>
              </a:gdLst>
              <a:ahLst/>
              <a:cxnLst>
                <a:cxn ang="0">
                  <a:pos x="T0" y="T1"/>
                </a:cxn>
                <a:cxn ang="0">
                  <a:pos x="T2" y="T3"/>
                </a:cxn>
                <a:cxn ang="0">
                  <a:pos x="T4" y="T5"/>
                </a:cxn>
                <a:cxn ang="0">
                  <a:pos x="T6" y="T7"/>
                </a:cxn>
                <a:cxn ang="0">
                  <a:pos x="T8" y="T9"/>
                </a:cxn>
              </a:cxnLst>
              <a:rect l="0" t="0" r="r" b="b"/>
              <a:pathLst>
                <a:path w="35" h="49">
                  <a:moveTo>
                    <a:pt x="35" y="19"/>
                  </a:moveTo>
                  <a:lnTo>
                    <a:pt x="35" y="49"/>
                  </a:lnTo>
                  <a:lnTo>
                    <a:pt x="0" y="30"/>
                  </a:lnTo>
                  <a:lnTo>
                    <a:pt x="0" y="0"/>
                  </a:lnTo>
                  <a:lnTo>
                    <a:pt x="35" y="19"/>
                  </a:lnTo>
                  <a:close/>
                </a:path>
              </a:pathLst>
            </a:custGeom>
            <a:solidFill>
              <a:srgbClr val="6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49" name="Freeform 245">
              <a:extLst>
                <a:ext uri="{FF2B5EF4-FFF2-40B4-BE49-F238E27FC236}">
                  <a16:creationId xmlns:a16="http://schemas.microsoft.com/office/drawing/2014/main" id="{03CA9EDB-0ED3-E546-E3B3-7B28340E59CB}"/>
                </a:ext>
              </a:extLst>
            </p:cNvPr>
            <p:cNvSpPr>
              <a:spLocks/>
            </p:cNvSpPr>
            <p:nvPr/>
          </p:nvSpPr>
          <p:spPr bwMode="auto">
            <a:xfrm>
              <a:off x="2631" y="2997"/>
              <a:ext cx="35" cy="46"/>
            </a:xfrm>
            <a:custGeom>
              <a:avLst/>
              <a:gdLst>
                <a:gd name="T0" fmla="*/ 35 w 35"/>
                <a:gd name="T1" fmla="*/ 18 h 46"/>
                <a:gd name="T2" fmla="*/ 35 w 35"/>
                <a:gd name="T3" fmla="*/ 46 h 46"/>
                <a:gd name="T4" fmla="*/ 0 w 35"/>
                <a:gd name="T5" fmla="*/ 28 h 46"/>
                <a:gd name="T6" fmla="*/ 0 w 35"/>
                <a:gd name="T7" fmla="*/ 0 h 46"/>
                <a:gd name="T8" fmla="*/ 35 w 35"/>
                <a:gd name="T9" fmla="*/ 18 h 46"/>
              </a:gdLst>
              <a:ahLst/>
              <a:cxnLst>
                <a:cxn ang="0">
                  <a:pos x="T0" y="T1"/>
                </a:cxn>
                <a:cxn ang="0">
                  <a:pos x="T2" y="T3"/>
                </a:cxn>
                <a:cxn ang="0">
                  <a:pos x="T4" y="T5"/>
                </a:cxn>
                <a:cxn ang="0">
                  <a:pos x="T6" y="T7"/>
                </a:cxn>
                <a:cxn ang="0">
                  <a:pos x="T8" y="T9"/>
                </a:cxn>
              </a:cxnLst>
              <a:rect l="0" t="0" r="r" b="b"/>
              <a:pathLst>
                <a:path w="35" h="46">
                  <a:moveTo>
                    <a:pt x="35" y="18"/>
                  </a:moveTo>
                  <a:lnTo>
                    <a:pt x="35" y="46"/>
                  </a:lnTo>
                  <a:lnTo>
                    <a:pt x="0" y="28"/>
                  </a:lnTo>
                  <a:lnTo>
                    <a:pt x="0" y="0"/>
                  </a:lnTo>
                  <a:lnTo>
                    <a:pt x="35" y="1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50" name="Freeform 246">
              <a:extLst>
                <a:ext uri="{FF2B5EF4-FFF2-40B4-BE49-F238E27FC236}">
                  <a16:creationId xmlns:a16="http://schemas.microsoft.com/office/drawing/2014/main" id="{E37CD59D-6B08-B8DC-51E2-E503E3821521}"/>
                </a:ext>
              </a:extLst>
            </p:cNvPr>
            <p:cNvSpPr>
              <a:spLocks/>
            </p:cNvSpPr>
            <p:nvPr/>
          </p:nvSpPr>
          <p:spPr bwMode="auto">
            <a:xfrm>
              <a:off x="2594" y="2977"/>
              <a:ext cx="34" cy="46"/>
            </a:xfrm>
            <a:custGeom>
              <a:avLst/>
              <a:gdLst>
                <a:gd name="T0" fmla="*/ 34 w 34"/>
                <a:gd name="T1" fmla="*/ 18 h 46"/>
                <a:gd name="T2" fmla="*/ 34 w 34"/>
                <a:gd name="T3" fmla="*/ 46 h 46"/>
                <a:gd name="T4" fmla="*/ 0 w 34"/>
                <a:gd name="T5" fmla="*/ 28 h 46"/>
                <a:gd name="T6" fmla="*/ 0 w 34"/>
                <a:gd name="T7" fmla="*/ 0 h 46"/>
                <a:gd name="T8" fmla="*/ 34 w 34"/>
                <a:gd name="T9" fmla="*/ 18 h 46"/>
              </a:gdLst>
              <a:ahLst/>
              <a:cxnLst>
                <a:cxn ang="0">
                  <a:pos x="T0" y="T1"/>
                </a:cxn>
                <a:cxn ang="0">
                  <a:pos x="T2" y="T3"/>
                </a:cxn>
                <a:cxn ang="0">
                  <a:pos x="T4" y="T5"/>
                </a:cxn>
                <a:cxn ang="0">
                  <a:pos x="T6" y="T7"/>
                </a:cxn>
                <a:cxn ang="0">
                  <a:pos x="T8" y="T9"/>
                </a:cxn>
              </a:cxnLst>
              <a:rect l="0" t="0" r="r" b="b"/>
              <a:pathLst>
                <a:path w="34" h="46">
                  <a:moveTo>
                    <a:pt x="34" y="18"/>
                  </a:moveTo>
                  <a:lnTo>
                    <a:pt x="34" y="46"/>
                  </a:lnTo>
                  <a:lnTo>
                    <a:pt x="0" y="28"/>
                  </a:lnTo>
                  <a:lnTo>
                    <a:pt x="0" y="0"/>
                  </a:lnTo>
                  <a:lnTo>
                    <a:pt x="34" y="1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51" name="Freeform 247">
              <a:extLst>
                <a:ext uri="{FF2B5EF4-FFF2-40B4-BE49-F238E27FC236}">
                  <a16:creationId xmlns:a16="http://schemas.microsoft.com/office/drawing/2014/main" id="{F4232FCE-6C2F-D861-3349-315AC994CFE2}"/>
                </a:ext>
              </a:extLst>
            </p:cNvPr>
            <p:cNvSpPr>
              <a:spLocks/>
            </p:cNvSpPr>
            <p:nvPr/>
          </p:nvSpPr>
          <p:spPr bwMode="auto">
            <a:xfrm>
              <a:off x="2575" y="2966"/>
              <a:ext cx="17" cy="36"/>
            </a:xfrm>
            <a:custGeom>
              <a:avLst/>
              <a:gdLst>
                <a:gd name="T0" fmla="*/ 17 w 17"/>
                <a:gd name="T1" fmla="*/ 10 h 36"/>
                <a:gd name="T2" fmla="*/ 17 w 17"/>
                <a:gd name="T3" fmla="*/ 36 h 36"/>
                <a:gd name="T4" fmla="*/ 0 w 17"/>
                <a:gd name="T5" fmla="*/ 28 h 36"/>
                <a:gd name="T6" fmla="*/ 0 w 17"/>
                <a:gd name="T7" fmla="*/ 0 h 36"/>
                <a:gd name="T8" fmla="*/ 17 w 17"/>
                <a:gd name="T9" fmla="*/ 10 h 36"/>
              </a:gdLst>
              <a:ahLst/>
              <a:cxnLst>
                <a:cxn ang="0">
                  <a:pos x="T0" y="T1"/>
                </a:cxn>
                <a:cxn ang="0">
                  <a:pos x="T2" y="T3"/>
                </a:cxn>
                <a:cxn ang="0">
                  <a:pos x="T4" y="T5"/>
                </a:cxn>
                <a:cxn ang="0">
                  <a:pos x="T6" y="T7"/>
                </a:cxn>
                <a:cxn ang="0">
                  <a:pos x="T8" y="T9"/>
                </a:cxn>
              </a:cxnLst>
              <a:rect l="0" t="0" r="r" b="b"/>
              <a:pathLst>
                <a:path w="17" h="36">
                  <a:moveTo>
                    <a:pt x="17" y="10"/>
                  </a:moveTo>
                  <a:lnTo>
                    <a:pt x="17" y="36"/>
                  </a:lnTo>
                  <a:lnTo>
                    <a:pt x="0" y="28"/>
                  </a:lnTo>
                  <a:lnTo>
                    <a:pt x="0" y="0"/>
                  </a:lnTo>
                  <a:lnTo>
                    <a:pt x="17" y="10"/>
                  </a:lnTo>
                  <a:close/>
                </a:path>
              </a:pathLst>
            </a:custGeom>
            <a:solidFill>
              <a:srgbClr val="4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52" name="Freeform 248">
              <a:extLst>
                <a:ext uri="{FF2B5EF4-FFF2-40B4-BE49-F238E27FC236}">
                  <a16:creationId xmlns:a16="http://schemas.microsoft.com/office/drawing/2014/main" id="{968808D4-4794-FC91-DAE3-98406ADD8701}"/>
                </a:ext>
              </a:extLst>
            </p:cNvPr>
            <p:cNvSpPr>
              <a:spLocks/>
            </p:cNvSpPr>
            <p:nvPr/>
          </p:nvSpPr>
          <p:spPr bwMode="auto">
            <a:xfrm>
              <a:off x="2667" y="3087"/>
              <a:ext cx="35" cy="52"/>
            </a:xfrm>
            <a:custGeom>
              <a:avLst/>
              <a:gdLst>
                <a:gd name="T0" fmla="*/ 35 w 35"/>
                <a:gd name="T1" fmla="*/ 22 h 52"/>
                <a:gd name="T2" fmla="*/ 35 w 35"/>
                <a:gd name="T3" fmla="*/ 52 h 52"/>
                <a:gd name="T4" fmla="*/ 0 w 35"/>
                <a:gd name="T5" fmla="*/ 29 h 52"/>
                <a:gd name="T6" fmla="*/ 0 w 35"/>
                <a:gd name="T7" fmla="*/ 0 h 52"/>
                <a:gd name="T8" fmla="*/ 35 w 35"/>
                <a:gd name="T9" fmla="*/ 22 h 52"/>
              </a:gdLst>
              <a:ahLst/>
              <a:cxnLst>
                <a:cxn ang="0">
                  <a:pos x="T0" y="T1"/>
                </a:cxn>
                <a:cxn ang="0">
                  <a:pos x="T2" y="T3"/>
                </a:cxn>
                <a:cxn ang="0">
                  <a:pos x="T4" y="T5"/>
                </a:cxn>
                <a:cxn ang="0">
                  <a:pos x="T6" y="T7"/>
                </a:cxn>
                <a:cxn ang="0">
                  <a:pos x="T8" y="T9"/>
                </a:cxn>
              </a:cxnLst>
              <a:rect l="0" t="0" r="r" b="b"/>
              <a:pathLst>
                <a:path w="35" h="52">
                  <a:moveTo>
                    <a:pt x="35" y="22"/>
                  </a:moveTo>
                  <a:lnTo>
                    <a:pt x="35" y="52"/>
                  </a:lnTo>
                  <a:lnTo>
                    <a:pt x="0" y="29"/>
                  </a:lnTo>
                  <a:lnTo>
                    <a:pt x="0" y="0"/>
                  </a:lnTo>
                  <a:lnTo>
                    <a:pt x="35" y="2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53" name="Freeform 249">
              <a:extLst>
                <a:ext uri="{FF2B5EF4-FFF2-40B4-BE49-F238E27FC236}">
                  <a16:creationId xmlns:a16="http://schemas.microsoft.com/office/drawing/2014/main" id="{B51CAFC4-A6D8-73EE-1097-3A9656873DE2}"/>
                </a:ext>
              </a:extLst>
            </p:cNvPr>
            <p:cNvSpPr>
              <a:spLocks/>
            </p:cNvSpPr>
            <p:nvPr/>
          </p:nvSpPr>
          <p:spPr bwMode="auto">
            <a:xfrm>
              <a:off x="2631" y="3064"/>
              <a:ext cx="35" cy="52"/>
            </a:xfrm>
            <a:custGeom>
              <a:avLst/>
              <a:gdLst>
                <a:gd name="T0" fmla="*/ 35 w 35"/>
                <a:gd name="T1" fmla="*/ 23 h 52"/>
                <a:gd name="T2" fmla="*/ 35 w 35"/>
                <a:gd name="T3" fmla="*/ 52 h 52"/>
                <a:gd name="T4" fmla="*/ 0 w 35"/>
                <a:gd name="T5" fmla="*/ 30 h 52"/>
                <a:gd name="T6" fmla="*/ 0 w 35"/>
                <a:gd name="T7" fmla="*/ 0 h 52"/>
                <a:gd name="T8" fmla="*/ 35 w 35"/>
                <a:gd name="T9" fmla="*/ 23 h 52"/>
              </a:gdLst>
              <a:ahLst/>
              <a:cxnLst>
                <a:cxn ang="0">
                  <a:pos x="T0" y="T1"/>
                </a:cxn>
                <a:cxn ang="0">
                  <a:pos x="T2" y="T3"/>
                </a:cxn>
                <a:cxn ang="0">
                  <a:pos x="T4" y="T5"/>
                </a:cxn>
                <a:cxn ang="0">
                  <a:pos x="T6" y="T7"/>
                </a:cxn>
                <a:cxn ang="0">
                  <a:pos x="T8" y="T9"/>
                </a:cxn>
              </a:cxnLst>
              <a:rect l="0" t="0" r="r" b="b"/>
              <a:pathLst>
                <a:path w="35" h="52">
                  <a:moveTo>
                    <a:pt x="35" y="23"/>
                  </a:moveTo>
                  <a:lnTo>
                    <a:pt x="35" y="52"/>
                  </a:lnTo>
                  <a:lnTo>
                    <a:pt x="0" y="30"/>
                  </a:lnTo>
                  <a:lnTo>
                    <a:pt x="0" y="0"/>
                  </a:lnTo>
                  <a:lnTo>
                    <a:pt x="35" y="23"/>
                  </a:lnTo>
                  <a:close/>
                </a:path>
              </a:pathLst>
            </a:custGeom>
            <a:solidFill>
              <a:srgbClr val="6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54" name="Freeform 250">
              <a:extLst>
                <a:ext uri="{FF2B5EF4-FFF2-40B4-BE49-F238E27FC236}">
                  <a16:creationId xmlns:a16="http://schemas.microsoft.com/office/drawing/2014/main" id="{0E3AC633-A4B6-000F-A2F0-3CC567D92419}"/>
                </a:ext>
              </a:extLst>
            </p:cNvPr>
            <p:cNvSpPr>
              <a:spLocks/>
            </p:cNvSpPr>
            <p:nvPr/>
          </p:nvSpPr>
          <p:spPr bwMode="auto">
            <a:xfrm>
              <a:off x="2594" y="3042"/>
              <a:ext cx="34" cy="49"/>
            </a:xfrm>
            <a:custGeom>
              <a:avLst/>
              <a:gdLst>
                <a:gd name="T0" fmla="*/ 34 w 34"/>
                <a:gd name="T1" fmla="*/ 21 h 49"/>
                <a:gd name="T2" fmla="*/ 34 w 34"/>
                <a:gd name="T3" fmla="*/ 49 h 49"/>
                <a:gd name="T4" fmla="*/ 0 w 34"/>
                <a:gd name="T5" fmla="*/ 27 h 49"/>
                <a:gd name="T6" fmla="*/ 0 w 34"/>
                <a:gd name="T7" fmla="*/ 0 h 49"/>
                <a:gd name="T8" fmla="*/ 34 w 34"/>
                <a:gd name="T9" fmla="*/ 21 h 49"/>
              </a:gdLst>
              <a:ahLst/>
              <a:cxnLst>
                <a:cxn ang="0">
                  <a:pos x="T0" y="T1"/>
                </a:cxn>
                <a:cxn ang="0">
                  <a:pos x="T2" y="T3"/>
                </a:cxn>
                <a:cxn ang="0">
                  <a:pos x="T4" y="T5"/>
                </a:cxn>
                <a:cxn ang="0">
                  <a:pos x="T6" y="T7"/>
                </a:cxn>
                <a:cxn ang="0">
                  <a:pos x="T8" y="T9"/>
                </a:cxn>
              </a:cxnLst>
              <a:rect l="0" t="0" r="r" b="b"/>
              <a:pathLst>
                <a:path w="34" h="49">
                  <a:moveTo>
                    <a:pt x="34" y="21"/>
                  </a:moveTo>
                  <a:lnTo>
                    <a:pt x="34" y="49"/>
                  </a:lnTo>
                  <a:lnTo>
                    <a:pt x="0" y="27"/>
                  </a:lnTo>
                  <a:lnTo>
                    <a:pt x="0" y="0"/>
                  </a:lnTo>
                  <a:lnTo>
                    <a:pt x="34" y="21"/>
                  </a:lnTo>
                  <a:close/>
                </a:path>
              </a:pathLst>
            </a:custGeom>
            <a:solidFill>
              <a:srgbClr val="4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55" name="Freeform 251">
              <a:extLst>
                <a:ext uri="{FF2B5EF4-FFF2-40B4-BE49-F238E27FC236}">
                  <a16:creationId xmlns:a16="http://schemas.microsoft.com/office/drawing/2014/main" id="{E92D90E9-1430-6464-4831-66C934627F62}"/>
                </a:ext>
              </a:extLst>
            </p:cNvPr>
            <p:cNvSpPr>
              <a:spLocks/>
            </p:cNvSpPr>
            <p:nvPr/>
          </p:nvSpPr>
          <p:spPr bwMode="auto">
            <a:xfrm>
              <a:off x="2575" y="3030"/>
              <a:ext cx="17" cy="39"/>
            </a:xfrm>
            <a:custGeom>
              <a:avLst/>
              <a:gdLst>
                <a:gd name="T0" fmla="*/ 17 w 17"/>
                <a:gd name="T1" fmla="*/ 11 h 39"/>
                <a:gd name="T2" fmla="*/ 17 w 17"/>
                <a:gd name="T3" fmla="*/ 39 h 39"/>
                <a:gd name="T4" fmla="*/ 0 w 17"/>
                <a:gd name="T5" fmla="*/ 27 h 39"/>
                <a:gd name="T6" fmla="*/ 0 w 17"/>
                <a:gd name="T7" fmla="*/ 0 h 39"/>
                <a:gd name="T8" fmla="*/ 17 w 17"/>
                <a:gd name="T9" fmla="*/ 11 h 39"/>
              </a:gdLst>
              <a:ahLst/>
              <a:cxnLst>
                <a:cxn ang="0">
                  <a:pos x="T0" y="T1"/>
                </a:cxn>
                <a:cxn ang="0">
                  <a:pos x="T2" y="T3"/>
                </a:cxn>
                <a:cxn ang="0">
                  <a:pos x="T4" y="T5"/>
                </a:cxn>
                <a:cxn ang="0">
                  <a:pos x="T6" y="T7"/>
                </a:cxn>
                <a:cxn ang="0">
                  <a:pos x="T8" y="T9"/>
                </a:cxn>
              </a:cxnLst>
              <a:rect l="0" t="0" r="r" b="b"/>
              <a:pathLst>
                <a:path w="17" h="39">
                  <a:moveTo>
                    <a:pt x="17" y="11"/>
                  </a:moveTo>
                  <a:lnTo>
                    <a:pt x="17" y="39"/>
                  </a:lnTo>
                  <a:lnTo>
                    <a:pt x="0" y="27"/>
                  </a:lnTo>
                  <a:lnTo>
                    <a:pt x="0" y="0"/>
                  </a:lnTo>
                  <a:lnTo>
                    <a:pt x="17" y="11"/>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56" name="Freeform 252">
              <a:extLst>
                <a:ext uri="{FF2B5EF4-FFF2-40B4-BE49-F238E27FC236}">
                  <a16:creationId xmlns:a16="http://schemas.microsoft.com/office/drawing/2014/main" id="{4F1E45A7-09C2-E3DB-97B9-426DFEB497AE}"/>
                </a:ext>
              </a:extLst>
            </p:cNvPr>
            <p:cNvSpPr>
              <a:spLocks/>
            </p:cNvSpPr>
            <p:nvPr/>
          </p:nvSpPr>
          <p:spPr bwMode="auto">
            <a:xfrm>
              <a:off x="2704" y="3185"/>
              <a:ext cx="12" cy="38"/>
            </a:xfrm>
            <a:custGeom>
              <a:avLst/>
              <a:gdLst>
                <a:gd name="T0" fmla="*/ 12 w 12"/>
                <a:gd name="T1" fmla="*/ 8 h 38"/>
                <a:gd name="T2" fmla="*/ 12 w 12"/>
                <a:gd name="T3" fmla="*/ 38 h 38"/>
                <a:gd name="T4" fmla="*/ 0 w 12"/>
                <a:gd name="T5" fmla="*/ 30 h 38"/>
                <a:gd name="T6" fmla="*/ 0 w 12"/>
                <a:gd name="T7" fmla="*/ 0 h 38"/>
                <a:gd name="T8" fmla="*/ 12 w 12"/>
                <a:gd name="T9" fmla="*/ 8 h 38"/>
              </a:gdLst>
              <a:ahLst/>
              <a:cxnLst>
                <a:cxn ang="0">
                  <a:pos x="T0" y="T1"/>
                </a:cxn>
                <a:cxn ang="0">
                  <a:pos x="T2" y="T3"/>
                </a:cxn>
                <a:cxn ang="0">
                  <a:pos x="T4" y="T5"/>
                </a:cxn>
                <a:cxn ang="0">
                  <a:pos x="T6" y="T7"/>
                </a:cxn>
                <a:cxn ang="0">
                  <a:pos x="T8" y="T9"/>
                </a:cxn>
              </a:cxnLst>
              <a:rect l="0" t="0" r="r" b="b"/>
              <a:pathLst>
                <a:path w="12" h="38">
                  <a:moveTo>
                    <a:pt x="12" y="8"/>
                  </a:moveTo>
                  <a:lnTo>
                    <a:pt x="12" y="38"/>
                  </a:lnTo>
                  <a:lnTo>
                    <a:pt x="0" y="30"/>
                  </a:lnTo>
                  <a:lnTo>
                    <a:pt x="0" y="0"/>
                  </a:lnTo>
                  <a:lnTo>
                    <a:pt x="12" y="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57" name="Freeform 253">
              <a:extLst>
                <a:ext uri="{FF2B5EF4-FFF2-40B4-BE49-F238E27FC236}">
                  <a16:creationId xmlns:a16="http://schemas.microsoft.com/office/drawing/2014/main" id="{CD7820F1-9DFF-8E2B-DD57-A3540A9C6764}"/>
                </a:ext>
              </a:extLst>
            </p:cNvPr>
            <p:cNvSpPr>
              <a:spLocks/>
            </p:cNvSpPr>
            <p:nvPr/>
          </p:nvSpPr>
          <p:spPr bwMode="auto">
            <a:xfrm>
              <a:off x="2667" y="3158"/>
              <a:ext cx="35" cy="55"/>
            </a:xfrm>
            <a:custGeom>
              <a:avLst/>
              <a:gdLst>
                <a:gd name="T0" fmla="*/ 35 w 35"/>
                <a:gd name="T1" fmla="*/ 24 h 55"/>
                <a:gd name="T2" fmla="*/ 35 w 35"/>
                <a:gd name="T3" fmla="*/ 55 h 55"/>
                <a:gd name="T4" fmla="*/ 0 w 35"/>
                <a:gd name="T5" fmla="*/ 30 h 55"/>
                <a:gd name="T6" fmla="*/ 0 w 35"/>
                <a:gd name="T7" fmla="*/ 0 h 55"/>
                <a:gd name="T8" fmla="*/ 35 w 35"/>
                <a:gd name="T9" fmla="*/ 24 h 55"/>
              </a:gdLst>
              <a:ahLst/>
              <a:cxnLst>
                <a:cxn ang="0">
                  <a:pos x="T0" y="T1"/>
                </a:cxn>
                <a:cxn ang="0">
                  <a:pos x="T2" y="T3"/>
                </a:cxn>
                <a:cxn ang="0">
                  <a:pos x="T4" y="T5"/>
                </a:cxn>
                <a:cxn ang="0">
                  <a:pos x="T6" y="T7"/>
                </a:cxn>
                <a:cxn ang="0">
                  <a:pos x="T8" y="T9"/>
                </a:cxn>
              </a:cxnLst>
              <a:rect l="0" t="0" r="r" b="b"/>
              <a:pathLst>
                <a:path w="35" h="55">
                  <a:moveTo>
                    <a:pt x="35" y="24"/>
                  </a:moveTo>
                  <a:lnTo>
                    <a:pt x="35" y="55"/>
                  </a:lnTo>
                  <a:lnTo>
                    <a:pt x="0" y="30"/>
                  </a:lnTo>
                  <a:lnTo>
                    <a:pt x="0" y="0"/>
                  </a:lnTo>
                  <a:lnTo>
                    <a:pt x="35" y="24"/>
                  </a:lnTo>
                  <a:close/>
                </a:path>
              </a:pathLst>
            </a:custGeom>
            <a:solidFill>
              <a:srgbClr val="6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58" name="Freeform 254">
              <a:extLst>
                <a:ext uri="{FF2B5EF4-FFF2-40B4-BE49-F238E27FC236}">
                  <a16:creationId xmlns:a16="http://schemas.microsoft.com/office/drawing/2014/main" id="{1C7BEF8E-726D-4AF3-6964-3D2E743730FB}"/>
                </a:ext>
              </a:extLst>
            </p:cNvPr>
            <p:cNvSpPr>
              <a:spLocks/>
            </p:cNvSpPr>
            <p:nvPr/>
          </p:nvSpPr>
          <p:spPr bwMode="auto">
            <a:xfrm>
              <a:off x="2631" y="3132"/>
              <a:ext cx="35" cy="54"/>
            </a:xfrm>
            <a:custGeom>
              <a:avLst/>
              <a:gdLst>
                <a:gd name="T0" fmla="*/ 35 w 35"/>
                <a:gd name="T1" fmla="*/ 26 h 54"/>
                <a:gd name="T2" fmla="*/ 35 w 35"/>
                <a:gd name="T3" fmla="*/ 54 h 54"/>
                <a:gd name="T4" fmla="*/ 0 w 35"/>
                <a:gd name="T5" fmla="*/ 28 h 54"/>
                <a:gd name="T6" fmla="*/ 0 w 35"/>
                <a:gd name="T7" fmla="*/ 0 h 54"/>
                <a:gd name="T8" fmla="*/ 35 w 35"/>
                <a:gd name="T9" fmla="*/ 26 h 54"/>
              </a:gdLst>
              <a:ahLst/>
              <a:cxnLst>
                <a:cxn ang="0">
                  <a:pos x="T0" y="T1"/>
                </a:cxn>
                <a:cxn ang="0">
                  <a:pos x="T2" y="T3"/>
                </a:cxn>
                <a:cxn ang="0">
                  <a:pos x="T4" y="T5"/>
                </a:cxn>
                <a:cxn ang="0">
                  <a:pos x="T6" y="T7"/>
                </a:cxn>
                <a:cxn ang="0">
                  <a:pos x="T8" y="T9"/>
                </a:cxn>
              </a:cxnLst>
              <a:rect l="0" t="0" r="r" b="b"/>
              <a:pathLst>
                <a:path w="35" h="54">
                  <a:moveTo>
                    <a:pt x="35" y="26"/>
                  </a:moveTo>
                  <a:lnTo>
                    <a:pt x="35" y="54"/>
                  </a:lnTo>
                  <a:lnTo>
                    <a:pt x="0" y="28"/>
                  </a:lnTo>
                  <a:lnTo>
                    <a:pt x="0" y="0"/>
                  </a:lnTo>
                  <a:lnTo>
                    <a:pt x="35" y="2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59" name="Freeform 255">
              <a:extLst>
                <a:ext uri="{FF2B5EF4-FFF2-40B4-BE49-F238E27FC236}">
                  <a16:creationId xmlns:a16="http://schemas.microsoft.com/office/drawing/2014/main" id="{D77EBCBF-A0D8-61C8-3282-F6F9BA755725}"/>
                </a:ext>
              </a:extLst>
            </p:cNvPr>
            <p:cNvSpPr>
              <a:spLocks/>
            </p:cNvSpPr>
            <p:nvPr/>
          </p:nvSpPr>
          <p:spPr bwMode="auto">
            <a:xfrm>
              <a:off x="2594" y="3108"/>
              <a:ext cx="34" cy="52"/>
            </a:xfrm>
            <a:custGeom>
              <a:avLst/>
              <a:gdLst>
                <a:gd name="T0" fmla="*/ 34 w 34"/>
                <a:gd name="T1" fmla="*/ 24 h 52"/>
                <a:gd name="T2" fmla="*/ 34 w 34"/>
                <a:gd name="T3" fmla="*/ 52 h 52"/>
                <a:gd name="T4" fmla="*/ 0 w 34"/>
                <a:gd name="T5" fmla="*/ 28 h 52"/>
                <a:gd name="T6" fmla="*/ 0 w 34"/>
                <a:gd name="T7" fmla="*/ 0 h 52"/>
                <a:gd name="T8" fmla="*/ 34 w 34"/>
                <a:gd name="T9" fmla="*/ 24 h 52"/>
              </a:gdLst>
              <a:ahLst/>
              <a:cxnLst>
                <a:cxn ang="0">
                  <a:pos x="T0" y="T1"/>
                </a:cxn>
                <a:cxn ang="0">
                  <a:pos x="T2" y="T3"/>
                </a:cxn>
                <a:cxn ang="0">
                  <a:pos x="T4" y="T5"/>
                </a:cxn>
                <a:cxn ang="0">
                  <a:pos x="T6" y="T7"/>
                </a:cxn>
                <a:cxn ang="0">
                  <a:pos x="T8" y="T9"/>
                </a:cxn>
              </a:cxnLst>
              <a:rect l="0" t="0" r="r" b="b"/>
              <a:pathLst>
                <a:path w="34" h="52">
                  <a:moveTo>
                    <a:pt x="34" y="24"/>
                  </a:moveTo>
                  <a:lnTo>
                    <a:pt x="34" y="52"/>
                  </a:lnTo>
                  <a:lnTo>
                    <a:pt x="0" y="28"/>
                  </a:lnTo>
                  <a:lnTo>
                    <a:pt x="0" y="0"/>
                  </a:lnTo>
                  <a:lnTo>
                    <a:pt x="34" y="24"/>
                  </a:lnTo>
                  <a:close/>
                </a:path>
              </a:pathLst>
            </a:custGeom>
            <a:solidFill>
              <a:srgbClr val="6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60" name="Freeform 256">
              <a:extLst>
                <a:ext uri="{FF2B5EF4-FFF2-40B4-BE49-F238E27FC236}">
                  <a16:creationId xmlns:a16="http://schemas.microsoft.com/office/drawing/2014/main" id="{46F84E31-3FED-D2D1-0A14-9F007094EA10}"/>
                </a:ext>
              </a:extLst>
            </p:cNvPr>
            <p:cNvSpPr>
              <a:spLocks/>
            </p:cNvSpPr>
            <p:nvPr/>
          </p:nvSpPr>
          <p:spPr bwMode="auto">
            <a:xfrm>
              <a:off x="2575" y="3095"/>
              <a:ext cx="17" cy="38"/>
            </a:xfrm>
            <a:custGeom>
              <a:avLst/>
              <a:gdLst>
                <a:gd name="T0" fmla="*/ 17 w 17"/>
                <a:gd name="T1" fmla="*/ 10 h 38"/>
                <a:gd name="T2" fmla="*/ 17 w 17"/>
                <a:gd name="T3" fmla="*/ 38 h 38"/>
                <a:gd name="T4" fmla="*/ 0 w 17"/>
                <a:gd name="T5" fmla="*/ 27 h 38"/>
                <a:gd name="T6" fmla="*/ 0 w 17"/>
                <a:gd name="T7" fmla="*/ 0 h 38"/>
                <a:gd name="T8" fmla="*/ 17 w 17"/>
                <a:gd name="T9" fmla="*/ 10 h 38"/>
              </a:gdLst>
              <a:ahLst/>
              <a:cxnLst>
                <a:cxn ang="0">
                  <a:pos x="T0" y="T1"/>
                </a:cxn>
                <a:cxn ang="0">
                  <a:pos x="T2" y="T3"/>
                </a:cxn>
                <a:cxn ang="0">
                  <a:pos x="T4" y="T5"/>
                </a:cxn>
                <a:cxn ang="0">
                  <a:pos x="T6" y="T7"/>
                </a:cxn>
                <a:cxn ang="0">
                  <a:pos x="T8" y="T9"/>
                </a:cxn>
              </a:cxnLst>
              <a:rect l="0" t="0" r="r" b="b"/>
              <a:pathLst>
                <a:path w="17" h="38">
                  <a:moveTo>
                    <a:pt x="17" y="10"/>
                  </a:moveTo>
                  <a:lnTo>
                    <a:pt x="17" y="38"/>
                  </a:lnTo>
                  <a:lnTo>
                    <a:pt x="0" y="27"/>
                  </a:lnTo>
                  <a:lnTo>
                    <a:pt x="0" y="0"/>
                  </a:lnTo>
                  <a:lnTo>
                    <a:pt x="17" y="1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61" name="Freeform 257">
              <a:extLst>
                <a:ext uri="{FF2B5EF4-FFF2-40B4-BE49-F238E27FC236}">
                  <a16:creationId xmlns:a16="http://schemas.microsoft.com/office/drawing/2014/main" id="{58D3A2EA-6A9F-CC4B-7689-735636354E86}"/>
                </a:ext>
              </a:extLst>
            </p:cNvPr>
            <p:cNvSpPr>
              <a:spLocks/>
            </p:cNvSpPr>
            <p:nvPr/>
          </p:nvSpPr>
          <p:spPr bwMode="auto">
            <a:xfrm>
              <a:off x="2704" y="3257"/>
              <a:ext cx="11" cy="40"/>
            </a:xfrm>
            <a:custGeom>
              <a:avLst/>
              <a:gdLst>
                <a:gd name="T0" fmla="*/ 11 w 11"/>
                <a:gd name="T1" fmla="*/ 9 h 40"/>
                <a:gd name="T2" fmla="*/ 11 w 11"/>
                <a:gd name="T3" fmla="*/ 40 h 40"/>
                <a:gd name="T4" fmla="*/ 0 w 11"/>
                <a:gd name="T5" fmla="*/ 32 h 40"/>
                <a:gd name="T6" fmla="*/ 0 w 11"/>
                <a:gd name="T7" fmla="*/ 0 h 40"/>
                <a:gd name="T8" fmla="*/ 11 w 11"/>
                <a:gd name="T9" fmla="*/ 9 h 40"/>
              </a:gdLst>
              <a:ahLst/>
              <a:cxnLst>
                <a:cxn ang="0">
                  <a:pos x="T0" y="T1"/>
                </a:cxn>
                <a:cxn ang="0">
                  <a:pos x="T2" y="T3"/>
                </a:cxn>
                <a:cxn ang="0">
                  <a:pos x="T4" y="T5"/>
                </a:cxn>
                <a:cxn ang="0">
                  <a:pos x="T6" y="T7"/>
                </a:cxn>
                <a:cxn ang="0">
                  <a:pos x="T8" y="T9"/>
                </a:cxn>
              </a:cxnLst>
              <a:rect l="0" t="0" r="r" b="b"/>
              <a:pathLst>
                <a:path w="11" h="40">
                  <a:moveTo>
                    <a:pt x="11" y="9"/>
                  </a:moveTo>
                  <a:lnTo>
                    <a:pt x="11" y="40"/>
                  </a:lnTo>
                  <a:lnTo>
                    <a:pt x="0" y="32"/>
                  </a:lnTo>
                  <a:lnTo>
                    <a:pt x="0" y="0"/>
                  </a:lnTo>
                  <a:lnTo>
                    <a:pt x="11" y="9"/>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62" name="Freeform 258">
              <a:extLst>
                <a:ext uri="{FF2B5EF4-FFF2-40B4-BE49-F238E27FC236}">
                  <a16:creationId xmlns:a16="http://schemas.microsoft.com/office/drawing/2014/main" id="{C93470F1-0292-05D1-994C-E8D61DDC0F4A}"/>
                </a:ext>
              </a:extLst>
            </p:cNvPr>
            <p:cNvSpPr>
              <a:spLocks/>
            </p:cNvSpPr>
            <p:nvPr/>
          </p:nvSpPr>
          <p:spPr bwMode="auto">
            <a:xfrm>
              <a:off x="2667" y="3229"/>
              <a:ext cx="35" cy="57"/>
            </a:xfrm>
            <a:custGeom>
              <a:avLst/>
              <a:gdLst>
                <a:gd name="T0" fmla="*/ 35 w 35"/>
                <a:gd name="T1" fmla="*/ 27 h 57"/>
                <a:gd name="T2" fmla="*/ 35 w 35"/>
                <a:gd name="T3" fmla="*/ 57 h 57"/>
                <a:gd name="T4" fmla="*/ 0 w 35"/>
                <a:gd name="T5" fmla="*/ 29 h 57"/>
                <a:gd name="T6" fmla="*/ 0 w 35"/>
                <a:gd name="T7" fmla="*/ 0 h 57"/>
                <a:gd name="T8" fmla="*/ 35 w 35"/>
                <a:gd name="T9" fmla="*/ 27 h 57"/>
              </a:gdLst>
              <a:ahLst/>
              <a:cxnLst>
                <a:cxn ang="0">
                  <a:pos x="T0" y="T1"/>
                </a:cxn>
                <a:cxn ang="0">
                  <a:pos x="T2" y="T3"/>
                </a:cxn>
                <a:cxn ang="0">
                  <a:pos x="T4" y="T5"/>
                </a:cxn>
                <a:cxn ang="0">
                  <a:pos x="T6" y="T7"/>
                </a:cxn>
                <a:cxn ang="0">
                  <a:pos x="T8" y="T9"/>
                </a:cxn>
              </a:cxnLst>
              <a:rect l="0" t="0" r="r" b="b"/>
              <a:pathLst>
                <a:path w="35" h="57">
                  <a:moveTo>
                    <a:pt x="35" y="27"/>
                  </a:moveTo>
                  <a:lnTo>
                    <a:pt x="35" y="57"/>
                  </a:lnTo>
                  <a:lnTo>
                    <a:pt x="0" y="29"/>
                  </a:lnTo>
                  <a:lnTo>
                    <a:pt x="0" y="0"/>
                  </a:lnTo>
                  <a:lnTo>
                    <a:pt x="35" y="27"/>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63" name="Freeform 259">
              <a:extLst>
                <a:ext uri="{FF2B5EF4-FFF2-40B4-BE49-F238E27FC236}">
                  <a16:creationId xmlns:a16="http://schemas.microsoft.com/office/drawing/2014/main" id="{5D2DEB66-FE9E-E953-B608-38E0B636A068}"/>
                </a:ext>
              </a:extLst>
            </p:cNvPr>
            <p:cNvSpPr>
              <a:spLocks/>
            </p:cNvSpPr>
            <p:nvPr/>
          </p:nvSpPr>
          <p:spPr bwMode="auto">
            <a:xfrm>
              <a:off x="2631" y="3201"/>
              <a:ext cx="35" cy="56"/>
            </a:xfrm>
            <a:custGeom>
              <a:avLst/>
              <a:gdLst>
                <a:gd name="T0" fmla="*/ 35 w 35"/>
                <a:gd name="T1" fmla="*/ 28 h 56"/>
                <a:gd name="T2" fmla="*/ 35 w 35"/>
                <a:gd name="T3" fmla="*/ 56 h 56"/>
                <a:gd name="T4" fmla="*/ 0 w 35"/>
                <a:gd name="T5" fmla="*/ 28 h 56"/>
                <a:gd name="T6" fmla="*/ 0 w 35"/>
                <a:gd name="T7" fmla="*/ 0 h 56"/>
                <a:gd name="T8" fmla="*/ 35 w 35"/>
                <a:gd name="T9" fmla="*/ 28 h 56"/>
              </a:gdLst>
              <a:ahLst/>
              <a:cxnLst>
                <a:cxn ang="0">
                  <a:pos x="T0" y="T1"/>
                </a:cxn>
                <a:cxn ang="0">
                  <a:pos x="T2" y="T3"/>
                </a:cxn>
                <a:cxn ang="0">
                  <a:pos x="T4" y="T5"/>
                </a:cxn>
                <a:cxn ang="0">
                  <a:pos x="T6" y="T7"/>
                </a:cxn>
                <a:cxn ang="0">
                  <a:pos x="T8" y="T9"/>
                </a:cxn>
              </a:cxnLst>
              <a:rect l="0" t="0" r="r" b="b"/>
              <a:pathLst>
                <a:path w="35" h="56">
                  <a:moveTo>
                    <a:pt x="35" y="28"/>
                  </a:moveTo>
                  <a:lnTo>
                    <a:pt x="35" y="56"/>
                  </a:lnTo>
                  <a:lnTo>
                    <a:pt x="0" y="28"/>
                  </a:lnTo>
                  <a:lnTo>
                    <a:pt x="0" y="0"/>
                  </a:lnTo>
                  <a:lnTo>
                    <a:pt x="35" y="2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64" name="Freeform 260">
              <a:extLst>
                <a:ext uri="{FF2B5EF4-FFF2-40B4-BE49-F238E27FC236}">
                  <a16:creationId xmlns:a16="http://schemas.microsoft.com/office/drawing/2014/main" id="{6C611AE8-2453-0546-A437-447CB6CEA4D0}"/>
                </a:ext>
              </a:extLst>
            </p:cNvPr>
            <p:cNvSpPr>
              <a:spLocks/>
            </p:cNvSpPr>
            <p:nvPr/>
          </p:nvSpPr>
          <p:spPr bwMode="auto">
            <a:xfrm>
              <a:off x="2594" y="3172"/>
              <a:ext cx="34" cy="56"/>
            </a:xfrm>
            <a:custGeom>
              <a:avLst/>
              <a:gdLst>
                <a:gd name="T0" fmla="*/ 34 w 34"/>
                <a:gd name="T1" fmla="*/ 28 h 56"/>
                <a:gd name="T2" fmla="*/ 34 w 34"/>
                <a:gd name="T3" fmla="*/ 56 h 56"/>
                <a:gd name="T4" fmla="*/ 0 w 34"/>
                <a:gd name="T5" fmla="*/ 28 h 56"/>
                <a:gd name="T6" fmla="*/ 0 w 34"/>
                <a:gd name="T7" fmla="*/ 0 h 56"/>
                <a:gd name="T8" fmla="*/ 34 w 34"/>
                <a:gd name="T9" fmla="*/ 28 h 56"/>
              </a:gdLst>
              <a:ahLst/>
              <a:cxnLst>
                <a:cxn ang="0">
                  <a:pos x="T0" y="T1"/>
                </a:cxn>
                <a:cxn ang="0">
                  <a:pos x="T2" y="T3"/>
                </a:cxn>
                <a:cxn ang="0">
                  <a:pos x="T4" y="T5"/>
                </a:cxn>
                <a:cxn ang="0">
                  <a:pos x="T6" y="T7"/>
                </a:cxn>
                <a:cxn ang="0">
                  <a:pos x="T8" y="T9"/>
                </a:cxn>
              </a:cxnLst>
              <a:rect l="0" t="0" r="r" b="b"/>
              <a:pathLst>
                <a:path w="34" h="56">
                  <a:moveTo>
                    <a:pt x="34" y="28"/>
                  </a:moveTo>
                  <a:lnTo>
                    <a:pt x="34" y="56"/>
                  </a:lnTo>
                  <a:lnTo>
                    <a:pt x="0" y="28"/>
                  </a:lnTo>
                  <a:lnTo>
                    <a:pt x="0" y="0"/>
                  </a:lnTo>
                  <a:lnTo>
                    <a:pt x="34" y="2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65" name="Freeform 261">
              <a:extLst>
                <a:ext uri="{FF2B5EF4-FFF2-40B4-BE49-F238E27FC236}">
                  <a16:creationId xmlns:a16="http://schemas.microsoft.com/office/drawing/2014/main" id="{027F9D7E-21D1-5A2E-B18B-95D652514021}"/>
                </a:ext>
              </a:extLst>
            </p:cNvPr>
            <p:cNvSpPr>
              <a:spLocks/>
            </p:cNvSpPr>
            <p:nvPr/>
          </p:nvSpPr>
          <p:spPr bwMode="auto">
            <a:xfrm>
              <a:off x="2575" y="3158"/>
              <a:ext cx="17" cy="41"/>
            </a:xfrm>
            <a:custGeom>
              <a:avLst/>
              <a:gdLst>
                <a:gd name="T0" fmla="*/ 17 w 17"/>
                <a:gd name="T1" fmla="*/ 13 h 41"/>
                <a:gd name="T2" fmla="*/ 17 w 17"/>
                <a:gd name="T3" fmla="*/ 41 h 41"/>
                <a:gd name="T4" fmla="*/ 0 w 17"/>
                <a:gd name="T5" fmla="*/ 25 h 41"/>
                <a:gd name="T6" fmla="*/ 0 w 17"/>
                <a:gd name="T7" fmla="*/ 0 h 41"/>
                <a:gd name="T8" fmla="*/ 17 w 17"/>
                <a:gd name="T9" fmla="*/ 13 h 41"/>
              </a:gdLst>
              <a:ahLst/>
              <a:cxnLst>
                <a:cxn ang="0">
                  <a:pos x="T0" y="T1"/>
                </a:cxn>
                <a:cxn ang="0">
                  <a:pos x="T2" y="T3"/>
                </a:cxn>
                <a:cxn ang="0">
                  <a:pos x="T4" y="T5"/>
                </a:cxn>
                <a:cxn ang="0">
                  <a:pos x="T6" y="T7"/>
                </a:cxn>
                <a:cxn ang="0">
                  <a:pos x="T8" y="T9"/>
                </a:cxn>
              </a:cxnLst>
              <a:rect l="0" t="0" r="r" b="b"/>
              <a:pathLst>
                <a:path w="17" h="41">
                  <a:moveTo>
                    <a:pt x="17" y="13"/>
                  </a:moveTo>
                  <a:lnTo>
                    <a:pt x="17" y="41"/>
                  </a:lnTo>
                  <a:lnTo>
                    <a:pt x="0" y="25"/>
                  </a:lnTo>
                  <a:lnTo>
                    <a:pt x="0" y="0"/>
                  </a:lnTo>
                  <a:lnTo>
                    <a:pt x="17" y="13"/>
                  </a:lnTo>
                  <a:close/>
                </a:path>
              </a:pathLst>
            </a:custGeom>
            <a:solidFill>
              <a:srgbClr val="4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66" name="Freeform 262">
              <a:extLst>
                <a:ext uri="{FF2B5EF4-FFF2-40B4-BE49-F238E27FC236}">
                  <a16:creationId xmlns:a16="http://schemas.microsoft.com/office/drawing/2014/main" id="{FFDE29F5-1628-CFD0-38D9-2A86C1E00BBE}"/>
                </a:ext>
              </a:extLst>
            </p:cNvPr>
            <p:cNvSpPr>
              <a:spLocks/>
            </p:cNvSpPr>
            <p:nvPr/>
          </p:nvSpPr>
          <p:spPr bwMode="auto">
            <a:xfrm>
              <a:off x="2704" y="3332"/>
              <a:ext cx="12" cy="41"/>
            </a:xfrm>
            <a:custGeom>
              <a:avLst/>
              <a:gdLst>
                <a:gd name="T0" fmla="*/ 12 w 12"/>
                <a:gd name="T1" fmla="*/ 10 h 41"/>
                <a:gd name="T2" fmla="*/ 12 w 12"/>
                <a:gd name="T3" fmla="*/ 41 h 41"/>
                <a:gd name="T4" fmla="*/ 0 w 12"/>
                <a:gd name="T5" fmla="*/ 30 h 41"/>
                <a:gd name="T6" fmla="*/ 0 w 12"/>
                <a:gd name="T7" fmla="*/ 0 h 41"/>
                <a:gd name="T8" fmla="*/ 12 w 12"/>
                <a:gd name="T9" fmla="*/ 10 h 41"/>
              </a:gdLst>
              <a:ahLst/>
              <a:cxnLst>
                <a:cxn ang="0">
                  <a:pos x="T0" y="T1"/>
                </a:cxn>
                <a:cxn ang="0">
                  <a:pos x="T2" y="T3"/>
                </a:cxn>
                <a:cxn ang="0">
                  <a:pos x="T4" y="T5"/>
                </a:cxn>
                <a:cxn ang="0">
                  <a:pos x="T6" y="T7"/>
                </a:cxn>
                <a:cxn ang="0">
                  <a:pos x="T8" y="T9"/>
                </a:cxn>
              </a:cxnLst>
              <a:rect l="0" t="0" r="r" b="b"/>
              <a:pathLst>
                <a:path w="12" h="41">
                  <a:moveTo>
                    <a:pt x="12" y="10"/>
                  </a:moveTo>
                  <a:lnTo>
                    <a:pt x="12" y="41"/>
                  </a:lnTo>
                  <a:lnTo>
                    <a:pt x="0" y="30"/>
                  </a:lnTo>
                  <a:lnTo>
                    <a:pt x="0" y="0"/>
                  </a:lnTo>
                  <a:lnTo>
                    <a:pt x="12" y="1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67" name="Freeform 263">
              <a:extLst>
                <a:ext uri="{FF2B5EF4-FFF2-40B4-BE49-F238E27FC236}">
                  <a16:creationId xmlns:a16="http://schemas.microsoft.com/office/drawing/2014/main" id="{C922A5AA-2157-06AF-6793-9107A3C5E161}"/>
                </a:ext>
              </a:extLst>
            </p:cNvPr>
            <p:cNvSpPr>
              <a:spLocks/>
            </p:cNvSpPr>
            <p:nvPr/>
          </p:nvSpPr>
          <p:spPr bwMode="auto">
            <a:xfrm>
              <a:off x="2667" y="3300"/>
              <a:ext cx="35" cy="59"/>
            </a:xfrm>
            <a:custGeom>
              <a:avLst/>
              <a:gdLst>
                <a:gd name="T0" fmla="*/ 35 w 35"/>
                <a:gd name="T1" fmla="*/ 30 h 59"/>
                <a:gd name="T2" fmla="*/ 35 w 35"/>
                <a:gd name="T3" fmla="*/ 59 h 59"/>
                <a:gd name="T4" fmla="*/ 0 w 35"/>
                <a:gd name="T5" fmla="*/ 30 h 59"/>
                <a:gd name="T6" fmla="*/ 0 w 35"/>
                <a:gd name="T7" fmla="*/ 0 h 59"/>
                <a:gd name="T8" fmla="*/ 35 w 35"/>
                <a:gd name="T9" fmla="*/ 30 h 59"/>
              </a:gdLst>
              <a:ahLst/>
              <a:cxnLst>
                <a:cxn ang="0">
                  <a:pos x="T0" y="T1"/>
                </a:cxn>
                <a:cxn ang="0">
                  <a:pos x="T2" y="T3"/>
                </a:cxn>
                <a:cxn ang="0">
                  <a:pos x="T4" y="T5"/>
                </a:cxn>
                <a:cxn ang="0">
                  <a:pos x="T6" y="T7"/>
                </a:cxn>
                <a:cxn ang="0">
                  <a:pos x="T8" y="T9"/>
                </a:cxn>
              </a:cxnLst>
              <a:rect l="0" t="0" r="r" b="b"/>
              <a:pathLst>
                <a:path w="35" h="59">
                  <a:moveTo>
                    <a:pt x="35" y="30"/>
                  </a:moveTo>
                  <a:lnTo>
                    <a:pt x="35" y="59"/>
                  </a:lnTo>
                  <a:lnTo>
                    <a:pt x="0" y="30"/>
                  </a:lnTo>
                  <a:lnTo>
                    <a:pt x="0" y="0"/>
                  </a:lnTo>
                  <a:lnTo>
                    <a:pt x="35" y="3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68" name="Freeform 264">
              <a:extLst>
                <a:ext uri="{FF2B5EF4-FFF2-40B4-BE49-F238E27FC236}">
                  <a16:creationId xmlns:a16="http://schemas.microsoft.com/office/drawing/2014/main" id="{393A4DA4-E21F-0AAB-1F4B-BA8D70438B53}"/>
                </a:ext>
              </a:extLst>
            </p:cNvPr>
            <p:cNvSpPr>
              <a:spLocks/>
            </p:cNvSpPr>
            <p:nvPr/>
          </p:nvSpPr>
          <p:spPr bwMode="auto">
            <a:xfrm>
              <a:off x="2631" y="3269"/>
              <a:ext cx="35" cy="59"/>
            </a:xfrm>
            <a:custGeom>
              <a:avLst/>
              <a:gdLst>
                <a:gd name="T0" fmla="*/ 35 w 35"/>
                <a:gd name="T1" fmla="*/ 30 h 59"/>
                <a:gd name="T2" fmla="*/ 35 w 35"/>
                <a:gd name="T3" fmla="*/ 59 h 59"/>
                <a:gd name="T4" fmla="*/ 0 w 35"/>
                <a:gd name="T5" fmla="*/ 28 h 59"/>
                <a:gd name="T6" fmla="*/ 0 w 35"/>
                <a:gd name="T7" fmla="*/ 0 h 59"/>
                <a:gd name="T8" fmla="*/ 35 w 35"/>
                <a:gd name="T9" fmla="*/ 30 h 59"/>
              </a:gdLst>
              <a:ahLst/>
              <a:cxnLst>
                <a:cxn ang="0">
                  <a:pos x="T0" y="T1"/>
                </a:cxn>
                <a:cxn ang="0">
                  <a:pos x="T2" y="T3"/>
                </a:cxn>
                <a:cxn ang="0">
                  <a:pos x="T4" y="T5"/>
                </a:cxn>
                <a:cxn ang="0">
                  <a:pos x="T6" y="T7"/>
                </a:cxn>
                <a:cxn ang="0">
                  <a:pos x="T8" y="T9"/>
                </a:cxn>
              </a:cxnLst>
              <a:rect l="0" t="0" r="r" b="b"/>
              <a:pathLst>
                <a:path w="35" h="59">
                  <a:moveTo>
                    <a:pt x="35" y="30"/>
                  </a:moveTo>
                  <a:lnTo>
                    <a:pt x="35" y="59"/>
                  </a:lnTo>
                  <a:lnTo>
                    <a:pt x="0" y="28"/>
                  </a:lnTo>
                  <a:lnTo>
                    <a:pt x="0" y="0"/>
                  </a:lnTo>
                  <a:lnTo>
                    <a:pt x="35" y="3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69" name="Freeform 265">
              <a:extLst>
                <a:ext uri="{FF2B5EF4-FFF2-40B4-BE49-F238E27FC236}">
                  <a16:creationId xmlns:a16="http://schemas.microsoft.com/office/drawing/2014/main" id="{03AA6B5A-3203-0939-9EAA-9C8E469295C5}"/>
                </a:ext>
              </a:extLst>
            </p:cNvPr>
            <p:cNvSpPr>
              <a:spLocks/>
            </p:cNvSpPr>
            <p:nvPr/>
          </p:nvSpPr>
          <p:spPr bwMode="auto">
            <a:xfrm>
              <a:off x="2594" y="3237"/>
              <a:ext cx="34" cy="59"/>
            </a:xfrm>
            <a:custGeom>
              <a:avLst/>
              <a:gdLst>
                <a:gd name="T0" fmla="*/ 34 w 34"/>
                <a:gd name="T1" fmla="*/ 31 h 59"/>
                <a:gd name="T2" fmla="*/ 34 w 34"/>
                <a:gd name="T3" fmla="*/ 59 h 59"/>
                <a:gd name="T4" fmla="*/ 0 w 34"/>
                <a:gd name="T5" fmla="*/ 28 h 59"/>
                <a:gd name="T6" fmla="*/ 0 w 34"/>
                <a:gd name="T7" fmla="*/ 0 h 59"/>
                <a:gd name="T8" fmla="*/ 34 w 34"/>
                <a:gd name="T9" fmla="*/ 31 h 59"/>
              </a:gdLst>
              <a:ahLst/>
              <a:cxnLst>
                <a:cxn ang="0">
                  <a:pos x="T0" y="T1"/>
                </a:cxn>
                <a:cxn ang="0">
                  <a:pos x="T2" y="T3"/>
                </a:cxn>
                <a:cxn ang="0">
                  <a:pos x="T4" y="T5"/>
                </a:cxn>
                <a:cxn ang="0">
                  <a:pos x="T6" y="T7"/>
                </a:cxn>
                <a:cxn ang="0">
                  <a:pos x="T8" y="T9"/>
                </a:cxn>
              </a:cxnLst>
              <a:rect l="0" t="0" r="r" b="b"/>
              <a:pathLst>
                <a:path w="34" h="59">
                  <a:moveTo>
                    <a:pt x="34" y="31"/>
                  </a:moveTo>
                  <a:lnTo>
                    <a:pt x="34" y="59"/>
                  </a:lnTo>
                  <a:lnTo>
                    <a:pt x="0" y="28"/>
                  </a:lnTo>
                  <a:lnTo>
                    <a:pt x="0" y="0"/>
                  </a:lnTo>
                  <a:lnTo>
                    <a:pt x="34" y="31"/>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70" name="Freeform 266">
              <a:extLst>
                <a:ext uri="{FF2B5EF4-FFF2-40B4-BE49-F238E27FC236}">
                  <a16:creationId xmlns:a16="http://schemas.microsoft.com/office/drawing/2014/main" id="{28A17DBB-E160-EB1D-9C9D-40E30D0B6060}"/>
                </a:ext>
              </a:extLst>
            </p:cNvPr>
            <p:cNvSpPr>
              <a:spLocks/>
            </p:cNvSpPr>
            <p:nvPr/>
          </p:nvSpPr>
          <p:spPr bwMode="auto">
            <a:xfrm>
              <a:off x="2575" y="3222"/>
              <a:ext cx="17" cy="42"/>
            </a:xfrm>
            <a:custGeom>
              <a:avLst/>
              <a:gdLst>
                <a:gd name="T0" fmla="*/ 17 w 17"/>
                <a:gd name="T1" fmla="*/ 14 h 42"/>
                <a:gd name="T2" fmla="*/ 17 w 17"/>
                <a:gd name="T3" fmla="*/ 42 h 42"/>
                <a:gd name="T4" fmla="*/ 0 w 17"/>
                <a:gd name="T5" fmla="*/ 27 h 42"/>
                <a:gd name="T6" fmla="*/ 0 w 17"/>
                <a:gd name="T7" fmla="*/ 0 h 42"/>
                <a:gd name="T8" fmla="*/ 17 w 17"/>
                <a:gd name="T9" fmla="*/ 14 h 42"/>
              </a:gdLst>
              <a:ahLst/>
              <a:cxnLst>
                <a:cxn ang="0">
                  <a:pos x="T0" y="T1"/>
                </a:cxn>
                <a:cxn ang="0">
                  <a:pos x="T2" y="T3"/>
                </a:cxn>
                <a:cxn ang="0">
                  <a:pos x="T4" y="T5"/>
                </a:cxn>
                <a:cxn ang="0">
                  <a:pos x="T6" y="T7"/>
                </a:cxn>
                <a:cxn ang="0">
                  <a:pos x="T8" y="T9"/>
                </a:cxn>
              </a:cxnLst>
              <a:rect l="0" t="0" r="r" b="b"/>
              <a:pathLst>
                <a:path w="17" h="42">
                  <a:moveTo>
                    <a:pt x="17" y="14"/>
                  </a:moveTo>
                  <a:lnTo>
                    <a:pt x="17" y="42"/>
                  </a:lnTo>
                  <a:lnTo>
                    <a:pt x="0" y="27"/>
                  </a:lnTo>
                  <a:lnTo>
                    <a:pt x="0" y="0"/>
                  </a:lnTo>
                  <a:lnTo>
                    <a:pt x="17" y="14"/>
                  </a:lnTo>
                  <a:close/>
                </a:path>
              </a:pathLst>
            </a:custGeom>
            <a:solidFill>
              <a:srgbClr val="6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71" name="Freeform 267">
              <a:extLst>
                <a:ext uri="{FF2B5EF4-FFF2-40B4-BE49-F238E27FC236}">
                  <a16:creationId xmlns:a16="http://schemas.microsoft.com/office/drawing/2014/main" id="{E5E751B5-A2E4-1275-42B0-037C0E59843A}"/>
                </a:ext>
              </a:extLst>
            </p:cNvPr>
            <p:cNvSpPr>
              <a:spLocks/>
            </p:cNvSpPr>
            <p:nvPr/>
          </p:nvSpPr>
          <p:spPr bwMode="auto">
            <a:xfrm>
              <a:off x="2704" y="3408"/>
              <a:ext cx="11" cy="38"/>
            </a:xfrm>
            <a:custGeom>
              <a:avLst/>
              <a:gdLst>
                <a:gd name="T0" fmla="*/ 11 w 11"/>
                <a:gd name="T1" fmla="*/ 8 h 38"/>
                <a:gd name="T2" fmla="*/ 11 w 11"/>
                <a:gd name="T3" fmla="*/ 38 h 38"/>
                <a:gd name="T4" fmla="*/ 0 w 11"/>
                <a:gd name="T5" fmla="*/ 27 h 38"/>
                <a:gd name="T6" fmla="*/ 0 w 11"/>
                <a:gd name="T7" fmla="*/ 0 h 38"/>
                <a:gd name="T8" fmla="*/ 11 w 11"/>
                <a:gd name="T9" fmla="*/ 8 h 38"/>
              </a:gdLst>
              <a:ahLst/>
              <a:cxnLst>
                <a:cxn ang="0">
                  <a:pos x="T0" y="T1"/>
                </a:cxn>
                <a:cxn ang="0">
                  <a:pos x="T2" y="T3"/>
                </a:cxn>
                <a:cxn ang="0">
                  <a:pos x="T4" y="T5"/>
                </a:cxn>
                <a:cxn ang="0">
                  <a:pos x="T6" y="T7"/>
                </a:cxn>
                <a:cxn ang="0">
                  <a:pos x="T8" y="T9"/>
                </a:cxn>
              </a:cxnLst>
              <a:rect l="0" t="0" r="r" b="b"/>
              <a:pathLst>
                <a:path w="11" h="38">
                  <a:moveTo>
                    <a:pt x="11" y="8"/>
                  </a:moveTo>
                  <a:lnTo>
                    <a:pt x="11" y="38"/>
                  </a:lnTo>
                  <a:lnTo>
                    <a:pt x="0" y="27"/>
                  </a:lnTo>
                  <a:lnTo>
                    <a:pt x="0" y="0"/>
                  </a:lnTo>
                  <a:lnTo>
                    <a:pt x="11" y="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72" name="Freeform 268">
              <a:extLst>
                <a:ext uri="{FF2B5EF4-FFF2-40B4-BE49-F238E27FC236}">
                  <a16:creationId xmlns:a16="http://schemas.microsoft.com/office/drawing/2014/main" id="{25569430-C7A4-697D-4A46-B5E7F78A470B}"/>
                </a:ext>
              </a:extLst>
            </p:cNvPr>
            <p:cNvSpPr>
              <a:spLocks/>
            </p:cNvSpPr>
            <p:nvPr/>
          </p:nvSpPr>
          <p:spPr bwMode="auto">
            <a:xfrm>
              <a:off x="2667" y="3372"/>
              <a:ext cx="35" cy="63"/>
            </a:xfrm>
            <a:custGeom>
              <a:avLst/>
              <a:gdLst>
                <a:gd name="T0" fmla="*/ 35 w 35"/>
                <a:gd name="T1" fmla="*/ 32 h 63"/>
                <a:gd name="T2" fmla="*/ 35 w 35"/>
                <a:gd name="T3" fmla="*/ 63 h 63"/>
                <a:gd name="T4" fmla="*/ 0 w 35"/>
                <a:gd name="T5" fmla="*/ 29 h 63"/>
                <a:gd name="T6" fmla="*/ 0 w 35"/>
                <a:gd name="T7" fmla="*/ 0 h 63"/>
                <a:gd name="T8" fmla="*/ 35 w 35"/>
                <a:gd name="T9" fmla="*/ 32 h 63"/>
              </a:gdLst>
              <a:ahLst/>
              <a:cxnLst>
                <a:cxn ang="0">
                  <a:pos x="T0" y="T1"/>
                </a:cxn>
                <a:cxn ang="0">
                  <a:pos x="T2" y="T3"/>
                </a:cxn>
                <a:cxn ang="0">
                  <a:pos x="T4" y="T5"/>
                </a:cxn>
                <a:cxn ang="0">
                  <a:pos x="T6" y="T7"/>
                </a:cxn>
                <a:cxn ang="0">
                  <a:pos x="T8" y="T9"/>
                </a:cxn>
              </a:cxnLst>
              <a:rect l="0" t="0" r="r" b="b"/>
              <a:pathLst>
                <a:path w="35" h="63">
                  <a:moveTo>
                    <a:pt x="35" y="32"/>
                  </a:moveTo>
                  <a:lnTo>
                    <a:pt x="35" y="63"/>
                  </a:lnTo>
                  <a:lnTo>
                    <a:pt x="0" y="29"/>
                  </a:lnTo>
                  <a:lnTo>
                    <a:pt x="0" y="0"/>
                  </a:lnTo>
                  <a:lnTo>
                    <a:pt x="35" y="3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73" name="Freeform 269">
              <a:extLst>
                <a:ext uri="{FF2B5EF4-FFF2-40B4-BE49-F238E27FC236}">
                  <a16:creationId xmlns:a16="http://schemas.microsoft.com/office/drawing/2014/main" id="{34571C41-DB0B-7E8A-1B09-3CE8E3BB7019}"/>
                </a:ext>
              </a:extLst>
            </p:cNvPr>
            <p:cNvSpPr>
              <a:spLocks/>
            </p:cNvSpPr>
            <p:nvPr/>
          </p:nvSpPr>
          <p:spPr bwMode="auto">
            <a:xfrm>
              <a:off x="2631" y="3338"/>
              <a:ext cx="35" cy="60"/>
            </a:xfrm>
            <a:custGeom>
              <a:avLst/>
              <a:gdLst>
                <a:gd name="T0" fmla="*/ 35 w 35"/>
                <a:gd name="T1" fmla="*/ 32 h 60"/>
                <a:gd name="T2" fmla="*/ 35 w 35"/>
                <a:gd name="T3" fmla="*/ 60 h 60"/>
                <a:gd name="T4" fmla="*/ 0 w 35"/>
                <a:gd name="T5" fmla="*/ 28 h 60"/>
                <a:gd name="T6" fmla="*/ 0 w 35"/>
                <a:gd name="T7" fmla="*/ 0 h 60"/>
                <a:gd name="T8" fmla="*/ 35 w 35"/>
                <a:gd name="T9" fmla="*/ 32 h 60"/>
              </a:gdLst>
              <a:ahLst/>
              <a:cxnLst>
                <a:cxn ang="0">
                  <a:pos x="T0" y="T1"/>
                </a:cxn>
                <a:cxn ang="0">
                  <a:pos x="T2" y="T3"/>
                </a:cxn>
                <a:cxn ang="0">
                  <a:pos x="T4" y="T5"/>
                </a:cxn>
                <a:cxn ang="0">
                  <a:pos x="T6" y="T7"/>
                </a:cxn>
                <a:cxn ang="0">
                  <a:pos x="T8" y="T9"/>
                </a:cxn>
              </a:cxnLst>
              <a:rect l="0" t="0" r="r" b="b"/>
              <a:pathLst>
                <a:path w="35" h="60">
                  <a:moveTo>
                    <a:pt x="35" y="32"/>
                  </a:moveTo>
                  <a:lnTo>
                    <a:pt x="35" y="60"/>
                  </a:lnTo>
                  <a:lnTo>
                    <a:pt x="0" y="28"/>
                  </a:lnTo>
                  <a:lnTo>
                    <a:pt x="0" y="0"/>
                  </a:lnTo>
                  <a:lnTo>
                    <a:pt x="35" y="3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74" name="Freeform 270">
              <a:extLst>
                <a:ext uri="{FF2B5EF4-FFF2-40B4-BE49-F238E27FC236}">
                  <a16:creationId xmlns:a16="http://schemas.microsoft.com/office/drawing/2014/main" id="{EE4322DA-1045-AD44-3146-8324D4C74C13}"/>
                </a:ext>
              </a:extLst>
            </p:cNvPr>
            <p:cNvSpPr>
              <a:spLocks/>
            </p:cNvSpPr>
            <p:nvPr/>
          </p:nvSpPr>
          <p:spPr bwMode="auto">
            <a:xfrm>
              <a:off x="2593" y="3302"/>
              <a:ext cx="35" cy="61"/>
            </a:xfrm>
            <a:custGeom>
              <a:avLst/>
              <a:gdLst>
                <a:gd name="T0" fmla="*/ 35 w 35"/>
                <a:gd name="T1" fmla="*/ 35 h 61"/>
                <a:gd name="T2" fmla="*/ 35 w 35"/>
                <a:gd name="T3" fmla="*/ 61 h 61"/>
                <a:gd name="T4" fmla="*/ 0 w 35"/>
                <a:gd name="T5" fmla="*/ 29 h 61"/>
                <a:gd name="T6" fmla="*/ 0 w 35"/>
                <a:gd name="T7" fmla="*/ 0 h 61"/>
                <a:gd name="T8" fmla="*/ 35 w 35"/>
                <a:gd name="T9" fmla="*/ 35 h 61"/>
              </a:gdLst>
              <a:ahLst/>
              <a:cxnLst>
                <a:cxn ang="0">
                  <a:pos x="T0" y="T1"/>
                </a:cxn>
                <a:cxn ang="0">
                  <a:pos x="T2" y="T3"/>
                </a:cxn>
                <a:cxn ang="0">
                  <a:pos x="T4" y="T5"/>
                </a:cxn>
                <a:cxn ang="0">
                  <a:pos x="T6" y="T7"/>
                </a:cxn>
                <a:cxn ang="0">
                  <a:pos x="T8" y="T9"/>
                </a:cxn>
              </a:cxnLst>
              <a:rect l="0" t="0" r="r" b="b"/>
              <a:pathLst>
                <a:path w="35" h="61">
                  <a:moveTo>
                    <a:pt x="35" y="35"/>
                  </a:moveTo>
                  <a:lnTo>
                    <a:pt x="35" y="61"/>
                  </a:lnTo>
                  <a:lnTo>
                    <a:pt x="0" y="29"/>
                  </a:lnTo>
                  <a:lnTo>
                    <a:pt x="0" y="0"/>
                  </a:lnTo>
                  <a:lnTo>
                    <a:pt x="35" y="35"/>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75" name="Freeform 271">
              <a:extLst>
                <a:ext uri="{FF2B5EF4-FFF2-40B4-BE49-F238E27FC236}">
                  <a16:creationId xmlns:a16="http://schemas.microsoft.com/office/drawing/2014/main" id="{F3564E53-D93A-8BD7-B9A7-5D25A51E0AC4}"/>
                </a:ext>
              </a:extLst>
            </p:cNvPr>
            <p:cNvSpPr>
              <a:spLocks/>
            </p:cNvSpPr>
            <p:nvPr/>
          </p:nvSpPr>
          <p:spPr bwMode="auto">
            <a:xfrm>
              <a:off x="2575" y="3286"/>
              <a:ext cx="17" cy="42"/>
            </a:xfrm>
            <a:custGeom>
              <a:avLst/>
              <a:gdLst>
                <a:gd name="T0" fmla="*/ 17 w 17"/>
                <a:gd name="T1" fmla="*/ 14 h 42"/>
                <a:gd name="T2" fmla="*/ 17 w 17"/>
                <a:gd name="T3" fmla="*/ 42 h 42"/>
                <a:gd name="T4" fmla="*/ 0 w 17"/>
                <a:gd name="T5" fmla="*/ 26 h 42"/>
                <a:gd name="T6" fmla="*/ 0 w 17"/>
                <a:gd name="T7" fmla="*/ 0 h 42"/>
                <a:gd name="T8" fmla="*/ 17 w 17"/>
                <a:gd name="T9" fmla="*/ 14 h 42"/>
              </a:gdLst>
              <a:ahLst/>
              <a:cxnLst>
                <a:cxn ang="0">
                  <a:pos x="T0" y="T1"/>
                </a:cxn>
                <a:cxn ang="0">
                  <a:pos x="T2" y="T3"/>
                </a:cxn>
                <a:cxn ang="0">
                  <a:pos x="T4" y="T5"/>
                </a:cxn>
                <a:cxn ang="0">
                  <a:pos x="T6" y="T7"/>
                </a:cxn>
                <a:cxn ang="0">
                  <a:pos x="T8" y="T9"/>
                </a:cxn>
              </a:cxnLst>
              <a:rect l="0" t="0" r="r" b="b"/>
              <a:pathLst>
                <a:path w="17" h="42">
                  <a:moveTo>
                    <a:pt x="17" y="14"/>
                  </a:moveTo>
                  <a:lnTo>
                    <a:pt x="17" y="42"/>
                  </a:lnTo>
                  <a:lnTo>
                    <a:pt x="0" y="26"/>
                  </a:lnTo>
                  <a:lnTo>
                    <a:pt x="0" y="0"/>
                  </a:lnTo>
                  <a:lnTo>
                    <a:pt x="17" y="1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76" name="Freeform 272">
              <a:extLst>
                <a:ext uri="{FF2B5EF4-FFF2-40B4-BE49-F238E27FC236}">
                  <a16:creationId xmlns:a16="http://schemas.microsoft.com/office/drawing/2014/main" id="{C5C9EB34-5967-D672-A37B-616B30B2FDD6}"/>
                </a:ext>
              </a:extLst>
            </p:cNvPr>
            <p:cNvSpPr>
              <a:spLocks/>
            </p:cNvSpPr>
            <p:nvPr/>
          </p:nvSpPr>
          <p:spPr bwMode="auto">
            <a:xfrm>
              <a:off x="2704" y="3479"/>
              <a:ext cx="11" cy="44"/>
            </a:xfrm>
            <a:custGeom>
              <a:avLst/>
              <a:gdLst>
                <a:gd name="T0" fmla="*/ 11 w 11"/>
                <a:gd name="T1" fmla="*/ 13 h 44"/>
                <a:gd name="T2" fmla="*/ 11 w 11"/>
                <a:gd name="T3" fmla="*/ 44 h 44"/>
                <a:gd name="T4" fmla="*/ 0 w 11"/>
                <a:gd name="T5" fmla="*/ 32 h 44"/>
                <a:gd name="T6" fmla="*/ 0 w 11"/>
                <a:gd name="T7" fmla="*/ 0 h 44"/>
                <a:gd name="T8" fmla="*/ 11 w 11"/>
                <a:gd name="T9" fmla="*/ 13 h 44"/>
              </a:gdLst>
              <a:ahLst/>
              <a:cxnLst>
                <a:cxn ang="0">
                  <a:pos x="T0" y="T1"/>
                </a:cxn>
                <a:cxn ang="0">
                  <a:pos x="T2" y="T3"/>
                </a:cxn>
                <a:cxn ang="0">
                  <a:pos x="T4" y="T5"/>
                </a:cxn>
                <a:cxn ang="0">
                  <a:pos x="T6" y="T7"/>
                </a:cxn>
                <a:cxn ang="0">
                  <a:pos x="T8" y="T9"/>
                </a:cxn>
              </a:cxnLst>
              <a:rect l="0" t="0" r="r" b="b"/>
              <a:pathLst>
                <a:path w="11" h="44">
                  <a:moveTo>
                    <a:pt x="11" y="13"/>
                  </a:moveTo>
                  <a:lnTo>
                    <a:pt x="11" y="44"/>
                  </a:lnTo>
                  <a:lnTo>
                    <a:pt x="0" y="32"/>
                  </a:lnTo>
                  <a:lnTo>
                    <a:pt x="0" y="0"/>
                  </a:lnTo>
                  <a:lnTo>
                    <a:pt x="11" y="13"/>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77" name="Freeform 273">
              <a:extLst>
                <a:ext uri="{FF2B5EF4-FFF2-40B4-BE49-F238E27FC236}">
                  <a16:creationId xmlns:a16="http://schemas.microsoft.com/office/drawing/2014/main" id="{BA6D249D-628E-B1E0-4C5B-CD553CFBC1C8}"/>
                </a:ext>
              </a:extLst>
            </p:cNvPr>
            <p:cNvSpPr>
              <a:spLocks/>
            </p:cNvSpPr>
            <p:nvPr/>
          </p:nvSpPr>
          <p:spPr bwMode="auto">
            <a:xfrm>
              <a:off x="2667" y="3443"/>
              <a:ext cx="35" cy="65"/>
            </a:xfrm>
            <a:custGeom>
              <a:avLst/>
              <a:gdLst>
                <a:gd name="T0" fmla="*/ 35 w 35"/>
                <a:gd name="T1" fmla="*/ 35 h 65"/>
                <a:gd name="T2" fmla="*/ 35 w 35"/>
                <a:gd name="T3" fmla="*/ 65 h 65"/>
                <a:gd name="T4" fmla="*/ 0 w 35"/>
                <a:gd name="T5" fmla="*/ 29 h 65"/>
                <a:gd name="T6" fmla="*/ 0 w 35"/>
                <a:gd name="T7" fmla="*/ 0 h 65"/>
                <a:gd name="T8" fmla="*/ 35 w 35"/>
                <a:gd name="T9" fmla="*/ 35 h 65"/>
              </a:gdLst>
              <a:ahLst/>
              <a:cxnLst>
                <a:cxn ang="0">
                  <a:pos x="T0" y="T1"/>
                </a:cxn>
                <a:cxn ang="0">
                  <a:pos x="T2" y="T3"/>
                </a:cxn>
                <a:cxn ang="0">
                  <a:pos x="T4" y="T5"/>
                </a:cxn>
                <a:cxn ang="0">
                  <a:pos x="T6" y="T7"/>
                </a:cxn>
                <a:cxn ang="0">
                  <a:pos x="T8" y="T9"/>
                </a:cxn>
              </a:cxnLst>
              <a:rect l="0" t="0" r="r" b="b"/>
              <a:pathLst>
                <a:path w="35" h="65">
                  <a:moveTo>
                    <a:pt x="35" y="35"/>
                  </a:moveTo>
                  <a:lnTo>
                    <a:pt x="35" y="65"/>
                  </a:lnTo>
                  <a:lnTo>
                    <a:pt x="0" y="29"/>
                  </a:lnTo>
                  <a:lnTo>
                    <a:pt x="0" y="0"/>
                  </a:lnTo>
                  <a:lnTo>
                    <a:pt x="35" y="35"/>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78" name="Freeform 274">
              <a:extLst>
                <a:ext uri="{FF2B5EF4-FFF2-40B4-BE49-F238E27FC236}">
                  <a16:creationId xmlns:a16="http://schemas.microsoft.com/office/drawing/2014/main" id="{4515E146-F4A1-1146-61AB-00AF77BDE24F}"/>
                </a:ext>
              </a:extLst>
            </p:cNvPr>
            <p:cNvSpPr>
              <a:spLocks/>
            </p:cNvSpPr>
            <p:nvPr/>
          </p:nvSpPr>
          <p:spPr bwMode="auto">
            <a:xfrm>
              <a:off x="2631" y="3405"/>
              <a:ext cx="35" cy="65"/>
            </a:xfrm>
            <a:custGeom>
              <a:avLst/>
              <a:gdLst>
                <a:gd name="T0" fmla="*/ 35 w 35"/>
                <a:gd name="T1" fmla="*/ 37 h 65"/>
                <a:gd name="T2" fmla="*/ 35 w 35"/>
                <a:gd name="T3" fmla="*/ 65 h 65"/>
                <a:gd name="T4" fmla="*/ 0 w 35"/>
                <a:gd name="T5" fmla="*/ 30 h 65"/>
                <a:gd name="T6" fmla="*/ 0 w 35"/>
                <a:gd name="T7" fmla="*/ 0 h 65"/>
                <a:gd name="T8" fmla="*/ 35 w 35"/>
                <a:gd name="T9" fmla="*/ 37 h 65"/>
              </a:gdLst>
              <a:ahLst/>
              <a:cxnLst>
                <a:cxn ang="0">
                  <a:pos x="T0" y="T1"/>
                </a:cxn>
                <a:cxn ang="0">
                  <a:pos x="T2" y="T3"/>
                </a:cxn>
                <a:cxn ang="0">
                  <a:pos x="T4" y="T5"/>
                </a:cxn>
                <a:cxn ang="0">
                  <a:pos x="T6" y="T7"/>
                </a:cxn>
                <a:cxn ang="0">
                  <a:pos x="T8" y="T9"/>
                </a:cxn>
              </a:cxnLst>
              <a:rect l="0" t="0" r="r" b="b"/>
              <a:pathLst>
                <a:path w="35" h="65">
                  <a:moveTo>
                    <a:pt x="35" y="37"/>
                  </a:moveTo>
                  <a:lnTo>
                    <a:pt x="35" y="65"/>
                  </a:lnTo>
                  <a:lnTo>
                    <a:pt x="0" y="30"/>
                  </a:lnTo>
                  <a:lnTo>
                    <a:pt x="0" y="0"/>
                  </a:lnTo>
                  <a:lnTo>
                    <a:pt x="35" y="37"/>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79" name="Freeform 275">
              <a:extLst>
                <a:ext uri="{FF2B5EF4-FFF2-40B4-BE49-F238E27FC236}">
                  <a16:creationId xmlns:a16="http://schemas.microsoft.com/office/drawing/2014/main" id="{6C201270-0785-5D2F-0706-4F01E7E04C8E}"/>
                </a:ext>
              </a:extLst>
            </p:cNvPr>
            <p:cNvSpPr>
              <a:spLocks/>
            </p:cNvSpPr>
            <p:nvPr/>
          </p:nvSpPr>
          <p:spPr bwMode="auto">
            <a:xfrm>
              <a:off x="2594" y="3369"/>
              <a:ext cx="34" cy="63"/>
            </a:xfrm>
            <a:custGeom>
              <a:avLst/>
              <a:gdLst>
                <a:gd name="T0" fmla="*/ 34 w 34"/>
                <a:gd name="T1" fmla="*/ 35 h 63"/>
                <a:gd name="T2" fmla="*/ 34 w 34"/>
                <a:gd name="T3" fmla="*/ 63 h 63"/>
                <a:gd name="T4" fmla="*/ 0 w 34"/>
                <a:gd name="T5" fmla="*/ 28 h 63"/>
                <a:gd name="T6" fmla="*/ 0 w 34"/>
                <a:gd name="T7" fmla="*/ 0 h 63"/>
                <a:gd name="T8" fmla="*/ 34 w 34"/>
                <a:gd name="T9" fmla="*/ 35 h 63"/>
              </a:gdLst>
              <a:ahLst/>
              <a:cxnLst>
                <a:cxn ang="0">
                  <a:pos x="T0" y="T1"/>
                </a:cxn>
                <a:cxn ang="0">
                  <a:pos x="T2" y="T3"/>
                </a:cxn>
                <a:cxn ang="0">
                  <a:pos x="T4" y="T5"/>
                </a:cxn>
                <a:cxn ang="0">
                  <a:pos x="T6" y="T7"/>
                </a:cxn>
                <a:cxn ang="0">
                  <a:pos x="T8" y="T9"/>
                </a:cxn>
              </a:cxnLst>
              <a:rect l="0" t="0" r="r" b="b"/>
              <a:pathLst>
                <a:path w="34" h="63">
                  <a:moveTo>
                    <a:pt x="34" y="35"/>
                  </a:moveTo>
                  <a:lnTo>
                    <a:pt x="34" y="63"/>
                  </a:lnTo>
                  <a:lnTo>
                    <a:pt x="0" y="28"/>
                  </a:lnTo>
                  <a:lnTo>
                    <a:pt x="0" y="0"/>
                  </a:lnTo>
                  <a:lnTo>
                    <a:pt x="34" y="35"/>
                  </a:lnTo>
                  <a:close/>
                </a:path>
              </a:pathLst>
            </a:custGeom>
            <a:solidFill>
              <a:srgbClr val="2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80" name="Freeform 276">
              <a:extLst>
                <a:ext uri="{FF2B5EF4-FFF2-40B4-BE49-F238E27FC236}">
                  <a16:creationId xmlns:a16="http://schemas.microsoft.com/office/drawing/2014/main" id="{373144F7-332D-B8BF-694C-44CB88684C21}"/>
                </a:ext>
              </a:extLst>
            </p:cNvPr>
            <p:cNvSpPr>
              <a:spLocks/>
            </p:cNvSpPr>
            <p:nvPr/>
          </p:nvSpPr>
          <p:spPr bwMode="auto">
            <a:xfrm>
              <a:off x="2575" y="3352"/>
              <a:ext cx="17" cy="44"/>
            </a:xfrm>
            <a:custGeom>
              <a:avLst/>
              <a:gdLst>
                <a:gd name="T0" fmla="*/ 17 w 17"/>
                <a:gd name="T1" fmla="*/ 16 h 44"/>
                <a:gd name="T2" fmla="*/ 17 w 17"/>
                <a:gd name="T3" fmla="*/ 44 h 44"/>
                <a:gd name="T4" fmla="*/ 0 w 17"/>
                <a:gd name="T5" fmla="*/ 24 h 44"/>
                <a:gd name="T6" fmla="*/ 0 w 17"/>
                <a:gd name="T7" fmla="*/ 0 h 44"/>
                <a:gd name="T8" fmla="*/ 17 w 17"/>
                <a:gd name="T9" fmla="*/ 16 h 44"/>
              </a:gdLst>
              <a:ahLst/>
              <a:cxnLst>
                <a:cxn ang="0">
                  <a:pos x="T0" y="T1"/>
                </a:cxn>
                <a:cxn ang="0">
                  <a:pos x="T2" y="T3"/>
                </a:cxn>
                <a:cxn ang="0">
                  <a:pos x="T4" y="T5"/>
                </a:cxn>
                <a:cxn ang="0">
                  <a:pos x="T6" y="T7"/>
                </a:cxn>
                <a:cxn ang="0">
                  <a:pos x="T8" y="T9"/>
                </a:cxn>
              </a:cxnLst>
              <a:rect l="0" t="0" r="r" b="b"/>
              <a:pathLst>
                <a:path w="17" h="44">
                  <a:moveTo>
                    <a:pt x="17" y="16"/>
                  </a:moveTo>
                  <a:lnTo>
                    <a:pt x="17" y="44"/>
                  </a:lnTo>
                  <a:lnTo>
                    <a:pt x="0" y="24"/>
                  </a:lnTo>
                  <a:lnTo>
                    <a:pt x="0" y="0"/>
                  </a:lnTo>
                  <a:lnTo>
                    <a:pt x="17" y="1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81" name="Freeform 277">
              <a:extLst>
                <a:ext uri="{FF2B5EF4-FFF2-40B4-BE49-F238E27FC236}">
                  <a16:creationId xmlns:a16="http://schemas.microsoft.com/office/drawing/2014/main" id="{1ECF06B5-D5BF-5E46-0F7A-59912E9AA3A1}"/>
                </a:ext>
              </a:extLst>
            </p:cNvPr>
            <p:cNvSpPr>
              <a:spLocks/>
            </p:cNvSpPr>
            <p:nvPr/>
          </p:nvSpPr>
          <p:spPr bwMode="auto">
            <a:xfrm>
              <a:off x="2575" y="3383"/>
              <a:ext cx="29" cy="55"/>
            </a:xfrm>
            <a:custGeom>
              <a:avLst/>
              <a:gdLst>
                <a:gd name="T0" fmla="*/ 29 w 29"/>
                <a:gd name="T1" fmla="*/ 30 h 55"/>
                <a:gd name="T2" fmla="*/ 29 w 29"/>
                <a:gd name="T3" fmla="*/ 55 h 55"/>
                <a:gd name="T4" fmla="*/ 0 w 29"/>
                <a:gd name="T5" fmla="*/ 27 h 55"/>
                <a:gd name="T6" fmla="*/ 0 w 29"/>
                <a:gd name="T7" fmla="*/ 0 h 55"/>
                <a:gd name="T8" fmla="*/ 29 w 29"/>
                <a:gd name="T9" fmla="*/ 30 h 55"/>
              </a:gdLst>
              <a:ahLst/>
              <a:cxnLst>
                <a:cxn ang="0">
                  <a:pos x="T0" y="T1"/>
                </a:cxn>
                <a:cxn ang="0">
                  <a:pos x="T2" y="T3"/>
                </a:cxn>
                <a:cxn ang="0">
                  <a:pos x="T4" y="T5"/>
                </a:cxn>
                <a:cxn ang="0">
                  <a:pos x="T6" y="T7"/>
                </a:cxn>
                <a:cxn ang="0">
                  <a:pos x="T8" y="T9"/>
                </a:cxn>
              </a:cxnLst>
              <a:rect l="0" t="0" r="r" b="b"/>
              <a:pathLst>
                <a:path w="29" h="55">
                  <a:moveTo>
                    <a:pt x="29" y="30"/>
                  </a:moveTo>
                  <a:lnTo>
                    <a:pt x="29" y="55"/>
                  </a:lnTo>
                  <a:lnTo>
                    <a:pt x="0" y="27"/>
                  </a:lnTo>
                  <a:lnTo>
                    <a:pt x="0" y="0"/>
                  </a:lnTo>
                  <a:lnTo>
                    <a:pt x="29" y="3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82" name="Freeform 278">
              <a:extLst>
                <a:ext uri="{FF2B5EF4-FFF2-40B4-BE49-F238E27FC236}">
                  <a16:creationId xmlns:a16="http://schemas.microsoft.com/office/drawing/2014/main" id="{D227C342-8023-6731-D4A2-73A527837966}"/>
                </a:ext>
              </a:extLst>
            </p:cNvPr>
            <p:cNvSpPr>
              <a:spLocks/>
            </p:cNvSpPr>
            <p:nvPr/>
          </p:nvSpPr>
          <p:spPr bwMode="auto">
            <a:xfrm>
              <a:off x="2676" y="3486"/>
              <a:ext cx="39" cy="71"/>
            </a:xfrm>
            <a:custGeom>
              <a:avLst/>
              <a:gdLst>
                <a:gd name="T0" fmla="*/ 39 w 39"/>
                <a:gd name="T1" fmla="*/ 43 h 71"/>
                <a:gd name="T2" fmla="*/ 39 w 39"/>
                <a:gd name="T3" fmla="*/ 71 h 71"/>
                <a:gd name="T4" fmla="*/ 0 w 39"/>
                <a:gd name="T5" fmla="*/ 30 h 71"/>
                <a:gd name="T6" fmla="*/ 0 w 39"/>
                <a:gd name="T7" fmla="*/ 0 h 71"/>
                <a:gd name="T8" fmla="*/ 39 w 39"/>
                <a:gd name="T9" fmla="*/ 43 h 71"/>
              </a:gdLst>
              <a:ahLst/>
              <a:cxnLst>
                <a:cxn ang="0">
                  <a:pos x="T0" y="T1"/>
                </a:cxn>
                <a:cxn ang="0">
                  <a:pos x="T2" y="T3"/>
                </a:cxn>
                <a:cxn ang="0">
                  <a:pos x="T4" y="T5"/>
                </a:cxn>
                <a:cxn ang="0">
                  <a:pos x="T6" y="T7"/>
                </a:cxn>
                <a:cxn ang="0">
                  <a:pos x="T8" y="T9"/>
                </a:cxn>
              </a:cxnLst>
              <a:rect l="0" t="0" r="r" b="b"/>
              <a:pathLst>
                <a:path w="39" h="71">
                  <a:moveTo>
                    <a:pt x="39" y="43"/>
                  </a:moveTo>
                  <a:lnTo>
                    <a:pt x="39" y="71"/>
                  </a:lnTo>
                  <a:lnTo>
                    <a:pt x="0" y="30"/>
                  </a:lnTo>
                  <a:lnTo>
                    <a:pt x="0" y="0"/>
                  </a:lnTo>
                  <a:lnTo>
                    <a:pt x="39" y="43"/>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83" name="Freeform 279">
              <a:extLst>
                <a:ext uri="{FF2B5EF4-FFF2-40B4-BE49-F238E27FC236}">
                  <a16:creationId xmlns:a16="http://schemas.microsoft.com/office/drawing/2014/main" id="{50BC4419-A1A0-BB61-6AC6-7C407F2CDD63}"/>
                </a:ext>
              </a:extLst>
            </p:cNvPr>
            <p:cNvSpPr>
              <a:spLocks/>
            </p:cNvSpPr>
            <p:nvPr/>
          </p:nvSpPr>
          <p:spPr bwMode="auto">
            <a:xfrm>
              <a:off x="2642" y="3451"/>
              <a:ext cx="32" cy="64"/>
            </a:xfrm>
            <a:custGeom>
              <a:avLst/>
              <a:gdLst>
                <a:gd name="T0" fmla="*/ 32 w 32"/>
                <a:gd name="T1" fmla="*/ 34 h 64"/>
                <a:gd name="T2" fmla="*/ 32 w 32"/>
                <a:gd name="T3" fmla="*/ 64 h 64"/>
                <a:gd name="T4" fmla="*/ 0 w 32"/>
                <a:gd name="T5" fmla="*/ 29 h 64"/>
                <a:gd name="T6" fmla="*/ 0 w 32"/>
                <a:gd name="T7" fmla="*/ 0 h 64"/>
                <a:gd name="T8" fmla="*/ 32 w 32"/>
                <a:gd name="T9" fmla="*/ 34 h 64"/>
              </a:gdLst>
              <a:ahLst/>
              <a:cxnLst>
                <a:cxn ang="0">
                  <a:pos x="T0" y="T1"/>
                </a:cxn>
                <a:cxn ang="0">
                  <a:pos x="T2" y="T3"/>
                </a:cxn>
                <a:cxn ang="0">
                  <a:pos x="T4" y="T5"/>
                </a:cxn>
                <a:cxn ang="0">
                  <a:pos x="T6" y="T7"/>
                </a:cxn>
                <a:cxn ang="0">
                  <a:pos x="T8" y="T9"/>
                </a:cxn>
              </a:cxnLst>
              <a:rect l="0" t="0" r="r" b="b"/>
              <a:pathLst>
                <a:path w="32" h="64">
                  <a:moveTo>
                    <a:pt x="32" y="34"/>
                  </a:moveTo>
                  <a:lnTo>
                    <a:pt x="32" y="64"/>
                  </a:lnTo>
                  <a:lnTo>
                    <a:pt x="0" y="29"/>
                  </a:lnTo>
                  <a:lnTo>
                    <a:pt x="0" y="0"/>
                  </a:lnTo>
                  <a:lnTo>
                    <a:pt x="32" y="3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84" name="Freeform 280">
              <a:extLst>
                <a:ext uri="{FF2B5EF4-FFF2-40B4-BE49-F238E27FC236}">
                  <a16:creationId xmlns:a16="http://schemas.microsoft.com/office/drawing/2014/main" id="{3EFFB02E-F5CD-8275-4F20-AD0265C0DE82}"/>
                </a:ext>
              </a:extLst>
            </p:cNvPr>
            <p:cNvSpPr>
              <a:spLocks/>
            </p:cNvSpPr>
            <p:nvPr/>
          </p:nvSpPr>
          <p:spPr bwMode="auto">
            <a:xfrm>
              <a:off x="2606" y="3415"/>
              <a:ext cx="34" cy="62"/>
            </a:xfrm>
            <a:custGeom>
              <a:avLst/>
              <a:gdLst>
                <a:gd name="T0" fmla="*/ 34 w 34"/>
                <a:gd name="T1" fmla="*/ 34 h 62"/>
                <a:gd name="T2" fmla="*/ 34 w 34"/>
                <a:gd name="T3" fmla="*/ 62 h 62"/>
                <a:gd name="T4" fmla="*/ 0 w 34"/>
                <a:gd name="T5" fmla="*/ 26 h 62"/>
                <a:gd name="T6" fmla="*/ 0 w 34"/>
                <a:gd name="T7" fmla="*/ 0 h 62"/>
                <a:gd name="T8" fmla="*/ 34 w 34"/>
                <a:gd name="T9" fmla="*/ 34 h 62"/>
              </a:gdLst>
              <a:ahLst/>
              <a:cxnLst>
                <a:cxn ang="0">
                  <a:pos x="T0" y="T1"/>
                </a:cxn>
                <a:cxn ang="0">
                  <a:pos x="T2" y="T3"/>
                </a:cxn>
                <a:cxn ang="0">
                  <a:pos x="T4" y="T5"/>
                </a:cxn>
                <a:cxn ang="0">
                  <a:pos x="T6" y="T7"/>
                </a:cxn>
                <a:cxn ang="0">
                  <a:pos x="T8" y="T9"/>
                </a:cxn>
              </a:cxnLst>
              <a:rect l="0" t="0" r="r" b="b"/>
              <a:pathLst>
                <a:path w="34" h="62">
                  <a:moveTo>
                    <a:pt x="34" y="34"/>
                  </a:moveTo>
                  <a:lnTo>
                    <a:pt x="34" y="62"/>
                  </a:lnTo>
                  <a:lnTo>
                    <a:pt x="0" y="26"/>
                  </a:lnTo>
                  <a:lnTo>
                    <a:pt x="0" y="0"/>
                  </a:lnTo>
                  <a:lnTo>
                    <a:pt x="34" y="3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85" name="Freeform 281">
              <a:extLst>
                <a:ext uri="{FF2B5EF4-FFF2-40B4-BE49-F238E27FC236}">
                  <a16:creationId xmlns:a16="http://schemas.microsoft.com/office/drawing/2014/main" id="{A44CEF72-8542-C1D3-47D5-3AF0B8E7FF95}"/>
                </a:ext>
              </a:extLst>
            </p:cNvPr>
            <p:cNvSpPr>
              <a:spLocks/>
            </p:cNvSpPr>
            <p:nvPr/>
          </p:nvSpPr>
          <p:spPr bwMode="auto">
            <a:xfrm>
              <a:off x="2575" y="2999"/>
              <a:ext cx="30" cy="44"/>
            </a:xfrm>
            <a:custGeom>
              <a:avLst/>
              <a:gdLst>
                <a:gd name="T0" fmla="*/ 30 w 30"/>
                <a:gd name="T1" fmla="*/ 17 h 44"/>
                <a:gd name="T2" fmla="*/ 30 w 30"/>
                <a:gd name="T3" fmla="*/ 44 h 44"/>
                <a:gd name="T4" fmla="*/ 0 w 30"/>
                <a:gd name="T5" fmla="*/ 27 h 44"/>
                <a:gd name="T6" fmla="*/ 0 w 30"/>
                <a:gd name="T7" fmla="*/ 0 h 44"/>
                <a:gd name="T8" fmla="*/ 30 w 30"/>
                <a:gd name="T9" fmla="*/ 17 h 44"/>
              </a:gdLst>
              <a:ahLst/>
              <a:cxnLst>
                <a:cxn ang="0">
                  <a:pos x="T0" y="T1"/>
                </a:cxn>
                <a:cxn ang="0">
                  <a:pos x="T2" y="T3"/>
                </a:cxn>
                <a:cxn ang="0">
                  <a:pos x="T4" y="T5"/>
                </a:cxn>
                <a:cxn ang="0">
                  <a:pos x="T6" y="T7"/>
                </a:cxn>
                <a:cxn ang="0">
                  <a:pos x="T8" y="T9"/>
                </a:cxn>
              </a:cxnLst>
              <a:rect l="0" t="0" r="r" b="b"/>
              <a:pathLst>
                <a:path w="30" h="44">
                  <a:moveTo>
                    <a:pt x="30" y="17"/>
                  </a:moveTo>
                  <a:lnTo>
                    <a:pt x="30" y="44"/>
                  </a:lnTo>
                  <a:lnTo>
                    <a:pt x="0" y="27"/>
                  </a:lnTo>
                  <a:lnTo>
                    <a:pt x="0" y="0"/>
                  </a:lnTo>
                  <a:lnTo>
                    <a:pt x="30" y="17"/>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86" name="Freeform 282">
              <a:extLst>
                <a:ext uri="{FF2B5EF4-FFF2-40B4-BE49-F238E27FC236}">
                  <a16:creationId xmlns:a16="http://schemas.microsoft.com/office/drawing/2014/main" id="{BB64E1B9-7912-AECF-0205-8219CF6B664A}"/>
                </a:ext>
              </a:extLst>
            </p:cNvPr>
            <p:cNvSpPr>
              <a:spLocks/>
            </p:cNvSpPr>
            <p:nvPr/>
          </p:nvSpPr>
          <p:spPr bwMode="auto">
            <a:xfrm>
              <a:off x="2643" y="3037"/>
              <a:ext cx="33" cy="50"/>
            </a:xfrm>
            <a:custGeom>
              <a:avLst/>
              <a:gdLst>
                <a:gd name="T0" fmla="*/ 33 w 33"/>
                <a:gd name="T1" fmla="*/ 19 h 50"/>
                <a:gd name="T2" fmla="*/ 33 w 33"/>
                <a:gd name="T3" fmla="*/ 50 h 50"/>
                <a:gd name="T4" fmla="*/ 0 w 33"/>
                <a:gd name="T5" fmla="*/ 30 h 50"/>
                <a:gd name="T6" fmla="*/ 0 w 33"/>
                <a:gd name="T7" fmla="*/ 0 h 50"/>
                <a:gd name="T8" fmla="*/ 33 w 33"/>
                <a:gd name="T9" fmla="*/ 19 h 50"/>
              </a:gdLst>
              <a:ahLst/>
              <a:cxnLst>
                <a:cxn ang="0">
                  <a:pos x="T0" y="T1"/>
                </a:cxn>
                <a:cxn ang="0">
                  <a:pos x="T2" y="T3"/>
                </a:cxn>
                <a:cxn ang="0">
                  <a:pos x="T4" y="T5"/>
                </a:cxn>
                <a:cxn ang="0">
                  <a:pos x="T6" y="T7"/>
                </a:cxn>
                <a:cxn ang="0">
                  <a:pos x="T8" y="T9"/>
                </a:cxn>
              </a:cxnLst>
              <a:rect l="0" t="0" r="r" b="b"/>
              <a:pathLst>
                <a:path w="33" h="50">
                  <a:moveTo>
                    <a:pt x="33" y="19"/>
                  </a:moveTo>
                  <a:lnTo>
                    <a:pt x="33" y="50"/>
                  </a:lnTo>
                  <a:lnTo>
                    <a:pt x="0" y="30"/>
                  </a:lnTo>
                  <a:lnTo>
                    <a:pt x="0" y="0"/>
                  </a:lnTo>
                  <a:lnTo>
                    <a:pt x="33" y="19"/>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87" name="Freeform 283">
              <a:extLst>
                <a:ext uri="{FF2B5EF4-FFF2-40B4-BE49-F238E27FC236}">
                  <a16:creationId xmlns:a16="http://schemas.microsoft.com/office/drawing/2014/main" id="{1DF09BFA-7583-2371-7503-2EEF3740A324}"/>
                </a:ext>
              </a:extLst>
            </p:cNvPr>
            <p:cNvSpPr>
              <a:spLocks/>
            </p:cNvSpPr>
            <p:nvPr/>
          </p:nvSpPr>
          <p:spPr bwMode="auto">
            <a:xfrm>
              <a:off x="2607" y="3016"/>
              <a:ext cx="34" cy="49"/>
            </a:xfrm>
            <a:custGeom>
              <a:avLst/>
              <a:gdLst>
                <a:gd name="T0" fmla="*/ 34 w 34"/>
                <a:gd name="T1" fmla="*/ 21 h 49"/>
                <a:gd name="T2" fmla="*/ 34 w 34"/>
                <a:gd name="T3" fmla="*/ 49 h 49"/>
                <a:gd name="T4" fmla="*/ 0 w 34"/>
                <a:gd name="T5" fmla="*/ 28 h 49"/>
                <a:gd name="T6" fmla="*/ 0 w 34"/>
                <a:gd name="T7" fmla="*/ 0 h 49"/>
                <a:gd name="T8" fmla="*/ 34 w 34"/>
                <a:gd name="T9" fmla="*/ 21 h 49"/>
              </a:gdLst>
              <a:ahLst/>
              <a:cxnLst>
                <a:cxn ang="0">
                  <a:pos x="T0" y="T1"/>
                </a:cxn>
                <a:cxn ang="0">
                  <a:pos x="T2" y="T3"/>
                </a:cxn>
                <a:cxn ang="0">
                  <a:pos x="T4" y="T5"/>
                </a:cxn>
                <a:cxn ang="0">
                  <a:pos x="T6" y="T7"/>
                </a:cxn>
                <a:cxn ang="0">
                  <a:pos x="T8" y="T9"/>
                </a:cxn>
              </a:cxnLst>
              <a:rect l="0" t="0" r="r" b="b"/>
              <a:pathLst>
                <a:path w="34" h="49">
                  <a:moveTo>
                    <a:pt x="34" y="21"/>
                  </a:moveTo>
                  <a:lnTo>
                    <a:pt x="34" y="49"/>
                  </a:lnTo>
                  <a:lnTo>
                    <a:pt x="0" y="28"/>
                  </a:lnTo>
                  <a:lnTo>
                    <a:pt x="0" y="0"/>
                  </a:lnTo>
                  <a:lnTo>
                    <a:pt x="34" y="21"/>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88" name="Freeform 284">
              <a:extLst>
                <a:ext uri="{FF2B5EF4-FFF2-40B4-BE49-F238E27FC236}">
                  <a16:creationId xmlns:a16="http://schemas.microsoft.com/office/drawing/2014/main" id="{AE169833-969A-50AD-63A7-B9EE821B443F}"/>
                </a:ext>
              </a:extLst>
            </p:cNvPr>
            <p:cNvSpPr>
              <a:spLocks/>
            </p:cNvSpPr>
            <p:nvPr/>
          </p:nvSpPr>
          <p:spPr bwMode="auto">
            <a:xfrm>
              <a:off x="2575" y="3062"/>
              <a:ext cx="30" cy="48"/>
            </a:xfrm>
            <a:custGeom>
              <a:avLst/>
              <a:gdLst>
                <a:gd name="T0" fmla="*/ 30 w 30"/>
                <a:gd name="T1" fmla="*/ 21 h 48"/>
                <a:gd name="T2" fmla="*/ 30 w 30"/>
                <a:gd name="T3" fmla="*/ 48 h 48"/>
                <a:gd name="T4" fmla="*/ 0 w 30"/>
                <a:gd name="T5" fmla="*/ 27 h 48"/>
                <a:gd name="T6" fmla="*/ 0 w 30"/>
                <a:gd name="T7" fmla="*/ 0 h 48"/>
                <a:gd name="T8" fmla="*/ 30 w 30"/>
                <a:gd name="T9" fmla="*/ 21 h 48"/>
              </a:gdLst>
              <a:ahLst/>
              <a:cxnLst>
                <a:cxn ang="0">
                  <a:pos x="T0" y="T1"/>
                </a:cxn>
                <a:cxn ang="0">
                  <a:pos x="T2" y="T3"/>
                </a:cxn>
                <a:cxn ang="0">
                  <a:pos x="T4" y="T5"/>
                </a:cxn>
                <a:cxn ang="0">
                  <a:pos x="T6" y="T7"/>
                </a:cxn>
                <a:cxn ang="0">
                  <a:pos x="T8" y="T9"/>
                </a:cxn>
              </a:cxnLst>
              <a:rect l="0" t="0" r="r" b="b"/>
              <a:pathLst>
                <a:path w="30" h="48">
                  <a:moveTo>
                    <a:pt x="30" y="21"/>
                  </a:moveTo>
                  <a:lnTo>
                    <a:pt x="30" y="48"/>
                  </a:lnTo>
                  <a:lnTo>
                    <a:pt x="0" y="27"/>
                  </a:lnTo>
                  <a:lnTo>
                    <a:pt x="0" y="0"/>
                  </a:lnTo>
                  <a:lnTo>
                    <a:pt x="30" y="21"/>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89" name="Freeform 285">
              <a:extLst>
                <a:ext uri="{FF2B5EF4-FFF2-40B4-BE49-F238E27FC236}">
                  <a16:creationId xmlns:a16="http://schemas.microsoft.com/office/drawing/2014/main" id="{64DE86CB-7FBB-0498-470A-4B174A5B72C8}"/>
                </a:ext>
              </a:extLst>
            </p:cNvPr>
            <p:cNvSpPr>
              <a:spLocks/>
            </p:cNvSpPr>
            <p:nvPr/>
          </p:nvSpPr>
          <p:spPr bwMode="auto">
            <a:xfrm>
              <a:off x="2677" y="3130"/>
              <a:ext cx="39" cy="56"/>
            </a:xfrm>
            <a:custGeom>
              <a:avLst/>
              <a:gdLst>
                <a:gd name="T0" fmla="*/ 39 w 39"/>
                <a:gd name="T1" fmla="*/ 25 h 56"/>
                <a:gd name="T2" fmla="*/ 39 w 39"/>
                <a:gd name="T3" fmla="*/ 56 h 56"/>
                <a:gd name="T4" fmla="*/ 0 w 39"/>
                <a:gd name="T5" fmla="*/ 30 h 56"/>
                <a:gd name="T6" fmla="*/ 0 w 39"/>
                <a:gd name="T7" fmla="*/ 0 h 56"/>
                <a:gd name="T8" fmla="*/ 39 w 39"/>
                <a:gd name="T9" fmla="*/ 25 h 56"/>
              </a:gdLst>
              <a:ahLst/>
              <a:cxnLst>
                <a:cxn ang="0">
                  <a:pos x="T0" y="T1"/>
                </a:cxn>
                <a:cxn ang="0">
                  <a:pos x="T2" y="T3"/>
                </a:cxn>
                <a:cxn ang="0">
                  <a:pos x="T4" y="T5"/>
                </a:cxn>
                <a:cxn ang="0">
                  <a:pos x="T6" y="T7"/>
                </a:cxn>
                <a:cxn ang="0">
                  <a:pos x="T8" y="T9"/>
                </a:cxn>
              </a:cxnLst>
              <a:rect l="0" t="0" r="r" b="b"/>
              <a:pathLst>
                <a:path w="39" h="56">
                  <a:moveTo>
                    <a:pt x="39" y="25"/>
                  </a:moveTo>
                  <a:lnTo>
                    <a:pt x="39" y="56"/>
                  </a:lnTo>
                  <a:lnTo>
                    <a:pt x="0" y="30"/>
                  </a:lnTo>
                  <a:lnTo>
                    <a:pt x="0" y="0"/>
                  </a:lnTo>
                  <a:lnTo>
                    <a:pt x="39" y="25"/>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90" name="Freeform 286">
              <a:extLst>
                <a:ext uri="{FF2B5EF4-FFF2-40B4-BE49-F238E27FC236}">
                  <a16:creationId xmlns:a16="http://schemas.microsoft.com/office/drawing/2014/main" id="{02956DA5-EF00-050E-0B17-9E970F6D09BE}"/>
                </a:ext>
              </a:extLst>
            </p:cNvPr>
            <p:cNvSpPr>
              <a:spLocks/>
            </p:cNvSpPr>
            <p:nvPr/>
          </p:nvSpPr>
          <p:spPr bwMode="auto">
            <a:xfrm>
              <a:off x="2643" y="3108"/>
              <a:ext cx="33" cy="51"/>
            </a:xfrm>
            <a:custGeom>
              <a:avLst/>
              <a:gdLst>
                <a:gd name="T0" fmla="*/ 33 w 33"/>
                <a:gd name="T1" fmla="*/ 21 h 51"/>
                <a:gd name="T2" fmla="*/ 33 w 33"/>
                <a:gd name="T3" fmla="*/ 51 h 51"/>
                <a:gd name="T4" fmla="*/ 0 w 33"/>
                <a:gd name="T5" fmla="*/ 29 h 51"/>
                <a:gd name="T6" fmla="*/ 0 w 33"/>
                <a:gd name="T7" fmla="*/ 0 h 51"/>
                <a:gd name="T8" fmla="*/ 33 w 33"/>
                <a:gd name="T9" fmla="*/ 21 h 51"/>
              </a:gdLst>
              <a:ahLst/>
              <a:cxnLst>
                <a:cxn ang="0">
                  <a:pos x="T0" y="T1"/>
                </a:cxn>
                <a:cxn ang="0">
                  <a:pos x="T2" y="T3"/>
                </a:cxn>
                <a:cxn ang="0">
                  <a:pos x="T4" y="T5"/>
                </a:cxn>
                <a:cxn ang="0">
                  <a:pos x="T6" y="T7"/>
                </a:cxn>
                <a:cxn ang="0">
                  <a:pos x="T8" y="T9"/>
                </a:cxn>
              </a:cxnLst>
              <a:rect l="0" t="0" r="r" b="b"/>
              <a:pathLst>
                <a:path w="33" h="51">
                  <a:moveTo>
                    <a:pt x="33" y="21"/>
                  </a:moveTo>
                  <a:lnTo>
                    <a:pt x="33" y="51"/>
                  </a:lnTo>
                  <a:lnTo>
                    <a:pt x="0" y="29"/>
                  </a:lnTo>
                  <a:lnTo>
                    <a:pt x="0" y="0"/>
                  </a:lnTo>
                  <a:lnTo>
                    <a:pt x="33" y="21"/>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91" name="Freeform 287">
              <a:extLst>
                <a:ext uri="{FF2B5EF4-FFF2-40B4-BE49-F238E27FC236}">
                  <a16:creationId xmlns:a16="http://schemas.microsoft.com/office/drawing/2014/main" id="{D4B02FAB-4378-CC4E-E7E3-2E56516227BE}"/>
                </a:ext>
              </a:extLst>
            </p:cNvPr>
            <p:cNvSpPr>
              <a:spLocks/>
            </p:cNvSpPr>
            <p:nvPr/>
          </p:nvSpPr>
          <p:spPr bwMode="auto">
            <a:xfrm>
              <a:off x="2607" y="3084"/>
              <a:ext cx="34" cy="50"/>
            </a:xfrm>
            <a:custGeom>
              <a:avLst/>
              <a:gdLst>
                <a:gd name="T0" fmla="*/ 34 w 34"/>
                <a:gd name="T1" fmla="*/ 22 h 50"/>
                <a:gd name="T2" fmla="*/ 34 w 34"/>
                <a:gd name="T3" fmla="*/ 50 h 50"/>
                <a:gd name="T4" fmla="*/ 0 w 34"/>
                <a:gd name="T5" fmla="*/ 27 h 50"/>
                <a:gd name="T6" fmla="*/ 0 w 34"/>
                <a:gd name="T7" fmla="*/ 0 h 50"/>
                <a:gd name="T8" fmla="*/ 34 w 34"/>
                <a:gd name="T9" fmla="*/ 22 h 50"/>
              </a:gdLst>
              <a:ahLst/>
              <a:cxnLst>
                <a:cxn ang="0">
                  <a:pos x="T0" y="T1"/>
                </a:cxn>
                <a:cxn ang="0">
                  <a:pos x="T2" y="T3"/>
                </a:cxn>
                <a:cxn ang="0">
                  <a:pos x="T4" y="T5"/>
                </a:cxn>
                <a:cxn ang="0">
                  <a:pos x="T6" y="T7"/>
                </a:cxn>
                <a:cxn ang="0">
                  <a:pos x="T8" y="T9"/>
                </a:cxn>
              </a:cxnLst>
              <a:rect l="0" t="0" r="r" b="b"/>
              <a:pathLst>
                <a:path w="34" h="50">
                  <a:moveTo>
                    <a:pt x="34" y="22"/>
                  </a:moveTo>
                  <a:lnTo>
                    <a:pt x="34" y="50"/>
                  </a:lnTo>
                  <a:lnTo>
                    <a:pt x="0" y="27"/>
                  </a:lnTo>
                  <a:lnTo>
                    <a:pt x="0" y="0"/>
                  </a:lnTo>
                  <a:lnTo>
                    <a:pt x="34" y="2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92" name="Freeform 288">
              <a:extLst>
                <a:ext uri="{FF2B5EF4-FFF2-40B4-BE49-F238E27FC236}">
                  <a16:creationId xmlns:a16="http://schemas.microsoft.com/office/drawing/2014/main" id="{CE123799-9EA5-C3BF-A0F7-8FE1C17E17A8}"/>
                </a:ext>
              </a:extLst>
            </p:cNvPr>
            <p:cNvSpPr>
              <a:spLocks/>
            </p:cNvSpPr>
            <p:nvPr/>
          </p:nvSpPr>
          <p:spPr bwMode="auto">
            <a:xfrm>
              <a:off x="2575" y="3126"/>
              <a:ext cx="30" cy="49"/>
            </a:xfrm>
            <a:custGeom>
              <a:avLst/>
              <a:gdLst>
                <a:gd name="T0" fmla="*/ 30 w 30"/>
                <a:gd name="T1" fmla="*/ 24 h 49"/>
                <a:gd name="T2" fmla="*/ 30 w 30"/>
                <a:gd name="T3" fmla="*/ 49 h 49"/>
                <a:gd name="T4" fmla="*/ 0 w 30"/>
                <a:gd name="T5" fmla="*/ 27 h 49"/>
                <a:gd name="T6" fmla="*/ 0 w 30"/>
                <a:gd name="T7" fmla="*/ 0 h 49"/>
                <a:gd name="T8" fmla="*/ 30 w 30"/>
                <a:gd name="T9" fmla="*/ 24 h 49"/>
              </a:gdLst>
              <a:ahLst/>
              <a:cxnLst>
                <a:cxn ang="0">
                  <a:pos x="T0" y="T1"/>
                </a:cxn>
                <a:cxn ang="0">
                  <a:pos x="T2" y="T3"/>
                </a:cxn>
                <a:cxn ang="0">
                  <a:pos x="T4" y="T5"/>
                </a:cxn>
                <a:cxn ang="0">
                  <a:pos x="T6" y="T7"/>
                </a:cxn>
                <a:cxn ang="0">
                  <a:pos x="T8" y="T9"/>
                </a:cxn>
              </a:cxnLst>
              <a:rect l="0" t="0" r="r" b="b"/>
              <a:pathLst>
                <a:path w="30" h="49">
                  <a:moveTo>
                    <a:pt x="30" y="24"/>
                  </a:moveTo>
                  <a:lnTo>
                    <a:pt x="30" y="49"/>
                  </a:lnTo>
                  <a:lnTo>
                    <a:pt x="0" y="27"/>
                  </a:lnTo>
                  <a:lnTo>
                    <a:pt x="0" y="0"/>
                  </a:lnTo>
                  <a:lnTo>
                    <a:pt x="3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93" name="Freeform 289">
              <a:extLst>
                <a:ext uri="{FF2B5EF4-FFF2-40B4-BE49-F238E27FC236}">
                  <a16:creationId xmlns:a16="http://schemas.microsoft.com/office/drawing/2014/main" id="{A92E6369-53E2-B84F-DCFD-554910511949}"/>
                </a:ext>
              </a:extLst>
            </p:cNvPr>
            <p:cNvSpPr>
              <a:spLocks/>
            </p:cNvSpPr>
            <p:nvPr/>
          </p:nvSpPr>
          <p:spPr bwMode="auto">
            <a:xfrm>
              <a:off x="2643" y="3176"/>
              <a:ext cx="33" cy="54"/>
            </a:xfrm>
            <a:custGeom>
              <a:avLst/>
              <a:gdLst>
                <a:gd name="T0" fmla="*/ 33 w 33"/>
                <a:gd name="T1" fmla="*/ 24 h 54"/>
                <a:gd name="T2" fmla="*/ 33 w 33"/>
                <a:gd name="T3" fmla="*/ 54 h 54"/>
                <a:gd name="T4" fmla="*/ 0 w 33"/>
                <a:gd name="T5" fmla="*/ 30 h 54"/>
                <a:gd name="T6" fmla="*/ 0 w 33"/>
                <a:gd name="T7" fmla="*/ 0 h 54"/>
                <a:gd name="T8" fmla="*/ 33 w 33"/>
                <a:gd name="T9" fmla="*/ 24 h 54"/>
              </a:gdLst>
              <a:ahLst/>
              <a:cxnLst>
                <a:cxn ang="0">
                  <a:pos x="T0" y="T1"/>
                </a:cxn>
                <a:cxn ang="0">
                  <a:pos x="T2" y="T3"/>
                </a:cxn>
                <a:cxn ang="0">
                  <a:pos x="T4" y="T5"/>
                </a:cxn>
                <a:cxn ang="0">
                  <a:pos x="T6" y="T7"/>
                </a:cxn>
                <a:cxn ang="0">
                  <a:pos x="T8" y="T9"/>
                </a:cxn>
              </a:cxnLst>
              <a:rect l="0" t="0" r="r" b="b"/>
              <a:pathLst>
                <a:path w="33" h="54">
                  <a:moveTo>
                    <a:pt x="33" y="24"/>
                  </a:moveTo>
                  <a:lnTo>
                    <a:pt x="33" y="54"/>
                  </a:lnTo>
                  <a:lnTo>
                    <a:pt x="0" y="30"/>
                  </a:lnTo>
                  <a:lnTo>
                    <a:pt x="0" y="0"/>
                  </a:lnTo>
                  <a:lnTo>
                    <a:pt x="33"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94" name="Freeform 290">
              <a:extLst>
                <a:ext uri="{FF2B5EF4-FFF2-40B4-BE49-F238E27FC236}">
                  <a16:creationId xmlns:a16="http://schemas.microsoft.com/office/drawing/2014/main" id="{0F7851B9-98C3-7777-28DA-187E502C008D}"/>
                </a:ext>
              </a:extLst>
            </p:cNvPr>
            <p:cNvSpPr>
              <a:spLocks/>
            </p:cNvSpPr>
            <p:nvPr/>
          </p:nvSpPr>
          <p:spPr bwMode="auto">
            <a:xfrm>
              <a:off x="2607" y="3150"/>
              <a:ext cx="34" cy="53"/>
            </a:xfrm>
            <a:custGeom>
              <a:avLst/>
              <a:gdLst>
                <a:gd name="T0" fmla="*/ 34 w 34"/>
                <a:gd name="T1" fmla="*/ 25 h 53"/>
                <a:gd name="T2" fmla="*/ 34 w 34"/>
                <a:gd name="T3" fmla="*/ 53 h 53"/>
                <a:gd name="T4" fmla="*/ 0 w 34"/>
                <a:gd name="T5" fmla="*/ 28 h 53"/>
                <a:gd name="T6" fmla="*/ 0 w 34"/>
                <a:gd name="T7" fmla="*/ 0 h 53"/>
                <a:gd name="T8" fmla="*/ 34 w 34"/>
                <a:gd name="T9" fmla="*/ 25 h 53"/>
              </a:gdLst>
              <a:ahLst/>
              <a:cxnLst>
                <a:cxn ang="0">
                  <a:pos x="T0" y="T1"/>
                </a:cxn>
                <a:cxn ang="0">
                  <a:pos x="T2" y="T3"/>
                </a:cxn>
                <a:cxn ang="0">
                  <a:pos x="T4" y="T5"/>
                </a:cxn>
                <a:cxn ang="0">
                  <a:pos x="T6" y="T7"/>
                </a:cxn>
                <a:cxn ang="0">
                  <a:pos x="T8" y="T9"/>
                </a:cxn>
              </a:cxnLst>
              <a:rect l="0" t="0" r="r" b="b"/>
              <a:pathLst>
                <a:path w="34" h="53">
                  <a:moveTo>
                    <a:pt x="34" y="25"/>
                  </a:moveTo>
                  <a:lnTo>
                    <a:pt x="34" y="53"/>
                  </a:lnTo>
                  <a:lnTo>
                    <a:pt x="0" y="28"/>
                  </a:lnTo>
                  <a:lnTo>
                    <a:pt x="0" y="0"/>
                  </a:lnTo>
                  <a:lnTo>
                    <a:pt x="34" y="25"/>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95" name="Freeform 291">
              <a:extLst>
                <a:ext uri="{FF2B5EF4-FFF2-40B4-BE49-F238E27FC236}">
                  <a16:creationId xmlns:a16="http://schemas.microsoft.com/office/drawing/2014/main" id="{67AA6B82-267F-576F-F46B-504B992C7D38}"/>
                </a:ext>
              </a:extLst>
            </p:cNvPr>
            <p:cNvSpPr>
              <a:spLocks/>
            </p:cNvSpPr>
            <p:nvPr/>
          </p:nvSpPr>
          <p:spPr bwMode="auto">
            <a:xfrm>
              <a:off x="2575" y="3191"/>
              <a:ext cx="29" cy="50"/>
            </a:xfrm>
            <a:custGeom>
              <a:avLst/>
              <a:gdLst>
                <a:gd name="T0" fmla="*/ 29 w 29"/>
                <a:gd name="T1" fmla="*/ 23 h 50"/>
                <a:gd name="T2" fmla="*/ 29 w 29"/>
                <a:gd name="T3" fmla="*/ 50 h 50"/>
                <a:gd name="T4" fmla="*/ 0 w 29"/>
                <a:gd name="T5" fmla="*/ 26 h 50"/>
                <a:gd name="T6" fmla="*/ 0 w 29"/>
                <a:gd name="T7" fmla="*/ 0 h 50"/>
                <a:gd name="T8" fmla="*/ 29 w 29"/>
                <a:gd name="T9" fmla="*/ 23 h 50"/>
              </a:gdLst>
              <a:ahLst/>
              <a:cxnLst>
                <a:cxn ang="0">
                  <a:pos x="T0" y="T1"/>
                </a:cxn>
                <a:cxn ang="0">
                  <a:pos x="T2" y="T3"/>
                </a:cxn>
                <a:cxn ang="0">
                  <a:pos x="T4" y="T5"/>
                </a:cxn>
                <a:cxn ang="0">
                  <a:pos x="T6" y="T7"/>
                </a:cxn>
                <a:cxn ang="0">
                  <a:pos x="T8" y="T9"/>
                </a:cxn>
              </a:cxnLst>
              <a:rect l="0" t="0" r="r" b="b"/>
              <a:pathLst>
                <a:path w="29" h="50">
                  <a:moveTo>
                    <a:pt x="29" y="23"/>
                  </a:moveTo>
                  <a:lnTo>
                    <a:pt x="29" y="50"/>
                  </a:lnTo>
                  <a:lnTo>
                    <a:pt x="0" y="26"/>
                  </a:lnTo>
                  <a:lnTo>
                    <a:pt x="0" y="0"/>
                  </a:lnTo>
                  <a:lnTo>
                    <a:pt x="29" y="23"/>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96" name="Freeform 292">
              <a:extLst>
                <a:ext uri="{FF2B5EF4-FFF2-40B4-BE49-F238E27FC236}">
                  <a16:creationId xmlns:a16="http://schemas.microsoft.com/office/drawing/2014/main" id="{23A9590A-BBBC-4D81-F26D-8968D21EF0BF}"/>
                </a:ext>
              </a:extLst>
            </p:cNvPr>
            <p:cNvSpPr>
              <a:spLocks/>
            </p:cNvSpPr>
            <p:nvPr/>
          </p:nvSpPr>
          <p:spPr bwMode="auto">
            <a:xfrm>
              <a:off x="2676" y="3271"/>
              <a:ext cx="40" cy="63"/>
            </a:xfrm>
            <a:custGeom>
              <a:avLst/>
              <a:gdLst>
                <a:gd name="T0" fmla="*/ 40 w 40"/>
                <a:gd name="T1" fmla="*/ 33 h 63"/>
                <a:gd name="T2" fmla="*/ 40 w 40"/>
                <a:gd name="T3" fmla="*/ 63 h 63"/>
                <a:gd name="T4" fmla="*/ 0 w 40"/>
                <a:gd name="T5" fmla="*/ 32 h 63"/>
                <a:gd name="T6" fmla="*/ 0 w 40"/>
                <a:gd name="T7" fmla="*/ 0 h 63"/>
                <a:gd name="T8" fmla="*/ 40 w 40"/>
                <a:gd name="T9" fmla="*/ 33 h 63"/>
              </a:gdLst>
              <a:ahLst/>
              <a:cxnLst>
                <a:cxn ang="0">
                  <a:pos x="T0" y="T1"/>
                </a:cxn>
                <a:cxn ang="0">
                  <a:pos x="T2" y="T3"/>
                </a:cxn>
                <a:cxn ang="0">
                  <a:pos x="T4" y="T5"/>
                </a:cxn>
                <a:cxn ang="0">
                  <a:pos x="T6" y="T7"/>
                </a:cxn>
                <a:cxn ang="0">
                  <a:pos x="T8" y="T9"/>
                </a:cxn>
              </a:cxnLst>
              <a:rect l="0" t="0" r="r" b="b"/>
              <a:pathLst>
                <a:path w="40" h="63">
                  <a:moveTo>
                    <a:pt x="40" y="33"/>
                  </a:moveTo>
                  <a:lnTo>
                    <a:pt x="40" y="63"/>
                  </a:lnTo>
                  <a:lnTo>
                    <a:pt x="0" y="32"/>
                  </a:lnTo>
                  <a:lnTo>
                    <a:pt x="0" y="0"/>
                  </a:lnTo>
                  <a:lnTo>
                    <a:pt x="40" y="33"/>
                  </a:lnTo>
                  <a:close/>
                </a:path>
              </a:pathLst>
            </a:custGeom>
            <a:solidFill>
              <a:srgbClr val="4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97" name="Freeform 293">
              <a:extLst>
                <a:ext uri="{FF2B5EF4-FFF2-40B4-BE49-F238E27FC236}">
                  <a16:creationId xmlns:a16="http://schemas.microsoft.com/office/drawing/2014/main" id="{866D0908-A619-9AB3-697E-D7E21B4BB7E4}"/>
                </a:ext>
              </a:extLst>
            </p:cNvPr>
            <p:cNvSpPr>
              <a:spLocks/>
            </p:cNvSpPr>
            <p:nvPr/>
          </p:nvSpPr>
          <p:spPr bwMode="auto">
            <a:xfrm>
              <a:off x="2642" y="3244"/>
              <a:ext cx="32" cy="58"/>
            </a:xfrm>
            <a:custGeom>
              <a:avLst/>
              <a:gdLst>
                <a:gd name="T0" fmla="*/ 32 w 32"/>
                <a:gd name="T1" fmla="*/ 26 h 58"/>
                <a:gd name="T2" fmla="*/ 32 w 32"/>
                <a:gd name="T3" fmla="*/ 58 h 58"/>
                <a:gd name="T4" fmla="*/ 0 w 32"/>
                <a:gd name="T5" fmla="*/ 29 h 58"/>
                <a:gd name="T6" fmla="*/ 0 w 32"/>
                <a:gd name="T7" fmla="*/ 0 h 58"/>
                <a:gd name="T8" fmla="*/ 32 w 32"/>
                <a:gd name="T9" fmla="*/ 26 h 58"/>
              </a:gdLst>
              <a:ahLst/>
              <a:cxnLst>
                <a:cxn ang="0">
                  <a:pos x="T0" y="T1"/>
                </a:cxn>
                <a:cxn ang="0">
                  <a:pos x="T2" y="T3"/>
                </a:cxn>
                <a:cxn ang="0">
                  <a:pos x="T4" y="T5"/>
                </a:cxn>
                <a:cxn ang="0">
                  <a:pos x="T6" y="T7"/>
                </a:cxn>
                <a:cxn ang="0">
                  <a:pos x="T8" y="T9"/>
                </a:cxn>
              </a:cxnLst>
              <a:rect l="0" t="0" r="r" b="b"/>
              <a:pathLst>
                <a:path w="32" h="58">
                  <a:moveTo>
                    <a:pt x="32" y="26"/>
                  </a:moveTo>
                  <a:lnTo>
                    <a:pt x="32" y="58"/>
                  </a:lnTo>
                  <a:lnTo>
                    <a:pt x="0" y="29"/>
                  </a:lnTo>
                  <a:lnTo>
                    <a:pt x="0" y="0"/>
                  </a:lnTo>
                  <a:lnTo>
                    <a:pt x="32" y="2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98" name="Freeform 294">
              <a:extLst>
                <a:ext uri="{FF2B5EF4-FFF2-40B4-BE49-F238E27FC236}">
                  <a16:creationId xmlns:a16="http://schemas.microsoft.com/office/drawing/2014/main" id="{716646D7-B2EF-D528-7EA8-1E19015A10DE}"/>
                </a:ext>
              </a:extLst>
            </p:cNvPr>
            <p:cNvSpPr>
              <a:spLocks/>
            </p:cNvSpPr>
            <p:nvPr/>
          </p:nvSpPr>
          <p:spPr bwMode="auto">
            <a:xfrm>
              <a:off x="2606" y="3215"/>
              <a:ext cx="34" cy="56"/>
            </a:xfrm>
            <a:custGeom>
              <a:avLst/>
              <a:gdLst>
                <a:gd name="T0" fmla="*/ 34 w 34"/>
                <a:gd name="T1" fmla="*/ 28 h 56"/>
                <a:gd name="T2" fmla="*/ 34 w 34"/>
                <a:gd name="T3" fmla="*/ 56 h 56"/>
                <a:gd name="T4" fmla="*/ 0 w 34"/>
                <a:gd name="T5" fmla="*/ 29 h 56"/>
                <a:gd name="T6" fmla="*/ 0 w 34"/>
                <a:gd name="T7" fmla="*/ 0 h 56"/>
                <a:gd name="T8" fmla="*/ 34 w 34"/>
                <a:gd name="T9" fmla="*/ 28 h 56"/>
              </a:gdLst>
              <a:ahLst/>
              <a:cxnLst>
                <a:cxn ang="0">
                  <a:pos x="T0" y="T1"/>
                </a:cxn>
                <a:cxn ang="0">
                  <a:pos x="T2" y="T3"/>
                </a:cxn>
                <a:cxn ang="0">
                  <a:pos x="T4" y="T5"/>
                </a:cxn>
                <a:cxn ang="0">
                  <a:pos x="T6" y="T7"/>
                </a:cxn>
                <a:cxn ang="0">
                  <a:pos x="T8" y="T9"/>
                </a:cxn>
              </a:cxnLst>
              <a:rect l="0" t="0" r="r" b="b"/>
              <a:pathLst>
                <a:path w="34" h="56">
                  <a:moveTo>
                    <a:pt x="34" y="28"/>
                  </a:moveTo>
                  <a:lnTo>
                    <a:pt x="34" y="56"/>
                  </a:lnTo>
                  <a:lnTo>
                    <a:pt x="0" y="29"/>
                  </a:lnTo>
                  <a:lnTo>
                    <a:pt x="0" y="0"/>
                  </a:lnTo>
                  <a:lnTo>
                    <a:pt x="34" y="28"/>
                  </a:lnTo>
                  <a:close/>
                </a:path>
              </a:pathLst>
            </a:custGeom>
            <a:solidFill>
              <a:srgbClr val="6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399" name="Freeform 295">
              <a:extLst>
                <a:ext uri="{FF2B5EF4-FFF2-40B4-BE49-F238E27FC236}">
                  <a16:creationId xmlns:a16="http://schemas.microsoft.com/office/drawing/2014/main" id="{035DBDDE-B44D-D7F5-D8BD-9AD9DFFFB06F}"/>
                </a:ext>
              </a:extLst>
            </p:cNvPr>
            <p:cNvSpPr>
              <a:spLocks/>
            </p:cNvSpPr>
            <p:nvPr/>
          </p:nvSpPr>
          <p:spPr bwMode="auto">
            <a:xfrm>
              <a:off x="2575" y="3255"/>
              <a:ext cx="29" cy="51"/>
            </a:xfrm>
            <a:custGeom>
              <a:avLst/>
              <a:gdLst>
                <a:gd name="T0" fmla="*/ 29 w 29"/>
                <a:gd name="T1" fmla="*/ 24 h 51"/>
                <a:gd name="T2" fmla="*/ 29 w 29"/>
                <a:gd name="T3" fmla="*/ 51 h 51"/>
                <a:gd name="T4" fmla="*/ 0 w 29"/>
                <a:gd name="T5" fmla="*/ 25 h 51"/>
                <a:gd name="T6" fmla="*/ 0 w 29"/>
                <a:gd name="T7" fmla="*/ 0 h 51"/>
                <a:gd name="T8" fmla="*/ 29 w 29"/>
                <a:gd name="T9" fmla="*/ 24 h 51"/>
              </a:gdLst>
              <a:ahLst/>
              <a:cxnLst>
                <a:cxn ang="0">
                  <a:pos x="T0" y="T1"/>
                </a:cxn>
                <a:cxn ang="0">
                  <a:pos x="T2" y="T3"/>
                </a:cxn>
                <a:cxn ang="0">
                  <a:pos x="T4" y="T5"/>
                </a:cxn>
                <a:cxn ang="0">
                  <a:pos x="T6" y="T7"/>
                </a:cxn>
                <a:cxn ang="0">
                  <a:pos x="T8" y="T9"/>
                </a:cxn>
              </a:cxnLst>
              <a:rect l="0" t="0" r="r" b="b"/>
              <a:pathLst>
                <a:path w="29" h="51">
                  <a:moveTo>
                    <a:pt x="29" y="24"/>
                  </a:moveTo>
                  <a:lnTo>
                    <a:pt x="29" y="51"/>
                  </a:lnTo>
                  <a:lnTo>
                    <a:pt x="0" y="25"/>
                  </a:lnTo>
                  <a:lnTo>
                    <a:pt x="0" y="0"/>
                  </a:lnTo>
                  <a:lnTo>
                    <a:pt x="29"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400" name="Freeform 296">
              <a:extLst>
                <a:ext uri="{FF2B5EF4-FFF2-40B4-BE49-F238E27FC236}">
                  <a16:creationId xmlns:a16="http://schemas.microsoft.com/office/drawing/2014/main" id="{C1913B24-4BD7-F763-B4FD-1D09CA36F140}"/>
                </a:ext>
              </a:extLst>
            </p:cNvPr>
            <p:cNvSpPr>
              <a:spLocks/>
            </p:cNvSpPr>
            <p:nvPr/>
          </p:nvSpPr>
          <p:spPr bwMode="auto">
            <a:xfrm>
              <a:off x="2676" y="3344"/>
              <a:ext cx="40" cy="64"/>
            </a:xfrm>
            <a:custGeom>
              <a:avLst/>
              <a:gdLst>
                <a:gd name="T0" fmla="*/ 40 w 40"/>
                <a:gd name="T1" fmla="*/ 35 h 64"/>
                <a:gd name="T2" fmla="*/ 40 w 40"/>
                <a:gd name="T3" fmla="*/ 64 h 64"/>
                <a:gd name="T4" fmla="*/ 0 w 40"/>
                <a:gd name="T5" fmla="*/ 30 h 64"/>
                <a:gd name="T6" fmla="*/ 0 w 40"/>
                <a:gd name="T7" fmla="*/ 0 h 64"/>
                <a:gd name="T8" fmla="*/ 40 w 40"/>
                <a:gd name="T9" fmla="*/ 35 h 64"/>
              </a:gdLst>
              <a:ahLst/>
              <a:cxnLst>
                <a:cxn ang="0">
                  <a:pos x="T0" y="T1"/>
                </a:cxn>
                <a:cxn ang="0">
                  <a:pos x="T2" y="T3"/>
                </a:cxn>
                <a:cxn ang="0">
                  <a:pos x="T4" y="T5"/>
                </a:cxn>
                <a:cxn ang="0">
                  <a:pos x="T6" y="T7"/>
                </a:cxn>
                <a:cxn ang="0">
                  <a:pos x="T8" y="T9"/>
                </a:cxn>
              </a:cxnLst>
              <a:rect l="0" t="0" r="r" b="b"/>
              <a:pathLst>
                <a:path w="40" h="64">
                  <a:moveTo>
                    <a:pt x="40" y="35"/>
                  </a:moveTo>
                  <a:lnTo>
                    <a:pt x="40" y="64"/>
                  </a:lnTo>
                  <a:lnTo>
                    <a:pt x="0" y="30"/>
                  </a:lnTo>
                  <a:lnTo>
                    <a:pt x="0" y="0"/>
                  </a:lnTo>
                  <a:lnTo>
                    <a:pt x="40" y="35"/>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401" name="Freeform 297">
              <a:extLst>
                <a:ext uri="{FF2B5EF4-FFF2-40B4-BE49-F238E27FC236}">
                  <a16:creationId xmlns:a16="http://schemas.microsoft.com/office/drawing/2014/main" id="{25D3083B-C257-3207-4E5A-2AF05CC6EF94}"/>
                </a:ext>
              </a:extLst>
            </p:cNvPr>
            <p:cNvSpPr>
              <a:spLocks/>
            </p:cNvSpPr>
            <p:nvPr/>
          </p:nvSpPr>
          <p:spPr bwMode="auto">
            <a:xfrm>
              <a:off x="2642" y="3313"/>
              <a:ext cx="32" cy="60"/>
            </a:xfrm>
            <a:custGeom>
              <a:avLst/>
              <a:gdLst>
                <a:gd name="T0" fmla="*/ 32 w 32"/>
                <a:gd name="T1" fmla="*/ 29 h 60"/>
                <a:gd name="T2" fmla="*/ 32 w 32"/>
                <a:gd name="T3" fmla="*/ 60 h 60"/>
                <a:gd name="T4" fmla="*/ 0 w 32"/>
                <a:gd name="T5" fmla="*/ 29 h 60"/>
                <a:gd name="T6" fmla="*/ 0 w 32"/>
                <a:gd name="T7" fmla="*/ 0 h 60"/>
                <a:gd name="T8" fmla="*/ 32 w 32"/>
                <a:gd name="T9" fmla="*/ 29 h 60"/>
              </a:gdLst>
              <a:ahLst/>
              <a:cxnLst>
                <a:cxn ang="0">
                  <a:pos x="T0" y="T1"/>
                </a:cxn>
                <a:cxn ang="0">
                  <a:pos x="T2" y="T3"/>
                </a:cxn>
                <a:cxn ang="0">
                  <a:pos x="T4" y="T5"/>
                </a:cxn>
                <a:cxn ang="0">
                  <a:pos x="T6" y="T7"/>
                </a:cxn>
                <a:cxn ang="0">
                  <a:pos x="T8" y="T9"/>
                </a:cxn>
              </a:cxnLst>
              <a:rect l="0" t="0" r="r" b="b"/>
              <a:pathLst>
                <a:path w="32" h="60">
                  <a:moveTo>
                    <a:pt x="32" y="29"/>
                  </a:moveTo>
                  <a:lnTo>
                    <a:pt x="32" y="60"/>
                  </a:lnTo>
                  <a:lnTo>
                    <a:pt x="0" y="29"/>
                  </a:lnTo>
                  <a:lnTo>
                    <a:pt x="0" y="0"/>
                  </a:lnTo>
                  <a:lnTo>
                    <a:pt x="32" y="29"/>
                  </a:lnTo>
                  <a:close/>
                </a:path>
              </a:pathLst>
            </a:custGeom>
            <a:solidFill>
              <a:srgbClr val="6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402" name="Freeform 298">
              <a:extLst>
                <a:ext uri="{FF2B5EF4-FFF2-40B4-BE49-F238E27FC236}">
                  <a16:creationId xmlns:a16="http://schemas.microsoft.com/office/drawing/2014/main" id="{6E7F66F9-48E8-EACC-4459-BE2119A27BA7}"/>
                </a:ext>
              </a:extLst>
            </p:cNvPr>
            <p:cNvSpPr>
              <a:spLocks/>
            </p:cNvSpPr>
            <p:nvPr/>
          </p:nvSpPr>
          <p:spPr bwMode="auto">
            <a:xfrm>
              <a:off x="2606" y="3280"/>
              <a:ext cx="34" cy="60"/>
            </a:xfrm>
            <a:custGeom>
              <a:avLst/>
              <a:gdLst>
                <a:gd name="T0" fmla="*/ 34 w 34"/>
                <a:gd name="T1" fmla="*/ 32 h 60"/>
                <a:gd name="T2" fmla="*/ 34 w 34"/>
                <a:gd name="T3" fmla="*/ 60 h 60"/>
                <a:gd name="T4" fmla="*/ 0 w 34"/>
                <a:gd name="T5" fmla="*/ 30 h 60"/>
                <a:gd name="T6" fmla="*/ 0 w 34"/>
                <a:gd name="T7" fmla="*/ 0 h 60"/>
                <a:gd name="T8" fmla="*/ 34 w 34"/>
                <a:gd name="T9" fmla="*/ 32 h 60"/>
              </a:gdLst>
              <a:ahLst/>
              <a:cxnLst>
                <a:cxn ang="0">
                  <a:pos x="T0" y="T1"/>
                </a:cxn>
                <a:cxn ang="0">
                  <a:pos x="T2" y="T3"/>
                </a:cxn>
                <a:cxn ang="0">
                  <a:pos x="T4" y="T5"/>
                </a:cxn>
                <a:cxn ang="0">
                  <a:pos x="T6" y="T7"/>
                </a:cxn>
                <a:cxn ang="0">
                  <a:pos x="T8" y="T9"/>
                </a:cxn>
              </a:cxnLst>
              <a:rect l="0" t="0" r="r" b="b"/>
              <a:pathLst>
                <a:path w="34" h="60">
                  <a:moveTo>
                    <a:pt x="34" y="32"/>
                  </a:moveTo>
                  <a:lnTo>
                    <a:pt x="34" y="60"/>
                  </a:lnTo>
                  <a:lnTo>
                    <a:pt x="0" y="30"/>
                  </a:lnTo>
                  <a:lnTo>
                    <a:pt x="0" y="0"/>
                  </a:lnTo>
                  <a:lnTo>
                    <a:pt x="34" y="3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403" name="Freeform 299">
              <a:extLst>
                <a:ext uri="{FF2B5EF4-FFF2-40B4-BE49-F238E27FC236}">
                  <a16:creationId xmlns:a16="http://schemas.microsoft.com/office/drawing/2014/main" id="{632EB86E-2696-A655-9B07-6247D96AA2C3}"/>
                </a:ext>
              </a:extLst>
            </p:cNvPr>
            <p:cNvSpPr>
              <a:spLocks/>
            </p:cNvSpPr>
            <p:nvPr/>
          </p:nvSpPr>
          <p:spPr bwMode="auto">
            <a:xfrm>
              <a:off x="2575" y="3318"/>
              <a:ext cx="29" cy="56"/>
            </a:xfrm>
            <a:custGeom>
              <a:avLst/>
              <a:gdLst>
                <a:gd name="T0" fmla="*/ 29 w 29"/>
                <a:gd name="T1" fmla="*/ 29 h 56"/>
                <a:gd name="T2" fmla="*/ 29 w 29"/>
                <a:gd name="T3" fmla="*/ 56 h 56"/>
                <a:gd name="T4" fmla="*/ 0 w 29"/>
                <a:gd name="T5" fmla="*/ 28 h 56"/>
                <a:gd name="T6" fmla="*/ 0 w 29"/>
                <a:gd name="T7" fmla="*/ 0 h 56"/>
                <a:gd name="T8" fmla="*/ 29 w 29"/>
                <a:gd name="T9" fmla="*/ 29 h 56"/>
              </a:gdLst>
              <a:ahLst/>
              <a:cxnLst>
                <a:cxn ang="0">
                  <a:pos x="T0" y="T1"/>
                </a:cxn>
                <a:cxn ang="0">
                  <a:pos x="T2" y="T3"/>
                </a:cxn>
                <a:cxn ang="0">
                  <a:pos x="T4" y="T5"/>
                </a:cxn>
                <a:cxn ang="0">
                  <a:pos x="T6" y="T7"/>
                </a:cxn>
                <a:cxn ang="0">
                  <a:pos x="T8" y="T9"/>
                </a:cxn>
              </a:cxnLst>
              <a:rect l="0" t="0" r="r" b="b"/>
              <a:pathLst>
                <a:path w="29" h="56">
                  <a:moveTo>
                    <a:pt x="29" y="29"/>
                  </a:moveTo>
                  <a:lnTo>
                    <a:pt x="29" y="56"/>
                  </a:lnTo>
                  <a:lnTo>
                    <a:pt x="0" y="28"/>
                  </a:lnTo>
                  <a:lnTo>
                    <a:pt x="0" y="0"/>
                  </a:lnTo>
                  <a:lnTo>
                    <a:pt x="29" y="29"/>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404" name="Freeform 300">
              <a:extLst>
                <a:ext uri="{FF2B5EF4-FFF2-40B4-BE49-F238E27FC236}">
                  <a16:creationId xmlns:a16="http://schemas.microsoft.com/office/drawing/2014/main" id="{BB888CBB-02EF-1223-1929-678247BDED3F}"/>
                </a:ext>
              </a:extLst>
            </p:cNvPr>
            <p:cNvSpPr>
              <a:spLocks/>
            </p:cNvSpPr>
            <p:nvPr/>
          </p:nvSpPr>
          <p:spPr bwMode="auto">
            <a:xfrm>
              <a:off x="2676" y="3415"/>
              <a:ext cx="40" cy="70"/>
            </a:xfrm>
            <a:custGeom>
              <a:avLst/>
              <a:gdLst>
                <a:gd name="T0" fmla="*/ 40 w 40"/>
                <a:gd name="T1" fmla="*/ 38 h 70"/>
                <a:gd name="T2" fmla="*/ 40 w 40"/>
                <a:gd name="T3" fmla="*/ 70 h 70"/>
                <a:gd name="T4" fmla="*/ 0 w 40"/>
                <a:gd name="T5" fmla="*/ 31 h 70"/>
                <a:gd name="T6" fmla="*/ 0 w 40"/>
                <a:gd name="T7" fmla="*/ 0 h 70"/>
                <a:gd name="T8" fmla="*/ 40 w 40"/>
                <a:gd name="T9" fmla="*/ 38 h 70"/>
              </a:gdLst>
              <a:ahLst/>
              <a:cxnLst>
                <a:cxn ang="0">
                  <a:pos x="T0" y="T1"/>
                </a:cxn>
                <a:cxn ang="0">
                  <a:pos x="T2" y="T3"/>
                </a:cxn>
                <a:cxn ang="0">
                  <a:pos x="T4" y="T5"/>
                </a:cxn>
                <a:cxn ang="0">
                  <a:pos x="T6" y="T7"/>
                </a:cxn>
                <a:cxn ang="0">
                  <a:pos x="T8" y="T9"/>
                </a:cxn>
              </a:cxnLst>
              <a:rect l="0" t="0" r="r" b="b"/>
              <a:pathLst>
                <a:path w="40" h="70">
                  <a:moveTo>
                    <a:pt x="40" y="38"/>
                  </a:moveTo>
                  <a:lnTo>
                    <a:pt x="40" y="70"/>
                  </a:lnTo>
                  <a:lnTo>
                    <a:pt x="0" y="31"/>
                  </a:lnTo>
                  <a:lnTo>
                    <a:pt x="0" y="0"/>
                  </a:lnTo>
                  <a:lnTo>
                    <a:pt x="40" y="3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405" name="Freeform 301">
              <a:extLst>
                <a:ext uri="{FF2B5EF4-FFF2-40B4-BE49-F238E27FC236}">
                  <a16:creationId xmlns:a16="http://schemas.microsoft.com/office/drawing/2014/main" id="{C9A8052F-E69C-CC81-82C6-4042DF6628BF}"/>
                </a:ext>
              </a:extLst>
            </p:cNvPr>
            <p:cNvSpPr>
              <a:spLocks/>
            </p:cNvSpPr>
            <p:nvPr/>
          </p:nvSpPr>
          <p:spPr bwMode="auto">
            <a:xfrm>
              <a:off x="2642" y="3383"/>
              <a:ext cx="32" cy="62"/>
            </a:xfrm>
            <a:custGeom>
              <a:avLst/>
              <a:gdLst>
                <a:gd name="T0" fmla="*/ 32 w 32"/>
                <a:gd name="T1" fmla="*/ 31 h 62"/>
                <a:gd name="T2" fmla="*/ 32 w 32"/>
                <a:gd name="T3" fmla="*/ 62 h 62"/>
                <a:gd name="T4" fmla="*/ 0 w 32"/>
                <a:gd name="T5" fmla="*/ 30 h 62"/>
                <a:gd name="T6" fmla="*/ 0 w 32"/>
                <a:gd name="T7" fmla="*/ 0 h 62"/>
                <a:gd name="T8" fmla="*/ 32 w 32"/>
                <a:gd name="T9" fmla="*/ 31 h 62"/>
              </a:gdLst>
              <a:ahLst/>
              <a:cxnLst>
                <a:cxn ang="0">
                  <a:pos x="T0" y="T1"/>
                </a:cxn>
                <a:cxn ang="0">
                  <a:pos x="T2" y="T3"/>
                </a:cxn>
                <a:cxn ang="0">
                  <a:pos x="T4" y="T5"/>
                </a:cxn>
                <a:cxn ang="0">
                  <a:pos x="T6" y="T7"/>
                </a:cxn>
                <a:cxn ang="0">
                  <a:pos x="T8" y="T9"/>
                </a:cxn>
              </a:cxnLst>
              <a:rect l="0" t="0" r="r" b="b"/>
              <a:pathLst>
                <a:path w="32" h="62">
                  <a:moveTo>
                    <a:pt x="32" y="31"/>
                  </a:moveTo>
                  <a:lnTo>
                    <a:pt x="32" y="62"/>
                  </a:lnTo>
                  <a:lnTo>
                    <a:pt x="0" y="30"/>
                  </a:lnTo>
                  <a:lnTo>
                    <a:pt x="0" y="0"/>
                  </a:lnTo>
                  <a:lnTo>
                    <a:pt x="32" y="31"/>
                  </a:lnTo>
                  <a:close/>
                </a:path>
              </a:pathLst>
            </a:custGeom>
            <a:solidFill>
              <a:srgbClr val="6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406" name="Freeform 302">
              <a:extLst>
                <a:ext uri="{FF2B5EF4-FFF2-40B4-BE49-F238E27FC236}">
                  <a16:creationId xmlns:a16="http://schemas.microsoft.com/office/drawing/2014/main" id="{C5953F86-94AC-5E0E-81C0-1FAA66C74600}"/>
                </a:ext>
              </a:extLst>
            </p:cNvPr>
            <p:cNvSpPr>
              <a:spLocks/>
            </p:cNvSpPr>
            <p:nvPr/>
          </p:nvSpPr>
          <p:spPr bwMode="auto">
            <a:xfrm>
              <a:off x="2606" y="3348"/>
              <a:ext cx="34" cy="62"/>
            </a:xfrm>
            <a:custGeom>
              <a:avLst/>
              <a:gdLst>
                <a:gd name="T0" fmla="*/ 34 w 34"/>
                <a:gd name="T1" fmla="*/ 34 h 62"/>
                <a:gd name="T2" fmla="*/ 34 w 34"/>
                <a:gd name="T3" fmla="*/ 62 h 62"/>
                <a:gd name="T4" fmla="*/ 0 w 34"/>
                <a:gd name="T5" fmla="*/ 28 h 62"/>
                <a:gd name="T6" fmla="*/ 0 w 34"/>
                <a:gd name="T7" fmla="*/ 0 h 62"/>
                <a:gd name="T8" fmla="*/ 34 w 34"/>
                <a:gd name="T9" fmla="*/ 34 h 62"/>
              </a:gdLst>
              <a:ahLst/>
              <a:cxnLst>
                <a:cxn ang="0">
                  <a:pos x="T0" y="T1"/>
                </a:cxn>
                <a:cxn ang="0">
                  <a:pos x="T2" y="T3"/>
                </a:cxn>
                <a:cxn ang="0">
                  <a:pos x="T4" y="T5"/>
                </a:cxn>
                <a:cxn ang="0">
                  <a:pos x="T6" y="T7"/>
                </a:cxn>
                <a:cxn ang="0">
                  <a:pos x="T8" y="T9"/>
                </a:cxn>
              </a:cxnLst>
              <a:rect l="0" t="0" r="r" b="b"/>
              <a:pathLst>
                <a:path w="34" h="62">
                  <a:moveTo>
                    <a:pt x="34" y="34"/>
                  </a:moveTo>
                  <a:lnTo>
                    <a:pt x="34" y="62"/>
                  </a:lnTo>
                  <a:lnTo>
                    <a:pt x="0" y="28"/>
                  </a:lnTo>
                  <a:lnTo>
                    <a:pt x="0" y="0"/>
                  </a:lnTo>
                  <a:lnTo>
                    <a:pt x="34" y="3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407" name="Freeform 303">
              <a:extLst>
                <a:ext uri="{FF2B5EF4-FFF2-40B4-BE49-F238E27FC236}">
                  <a16:creationId xmlns:a16="http://schemas.microsoft.com/office/drawing/2014/main" id="{E4D85881-8FFC-C89D-E3C2-E31AE8C7AA31}"/>
                </a:ext>
              </a:extLst>
            </p:cNvPr>
            <p:cNvSpPr>
              <a:spLocks/>
            </p:cNvSpPr>
            <p:nvPr/>
          </p:nvSpPr>
          <p:spPr bwMode="auto">
            <a:xfrm>
              <a:off x="2677" y="3057"/>
              <a:ext cx="38" cy="54"/>
            </a:xfrm>
            <a:custGeom>
              <a:avLst/>
              <a:gdLst>
                <a:gd name="T0" fmla="*/ 38 w 38"/>
                <a:gd name="T1" fmla="*/ 23 h 54"/>
                <a:gd name="T2" fmla="*/ 38 w 38"/>
                <a:gd name="T3" fmla="*/ 54 h 54"/>
                <a:gd name="T4" fmla="*/ 0 w 38"/>
                <a:gd name="T5" fmla="*/ 31 h 54"/>
                <a:gd name="T6" fmla="*/ 0 w 38"/>
                <a:gd name="T7" fmla="*/ 0 h 54"/>
                <a:gd name="T8" fmla="*/ 38 w 38"/>
                <a:gd name="T9" fmla="*/ 23 h 54"/>
              </a:gdLst>
              <a:ahLst/>
              <a:cxnLst>
                <a:cxn ang="0">
                  <a:pos x="T0" y="T1"/>
                </a:cxn>
                <a:cxn ang="0">
                  <a:pos x="T2" y="T3"/>
                </a:cxn>
                <a:cxn ang="0">
                  <a:pos x="T4" y="T5"/>
                </a:cxn>
                <a:cxn ang="0">
                  <a:pos x="T6" y="T7"/>
                </a:cxn>
                <a:cxn ang="0">
                  <a:pos x="T8" y="T9"/>
                </a:cxn>
              </a:cxnLst>
              <a:rect l="0" t="0" r="r" b="b"/>
              <a:pathLst>
                <a:path w="38" h="54">
                  <a:moveTo>
                    <a:pt x="38" y="23"/>
                  </a:moveTo>
                  <a:lnTo>
                    <a:pt x="38" y="54"/>
                  </a:lnTo>
                  <a:lnTo>
                    <a:pt x="0" y="31"/>
                  </a:lnTo>
                  <a:lnTo>
                    <a:pt x="0" y="0"/>
                  </a:lnTo>
                  <a:lnTo>
                    <a:pt x="38" y="23"/>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408" name="Freeform 304">
              <a:extLst>
                <a:ext uri="{FF2B5EF4-FFF2-40B4-BE49-F238E27FC236}">
                  <a16:creationId xmlns:a16="http://schemas.microsoft.com/office/drawing/2014/main" id="{0281E120-B889-2EB0-6E14-FBD65327A62B}"/>
                </a:ext>
              </a:extLst>
            </p:cNvPr>
            <p:cNvSpPr>
              <a:spLocks/>
            </p:cNvSpPr>
            <p:nvPr/>
          </p:nvSpPr>
          <p:spPr bwMode="auto">
            <a:xfrm>
              <a:off x="2704" y="3110"/>
              <a:ext cx="12" cy="38"/>
            </a:xfrm>
            <a:custGeom>
              <a:avLst/>
              <a:gdLst>
                <a:gd name="T0" fmla="*/ 12 w 12"/>
                <a:gd name="T1" fmla="*/ 8 h 38"/>
                <a:gd name="T2" fmla="*/ 12 w 12"/>
                <a:gd name="T3" fmla="*/ 38 h 38"/>
                <a:gd name="T4" fmla="*/ 0 w 12"/>
                <a:gd name="T5" fmla="*/ 30 h 38"/>
                <a:gd name="T6" fmla="*/ 0 w 12"/>
                <a:gd name="T7" fmla="*/ 0 h 38"/>
                <a:gd name="T8" fmla="*/ 12 w 12"/>
                <a:gd name="T9" fmla="*/ 8 h 38"/>
              </a:gdLst>
              <a:ahLst/>
              <a:cxnLst>
                <a:cxn ang="0">
                  <a:pos x="T0" y="T1"/>
                </a:cxn>
                <a:cxn ang="0">
                  <a:pos x="T2" y="T3"/>
                </a:cxn>
                <a:cxn ang="0">
                  <a:pos x="T4" y="T5"/>
                </a:cxn>
                <a:cxn ang="0">
                  <a:pos x="T6" y="T7"/>
                </a:cxn>
                <a:cxn ang="0">
                  <a:pos x="T8" y="T9"/>
                </a:cxn>
              </a:cxnLst>
              <a:rect l="0" t="0" r="r" b="b"/>
              <a:pathLst>
                <a:path w="12" h="38">
                  <a:moveTo>
                    <a:pt x="12" y="8"/>
                  </a:moveTo>
                  <a:lnTo>
                    <a:pt x="12" y="38"/>
                  </a:lnTo>
                  <a:lnTo>
                    <a:pt x="0" y="30"/>
                  </a:lnTo>
                  <a:lnTo>
                    <a:pt x="0" y="0"/>
                  </a:lnTo>
                  <a:lnTo>
                    <a:pt x="12" y="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409" name="Freeform 305">
              <a:extLst>
                <a:ext uri="{FF2B5EF4-FFF2-40B4-BE49-F238E27FC236}">
                  <a16:creationId xmlns:a16="http://schemas.microsoft.com/office/drawing/2014/main" id="{1576EFC9-78D1-8C94-FC98-1E8791CCCB38}"/>
                </a:ext>
              </a:extLst>
            </p:cNvPr>
            <p:cNvSpPr>
              <a:spLocks/>
            </p:cNvSpPr>
            <p:nvPr/>
          </p:nvSpPr>
          <p:spPr bwMode="auto">
            <a:xfrm>
              <a:off x="2677" y="3201"/>
              <a:ext cx="38" cy="58"/>
            </a:xfrm>
            <a:custGeom>
              <a:avLst/>
              <a:gdLst>
                <a:gd name="T0" fmla="*/ 38 w 38"/>
                <a:gd name="T1" fmla="*/ 27 h 58"/>
                <a:gd name="T2" fmla="*/ 38 w 38"/>
                <a:gd name="T3" fmla="*/ 58 h 58"/>
                <a:gd name="T4" fmla="*/ 0 w 38"/>
                <a:gd name="T5" fmla="*/ 30 h 58"/>
                <a:gd name="T6" fmla="*/ 0 w 38"/>
                <a:gd name="T7" fmla="*/ 0 h 58"/>
                <a:gd name="T8" fmla="*/ 38 w 38"/>
                <a:gd name="T9" fmla="*/ 27 h 58"/>
              </a:gdLst>
              <a:ahLst/>
              <a:cxnLst>
                <a:cxn ang="0">
                  <a:pos x="T0" y="T1"/>
                </a:cxn>
                <a:cxn ang="0">
                  <a:pos x="T2" y="T3"/>
                </a:cxn>
                <a:cxn ang="0">
                  <a:pos x="T4" y="T5"/>
                </a:cxn>
                <a:cxn ang="0">
                  <a:pos x="T6" y="T7"/>
                </a:cxn>
                <a:cxn ang="0">
                  <a:pos x="T8" y="T9"/>
                </a:cxn>
              </a:cxnLst>
              <a:rect l="0" t="0" r="r" b="b"/>
              <a:pathLst>
                <a:path w="38" h="58">
                  <a:moveTo>
                    <a:pt x="38" y="27"/>
                  </a:moveTo>
                  <a:lnTo>
                    <a:pt x="38" y="58"/>
                  </a:lnTo>
                  <a:lnTo>
                    <a:pt x="0" y="30"/>
                  </a:lnTo>
                  <a:lnTo>
                    <a:pt x="0" y="0"/>
                  </a:lnTo>
                  <a:lnTo>
                    <a:pt x="38" y="27"/>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410" name="Rectangle 306">
              <a:extLst>
                <a:ext uri="{FF2B5EF4-FFF2-40B4-BE49-F238E27FC236}">
                  <a16:creationId xmlns:a16="http://schemas.microsoft.com/office/drawing/2014/main" id="{3617EB3D-A037-848B-1ABA-B27091F7E968}"/>
                </a:ext>
              </a:extLst>
            </p:cNvPr>
            <p:cNvSpPr>
              <a:spLocks noChangeArrowheads="1"/>
            </p:cNvSpPr>
            <p:nvPr/>
          </p:nvSpPr>
          <p:spPr bwMode="auto">
            <a:xfrm>
              <a:off x="2715" y="3379"/>
              <a:ext cx="18" cy="32"/>
            </a:xfrm>
            <a:prstGeom prst="rect">
              <a:avLst/>
            </a:prstGeom>
            <a:solidFill>
              <a:srgbClr val="6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JO"/>
            </a:p>
          </p:txBody>
        </p:sp>
        <p:sp>
          <p:nvSpPr>
            <p:cNvPr id="431411" name="Freeform 307">
              <a:extLst>
                <a:ext uri="{FF2B5EF4-FFF2-40B4-BE49-F238E27FC236}">
                  <a16:creationId xmlns:a16="http://schemas.microsoft.com/office/drawing/2014/main" id="{980AF924-73C4-0CB6-B740-7C89483DDB4D}"/>
                </a:ext>
              </a:extLst>
            </p:cNvPr>
            <p:cNvSpPr>
              <a:spLocks/>
            </p:cNvSpPr>
            <p:nvPr/>
          </p:nvSpPr>
          <p:spPr bwMode="auto">
            <a:xfrm>
              <a:off x="2550" y="2912"/>
              <a:ext cx="278" cy="79"/>
            </a:xfrm>
            <a:custGeom>
              <a:avLst/>
              <a:gdLst>
                <a:gd name="T0" fmla="*/ 0 w 278"/>
                <a:gd name="T1" fmla="*/ 0 h 79"/>
                <a:gd name="T2" fmla="*/ 119 w 278"/>
                <a:gd name="T3" fmla="*/ 6 h 79"/>
                <a:gd name="T4" fmla="*/ 278 w 278"/>
                <a:gd name="T5" fmla="*/ 75 h 79"/>
                <a:gd name="T6" fmla="*/ 168 w 278"/>
                <a:gd name="T7" fmla="*/ 79 h 79"/>
                <a:gd name="T8" fmla="*/ 0 w 278"/>
                <a:gd name="T9" fmla="*/ 0 h 79"/>
              </a:gdLst>
              <a:ahLst/>
              <a:cxnLst>
                <a:cxn ang="0">
                  <a:pos x="T0" y="T1"/>
                </a:cxn>
                <a:cxn ang="0">
                  <a:pos x="T2" y="T3"/>
                </a:cxn>
                <a:cxn ang="0">
                  <a:pos x="T4" y="T5"/>
                </a:cxn>
                <a:cxn ang="0">
                  <a:pos x="T6" y="T7"/>
                </a:cxn>
                <a:cxn ang="0">
                  <a:pos x="T8" y="T9"/>
                </a:cxn>
              </a:cxnLst>
              <a:rect l="0" t="0" r="r" b="b"/>
              <a:pathLst>
                <a:path w="278" h="79">
                  <a:moveTo>
                    <a:pt x="0" y="0"/>
                  </a:moveTo>
                  <a:lnTo>
                    <a:pt x="119" y="6"/>
                  </a:lnTo>
                  <a:lnTo>
                    <a:pt x="278" y="75"/>
                  </a:lnTo>
                  <a:lnTo>
                    <a:pt x="168" y="79"/>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412" name="Freeform 308">
              <a:extLst>
                <a:ext uri="{FF2B5EF4-FFF2-40B4-BE49-F238E27FC236}">
                  <a16:creationId xmlns:a16="http://schemas.microsoft.com/office/drawing/2014/main" id="{DDE8CA2C-5241-98E1-A35D-03F93E8FD4BD}"/>
                </a:ext>
              </a:extLst>
            </p:cNvPr>
            <p:cNvSpPr>
              <a:spLocks/>
            </p:cNvSpPr>
            <p:nvPr/>
          </p:nvSpPr>
          <p:spPr bwMode="auto">
            <a:xfrm>
              <a:off x="2719" y="2985"/>
              <a:ext cx="108" cy="59"/>
            </a:xfrm>
            <a:custGeom>
              <a:avLst/>
              <a:gdLst>
                <a:gd name="T0" fmla="*/ 1 w 108"/>
                <a:gd name="T1" fmla="*/ 1 h 59"/>
                <a:gd name="T2" fmla="*/ 108 w 108"/>
                <a:gd name="T3" fmla="*/ 0 h 59"/>
                <a:gd name="T4" fmla="*/ 108 w 108"/>
                <a:gd name="T5" fmla="*/ 59 h 59"/>
                <a:gd name="T6" fmla="*/ 0 w 108"/>
                <a:gd name="T7" fmla="*/ 59 h 59"/>
                <a:gd name="T8" fmla="*/ 1 w 108"/>
                <a:gd name="T9" fmla="*/ 1 h 59"/>
              </a:gdLst>
              <a:ahLst/>
              <a:cxnLst>
                <a:cxn ang="0">
                  <a:pos x="T0" y="T1"/>
                </a:cxn>
                <a:cxn ang="0">
                  <a:pos x="T2" y="T3"/>
                </a:cxn>
                <a:cxn ang="0">
                  <a:pos x="T4" y="T5"/>
                </a:cxn>
                <a:cxn ang="0">
                  <a:pos x="T6" y="T7"/>
                </a:cxn>
                <a:cxn ang="0">
                  <a:pos x="T8" y="T9"/>
                </a:cxn>
              </a:cxnLst>
              <a:rect l="0" t="0" r="r" b="b"/>
              <a:pathLst>
                <a:path w="108" h="59">
                  <a:moveTo>
                    <a:pt x="1" y="1"/>
                  </a:moveTo>
                  <a:lnTo>
                    <a:pt x="108" y="0"/>
                  </a:lnTo>
                  <a:lnTo>
                    <a:pt x="108" y="59"/>
                  </a:lnTo>
                  <a:lnTo>
                    <a:pt x="0" y="59"/>
                  </a:lnTo>
                  <a:lnTo>
                    <a:pt x="1" y="1"/>
                  </a:lnTo>
                  <a:close/>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sp>
          <p:nvSpPr>
            <p:cNvPr id="431413" name="Freeform 309">
              <a:extLst>
                <a:ext uri="{FF2B5EF4-FFF2-40B4-BE49-F238E27FC236}">
                  <a16:creationId xmlns:a16="http://schemas.microsoft.com/office/drawing/2014/main" id="{B4DA6BE1-F182-1CC2-8D6A-52D0BD21AC89}"/>
                </a:ext>
              </a:extLst>
            </p:cNvPr>
            <p:cNvSpPr>
              <a:spLocks/>
            </p:cNvSpPr>
            <p:nvPr/>
          </p:nvSpPr>
          <p:spPr bwMode="auto">
            <a:xfrm>
              <a:off x="2551" y="2912"/>
              <a:ext cx="172" cy="131"/>
            </a:xfrm>
            <a:custGeom>
              <a:avLst/>
              <a:gdLst>
                <a:gd name="T0" fmla="*/ 0 w 172"/>
                <a:gd name="T1" fmla="*/ 0 h 131"/>
                <a:gd name="T2" fmla="*/ 0 w 172"/>
                <a:gd name="T3" fmla="*/ 45 h 131"/>
                <a:gd name="T4" fmla="*/ 172 w 172"/>
                <a:gd name="T5" fmla="*/ 131 h 131"/>
                <a:gd name="T6" fmla="*/ 172 w 172"/>
                <a:gd name="T7" fmla="*/ 73 h 131"/>
                <a:gd name="T8" fmla="*/ 0 w 172"/>
                <a:gd name="T9" fmla="*/ 0 h 131"/>
              </a:gdLst>
              <a:ahLst/>
              <a:cxnLst>
                <a:cxn ang="0">
                  <a:pos x="T0" y="T1"/>
                </a:cxn>
                <a:cxn ang="0">
                  <a:pos x="T2" y="T3"/>
                </a:cxn>
                <a:cxn ang="0">
                  <a:pos x="T4" y="T5"/>
                </a:cxn>
                <a:cxn ang="0">
                  <a:pos x="T6" y="T7"/>
                </a:cxn>
                <a:cxn ang="0">
                  <a:pos x="T8" y="T9"/>
                </a:cxn>
              </a:cxnLst>
              <a:rect l="0" t="0" r="r" b="b"/>
              <a:pathLst>
                <a:path w="172" h="131">
                  <a:moveTo>
                    <a:pt x="0" y="0"/>
                  </a:moveTo>
                  <a:lnTo>
                    <a:pt x="0" y="45"/>
                  </a:lnTo>
                  <a:lnTo>
                    <a:pt x="172" y="131"/>
                  </a:lnTo>
                  <a:lnTo>
                    <a:pt x="172" y="73"/>
                  </a:lnTo>
                  <a:lnTo>
                    <a:pt x="0" y="0"/>
                  </a:lnTo>
                  <a:close/>
                </a:path>
              </a:pathLst>
            </a:cu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JO"/>
            </a:p>
          </p:txBody>
        </p:sp>
      </p:grpSp>
      <p:sp>
        <p:nvSpPr>
          <p:cNvPr id="431414" name="Line 310">
            <a:extLst>
              <a:ext uri="{FF2B5EF4-FFF2-40B4-BE49-F238E27FC236}">
                <a16:creationId xmlns:a16="http://schemas.microsoft.com/office/drawing/2014/main" id="{75E9EBCB-D638-4A16-CE51-CE0D7270FF2E}"/>
              </a:ext>
            </a:extLst>
          </p:cNvPr>
          <p:cNvSpPr>
            <a:spLocks noChangeShapeType="1"/>
          </p:cNvSpPr>
          <p:nvPr/>
        </p:nvSpPr>
        <p:spPr bwMode="auto">
          <a:xfrm>
            <a:off x="4510088" y="3914775"/>
            <a:ext cx="6477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431415" name="Group 311">
            <a:extLst>
              <a:ext uri="{FF2B5EF4-FFF2-40B4-BE49-F238E27FC236}">
                <a16:creationId xmlns:a16="http://schemas.microsoft.com/office/drawing/2014/main" id="{7AF1F78B-BA18-7A5D-D2AC-5707F9E7EF3E}"/>
              </a:ext>
            </a:extLst>
          </p:cNvPr>
          <p:cNvGrpSpPr>
            <a:grpSpLocks/>
          </p:cNvGrpSpPr>
          <p:nvPr/>
        </p:nvGrpSpPr>
        <p:grpSpPr bwMode="auto">
          <a:xfrm>
            <a:off x="3268663" y="3648075"/>
            <a:ext cx="319087" cy="557213"/>
            <a:chOff x="4180" y="783"/>
            <a:chExt cx="150" cy="307"/>
          </a:xfrm>
        </p:grpSpPr>
        <p:sp>
          <p:nvSpPr>
            <p:cNvPr id="431416" name="AutoShape 312">
              <a:extLst>
                <a:ext uri="{FF2B5EF4-FFF2-40B4-BE49-F238E27FC236}">
                  <a16:creationId xmlns:a16="http://schemas.microsoft.com/office/drawing/2014/main" id="{C1E4B5E8-149F-492C-0EA0-47D937553D95}"/>
                </a:ext>
              </a:extLst>
            </p:cNvPr>
            <p:cNvSpPr>
              <a:spLocks noChangeArrowheads="1"/>
            </p:cNvSpPr>
            <p:nvPr/>
          </p:nvSpPr>
          <p:spPr bwMode="auto">
            <a:xfrm>
              <a:off x="4180" y="1019"/>
              <a:ext cx="150" cy="71"/>
            </a:xfrm>
            <a:prstGeom prst="parallelogram">
              <a:avLst>
                <a:gd name="adj" fmla="val 81387"/>
              </a:avLst>
            </a:prstGeom>
            <a:solidFill>
              <a:srgbClr val="33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17" name="Rectangle 313">
              <a:extLst>
                <a:ext uri="{FF2B5EF4-FFF2-40B4-BE49-F238E27FC236}">
                  <a16:creationId xmlns:a16="http://schemas.microsoft.com/office/drawing/2014/main" id="{12F77AA8-39AF-BFD6-66FC-A4ACE9E754A6}"/>
                </a:ext>
              </a:extLst>
            </p:cNvPr>
            <p:cNvSpPr>
              <a:spLocks noChangeArrowheads="1"/>
            </p:cNvSpPr>
            <p:nvPr/>
          </p:nvSpPr>
          <p:spPr bwMode="auto">
            <a:xfrm>
              <a:off x="4256" y="785"/>
              <a:ext cx="69" cy="236"/>
            </a:xfrm>
            <a:prstGeom prst="rect">
              <a:avLst/>
            </a:prstGeom>
            <a:solidFill>
              <a:srgbClr val="33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18" name="Rectangle 314">
              <a:extLst>
                <a:ext uri="{FF2B5EF4-FFF2-40B4-BE49-F238E27FC236}">
                  <a16:creationId xmlns:a16="http://schemas.microsoft.com/office/drawing/2014/main" id="{C6CF5F5D-00DB-AD2B-6BFF-331A608B022E}"/>
                </a:ext>
              </a:extLst>
            </p:cNvPr>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19" name="AutoShape 315">
              <a:extLst>
                <a:ext uri="{FF2B5EF4-FFF2-40B4-BE49-F238E27FC236}">
                  <a16:creationId xmlns:a16="http://schemas.microsoft.com/office/drawing/2014/main" id="{DA600B48-2E2E-2890-3A8F-AA86587AF24E}"/>
                </a:ext>
              </a:extLst>
            </p:cNvPr>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20" name="Line 316">
              <a:extLst>
                <a:ext uri="{FF2B5EF4-FFF2-40B4-BE49-F238E27FC236}">
                  <a16:creationId xmlns:a16="http://schemas.microsoft.com/office/drawing/2014/main" id="{A49C1BF5-54D1-5E9E-7114-1463D4DA3C79}"/>
                </a:ext>
              </a:extLst>
            </p:cNvPr>
            <p:cNvSpPr>
              <a:spLocks noChangeShapeType="1"/>
            </p:cNvSpPr>
            <p:nvPr/>
          </p:nvSpPr>
          <p:spPr bwMode="auto">
            <a:xfrm>
              <a:off x="4330" y="788"/>
              <a:ext cx="0" cy="23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21" name="Line 317">
              <a:extLst>
                <a:ext uri="{FF2B5EF4-FFF2-40B4-BE49-F238E27FC236}">
                  <a16:creationId xmlns:a16="http://schemas.microsoft.com/office/drawing/2014/main" id="{1EA553A9-602B-0B39-FF1F-E8F8A40D71B2}"/>
                </a:ext>
              </a:extLst>
            </p:cNvPr>
            <p:cNvSpPr>
              <a:spLocks noChangeShapeType="1"/>
            </p:cNvSpPr>
            <p:nvPr/>
          </p:nvSpPr>
          <p:spPr bwMode="auto">
            <a:xfrm flipH="1">
              <a:off x="4276" y="1019"/>
              <a:ext cx="54" cy="6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22" name="Rectangle 318">
              <a:extLst>
                <a:ext uri="{FF2B5EF4-FFF2-40B4-BE49-F238E27FC236}">
                  <a16:creationId xmlns:a16="http://schemas.microsoft.com/office/drawing/2014/main" id="{3E71DFE7-5433-7FA6-A7AE-9A423A792622}"/>
                </a:ext>
              </a:extLst>
            </p:cNvPr>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23" name="Rectangle 319">
              <a:extLst>
                <a:ext uri="{FF2B5EF4-FFF2-40B4-BE49-F238E27FC236}">
                  <a16:creationId xmlns:a16="http://schemas.microsoft.com/office/drawing/2014/main" id="{9BE04FC1-C352-853C-B187-FE4B696D1BDF}"/>
                </a:ext>
              </a:extLst>
            </p:cNvPr>
            <p:cNvSpPr>
              <a:spLocks noChangeArrowheads="1"/>
            </p:cNvSpPr>
            <p:nvPr/>
          </p:nvSpPr>
          <p:spPr bwMode="auto">
            <a:xfrm>
              <a:off x="4202" y="924"/>
              <a:ext cx="48" cy="4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sp>
        <p:nvSpPr>
          <p:cNvPr id="431424" name="Line 320">
            <a:extLst>
              <a:ext uri="{FF2B5EF4-FFF2-40B4-BE49-F238E27FC236}">
                <a16:creationId xmlns:a16="http://schemas.microsoft.com/office/drawing/2014/main" id="{C90B2163-A063-8A04-5032-F932FFB8C93F}"/>
              </a:ext>
            </a:extLst>
          </p:cNvPr>
          <p:cNvSpPr>
            <a:spLocks noChangeShapeType="1"/>
          </p:cNvSpPr>
          <p:nvPr/>
        </p:nvSpPr>
        <p:spPr bwMode="auto">
          <a:xfrm>
            <a:off x="4210050" y="3937000"/>
            <a:ext cx="11113" cy="5572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grpSp>
        <p:nvGrpSpPr>
          <p:cNvPr id="431425" name="Group 321">
            <a:extLst>
              <a:ext uri="{FF2B5EF4-FFF2-40B4-BE49-F238E27FC236}">
                <a16:creationId xmlns:a16="http://schemas.microsoft.com/office/drawing/2014/main" id="{FAC62ACC-35CF-DBF8-9DE4-016BE573F6AC}"/>
              </a:ext>
            </a:extLst>
          </p:cNvPr>
          <p:cNvGrpSpPr>
            <a:grpSpLocks/>
          </p:cNvGrpSpPr>
          <p:nvPr/>
        </p:nvGrpSpPr>
        <p:grpSpPr bwMode="auto">
          <a:xfrm>
            <a:off x="3998913" y="4414838"/>
            <a:ext cx="457200" cy="331787"/>
            <a:chOff x="620" y="1640"/>
            <a:chExt cx="288" cy="209"/>
          </a:xfrm>
        </p:grpSpPr>
        <p:sp>
          <p:nvSpPr>
            <p:cNvPr id="431426" name="Line 322">
              <a:extLst>
                <a:ext uri="{FF2B5EF4-FFF2-40B4-BE49-F238E27FC236}">
                  <a16:creationId xmlns:a16="http://schemas.microsoft.com/office/drawing/2014/main" id="{6E8F8EAC-4EFB-3B03-75DD-BB2ECEA421D6}"/>
                </a:ext>
              </a:extLst>
            </p:cNvPr>
            <p:cNvSpPr>
              <a:spLocks noChangeShapeType="1"/>
            </p:cNvSpPr>
            <p:nvPr/>
          </p:nvSpPr>
          <p:spPr bwMode="auto">
            <a:xfrm>
              <a:off x="908" y="1640"/>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JO"/>
            </a:p>
          </p:txBody>
        </p:sp>
        <p:sp>
          <p:nvSpPr>
            <p:cNvPr id="431427" name="Rectangle 323">
              <a:extLst>
                <a:ext uri="{FF2B5EF4-FFF2-40B4-BE49-F238E27FC236}">
                  <a16:creationId xmlns:a16="http://schemas.microsoft.com/office/drawing/2014/main" id="{FC188A43-EE2F-060C-B790-88CDAB7555AF}"/>
                </a:ext>
              </a:extLst>
            </p:cNvPr>
            <p:cNvSpPr>
              <a:spLocks noChangeArrowheads="1"/>
            </p:cNvSpPr>
            <p:nvPr/>
          </p:nvSpPr>
          <p:spPr bwMode="auto">
            <a:xfrm>
              <a:off x="620" y="1784"/>
              <a:ext cx="267" cy="65"/>
            </a:xfrm>
            <a:prstGeom prst="rect">
              <a:avLst/>
            </a:prstGeom>
            <a:solidFill>
              <a:schemeClr val="hlink"/>
            </a:solidFill>
            <a:ln w="9525">
              <a:miter lim="800000"/>
              <a:headEnd/>
              <a:tailEnd/>
            </a:ln>
            <a:effectLst/>
            <a:scene3d>
              <a:camera prst="legacyObliqueTopRight"/>
              <a:lightRig rig="legacyFlat3" dir="l"/>
            </a:scene3d>
            <a:sp3d extrusionH="430200" prstMaterial="legacyMatte">
              <a:bevelT w="13500" h="13500" prst="angle"/>
              <a:bevelB w="13500" h="13500" prst="angle"/>
              <a:extrusionClr>
                <a:schemeClr val="hlink"/>
              </a:extrusionClr>
              <a:contourClr>
                <a:schemeClr val="hlink"/>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en-JO"/>
            </a:p>
          </p:txBody>
        </p:sp>
        <p:grpSp>
          <p:nvGrpSpPr>
            <p:cNvPr id="431428" name="Group 324">
              <a:extLst>
                <a:ext uri="{FF2B5EF4-FFF2-40B4-BE49-F238E27FC236}">
                  <a16:creationId xmlns:a16="http://schemas.microsoft.com/office/drawing/2014/main" id="{64B7B0AB-1D28-88B0-91AA-A90FFAE7D72C}"/>
                </a:ext>
              </a:extLst>
            </p:cNvPr>
            <p:cNvGrpSpPr>
              <a:grpSpLocks/>
            </p:cNvGrpSpPr>
            <p:nvPr/>
          </p:nvGrpSpPr>
          <p:grpSpPr bwMode="auto">
            <a:xfrm>
              <a:off x="764" y="1688"/>
              <a:ext cx="109" cy="91"/>
              <a:chOff x="576" y="3456"/>
              <a:chExt cx="288" cy="240"/>
            </a:xfrm>
          </p:grpSpPr>
          <p:sp>
            <p:nvSpPr>
              <p:cNvPr id="431429" name="Line 325">
                <a:extLst>
                  <a:ext uri="{FF2B5EF4-FFF2-40B4-BE49-F238E27FC236}">
                    <a16:creationId xmlns:a16="http://schemas.microsoft.com/office/drawing/2014/main" id="{F9C6EDFE-54A3-B7F1-27E5-DF166A8905AB}"/>
                  </a:ext>
                </a:extLst>
              </p:cNvPr>
              <p:cNvSpPr>
                <a:spLocks noChangeShapeType="1"/>
              </p:cNvSpPr>
              <p:nvPr/>
            </p:nvSpPr>
            <p:spPr bwMode="auto">
              <a:xfrm>
                <a:off x="624" y="3456"/>
                <a:ext cx="192" cy="24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JO"/>
              </a:p>
            </p:txBody>
          </p:sp>
          <p:sp>
            <p:nvSpPr>
              <p:cNvPr id="431430" name="Line 326">
                <a:extLst>
                  <a:ext uri="{FF2B5EF4-FFF2-40B4-BE49-F238E27FC236}">
                    <a16:creationId xmlns:a16="http://schemas.microsoft.com/office/drawing/2014/main" id="{48B6E86A-31F9-A61F-2B89-64CC5C06BF7D}"/>
                  </a:ext>
                </a:extLst>
              </p:cNvPr>
              <p:cNvSpPr>
                <a:spLocks noChangeShapeType="1"/>
              </p:cNvSpPr>
              <p:nvPr/>
            </p:nvSpPr>
            <p:spPr bwMode="auto">
              <a:xfrm flipH="1">
                <a:off x="576" y="3456"/>
                <a:ext cx="288" cy="24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JO"/>
              </a:p>
            </p:txBody>
          </p:sp>
        </p:grpSp>
      </p:grpSp>
      <p:grpSp>
        <p:nvGrpSpPr>
          <p:cNvPr id="431431" name="Group 327">
            <a:extLst>
              <a:ext uri="{FF2B5EF4-FFF2-40B4-BE49-F238E27FC236}">
                <a16:creationId xmlns:a16="http://schemas.microsoft.com/office/drawing/2014/main" id="{DD49519C-2E60-EB57-2ACF-D51E995624D9}"/>
              </a:ext>
            </a:extLst>
          </p:cNvPr>
          <p:cNvGrpSpPr>
            <a:grpSpLocks/>
          </p:cNvGrpSpPr>
          <p:nvPr/>
        </p:nvGrpSpPr>
        <p:grpSpPr bwMode="auto">
          <a:xfrm>
            <a:off x="3557588" y="4665663"/>
            <a:ext cx="195262" cy="420687"/>
            <a:chOff x="4180" y="783"/>
            <a:chExt cx="150" cy="307"/>
          </a:xfrm>
        </p:grpSpPr>
        <p:sp>
          <p:nvSpPr>
            <p:cNvPr id="431432" name="AutoShape 328">
              <a:extLst>
                <a:ext uri="{FF2B5EF4-FFF2-40B4-BE49-F238E27FC236}">
                  <a16:creationId xmlns:a16="http://schemas.microsoft.com/office/drawing/2014/main" id="{E7337984-1409-5D5B-8792-9193DB43A2BE}"/>
                </a:ext>
              </a:extLst>
            </p:cNvPr>
            <p:cNvSpPr>
              <a:spLocks noChangeArrowheads="1"/>
            </p:cNvSpPr>
            <p:nvPr/>
          </p:nvSpPr>
          <p:spPr bwMode="auto">
            <a:xfrm>
              <a:off x="4180" y="1019"/>
              <a:ext cx="150" cy="71"/>
            </a:xfrm>
            <a:prstGeom prst="parallelogram">
              <a:avLst>
                <a:gd name="adj" fmla="val 81387"/>
              </a:avLst>
            </a:prstGeom>
            <a:solidFill>
              <a:srgbClr val="33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33" name="Rectangle 329">
              <a:extLst>
                <a:ext uri="{FF2B5EF4-FFF2-40B4-BE49-F238E27FC236}">
                  <a16:creationId xmlns:a16="http://schemas.microsoft.com/office/drawing/2014/main" id="{464449E3-B5EB-A721-37EF-EB330D632707}"/>
                </a:ext>
              </a:extLst>
            </p:cNvPr>
            <p:cNvSpPr>
              <a:spLocks noChangeArrowheads="1"/>
            </p:cNvSpPr>
            <p:nvPr/>
          </p:nvSpPr>
          <p:spPr bwMode="auto">
            <a:xfrm>
              <a:off x="4256" y="785"/>
              <a:ext cx="69" cy="236"/>
            </a:xfrm>
            <a:prstGeom prst="rect">
              <a:avLst/>
            </a:prstGeom>
            <a:solidFill>
              <a:srgbClr val="33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34" name="Rectangle 330">
              <a:extLst>
                <a:ext uri="{FF2B5EF4-FFF2-40B4-BE49-F238E27FC236}">
                  <a16:creationId xmlns:a16="http://schemas.microsoft.com/office/drawing/2014/main" id="{C4DD31D5-268D-7FF1-5483-7A604D59A7F0}"/>
                </a:ext>
              </a:extLst>
            </p:cNvPr>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35" name="AutoShape 331">
              <a:extLst>
                <a:ext uri="{FF2B5EF4-FFF2-40B4-BE49-F238E27FC236}">
                  <a16:creationId xmlns:a16="http://schemas.microsoft.com/office/drawing/2014/main" id="{FC503B61-4F6B-6A21-3DB2-34F44E6E4690}"/>
                </a:ext>
              </a:extLst>
            </p:cNvPr>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36" name="Line 332">
              <a:extLst>
                <a:ext uri="{FF2B5EF4-FFF2-40B4-BE49-F238E27FC236}">
                  <a16:creationId xmlns:a16="http://schemas.microsoft.com/office/drawing/2014/main" id="{41718FFF-54FC-8B46-4390-FAC8B6B5D0CE}"/>
                </a:ext>
              </a:extLst>
            </p:cNvPr>
            <p:cNvSpPr>
              <a:spLocks noChangeShapeType="1"/>
            </p:cNvSpPr>
            <p:nvPr/>
          </p:nvSpPr>
          <p:spPr bwMode="auto">
            <a:xfrm>
              <a:off x="4330" y="788"/>
              <a:ext cx="0" cy="23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37" name="Line 333">
              <a:extLst>
                <a:ext uri="{FF2B5EF4-FFF2-40B4-BE49-F238E27FC236}">
                  <a16:creationId xmlns:a16="http://schemas.microsoft.com/office/drawing/2014/main" id="{AD7A9585-4EFC-7AA1-2F48-08D5B658ADE0}"/>
                </a:ext>
              </a:extLst>
            </p:cNvPr>
            <p:cNvSpPr>
              <a:spLocks noChangeShapeType="1"/>
            </p:cNvSpPr>
            <p:nvPr/>
          </p:nvSpPr>
          <p:spPr bwMode="auto">
            <a:xfrm flipH="1">
              <a:off x="4276" y="1019"/>
              <a:ext cx="54" cy="6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38" name="Rectangle 334">
              <a:extLst>
                <a:ext uri="{FF2B5EF4-FFF2-40B4-BE49-F238E27FC236}">
                  <a16:creationId xmlns:a16="http://schemas.microsoft.com/office/drawing/2014/main" id="{7D74A2EC-A582-F252-C33F-BF044ECA685E}"/>
                </a:ext>
              </a:extLst>
            </p:cNvPr>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39" name="Rectangle 335">
              <a:extLst>
                <a:ext uri="{FF2B5EF4-FFF2-40B4-BE49-F238E27FC236}">
                  <a16:creationId xmlns:a16="http://schemas.microsoft.com/office/drawing/2014/main" id="{5778F249-B3BD-6B8B-D35A-DC1672858C63}"/>
                </a:ext>
              </a:extLst>
            </p:cNvPr>
            <p:cNvSpPr>
              <a:spLocks noChangeArrowheads="1"/>
            </p:cNvSpPr>
            <p:nvPr/>
          </p:nvSpPr>
          <p:spPr bwMode="auto">
            <a:xfrm>
              <a:off x="4202" y="924"/>
              <a:ext cx="48" cy="4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grpSp>
        <p:nvGrpSpPr>
          <p:cNvPr id="431440" name="Group 336">
            <a:extLst>
              <a:ext uri="{FF2B5EF4-FFF2-40B4-BE49-F238E27FC236}">
                <a16:creationId xmlns:a16="http://schemas.microsoft.com/office/drawing/2014/main" id="{808E94EC-5C5D-37E2-34EA-71F8F60F391E}"/>
              </a:ext>
            </a:extLst>
          </p:cNvPr>
          <p:cNvGrpSpPr>
            <a:grpSpLocks/>
          </p:cNvGrpSpPr>
          <p:nvPr/>
        </p:nvGrpSpPr>
        <p:grpSpPr bwMode="auto">
          <a:xfrm>
            <a:off x="4649788" y="4718050"/>
            <a:ext cx="195262" cy="420688"/>
            <a:chOff x="4180" y="783"/>
            <a:chExt cx="150" cy="307"/>
          </a:xfrm>
        </p:grpSpPr>
        <p:sp>
          <p:nvSpPr>
            <p:cNvPr id="431441" name="AutoShape 337">
              <a:extLst>
                <a:ext uri="{FF2B5EF4-FFF2-40B4-BE49-F238E27FC236}">
                  <a16:creationId xmlns:a16="http://schemas.microsoft.com/office/drawing/2014/main" id="{B3082C50-32AC-FD72-7BAE-9B3835FD99DF}"/>
                </a:ext>
              </a:extLst>
            </p:cNvPr>
            <p:cNvSpPr>
              <a:spLocks noChangeArrowheads="1"/>
            </p:cNvSpPr>
            <p:nvPr/>
          </p:nvSpPr>
          <p:spPr bwMode="auto">
            <a:xfrm>
              <a:off x="4180" y="1019"/>
              <a:ext cx="150" cy="71"/>
            </a:xfrm>
            <a:prstGeom prst="parallelogram">
              <a:avLst>
                <a:gd name="adj" fmla="val 81387"/>
              </a:avLst>
            </a:prstGeom>
            <a:solidFill>
              <a:srgbClr val="33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42" name="Rectangle 338">
              <a:extLst>
                <a:ext uri="{FF2B5EF4-FFF2-40B4-BE49-F238E27FC236}">
                  <a16:creationId xmlns:a16="http://schemas.microsoft.com/office/drawing/2014/main" id="{690E4F67-59B0-0351-C337-AF1E03B0977E}"/>
                </a:ext>
              </a:extLst>
            </p:cNvPr>
            <p:cNvSpPr>
              <a:spLocks noChangeArrowheads="1"/>
            </p:cNvSpPr>
            <p:nvPr/>
          </p:nvSpPr>
          <p:spPr bwMode="auto">
            <a:xfrm>
              <a:off x="4256" y="785"/>
              <a:ext cx="69" cy="236"/>
            </a:xfrm>
            <a:prstGeom prst="rect">
              <a:avLst/>
            </a:prstGeom>
            <a:solidFill>
              <a:srgbClr val="33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43" name="Rectangle 339">
              <a:extLst>
                <a:ext uri="{FF2B5EF4-FFF2-40B4-BE49-F238E27FC236}">
                  <a16:creationId xmlns:a16="http://schemas.microsoft.com/office/drawing/2014/main" id="{48EBDC44-F7D9-CF4D-604D-4CE1DB84232D}"/>
                </a:ext>
              </a:extLst>
            </p:cNvPr>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44" name="AutoShape 340">
              <a:extLst>
                <a:ext uri="{FF2B5EF4-FFF2-40B4-BE49-F238E27FC236}">
                  <a16:creationId xmlns:a16="http://schemas.microsoft.com/office/drawing/2014/main" id="{C449332D-6FB2-DCDF-8CF0-6AE3E92E35AA}"/>
                </a:ext>
              </a:extLst>
            </p:cNvPr>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45" name="Line 341">
              <a:extLst>
                <a:ext uri="{FF2B5EF4-FFF2-40B4-BE49-F238E27FC236}">
                  <a16:creationId xmlns:a16="http://schemas.microsoft.com/office/drawing/2014/main" id="{B7561724-0FAA-2CDD-E073-2938D6CC7324}"/>
                </a:ext>
              </a:extLst>
            </p:cNvPr>
            <p:cNvSpPr>
              <a:spLocks noChangeShapeType="1"/>
            </p:cNvSpPr>
            <p:nvPr/>
          </p:nvSpPr>
          <p:spPr bwMode="auto">
            <a:xfrm>
              <a:off x="4330" y="788"/>
              <a:ext cx="0" cy="23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46" name="Line 342">
              <a:extLst>
                <a:ext uri="{FF2B5EF4-FFF2-40B4-BE49-F238E27FC236}">
                  <a16:creationId xmlns:a16="http://schemas.microsoft.com/office/drawing/2014/main" id="{34374887-7CCB-8B6B-87DC-A3E208333951}"/>
                </a:ext>
              </a:extLst>
            </p:cNvPr>
            <p:cNvSpPr>
              <a:spLocks noChangeShapeType="1"/>
            </p:cNvSpPr>
            <p:nvPr/>
          </p:nvSpPr>
          <p:spPr bwMode="auto">
            <a:xfrm flipH="1">
              <a:off x="4276" y="1019"/>
              <a:ext cx="54" cy="6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47" name="Rectangle 343">
              <a:extLst>
                <a:ext uri="{FF2B5EF4-FFF2-40B4-BE49-F238E27FC236}">
                  <a16:creationId xmlns:a16="http://schemas.microsoft.com/office/drawing/2014/main" id="{A72242B5-43DD-3CAB-5EAA-0D7EF2EB241C}"/>
                </a:ext>
              </a:extLst>
            </p:cNvPr>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48" name="Rectangle 344">
              <a:extLst>
                <a:ext uri="{FF2B5EF4-FFF2-40B4-BE49-F238E27FC236}">
                  <a16:creationId xmlns:a16="http://schemas.microsoft.com/office/drawing/2014/main" id="{B76CDA3E-8717-6878-A6FA-C000CDD84B5C}"/>
                </a:ext>
              </a:extLst>
            </p:cNvPr>
            <p:cNvSpPr>
              <a:spLocks noChangeArrowheads="1"/>
            </p:cNvSpPr>
            <p:nvPr/>
          </p:nvSpPr>
          <p:spPr bwMode="auto">
            <a:xfrm>
              <a:off x="4202" y="924"/>
              <a:ext cx="48" cy="4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grpSp>
        <p:nvGrpSpPr>
          <p:cNvPr id="431449" name="Group 345">
            <a:extLst>
              <a:ext uri="{FF2B5EF4-FFF2-40B4-BE49-F238E27FC236}">
                <a16:creationId xmlns:a16="http://schemas.microsoft.com/office/drawing/2014/main" id="{4C5ED4DB-3AFC-1646-0873-5AC59B2C04C1}"/>
              </a:ext>
            </a:extLst>
          </p:cNvPr>
          <p:cNvGrpSpPr>
            <a:grpSpLocks/>
          </p:cNvGrpSpPr>
          <p:nvPr/>
        </p:nvGrpSpPr>
        <p:grpSpPr bwMode="auto">
          <a:xfrm>
            <a:off x="4006850" y="5189538"/>
            <a:ext cx="195263" cy="420687"/>
            <a:chOff x="4180" y="783"/>
            <a:chExt cx="150" cy="307"/>
          </a:xfrm>
        </p:grpSpPr>
        <p:sp>
          <p:nvSpPr>
            <p:cNvPr id="431450" name="AutoShape 346">
              <a:extLst>
                <a:ext uri="{FF2B5EF4-FFF2-40B4-BE49-F238E27FC236}">
                  <a16:creationId xmlns:a16="http://schemas.microsoft.com/office/drawing/2014/main" id="{929E7A8B-14CD-2389-CECE-80356E73419C}"/>
                </a:ext>
              </a:extLst>
            </p:cNvPr>
            <p:cNvSpPr>
              <a:spLocks noChangeArrowheads="1"/>
            </p:cNvSpPr>
            <p:nvPr/>
          </p:nvSpPr>
          <p:spPr bwMode="auto">
            <a:xfrm>
              <a:off x="4180" y="1019"/>
              <a:ext cx="150" cy="71"/>
            </a:xfrm>
            <a:prstGeom prst="parallelogram">
              <a:avLst>
                <a:gd name="adj" fmla="val 81387"/>
              </a:avLst>
            </a:prstGeom>
            <a:solidFill>
              <a:srgbClr val="33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51" name="Rectangle 347">
              <a:extLst>
                <a:ext uri="{FF2B5EF4-FFF2-40B4-BE49-F238E27FC236}">
                  <a16:creationId xmlns:a16="http://schemas.microsoft.com/office/drawing/2014/main" id="{7B936F90-94AC-CB4F-DECF-BCDC956DB598}"/>
                </a:ext>
              </a:extLst>
            </p:cNvPr>
            <p:cNvSpPr>
              <a:spLocks noChangeArrowheads="1"/>
            </p:cNvSpPr>
            <p:nvPr/>
          </p:nvSpPr>
          <p:spPr bwMode="auto">
            <a:xfrm>
              <a:off x="4256" y="785"/>
              <a:ext cx="69" cy="236"/>
            </a:xfrm>
            <a:prstGeom prst="rect">
              <a:avLst/>
            </a:prstGeom>
            <a:solidFill>
              <a:srgbClr val="33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52" name="Rectangle 348">
              <a:extLst>
                <a:ext uri="{FF2B5EF4-FFF2-40B4-BE49-F238E27FC236}">
                  <a16:creationId xmlns:a16="http://schemas.microsoft.com/office/drawing/2014/main" id="{C266CA52-837F-C778-494D-DF0ADA31F11B}"/>
                </a:ext>
              </a:extLst>
            </p:cNvPr>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53" name="AutoShape 349">
              <a:extLst>
                <a:ext uri="{FF2B5EF4-FFF2-40B4-BE49-F238E27FC236}">
                  <a16:creationId xmlns:a16="http://schemas.microsoft.com/office/drawing/2014/main" id="{32FBCDA3-F305-F079-21B8-0524953D2DA4}"/>
                </a:ext>
              </a:extLst>
            </p:cNvPr>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54" name="Line 350">
              <a:extLst>
                <a:ext uri="{FF2B5EF4-FFF2-40B4-BE49-F238E27FC236}">
                  <a16:creationId xmlns:a16="http://schemas.microsoft.com/office/drawing/2014/main" id="{89688982-1EB2-F81C-C395-E6189F56A62D}"/>
                </a:ext>
              </a:extLst>
            </p:cNvPr>
            <p:cNvSpPr>
              <a:spLocks noChangeShapeType="1"/>
            </p:cNvSpPr>
            <p:nvPr/>
          </p:nvSpPr>
          <p:spPr bwMode="auto">
            <a:xfrm>
              <a:off x="4330" y="788"/>
              <a:ext cx="0" cy="23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55" name="Line 351">
              <a:extLst>
                <a:ext uri="{FF2B5EF4-FFF2-40B4-BE49-F238E27FC236}">
                  <a16:creationId xmlns:a16="http://schemas.microsoft.com/office/drawing/2014/main" id="{9A4EC379-BD80-E412-DB35-D33BEE0B2A06}"/>
                </a:ext>
              </a:extLst>
            </p:cNvPr>
            <p:cNvSpPr>
              <a:spLocks noChangeShapeType="1"/>
            </p:cNvSpPr>
            <p:nvPr/>
          </p:nvSpPr>
          <p:spPr bwMode="auto">
            <a:xfrm flipH="1">
              <a:off x="4276" y="1019"/>
              <a:ext cx="54" cy="6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56" name="Rectangle 352">
              <a:extLst>
                <a:ext uri="{FF2B5EF4-FFF2-40B4-BE49-F238E27FC236}">
                  <a16:creationId xmlns:a16="http://schemas.microsoft.com/office/drawing/2014/main" id="{6AAB34E3-B36E-B02E-BF79-84E5778A57E3}"/>
                </a:ext>
              </a:extLst>
            </p:cNvPr>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57" name="Rectangle 353">
              <a:extLst>
                <a:ext uri="{FF2B5EF4-FFF2-40B4-BE49-F238E27FC236}">
                  <a16:creationId xmlns:a16="http://schemas.microsoft.com/office/drawing/2014/main" id="{DF734521-6245-22D0-43C1-620C9C351BB5}"/>
                </a:ext>
              </a:extLst>
            </p:cNvPr>
            <p:cNvSpPr>
              <a:spLocks noChangeArrowheads="1"/>
            </p:cNvSpPr>
            <p:nvPr/>
          </p:nvSpPr>
          <p:spPr bwMode="auto">
            <a:xfrm>
              <a:off x="4202" y="924"/>
              <a:ext cx="48" cy="4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sp>
        <p:nvSpPr>
          <p:cNvPr id="431458" name="Line 354">
            <a:extLst>
              <a:ext uri="{FF2B5EF4-FFF2-40B4-BE49-F238E27FC236}">
                <a16:creationId xmlns:a16="http://schemas.microsoft.com/office/drawing/2014/main" id="{66FFC0F3-6323-5F8E-39B1-13500DF06728}"/>
              </a:ext>
            </a:extLst>
          </p:cNvPr>
          <p:cNvSpPr>
            <a:spLocks noChangeShapeType="1"/>
          </p:cNvSpPr>
          <p:nvPr/>
        </p:nvSpPr>
        <p:spPr bwMode="auto">
          <a:xfrm flipH="1">
            <a:off x="3752850" y="4740275"/>
            <a:ext cx="296863" cy="1492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1459" name="Line 355">
            <a:extLst>
              <a:ext uri="{FF2B5EF4-FFF2-40B4-BE49-F238E27FC236}">
                <a16:creationId xmlns:a16="http://schemas.microsoft.com/office/drawing/2014/main" id="{6A6F9013-35A9-232B-19F4-BED4C46DFEAA}"/>
              </a:ext>
            </a:extLst>
          </p:cNvPr>
          <p:cNvSpPr>
            <a:spLocks noChangeShapeType="1"/>
          </p:cNvSpPr>
          <p:nvPr/>
        </p:nvSpPr>
        <p:spPr bwMode="auto">
          <a:xfrm flipH="1">
            <a:off x="4137025" y="4740275"/>
            <a:ext cx="61913" cy="4460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1460" name="Line 356">
            <a:extLst>
              <a:ext uri="{FF2B5EF4-FFF2-40B4-BE49-F238E27FC236}">
                <a16:creationId xmlns:a16="http://schemas.microsoft.com/office/drawing/2014/main" id="{D5652B3B-5B02-EEAF-E9CD-50695893929A}"/>
              </a:ext>
            </a:extLst>
          </p:cNvPr>
          <p:cNvSpPr>
            <a:spLocks noChangeShapeType="1"/>
          </p:cNvSpPr>
          <p:nvPr/>
        </p:nvSpPr>
        <p:spPr bwMode="auto">
          <a:xfrm>
            <a:off x="4506913" y="4679950"/>
            <a:ext cx="136525" cy="1714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1461" name="Text Box 357">
            <a:extLst>
              <a:ext uri="{FF2B5EF4-FFF2-40B4-BE49-F238E27FC236}">
                <a16:creationId xmlns:a16="http://schemas.microsoft.com/office/drawing/2014/main" id="{36F1C855-E525-44A5-66A7-1E3A3E2F62F4}"/>
              </a:ext>
            </a:extLst>
          </p:cNvPr>
          <p:cNvSpPr txBox="1">
            <a:spLocks noChangeArrowheads="1"/>
          </p:cNvSpPr>
          <p:nvPr/>
        </p:nvSpPr>
        <p:spPr bwMode="auto">
          <a:xfrm>
            <a:off x="2968625" y="4810125"/>
            <a:ext cx="8001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1600">
                <a:latin typeface="Comic Sans MS" panose="030F0902030302020204" pitchFamily="66" charset="0"/>
              </a:rPr>
              <a:t>Web</a:t>
            </a:r>
          </a:p>
          <a:p>
            <a:pPr algn="l"/>
            <a:r>
              <a:rPr lang="en-US" altLang="en-JO" sz="1600">
                <a:latin typeface="Comic Sans MS" panose="030F0902030302020204" pitchFamily="66" charset="0"/>
              </a:rPr>
              <a:t>server</a:t>
            </a:r>
          </a:p>
        </p:txBody>
      </p:sp>
      <p:sp>
        <p:nvSpPr>
          <p:cNvPr id="431462" name="Text Box 358">
            <a:extLst>
              <a:ext uri="{FF2B5EF4-FFF2-40B4-BE49-F238E27FC236}">
                <a16:creationId xmlns:a16="http://schemas.microsoft.com/office/drawing/2014/main" id="{6C46F004-E407-384A-C746-D47B7E6C0BC6}"/>
              </a:ext>
            </a:extLst>
          </p:cNvPr>
          <p:cNvSpPr txBox="1">
            <a:spLocks noChangeArrowheads="1"/>
          </p:cNvSpPr>
          <p:nvPr/>
        </p:nvSpPr>
        <p:spPr bwMode="auto">
          <a:xfrm>
            <a:off x="3467100" y="5372100"/>
            <a:ext cx="8001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1600">
                <a:latin typeface="Comic Sans MS" panose="030F0902030302020204" pitchFamily="66" charset="0"/>
              </a:rPr>
              <a:t>FTP</a:t>
            </a:r>
          </a:p>
          <a:p>
            <a:pPr algn="l"/>
            <a:r>
              <a:rPr lang="en-US" altLang="en-JO" sz="1600">
                <a:latin typeface="Comic Sans MS" panose="030F0902030302020204" pitchFamily="66" charset="0"/>
              </a:rPr>
              <a:t>server</a:t>
            </a:r>
          </a:p>
        </p:txBody>
      </p:sp>
      <p:sp>
        <p:nvSpPr>
          <p:cNvPr id="431463" name="Text Box 359">
            <a:extLst>
              <a:ext uri="{FF2B5EF4-FFF2-40B4-BE49-F238E27FC236}">
                <a16:creationId xmlns:a16="http://schemas.microsoft.com/office/drawing/2014/main" id="{A45340C5-C89A-FC8D-6F76-253CC55EA7BA}"/>
              </a:ext>
            </a:extLst>
          </p:cNvPr>
          <p:cNvSpPr txBox="1">
            <a:spLocks noChangeArrowheads="1"/>
          </p:cNvSpPr>
          <p:nvPr/>
        </p:nvSpPr>
        <p:spPr bwMode="auto">
          <a:xfrm>
            <a:off x="4397375" y="5091113"/>
            <a:ext cx="8001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1600">
                <a:latin typeface="Comic Sans MS" panose="030F0902030302020204" pitchFamily="66" charset="0"/>
              </a:rPr>
              <a:t>DNS</a:t>
            </a:r>
          </a:p>
          <a:p>
            <a:pPr algn="l"/>
            <a:r>
              <a:rPr lang="en-US" altLang="en-JO" sz="1600">
                <a:latin typeface="Comic Sans MS" panose="030F0902030302020204" pitchFamily="66" charset="0"/>
              </a:rPr>
              <a:t>server</a:t>
            </a:r>
          </a:p>
        </p:txBody>
      </p:sp>
      <p:sp>
        <p:nvSpPr>
          <p:cNvPr id="431464" name="Text Box 360">
            <a:extLst>
              <a:ext uri="{FF2B5EF4-FFF2-40B4-BE49-F238E27FC236}">
                <a16:creationId xmlns:a16="http://schemas.microsoft.com/office/drawing/2014/main" id="{840EEDE5-220B-3F9D-33AC-5E7A1065B7AB}"/>
              </a:ext>
            </a:extLst>
          </p:cNvPr>
          <p:cNvSpPr txBox="1">
            <a:spLocks noChangeArrowheads="1"/>
          </p:cNvSpPr>
          <p:nvPr/>
        </p:nvSpPr>
        <p:spPr bwMode="auto">
          <a:xfrm>
            <a:off x="2913063" y="3168650"/>
            <a:ext cx="1192212"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1600">
                <a:latin typeface="Comic Sans MS" panose="030F0902030302020204" pitchFamily="66" charset="0"/>
              </a:rPr>
              <a:t>application</a:t>
            </a:r>
          </a:p>
          <a:p>
            <a:pPr algn="l"/>
            <a:r>
              <a:rPr lang="en-US" altLang="en-JO" sz="1600">
                <a:latin typeface="Comic Sans MS" panose="030F0902030302020204" pitchFamily="66" charset="0"/>
              </a:rPr>
              <a:t>gateway</a:t>
            </a:r>
          </a:p>
        </p:txBody>
      </p:sp>
      <p:grpSp>
        <p:nvGrpSpPr>
          <p:cNvPr id="431465" name="Group 361">
            <a:extLst>
              <a:ext uri="{FF2B5EF4-FFF2-40B4-BE49-F238E27FC236}">
                <a16:creationId xmlns:a16="http://schemas.microsoft.com/office/drawing/2014/main" id="{684E26AA-E564-EB35-B491-56BA4F429270}"/>
              </a:ext>
            </a:extLst>
          </p:cNvPr>
          <p:cNvGrpSpPr>
            <a:grpSpLocks/>
          </p:cNvGrpSpPr>
          <p:nvPr/>
        </p:nvGrpSpPr>
        <p:grpSpPr bwMode="auto">
          <a:xfrm>
            <a:off x="3908425" y="3779838"/>
            <a:ext cx="569913" cy="285750"/>
            <a:chOff x="533" y="321"/>
            <a:chExt cx="359" cy="180"/>
          </a:xfrm>
        </p:grpSpPr>
        <p:grpSp>
          <p:nvGrpSpPr>
            <p:cNvPr id="431466" name="Group 362">
              <a:extLst>
                <a:ext uri="{FF2B5EF4-FFF2-40B4-BE49-F238E27FC236}">
                  <a16:creationId xmlns:a16="http://schemas.microsoft.com/office/drawing/2014/main" id="{0B567DE4-758B-1937-841D-CD2D36B9209F}"/>
                </a:ext>
              </a:extLst>
            </p:cNvPr>
            <p:cNvGrpSpPr>
              <a:grpSpLocks/>
            </p:cNvGrpSpPr>
            <p:nvPr/>
          </p:nvGrpSpPr>
          <p:grpSpPr bwMode="auto">
            <a:xfrm>
              <a:off x="533" y="321"/>
              <a:ext cx="359" cy="180"/>
              <a:chOff x="1009" y="655"/>
              <a:chExt cx="359" cy="180"/>
            </a:xfrm>
          </p:grpSpPr>
          <p:sp>
            <p:nvSpPr>
              <p:cNvPr id="431467" name="Oval 363">
                <a:extLst>
                  <a:ext uri="{FF2B5EF4-FFF2-40B4-BE49-F238E27FC236}">
                    <a16:creationId xmlns:a16="http://schemas.microsoft.com/office/drawing/2014/main" id="{730EEB57-2F95-497C-E33E-9A238FB5296D}"/>
                  </a:ext>
                </a:extLst>
              </p:cNvPr>
              <p:cNvSpPr>
                <a:spLocks noChangeArrowheads="1"/>
              </p:cNvSpPr>
              <p:nvPr/>
            </p:nvSpPr>
            <p:spPr bwMode="auto">
              <a:xfrm>
                <a:off x="1012" y="735"/>
                <a:ext cx="356" cy="100"/>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68" name="Line 364">
                <a:extLst>
                  <a:ext uri="{FF2B5EF4-FFF2-40B4-BE49-F238E27FC236}">
                    <a16:creationId xmlns:a16="http://schemas.microsoft.com/office/drawing/2014/main" id="{EF52ADF4-6AA8-1B9B-5130-F35E2A1A36BF}"/>
                  </a:ext>
                </a:extLst>
              </p:cNvPr>
              <p:cNvSpPr>
                <a:spLocks noChangeShapeType="1"/>
              </p:cNvSpPr>
              <p:nvPr/>
            </p:nvSpPr>
            <p:spPr bwMode="auto">
              <a:xfrm>
                <a:off x="1012" y="727"/>
                <a:ext cx="0" cy="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69" name="Line 365">
                <a:extLst>
                  <a:ext uri="{FF2B5EF4-FFF2-40B4-BE49-F238E27FC236}">
                    <a16:creationId xmlns:a16="http://schemas.microsoft.com/office/drawing/2014/main" id="{777573E9-2DD2-6549-B3A4-CD7DA52A533E}"/>
                  </a:ext>
                </a:extLst>
              </p:cNvPr>
              <p:cNvSpPr>
                <a:spLocks noChangeShapeType="1"/>
              </p:cNvSpPr>
              <p:nvPr/>
            </p:nvSpPr>
            <p:spPr bwMode="auto">
              <a:xfrm>
                <a:off x="1368" y="727"/>
                <a:ext cx="0" cy="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70" name="Rectangle 366">
                <a:extLst>
                  <a:ext uri="{FF2B5EF4-FFF2-40B4-BE49-F238E27FC236}">
                    <a16:creationId xmlns:a16="http://schemas.microsoft.com/office/drawing/2014/main" id="{86CE7AC1-F5C8-2C0E-7467-1BE76D61A834}"/>
                  </a:ext>
                </a:extLst>
              </p:cNvPr>
              <p:cNvSpPr>
                <a:spLocks noChangeArrowheads="1"/>
              </p:cNvSpPr>
              <p:nvPr/>
            </p:nvSpPr>
            <p:spPr bwMode="auto">
              <a:xfrm>
                <a:off x="1012" y="727"/>
                <a:ext cx="353" cy="61"/>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ltLang="en-JO"/>
              </a:p>
            </p:txBody>
          </p:sp>
          <p:sp>
            <p:nvSpPr>
              <p:cNvPr id="431471" name="Oval 367">
                <a:extLst>
                  <a:ext uri="{FF2B5EF4-FFF2-40B4-BE49-F238E27FC236}">
                    <a16:creationId xmlns:a16="http://schemas.microsoft.com/office/drawing/2014/main" id="{63AE8D23-CC02-C36B-BAD0-64310E8136B5}"/>
                  </a:ext>
                </a:extLst>
              </p:cNvPr>
              <p:cNvSpPr>
                <a:spLocks noChangeArrowheads="1"/>
              </p:cNvSpPr>
              <p:nvPr/>
            </p:nvSpPr>
            <p:spPr bwMode="auto">
              <a:xfrm>
                <a:off x="1009" y="655"/>
                <a:ext cx="356" cy="116"/>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nvGrpSpPr>
              <p:cNvPr id="431472" name="Group 368">
                <a:extLst>
                  <a:ext uri="{FF2B5EF4-FFF2-40B4-BE49-F238E27FC236}">
                    <a16:creationId xmlns:a16="http://schemas.microsoft.com/office/drawing/2014/main" id="{1282BA05-8E7A-D444-ACB6-0A75DF9C2E18}"/>
                  </a:ext>
                </a:extLst>
              </p:cNvPr>
              <p:cNvGrpSpPr>
                <a:grpSpLocks/>
              </p:cNvGrpSpPr>
              <p:nvPr/>
            </p:nvGrpSpPr>
            <p:grpSpPr bwMode="auto">
              <a:xfrm>
                <a:off x="1095" y="681"/>
                <a:ext cx="176" cy="68"/>
                <a:chOff x="2848" y="848"/>
                <a:chExt cx="140" cy="98"/>
              </a:xfrm>
            </p:grpSpPr>
            <p:sp>
              <p:nvSpPr>
                <p:cNvPr id="431473" name="Line 369">
                  <a:extLst>
                    <a:ext uri="{FF2B5EF4-FFF2-40B4-BE49-F238E27FC236}">
                      <a16:creationId xmlns:a16="http://schemas.microsoft.com/office/drawing/2014/main" id="{69D231AF-A97C-B57A-3644-D72E8CD9717C}"/>
                    </a:ext>
                  </a:extLst>
                </p:cNvPr>
                <p:cNvSpPr>
                  <a:spLocks noChangeShapeType="1"/>
                </p:cNvSpPr>
                <p:nvPr/>
              </p:nvSpPr>
              <p:spPr bwMode="auto">
                <a:xfrm flipV="1">
                  <a:off x="2848" y="848"/>
                  <a:ext cx="50" cy="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74" name="Line 370">
                  <a:extLst>
                    <a:ext uri="{FF2B5EF4-FFF2-40B4-BE49-F238E27FC236}">
                      <a16:creationId xmlns:a16="http://schemas.microsoft.com/office/drawing/2014/main" id="{278C1C12-0EB0-7DC0-E797-BFD132339B7C}"/>
                    </a:ext>
                  </a:extLst>
                </p:cNvPr>
                <p:cNvSpPr>
                  <a:spLocks noChangeShapeType="1"/>
                </p:cNvSpPr>
                <p:nvPr/>
              </p:nvSpPr>
              <p:spPr bwMode="auto">
                <a:xfrm>
                  <a:off x="2944" y="946"/>
                  <a:ext cx="4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75" name="Line 371">
                  <a:extLst>
                    <a:ext uri="{FF2B5EF4-FFF2-40B4-BE49-F238E27FC236}">
                      <a16:creationId xmlns:a16="http://schemas.microsoft.com/office/drawing/2014/main" id="{52E9C9ED-8E07-BB42-8688-149048CAF630}"/>
                    </a:ext>
                  </a:extLst>
                </p:cNvPr>
                <p:cNvSpPr>
                  <a:spLocks noChangeShapeType="1"/>
                </p:cNvSpPr>
                <p:nvPr/>
              </p:nvSpPr>
              <p:spPr bwMode="auto">
                <a:xfrm>
                  <a:off x="2894" y="850"/>
                  <a:ext cx="52" cy="9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grpSp>
            <p:nvGrpSpPr>
              <p:cNvPr id="431476" name="Group 372">
                <a:extLst>
                  <a:ext uri="{FF2B5EF4-FFF2-40B4-BE49-F238E27FC236}">
                    <a16:creationId xmlns:a16="http://schemas.microsoft.com/office/drawing/2014/main" id="{6C207E65-767C-0037-D5DC-8CAF775AD936}"/>
                  </a:ext>
                </a:extLst>
              </p:cNvPr>
              <p:cNvGrpSpPr>
                <a:grpSpLocks/>
              </p:cNvGrpSpPr>
              <p:nvPr/>
            </p:nvGrpSpPr>
            <p:grpSpPr bwMode="auto">
              <a:xfrm flipV="1">
                <a:off x="1095" y="680"/>
                <a:ext cx="176" cy="68"/>
                <a:chOff x="2848" y="848"/>
                <a:chExt cx="140" cy="98"/>
              </a:xfrm>
            </p:grpSpPr>
            <p:sp>
              <p:nvSpPr>
                <p:cNvPr id="431477" name="Line 373">
                  <a:extLst>
                    <a:ext uri="{FF2B5EF4-FFF2-40B4-BE49-F238E27FC236}">
                      <a16:creationId xmlns:a16="http://schemas.microsoft.com/office/drawing/2014/main" id="{F4963747-5100-210D-E914-FCAACBA161F1}"/>
                    </a:ext>
                  </a:extLst>
                </p:cNvPr>
                <p:cNvSpPr>
                  <a:spLocks noChangeShapeType="1"/>
                </p:cNvSpPr>
                <p:nvPr/>
              </p:nvSpPr>
              <p:spPr bwMode="auto">
                <a:xfrm flipV="1">
                  <a:off x="2848" y="848"/>
                  <a:ext cx="50" cy="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78" name="Line 374">
                  <a:extLst>
                    <a:ext uri="{FF2B5EF4-FFF2-40B4-BE49-F238E27FC236}">
                      <a16:creationId xmlns:a16="http://schemas.microsoft.com/office/drawing/2014/main" id="{85F90A11-EDB6-1F56-B45E-04A2CCE4C04A}"/>
                    </a:ext>
                  </a:extLst>
                </p:cNvPr>
                <p:cNvSpPr>
                  <a:spLocks noChangeShapeType="1"/>
                </p:cNvSpPr>
                <p:nvPr/>
              </p:nvSpPr>
              <p:spPr bwMode="auto">
                <a:xfrm>
                  <a:off x="2944" y="946"/>
                  <a:ext cx="4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79" name="Line 375">
                  <a:extLst>
                    <a:ext uri="{FF2B5EF4-FFF2-40B4-BE49-F238E27FC236}">
                      <a16:creationId xmlns:a16="http://schemas.microsoft.com/office/drawing/2014/main" id="{8EC1857D-3057-C937-2B2A-40C59E364880}"/>
                    </a:ext>
                  </a:extLst>
                </p:cNvPr>
                <p:cNvSpPr>
                  <a:spLocks noChangeShapeType="1"/>
                </p:cNvSpPr>
                <p:nvPr/>
              </p:nvSpPr>
              <p:spPr bwMode="auto">
                <a:xfrm>
                  <a:off x="2894" y="850"/>
                  <a:ext cx="52" cy="9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grpSp>
        <p:sp>
          <p:nvSpPr>
            <p:cNvPr id="431480" name="Line 376">
              <a:extLst>
                <a:ext uri="{FF2B5EF4-FFF2-40B4-BE49-F238E27FC236}">
                  <a16:creationId xmlns:a16="http://schemas.microsoft.com/office/drawing/2014/main" id="{8939CF24-3042-FFB7-3E09-3FBF37C84073}"/>
                </a:ext>
              </a:extLst>
            </p:cNvPr>
            <p:cNvSpPr>
              <a:spLocks noChangeShapeType="1"/>
            </p:cNvSpPr>
            <p:nvPr/>
          </p:nvSpPr>
          <p:spPr bwMode="auto">
            <a:xfrm>
              <a:off x="535" y="368"/>
              <a:ext cx="0" cy="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grpSp>
      <p:sp>
        <p:nvSpPr>
          <p:cNvPr id="431481" name="Line 377">
            <a:extLst>
              <a:ext uri="{FF2B5EF4-FFF2-40B4-BE49-F238E27FC236}">
                <a16:creationId xmlns:a16="http://schemas.microsoft.com/office/drawing/2014/main" id="{BE858E04-C99C-B6CB-7AD5-BAC448301EBD}"/>
              </a:ext>
            </a:extLst>
          </p:cNvPr>
          <p:cNvSpPr>
            <a:spLocks noChangeShapeType="1"/>
          </p:cNvSpPr>
          <p:nvPr/>
        </p:nvSpPr>
        <p:spPr bwMode="auto">
          <a:xfrm>
            <a:off x="5186363" y="3925888"/>
            <a:ext cx="2476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1482" name="Text Box 378">
            <a:extLst>
              <a:ext uri="{FF2B5EF4-FFF2-40B4-BE49-F238E27FC236}">
                <a16:creationId xmlns:a16="http://schemas.microsoft.com/office/drawing/2014/main" id="{9DECD4C3-CF78-FBBF-5700-9767A3969B20}"/>
              </a:ext>
            </a:extLst>
          </p:cNvPr>
          <p:cNvSpPr txBox="1">
            <a:spLocks noChangeArrowheads="1"/>
          </p:cNvSpPr>
          <p:nvPr/>
        </p:nvSpPr>
        <p:spPr bwMode="auto">
          <a:xfrm>
            <a:off x="6496050" y="3881438"/>
            <a:ext cx="1228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2000">
                <a:latin typeface="Comic Sans MS" panose="030F0902030302020204" pitchFamily="66" charset="0"/>
              </a:rPr>
              <a:t>Internet</a:t>
            </a:r>
          </a:p>
        </p:txBody>
      </p:sp>
      <p:sp>
        <p:nvSpPr>
          <p:cNvPr id="431483" name="Text Box 379">
            <a:extLst>
              <a:ext uri="{FF2B5EF4-FFF2-40B4-BE49-F238E27FC236}">
                <a16:creationId xmlns:a16="http://schemas.microsoft.com/office/drawing/2014/main" id="{4BBA8D6F-7302-7CF9-D9E6-1D80D6B8A451}"/>
              </a:ext>
            </a:extLst>
          </p:cNvPr>
          <p:cNvSpPr txBox="1">
            <a:spLocks noChangeArrowheads="1"/>
          </p:cNvSpPr>
          <p:nvPr/>
        </p:nvSpPr>
        <p:spPr bwMode="auto">
          <a:xfrm>
            <a:off x="4767263" y="5661025"/>
            <a:ext cx="182721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2000">
                <a:latin typeface="Comic Sans MS" panose="030F0902030302020204" pitchFamily="66" charset="0"/>
              </a:rPr>
              <a:t>demilitarized </a:t>
            </a:r>
          </a:p>
          <a:p>
            <a:pPr algn="l"/>
            <a:r>
              <a:rPr lang="en-US" altLang="en-JO" sz="2000">
                <a:latin typeface="Comic Sans MS" panose="030F0902030302020204" pitchFamily="66" charset="0"/>
              </a:rPr>
              <a:t>zone</a:t>
            </a:r>
          </a:p>
        </p:txBody>
      </p:sp>
      <p:sp>
        <p:nvSpPr>
          <p:cNvPr id="431484" name="Text Box 380">
            <a:extLst>
              <a:ext uri="{FF2B5EF4-FFF2-40B4-BE49-F238E27FC236}">
                <a16:creationId xmlns:a16="http://schemas.microsoft.com/office/drawing/2014/main" id="{80789A22-A9BE-021D-EEF2-21969569E0D6}"/>
              </a:ext>
            </a:extLst>
          </p:cNvPr>
          <p:cNvSpPr txBox="1">
            <a:spLocks noChangeArrowheads="1"/>
          </p:cNvSpPr>
          <p:nvPr/>
        </p:nvSpPr>
        <p:spPr bwMode="auto">
          <a:xfrm>
            <a:off x="360363" y="4354513"/>
            <a:ext cx="114141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2000">
                <a:latin typeface="Comic Sans MS" panose="030F0902030302020204" pitchFamily="66" charset="0"/>
              </a:rPr>
              <a:t>internal</a:t>
            </a:r>
          </a:p>
          <a:p>
            <a:pPr algn="l"/>
            <a:r>
              <a:rPr lang="en-US" altLang="en-JO" sz="2000">
                <a:latin typeface="Comic Sans MS" panose="030F0902030302020204" pitchFamily="66" charset="0"/>
              </a:rPr>
              <a:t>network</a:t>
            </a:r>
          </a:p>
        </p:txBody>
      </p:sp>
      <p:sp>
        <p:nvSpPr>
          <p:cNvPr id="431485" name="Text Box 381">
            <a:extLst>
              <a:ext uri="{FF2B5EF4-FFF2-40B4-BE49-F238E27FC236}">
                <a16:creationId xmlns:a16="http://schemas.microsoft.com/office/drawing/2014/main" id="{D13F7958-3C96-DE41-58CF-DC4D1667CFB1}"/>
              </a:ext>
            </a:extLst>
          </p:cNvPr>
          <p:cNvSpPr txBox="1">
            <a:spLocks noChangeArrowheads="1"/>
          </p:cNvSpPr>
          <p:nvPr/>
        </p:nvSpPr>
        <p:spPr bwMode="auto">
          <a:xfrm>
            <a:off x="4511675" y="3214688"/>
            <a:ext cx="909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1600">
                <a:latin typeface="Comic Sans MS" panose="030F0902030302020204" pitchFamily="66" charset="0"/>
              </a:rPr>
              <a:t>firewall</a:t>
            </a:r>
          </a:p>
        </p:txBody>
      </p:sp>
      <p:sp>
        <p:nvSpPr>
          <p:cNvPr id="431486" name="Oval 382">
            <a:extLst>
              <a:ext uri="{FF2B5EF4-FFF2-40B4-BE49-F238E27FC236}">
                <a16:creationId xmlns:a16="http://schemas.microsoft.com/office/drawing/2014/main" id="{6B6759BB-04D0-FC7C-0686-ED01EC63A798}"/>
              </a:ext>
            </a:extLst>
          </p:cNvPr>
          <p:cNvSpPr>
            <a:spLocks noChangeArrowheads="1"/>
          </p:cNvSpPr>
          <p:nvPr/>
        </p:nvSpPr>
        <p:spPr bwMode="auto">
          <a:xfrm>
            <a:off x="1887538" y="3640138"/>
            <a:ext cx="134937" cy="134937"/>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87" name="Oval 383">
            <a:extLst>
              <a:ext uri="{FF2B5EF4-FFF2-40B4-BE49-F238E27FC236}">
                <a16:creationId xmlns:a16="http://schemas.microsoft.com/office/drawing/2014/main" id="{1CD70125-1B0A-4A9E-419F-F93951AE50AE}"/>
              </a:ext>
            </a:extLst>
          </p:cNvPr>
          <p:cNvSpPr>
            <a:spLocks noChangeArrowheads="1"/>
          </p:cNvSpPr>
          <p:nvPr/>
        </p:nvSpPr>
        <p:spPr bwMode="auto">
          <a:xfrm>
            <a:off x="2806700" y="3868738"/>
            <a:ext cx="134938" cy="134937"/>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88" name="Oval 384">
            <a:extLst>
              <a:ext uri="{FF2B5EF4-FFF2-40B4-BE49-F238E27FC236}">
                <a16:creationId xmlns:a16="http://schemas.microsoft.com/office/drawing/2014/main" id="{F55C8E2E-B075-4EE2-BF36-8FFC0CAD0F38}"/>
              </a:ext>
            </a:extLst>
          </p:cNvPr>
          <p:cNvSpPr>
            <a:spLocks noChangeArrowheads="1"/>
          </p:cNvSpPr>
          <p:nvPr/>
        </p:nvSpPr>
        <p:spPr bwMode="auto">
          <a:xfrm>
            <a:off x="4143375" y="4229100"/>
            <a:ext cx="134938" cy="13493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431489" name="Text Box 385">
            <a:extLst>
              <a:ext uri="{FF2B5EF4-FFF2-40B4-BE49-F238E27FC236}">
                <a16:creationId xmlns:a16="http://schemas.microsoft.com/office/drawing/2014/main" id="{53C55588-BD9B-D41D-D5D7-A51C0C3754AE}"/>
              </a:ext>
            </a:extLst>
          </p:cNvPr>
          <p:cNvSpPr txBox="1">
            <a:spLocks noChangeArrowheads="1"/>
          </p:cNvSpPr>
          <p:nvPr/>
        </p:nvSpPr>
        <p:spPr bwMode="auto">
          <a:xfrm>
            <a:off x="1677988" y="4953000"/>
            <a:ext cx="99218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JO" sz="1800">
                <a:latin typeface="Comic Sans MS" panose="030F0902030302020204" pitchFamily="66" charset="0"/>
              </a:rPr>
              <a:t>IDS </a:t>
            </a:r>
          </a:p>
          <a:p>
            <a:pPr algn="l"/>
            <a:r>
              <a:rPr lang="en-US" altLang="en-JO" sz="1800">
                <a:latin typeface="Comic Sans MS" panose="030F0902030302020204" pitchFamily="66" charset="0"/>
              </a:rPr>
              <a:t>sensors</a:t>
            </a:r>
          </a:p>
        </p:txBody>
      </p:sp>
      <p:sp>
        <p:nvSpPr>
          <p:cNvPr id="431491" name="Line 387">
            <a:extLst>
              <a:ext uri="{FF2B5EF4-FFF2-40B4-BE49-F238E27FC236}">
                <a16:creationId xmlns:a16="http://schemas.microsoft.com/office/drawing/2014/main" id="{6CC72DC9-B179-AB80-B40C-5BDBEEE3FFA8}"/>
              </a:ext>
            </a:extLst>
          </p:cNvPr>
          <p:cNvSpPr>
            <a:spLocks noChangeShapeType="1"/>
          </p:cNvSpPr>
          <p:nvPr/>
        </p:nvSpPr>
        <p:spPr bwMode="auto">
          <a:xfrm flipH="1" flipV="1">
            <a:off x="1962150" y="3825875"/>
            <a:ext cx="227013" cy="11398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1492" name="Line 388">
            <a:extLst>
              <a:ext uri="{FF2B5EF4-FFF2-40B4-BE49-F238E27FC236}">
                <a16:creationId xmlns:a16="http://schemas.microsoft.com/office/drawing/2014/main" id="{37F59C5D-E42B-DCF9-02AE-FE910BDDB286}"/>
              </a:ext>
            </a:extLst>
          </p:cNvPr>
          <p:cNvSpPr>
            <a:spLocks noChangeShapeType="1"/>
          </p:cNvSpPr>
          <p:nvPr/>
        </p:nvSpPr>
        <p:spPr bwMode="auto">
          <a:xfrm flipV="1">
            <a:off x="2363788" y="4064000"/>
            <a:ext cx="438150" cy="9159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1493" name="Line 389">
            <a:extLst>
              <a:ext uri="{FF2B5EF4-FFF2-40B4-BE49-F238E27FC236}">
                <a16:creationId xmlns:a16="http://schemas.microsoft.com/office/drawing/2014/main" id="{511ECF7E-0F15-5152-7361-6FABEC5F15E1}"/>
              </a:ext>
            </a:extLst>
          </p:cNvPr>
          <p:cNvSpPr>
            <a:spLocks noChangeShapeType="1"/>
          </p:cNvSpPr>
          <p:nvPr/>
        </p:nvSpPr>
        <p:spPr bwMode="auto">
          <a:xfrm flipV="1">
            <a:off x="2425700" y="4429125"/>
            <a:ext cx="1490663" cy="6127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431495" name="Rectangle 391">
            <a:extLst>
              <a:ext uri="{FF2B5EF4-FFF2-40B4-BE49-F238E27FC236}">
                <a16:creationId xmlns:a16="http://schemas.microsoft.com/office/drawing/2014/main" id="{D89990BE-4606-FB58-B752-C4588BA191A5}"/>
              </a:ext>
            </a:extLst>
          </p:cNvPr>
          <p:cNvSpPr>
            <a:spLocks noGrp="1" noChangeArrowheads="1"/>
          </p:cNvSpPr>
          <p:nvPr>
            <p:ph type="title"/>
          </p:nvPr>
        </p:nvSpPr>
        <p:spPr>
          <a:noFill/>
          <a:ln/>
        </p:spPr>
        <p:txBody>
          <a:bodyPr/>
          <a:lstStyle/>
          <a:p>
            <a:r>
              <a:rPr lang="en-US" altLang="en-JO"/>
              <a:t>Intrusion detection systems</a:t>
            </a:r>
          </a:p>
        </p:txBody>
      </p:sp>
      <p:sp>
        <p:nvSpPr>
          <p:cNvPr id="431496" name="Rectangle 392">
            <a:extLst>
              <a:ext uri="{FF2B5EF4-FFF2-40B4-BE49-F238E27FC236}">
                <a16:creationId xmlns:a16="http://schemas.microsoft.com/office/drawing/2014/main" id="{922406E3-3701-513B-CA4F-03EB486CCF2D}"/>
              </a:ext>
            </a:extLst>
          </p:cNvPr>
          <p:cNvSpPr>
            <a:spLocks noGrp="1" noChangeArrowheads="1"/>
          </p:cNvSpPr>
          <p:nvPr>
            <p:ph type="body" idx="1"/>
          </p:nvPr>
        </p:nvSpPr>
        <p:spPr>
          <a:xfrm>
            <a:off x="522288" y="1470025"/>
            <a:ext cx="7772400" cy="1130300"/>
          </a:xfrm>
        </p:spPr>
        <p:txBody>
          <a:bodyPr/>
          <a:lstStyle/>
          <a:p>
            <a:r>
              <a:rPr lang="en-US" altLang="en-JO"/>
              <a:t>multiple IDSs: different types of checking at different locations</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AF279D59-3AFC-BDB8-DA73-CB8D5BFB6A9E}"/>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2B1C9678-2C06-8F70-2BAC-8C22568E40FB}"/>
              </a:ext>
            </a:extLst>
          </p:cNvPr>
          <p:cNvSpPr>
            <a:spLocks noGrp="1"/>
          </p:cNvSpPr>
          <p:nvPr>
            <p:ph type="sldNum" sz="quarter" idx="12"/>
          </p:nvPr>
        </p:nvSpPr>
        <p:spPr/>
        <p:txBody>
          <a:bodyPr/>
          <a:lstStyle/>
          <a:p>
            <a:r>
              <a:rPr lang="en-US" altLang="en-JO"/>
              <a:t>8-</a:t>
            </a:r>
            <a:fld id="{32038737-E3F5-6041-A3CC-2BB830ABAE94}" type="slidenum">
              <a:rPr lang="en-US" altLang="en-JO"/>
              <a:pPr/>
              <a:t>85</a:t>
            </a:fld>
            <a:endParaRPr lang="en-US" altLang="en-JO"/>
          </a:p>
        </p:txBody>
      </p:sp>
      <p:sp>
        <p:nvSpPr>
          <p:cNvPr id="412674" name="Rectangle 2">
            <a:extLst>
              <a:ext uri="{FF2B5EF4-FFF2-40B4-BE49-F238E27FC236}">
                <a16:creationId xmlns:a16="http://schemas.microsoft.com/office/drawing/2014/main" id="{C011EC04-D697-7560-8127-8AA17D768A8F}"/>
              </a:ext>
            </a:extLst>
          </p:cNvPr>
          <p:cNvSpPr>
            <a:spLocks noGrp="1" noChangeArrowheads="1"/>
          </p:cNvSpPr>
          <p:nvPr>
            <p:ph type="title"/>
          </p:nvPr>
        </p:nvSpPr>
        <p:spPr/>
        <p:txBody>
          <a:bodyPr/>
          <a:lstStyle/>
          <a:p>
            <a:r>
              <a:rPr lang="en-US" altLang="en-JO"/>
              <a:t>Network Security (summary)</a:t>
            </a:r>
          </a:p>
        </p:txBody>
      </p:sp>
      <p:sp>
        <p:nvSpPr>
          <p:cNvPr id="412675" name="Rectangle 3">
            <a:extLst>
              <a:ext uri="{FF2B5EF4-FFF2-40B4-BE49-F238E27FC236}">
                <a16:creationId xmlns:a16="http://schemas.microsoft.com/office/drawing/2014/main" id="{5F52B161-7F72-7FB8-C90A-BC45BF2F36D3}"/>
              </a:ext>
            </a:extLst>
          </p:cNvPr>
          <p:cNvSpPr>
            <a:spLocks noGrp="1" noChangeArrowheads="1"/>
          </p:cNvSpPr>
          <p:nvPr>
            <p:ph type="body" idx="1"/>
          </p:nvPr>
        </p:nvSpPr>
        <p:spPr>
          <a:xfrm>
            <a:off x="533400" y="1400175"/>
            <a:ext cx="8148638" cy="4648200"/>
          </a:xfrm>
        </p:spPr>
        <p:txBody>
          <a:bodyPr/>
          <a:lstStyle/>
          <a:p>
            <a:pPr>
              <a:buFont typeface="ZapfDingbats" pitchFamily="82" charset="2"/>
              <a:buNone/>
            </a:pPr>
            <a:r>
              <a:rPr lang="en-US" altLang="en-JO">
                <a:solidFill>
                  <a:srgbClr val="FF0000"/>
                </a:solidFill>
              </a:rPr>
              <a:t>Basic techniques…...</a:t>
            </a:r>
            <a:endParaRPr lang="en-US" altLang="en-JO"/>
          </a:p>
          <a:p>
            <a:pPr lvl="1"/>
            <a:r>
              <a:rPr lang="en-US" altLang="en-JO"/>
              <a:t>cryptography (symmetric and public)</a:t>
            </a:r>
          </a:p>
          <a:p>
            <a:pPr lvl="1"/>
            <a:r>
              <a:rPr lang="en-US" altLang="en-JO"/>
              <a:t>message integrity</a:t>
            </a:r>
          </a:p>
          <a:p>
            <a:pPr lvl="1"/>
            <a:r>
              <a:rPr lang="en-US" altLang="en-JO"/>
              <a:t>end-point authentication</a:t>
            </a:r>
          </a:p>
          <a:p>
            <a:pPr>
              <a:buFont typeface="ZapfDingbats" pitchFamily="82" charset="2"/>
              <a:buNone/>
            </a:pPr>
            <a:r>
              <a:rPr lang="en-US" altLang="en-JO">
                <a:solidFill>
                  <a:srgbClr val="FF0000"/>
                </a:solidFill>
              </a:rPr>
              <a:t>…. used in many different security scenarios</a:t>
            </a:r>
            <a:endParaRPr lang="en-US" altLang="en-JO"/>
          </a:p>
          <a:p>
            <a:pPr lvl="1"/>
            <a:r>
              <a:rPr lang="en-US" altLang="en-JO"/>
              <a:t>secure email</a:t>
            </a:r>
          </a:p>
          <a:p>
            <a:pPr lvl="1"/>
            <a:r>
              <a:rPr lang="en-US" altLang="en-JO"/>
              <a:t>secure transport (SSL)</a:t>
            </a:r>
          </a:p>
          <a:p>
            <a:pPr lvl="1"/>
            <a:r>
              <a:rPr lang="en-US" altLang="en-JO"/>
              <a:t>IP sec</a:t>
            </a:r>
          </a:p>
          <a:p>
            <a:pPr lvl="1"/>
            <a:r>
              <a:rPr lang="en-US" altLang="en-JO"/>
              <a:t>802.11</a:t>
            </a:r>
          </a:p>
          <a:p>
            <a:pPr>
              <a:buFont typeface="ZapfDingbats" pitchFamily="82" charset="2"/>
              <a:buNone/>
            </a:pPr>
            <a:r>
              <a:rPr lang="en-US" altLang="en-JO">
                <a:solidFill>
                  <a:srgbClr val="FF3300"/>
                </a:solidFill>
              </a:rPr>
              <a:t>Operational Security: firewalls and IDS</a:t>
            </a:r>
          </a:p>
          <a:p>
            <a:pPr lvl="1"/>
            <a:endParaRPr lang="en-US" altLang="en-JO"/>
          </a:p>
          <a:p>
            <a:endParaRPr lang="en-US" altLang="en-JO" sz="2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EE6B70FD-319E-7E01-F54A-0AC4912D1C90}"/>
              </a:ext>
            </a:extLst>
          </p:cNvPr>
          <p:cNvSpPr>
            <a:spLocks noGrp="1"/>
          </p:cNvSpPr>
          <p:nvPr>
            <p:ph type="ftr" sz="quarter" idx="11"/>
          </p:nvPr>
        </p:nvSpPr>
        <p:spPr/>
        <p:txBody>
          <a:bodyPr/>
          <a:lstStyle/>
          <a:p>
            <a:r>
              <a:rPr lang="en-US" altLang="en-JO"/>
              <a:t>8: Network Security</a:t>
            </a:r>
          </a:p>
        </p:txBody>
      </p:sp>
      <p:sp>
        <p:nvSpPr>
          <p:cNvPr id="3" name="Slide Number Placeholder 5">
            <a:extLst>
              <a:ext uri="{FF2B5EF4-FFF2-40B4-BE49-F238E27FC236}">
                <a16:creationId xmlns:a16="http://schemas.microsoft.com/office/drawing/2014/main" id="{73246737-D329-2ECF-B653-AA25351C6269}"/>
              </a:ext>
            </a:extLst>
          </p:cNvPr>
          <p:cNvSpPr>
            <a:spLocks noGrp="1"/>
          </p:cNvSpPr>
          <p:nvPr>
            <p:ph type="sldNum" sz="quarter" idx="12"/>
          </p:nvPr>
        </p:nvSpPr>
        <p:spPr/>
        <p:txBody>
          <a:bodyPr/>
          <a:lstStyle/>
          <a:p>
            <a:r>
              <a:rPr lang="en-US" altLang="en-JO"/>
              <a:t>8-</a:t>
            </a:r>
            <a:fld id="{EC57B02A-6114-2F4D-8EE4-0ED1ED495311}" type="slidenum">
              <a:rPr lang="en-US" altLang="en-JO"/>
              <a:pPr/>
              <a:t>9</a:t>
            </a:fld>
            <a:endParaRPr lang="en-US" altLang="en-JO"/>
          </a:p>
        </p:txBody>
      </p:sp>
      <p:sp>
        <p:nvSpPr>
          <p:cNvPr id="86018" name="Rectangle 2">
            <a:extLst>
              <a:ext uri="{FF2B5EF4-FFF2-40B4-BE49-F238E27FC236}">
                <a16:creationId xmlns:a16="http://schemas.microsoft.com/office/drawing/2014/main" id="{28554FE3-7818-8FAB-3382-89934F76A1EF}"/>
              </a:ext>
            </a:extLst>
          </p:cNvPr>
          <p:cNvSpPr>
            <a:spLocks noGrp="1" noChangeArrowheads="1"/>
          </p:cNvSpPr>
          <p:nvPr>
            <p:ph type="title"/>
          </p:nvPr>
        </p:nvSpPr>
        <p:spPr/>
        <p:txBody>
          <a:bodyPr/>
          <a:lstStyle/>
          <a:p>
            <a:r>
              <a:rPr lang="en-US" altLang="en-JO" sz="3600"/>
              <a:t>The language of cryptography</a:t>
            </a:r>
            <a:endParaRPr lang="en-US" altLang="en-JO"/>
          </a:p>
        </p:txBody>
      </p:sp>
      <p:sp>
        <p:nvSpPr>
          <p:cNvPr id="86019" name="Rectangle 3">
            <a:extLst>
              <a:ext uri="{FF2B5EF4-FFF2-40B4-BE49-F238E27FC236}">
                <a16:creationId xmlns:a16="http://schemas.microsoft.com/office/drawing/2014/main" id="{F73EAFB9-E474-1435-386F-4458BDDDA6BF}"/>
              </a:ext>
            </a:extLst>
          </p:cNvPr>
          <p:cNvSpPr>
            <a:spLocks noGrp="1" noChangeArrowheads="1"/>
          </p:cNvSpPr>
          <p:nvPr>
            <p:ph type="body" idx="1"/>
          </p:nvPr>
        </p:nvSpPr>
        <p:spPr>
          <a:xfrm>
            <a:off x="669925" y="4878388"/>
            <a:ext cx="8218488" cy="1203325"/>
          </a:xfrm>
        </p:spPr>
        <p:txBody>
          <a:bodyPr/>
          <a:lstStyle/>
          <a:p>
            <a:pPr>
              <a:buFont typeface="ZapfDingbats" pitchFamily="82" charset="2"/>
              <a:buNone/>
            </a:pPr>
            <a:r>
              <a:rPr lang="en-US" altLang="en-JO" sz="2400">
                <a:solidFill>
                  <a:srgbClr val="FF0000"/>
                </a:solidFill>
              </a:rPr>
              <a:t>symmetric key</a:t>
            </a:r>
            <a:r>
              <a:rPr lang="en-US" altLang="en-JO" sz="2400"/>
              <a:t> crypto: sender, receiver keys </a:t>
            </a:r>
            <a:r>
              <a:rPr lang="en-US" altLang="en-JO" sz="2400" i="1"/>
              <a:t>identical</a:t>
            </a:r>
          </a:p>
          <a:p>
            <a:pPr>
              <a:buFont typeface="ZapfDingbats" pitchFamily="82" charset="2"/>
              <a:buNone/>
            </a:pPr>
            <a:r>
              <a:rPr lang="en-US" altLang="en-JO" sz="2400">
                <a:solidFill>
                  <a:srgbClr val="FF0000"/>
                </a:solidFill>
              </a:rPr>
              <a:t>public-key</a:t>
            </a:r>
            <a:r>
              <a:rPr lang="en-US" altLang="en-JO" sz="2400"/>
              <a:t> crypto: encryption key </a:t>
            </a:r>
            <a:r>
              <a:rPr lang="en-US" altLang="en-JO" sz="2400" i="1"/>
              <a:t>public</a:t>
            </a:r>
            <a:r>
              <a:rPr lang="en-US" altLang="en-JO" sz="2400"/>
              <a:t>, decryption key </a:t>
            </a:r>
            <a:r>
              <a:rPr lang="en-US" altLang="en-JO" sz="2400" i="1"/>
              <a:t>secret  (</a:t>
            </a:r>
            <a:r>
              <a:rPr lang="en-US" altLang="en-JO" sz="2400"/>
              <a:t>private)</a:t>
            </a:r>
          </a:p>
        </p:txBody>
      </p:sp>
      <p:sp>
        <p:nvSpPr>
          <p:cNvPr id="86023" name="Text Box 7">
            <a:extLst>
              <a:ext uri="{FF2B5EF4-FFF2-40B4-BE49-F238E27FC236}">
                <a16:creationId xmlns:a16="http://schemas.microsoft.com/office/drawing/2014/main" id="{CB7860B7-5EC3-713C-2C56-C31444123C2F}"/>
              </a:ext>
            </a:extLst>
          </p:cNvPr>
          <p:cNvSpPr txBox="1">
            <a:spLocks noChangeArrowheads="1"/>
          </p:cNvSpPr>
          <p:nvPr/>
        </p:nvSpPr>
        <p:spPr bwMode="auto">
          <a:xfrm>
            <a:off x="566738" y="2665413"/>
            <a:ext cx="1252537"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plaintext</a:t>
            </a:r>
          </a:p>
        </p:txBody>
      </p:sp>
      <p:sp>
        <p:nvSpPr>
          <p:cNvPr id="86024" name="Text Box 8">
            <a:extLst>
              <a:ext uri="{FF2B5EF4-FFF2-40B4-BE49-F238E27FC236}">
                <a16:creationId xmlns:a16="http://schemas.microsoft.com/office/drawing/2014/main" id="{F2075207-455B-8B9E-E8C3-9458469E5141}"/>
              </a:ext>
            </a:extLst>
          </p:cNvPr>
          <p:cNvSpPr txBox="1">
            <a:spLocks noChangeArrowheads="1"/>
          </p:cNvSpPr>
          <p:nvPr/>
        </p:nvSpPr>
        <p:spPr bwMode="auto">
          <a:xfrm>
            <a:off x="7115175" y="2646363"/>
            <a:ext cx="1252538"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plaintext</a:t>
            </a:r>
          </a:p>
        </p:txBody>
      </p:sp>
      <p:sp>
        <p:nvSpPr>
          <p:cNvPr id="86025" name="Text Box 9">
            <a:extLst>
              <a:ext uri="{FF2B5EF4-FFF2-40B4-BE49-F238E27FC236}">
                <a16:creationId xmlns:a16="http://schemas.microsoft.com/office/drawing/2014/main" id="{C58A75D5-C653-DC50-796D-8BAC11B8B97F}"/>
              </a:ext>
            </a:extLst>
          </p:cNvPr>
          <p:cNvSpPr txBox="1">
            <a:spLocks noChangeArrowheads="1"/>
          </p:cNvSpPr>
          <p:nvPr/>
        </p:nvSpPr>
        <p:spPr bwMode="auto">
          <a:xfrm>
            <a:off x="3795713" y="2627313"/>
            <a:ext cx="1457325"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ciphertext</a:t>
            </a:r>
          </a:p>
        </p:txBody>
      </p:sp>
      <p:grpSp>
        <p:nvGrpSpPr>
          <p:cNvPr id="86028" name="Group 12">
            <a:extLst>
              <a:ext uri="{FF2B5EF4-FFF2-40B4-BE49-F238E27FC236}">
                <a16:creationId xmlns:a16="http://schemas.microsoft.com/office/drawing/2014/main" id="{D0993DDD-B120-D053-9C4A-96778A4EFA04}"/>
              </a:ext>
            </a:extLst>
          </p:cNvPr>
          <p:cNvGrpSpPr>
            <a:grpSpLocks/>
          </p:cNvGrpSpPr>
          <p:nvPr/>
        </p:nvGrpSpPr>
        <p:grpSpPr bwMode="auto">
          <a:xfrm>
            <a:off x="2130425" y="1644650"/>
            <a:ext cx="522288" cy="608013"/>
            <a:chOff x="195" y="1789"/>
            <a:chExt cx="329" cy="383"/>
          </a:xfrm>
        </p:grpSpPr>
        <p:sp>
          <p:nvSpPr>
            <p:cNvPr id="86026" name="Text Box 10">
              <a:extLst>
                <a:ext uri="{FF2B5EF4-FFF2-40B4-BE49-F238E27FC236}">
                  <a16:creationId xmlns:a16="http://schemas.microsoft.com/office/drawing/2014/main" id="{75EA6F4B-AE45-78FF-15E8-519A6CE327D0}"/>
                </a:ext>
              </a:extLst>
            </p:cNvPr>
            <p:cNvSpPr txBox="1">
              <a:spLocks noChangeArrowheads="1"/>
            </p:cNvSpPr>
            <p:nvPr/>
          </p:nvSpPr>
          <p:spPr bwMode="auto">
            <a:xfrm>
              <a:off x="195" y="1789"/>
              <a:ext cx="233"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K</a:t>
              </a:r>
              <a:endParaRPr lang="en-US" altLang="en-JO">
                <a:solidFill>
                  <a:srgbClr val="FF0000"/>
                </a:solidFill>
              </a:endParaRPr>
            </a:p>
          </p:txBody>
        </p:sp>
        <p:sp>
          <p:nvSpPr>
            <p:cNvPr id="86027" name="Text Box 11">
              <a:extLst>
                <a:ext uri="{FF2B5EF4-FFF2-40B4-BE49-F238E27FC236}">
                  <a16:creationId xmlns:a16="http://schemas.microsoft.com/office/drawing/2014/main" id="{47DAE39C-5E00-365C-856E-8E908BCFCD9B}"/>
                </a:ext>
              </a:extLst>
            </p:cNvPr>
            <p:cNvSpPr txBox="1">
              <a:spLocks noChangeArrowheads="1"/>
            </p:cNvSpPr>
            <p:nvPr/>
          </p:nvSpPr>
          <p:spPr bwMode="auto">
            <a:xfrm>
              <a:off x="291" y="1922"/>
              <a:ext cx="233"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A</a:t>
              </a:r>
              <a:endParaRPr lang="en-US" altLang="en-JO" sz="2000">
                <a:solidFill>
                  <a:srgbClr val="FF0000"/>
                </a:solidFill>
              </a:endParaRPr>
            </a:p>
          </p:txBody>
        </p:sp>
      </p:grpSp>
      <p:pic>
        <p:nvPicPr>
          <p:cNvPr id="86032" name="Picture 16">
            <a:extLst>
              <a:ext uri="{FF2B5EF4-FFF2-40B4-BE49-F238E27FC236}">
                <a16:creationId xmlns:a16="http://schemas.microsoft.com/office/drawing/2014/main" id="{11AA7E17-641E-DCA2-6DD4-8165ACE0B9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0950" y="1666875"/>
            <a:ext cx="698500" cy="862013"/>
          </a:xfrm>
          <a:prstGeom prst="rect">
            <a:avLst/>
          </a:prstGeom>
          <a:noFill/>
          <a:extLst>
            <a:ext uri="{909E8E84-426E-40DD-AFC4-6F175D3DCCD1}">
              <a14:hiddenFill xmlns:a14="http://schemas.microsoft.com/office/drawing/2010/main">
                <a:solidFill>
                  <a:srgbClr val="FFFFFF"/>
                </a:solidFill>
              </a14:hiddenFill>
            </a:ext>
          </a:extLst>
        </p:spPr>
      </p:pic>
      <p:pic>
        <p:nvPicPr>
          <p:cNvPr id="86034" name="Picture 18">
            <a:extLst>
              <a:ext uri="{FF2B5EF4-FFF2-40B4-BE49-F238E27FC236}">
                <a16:creationId xmlns:a16="http://schemas.microsoft.com/office/drawing/2014/main" id="{01309BE1-F4D2-0083-E187-778522DB5A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6763" y="3436938"/>
            <a:ext cx="10826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35" name="Rectangle 19">
            <a:extLst>
              <a:ext uri="{FF2B5EF4-FFF2-40B4-BE49-F238E27FC236}">
                <a16:creationId xmlns:a16="http://schemas.microsoft.com/office/drawing/2014/main" id="{33D0A300-EE85-F664-21F3-4407D791B9E4}"/>
              </a:ext>
            </a:extLst>
          </p:cNvPr>
          <p:cNvSpPr>
            <a:spLocks noChangeArrowheads="1"/>
          </p:cNvSpPr>
          <p:nvPr/>
        </p:nvSpPr>
        <p:spPr bwMode="auto">
          <a:xfrm>
            <a:off x="1982788" y="2573338"/>
            <a:ext cx="1392237" cy="8032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86036" name="Text Box 20">
            <a:extLst>
              <a:ext uri="{FF2B5EF4-FFF2-40B4-BE49-F238E27FC236}">
                <a16:creationId xmlns:a16="http://schemas.microsoft.com/office/drawing/2014/main" id="{AECC6962-803C-CC8B-55E7-B486BF08649B}"/>
              </a:ext>
            </a:extLst>
          </p:cNvPr>
          <p:cNvSpPr txBox="1">
            <a:spLocks noChangeArrowheads="1"/>
          </p:cNvSpPr>
          <p:nvPr/>
        </p:nvSpPr>
        <p:spPr bwMode="auto">
          <a:xfrm>
            <a:off x="1974850" y="2582863"/>
            <a:ext cx="1435100" cy="7016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chemeClr val="bg1"/>
                </a:solidFill>
                <a:latin typeface="Comic Sans MS" panose="030F0902030302020204" pitchFamily="66" charset="0"/>
              </a:rPr>
              <a:t>encryption</a:t>
            </a:r>
          </a:p>
          <a:p>
            <a:r>
              <a:rPr lang="en-US" altLang="en-JO" sz="2000">
                <a:solidFill>
                  <a:schemeClr val="bg1"/>
                </a:solidFill>
                <a:latin typeface="Comic Sans MS" panose="030F0902030302020204" pitchFamily="66" charset="0"/>
              </a:rPr>
              <a:t>algorithm</a:t>
            </a:r>
          </a:p>
        </p:txBody>
      </p:sp>
      <p:sp>
        <p:nvSpPr>
          <p:cNvPr id="86037" name="Rectangle 21">
            <a:extLst>
              <a:ext uri="{FF2B5EF4-FFF2-40B4-BE49-F238E27FC236}">
                <a16:creationId xmlns:a16="http://schemas.microsoft.com/office/drawing/2014/main" id="{F3C0AFDB-D524-6174-30D4-2406E9228412}"/>
              </a:ext>
            </a:extLst>
          </p:cNvPr>
          <p:cNvSpPr>
            <a:spLocks noChangeArrowheads="1"/>
          </p:cNvSpPr>
          <p:nvPr/>
        </p:nvSpPr>
        <p:spPr bwMode="auto">
          <a:xfrm>
            <a:off x="5724525" y="2586038"/>
            <a:ext cx="1377950" cy="8032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JO"/>
          </a:p>
        </p:txBody>
      </p:sp>
      <p:sp>
        <p:nvSpPr>
          <p:cNvPr id="86038" name="Text Box 22">
            <a:extLst>
              <a:ext uri="{FF2B5EF4-FFF2-40B4-BE49-F238E27FC236}">
                <a16:creationId xmlns:a16="http://schemas.microsoft.com/office/drawing/2014/main" id="{D7C15ACE-4229-793D-527C-D7EED87B7A7D}"/>
              </a:ext>
            </a:extLst>
          </p:cNvPr>
          <p:cNvSpPr txBox="1">
            <a:spLocks noChangeArrowheads="1"/>
          </p:cNvSpPr>
          <p:nvPr/>
        </p:nvSpPr>
        <p:spPr bwMode="auto">
          <a:xfrm>
            <a:off x="5700713" y="2609850"/>
            <a:ext cx="1527175" cy="7016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chemeClr val="bg1"/>
                </a:solidFill>
                <a:latin typeface="Comic Sans MS" panose="030F0902030302020204" pitchFamily="66" charset="0"/>
              </a:rPr>
              <a:t>decryption </a:t>
            </a:r>
          </a:p>
          <a:p>
            <a:r>
              <a:rPr lang="en-US" altLang="en-JO" sz="2000">
                <a:solidFill>
                  <a:schemeClr val="bg1"/>
                </a:solidFill>
                <a:latin typeface="Comic Sans MS" panose="030F0902030302020204" pitchFamily="66" charset="0"/>
              </a:rPr>
              <a:t>algorithm</a:t>
            </a:r>
          </a:p>
        </p:txBody>
      </p:sp>
      <p:sp>
        <p:nvSpPr>
          <p:cNvPr id="86042" name="Line 26">
            <a:extLst>
              <a:ext uri="{FF2B5EF4-FFF2-40B4-BE49-F238E27FC236}">
                <a16:creationId xmlns:a16="http://schemas.microsoft.com/office/drawing/2014/main" id="{B63382EF-D0C7-29EA-426E-52E7B6138454}"/>
              </a:ext>
            </a:extLst>
          </p:cNvPr>
          <p:cNvSpPr>
            <a:spLocks noChangeShapeType="1"/>
          </p:cNvSpPr>
          <p:nvPr/>
        </p:nvSpPr>
        <p:spPr bwMode="auto">
          <a:xfrm>
            <a:off x="3403600" y="2986088"/>
            <a:ext cx="2301875" cy="7937"/>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86045" name="Freeform 29">
            <a:extLst>
              <a:ext uri="{FF2B5EF4-FFF2-40B4-BE49-F238E27FC236}">
                <a16:creationId xmlns:a16="http://schemas.microsoft.com/office/drawing/2014/main" id="{277B845B-C297-C548-32D4-C7020CE67108}"/>
              </a:ext>
            </a:extLst>
          </p:cNvPr>
          <p:cNvSpPr>
            <a:spLocks/>
          </p:cNvSpPr>
          <p:nvPr/>
        </p:nvSpPr>
        <p:spPr bwMode="auto">
          <a:xfrm>
            <a:off x="3883025" y="3038475"/>
            <a:ext cx="573088" cy="914400"/>
          </a:xfrm>
          <a:custGeom>
            <a:avLst/>
            <a:gdLst>
              <a:gd name="T0" fmla="*/ 0 w 344"/>
              <a:gd name="T1" fmla="*/ 0 h 789"/>
              <a:gd name="T2" fmla="*/ 310 w 344"/>
              <a:gd name="T3" fmla="*/ 142 h 789"/>
              <a:gd name="T4" fmla="*/ 328 w 344"/>
              <a:gd name="T5" fmla="*/ 789 h 789"/>
            </a:gdLst>
            <a:ahLst/>
            <a:cxnLst>
              <a:cxn ang="0">
                <a:pos x="T0" y="T1"/>
              </a:cxn>
              <a:cxn ang="0">
                <a:pos x="T2" y="T3"/>
              </a:cxn>
              <a:cxn ang="0">
                <a:pos x="T4" y="T5"/>
              </a:cxn>
            </a:cxnLst>
            <a:rect l="0" t="0" r="r" b="b"/>
            <a:pathLst>
              <a:path w="344" h="789">
                <a:moveTo>
                  <a:pt x="0" y="0"/>
                </a:moveTo>
                <a:cubicBezTo>
                  <a:pt x="52" y="24"/>
                  <a:pt x="255" y="10"/>
                  <a:pt x="310" y="142"/>
                </a:cubicBezTo>
                <a:cubicBezTo>
                  <a:pt x="344" y="248"/>
                  <a:pt x="324" y="654"/>
                  <a:pt x="328" y="789"/>
                </a:cubicBezTo>
              </a:path>
            </a:pathLst>
          </a:custGeom>
          <a:noFill/>
          <a:ln w="19050" cap="flat" cmpd="sng">
            <a:solidFill>
              <a:schemeClr val="tx1"/>
            </a:solidFill>
            <a:prstDash val="solid"/>
            <a:round/>
            <a:headEnd type="triangl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86046" name="Freeform 30">
            <a:extLst>
              <a:ext uri="{FF2B5EF4-FFF2-40B4-BE49-F238E27FC236}">
                <a16:creationId xmlns:a16="http://schemas.microsoft.com/office/drawing/2014/main" id="{5C88E160-6F40-B41F-19B9-D0A989BC2532}"/>
              </a:ext>
            </a:extLst>
          </p:cNvPr>
          <p:cNvSpPr>
            <a:spLocks/>
          </p:cNvSpPr>
          <p:nvPr/>
        </p:nvSpPr>
        <p:spPr bwMode="auto">
          <a:xfrm flipH="1">
            <a:off x="4557713" y="3036888"/>
            <a:ext cx="573087" cy="914400"/>
          </a:xfrm>
          <a:custGeom>
            <a:avLst/>
            <a:gdLst>
              <a:gd name="T0" fmla="*/ 0 w 344"/>
              <a:gd name="T1" fmla="*/ 0 h 789"/>
              <a:gd name="T2" fmla="*/ 310 w 344"/>
              <a:gd name="T3" fmla="*/ 142 h 789"/>
              <a:gd name="T4" fmla="*/ 328 w 344"/>
              <a:gd name="T5" fmla="*/ 789 h 789"/>
            </a:gdLst>
            <a:ahLst/>
            <a:cxnLst>
              <a:cxn ang="0">
                <a:pos x="T0" y="T1"/>
              </a:cxn>
              <a:cxn ang="0">
                <a:pos x="T2" y="T3"/>
              </a:cxn>
              <a:cxn ang="0">
                <a:pos x="T4" y="T5"/>
              </a:cxn>
            </a:cxnLst>
            <a:rect l="0" t="0" r="r" b="b"/>
            <a:pathLst>
              <a:path w="344" h="789">
                <a:moveTo>
                  <a:pt x="0" y="0"/>
                </a:moveTo>
                <a:cubicBezTo>
                  <a:pt x="52" y="24"/>
                  <a:pt x="255" y="10"/>
                  <a:pt x="310" y="142"/>
                </a:cubicBezTo>
                <a:cubicBezTo>
                  <a:pt x="344" y="248"/>
                  <a:pt x="324" y="654"/>
                  <a:pt x="328" y="789"/>
                </a:cubicBezTo>
              </a:path>
            </a:pathLst>
          </a:custGeom>
          <a:noFill/>
          <a:ln w="19050" cap="flat" cmpd="sng">
            <a:solidFill>
              <a:schemeClr val="tx1"/>
            </a:solidFill>
            <a:prstDash val="solid"/>
            <a:round/>
            <a:headEnd type="triangl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86055" name="Line 39">
            <a:extLst>
              <a:ext uri="{FF2B5EF4-FFF2-40B4-BE49-F238E27FC236}">
                <a16:creationId xmlns:a16="http://schemas.microsoft.com/office/drawing/2014/main" id="{D75D9FCF-978B-7EB9-644F-48069DCC3D22}"/>
              </a:ext>
            </a:extLst>
          </p:cNvPr>
          <p:cNvSpPr>
            <a:spLocks noChangeShapeType="1"/>
          </p:cNvSpPr>
          <p:nvPr/>
        </p:nvSpPr>
        <p:spPr bwMode="auto">
          <a:xfrm flipH="1">
            <a:off x="2373313" y="2193925"/>
            <a:ext cx="1587" cy="392113"/>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86056" name="Line 40">
            <a:extLst>
              <a:ext uri="{FF2B5EF4-FFF2-40B4-BE49-F238E27FC236}">
                <a16:creationId xmlns:a16="http://schemas.microsoft.com/office/drawing/2014/main" id="{06B38CC8-0068-A385-9D1F-E07421C2B914}"/>
              </a:ext>
            </a:extLst>
          </p:cNvPr>
          <p:cNvSpPr>
            <a:spLocks noChangeShapeType="1"/>
          </p:cNvSpPr>
          <p:nvPr/>
        </p:nvSpPr>
        <p:spPr bwMode="auto">
          <a:xfrm flipH="1">
            <a:off x="5943600" y="2163763"/>
            <a:ext cx="1588" cy="39211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86057" name="Text Box 41">
            <a:extLst>
              <a:ext uri="{FF2B5EF4-FFF2-40B4-BE49-F238E27FC236}">
                <a16:creationId xmlns:a16="http://schemas.microsoft.com/office/drawing/2014/main" id="{AE107D8C-C0BF-3E81-8028-80B8B33E2081}"/>
              </a:ext>
            </a:extLst>
          </p:cNvPr>
          <p:cNvSpPr txBox="1">
            <a:spLocks noChangeArrowheads="1"/>
          </p:cNvSpPr>
          <p:nvPr/>
        </p:nvSpPr>
        <p:spPr bwMode="auto">
          <a:xfrm>
            <a:off x="2544763" y="1423988"/>
            <a:ext cx="1508125" cy="10064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JO" sz="2000">
                <a:latin typeface="Comic Sans MS" panose="030F0902030302020204" pitchFamily="66" charset="0"/>
              </a:rPr>
              <a:t>Alice’s </a:t>
            </a:r>
          </a:p>
          <a:p>
            <a:pPr algn="l"/>
            <a:r>
              <a:rPr lang="en-US" altLang="en-JO" sz="2000">
                <a:latin typeface="Comic Sans MS" panose="030F0902030302020204" pitchFamily="66" charset="0"/>
              </a:rPr>
              <a:t>encryption</a:t>
            </a:r>
          </a:p>
          <a:p>
            <a:pPr algn="l"/>
            <a:r>
              <a:rPr lang="en-US" altLang="en-JO" sz="2000">
                <a:latin typeface="Comic Sans MS" panose="030F0902030302020204" pitchFamily="66" charset="0"/>
              </a:rPr>
              <a:t>key</a:t>
            </a:r>
          </a:p>
        </p:txBody>
      </p:sp>
      <p:sp>
        <p:nvSpPr>
          <p:cNvPr id="86058" name="Text Box 42">
            <a:extLst>
              <a:ext uri="{FF2B5EF4-FFF2-40B4-BE49-F238E27FC236}">
                <a16:creationId xmlns:a16="http://schemas.microsoft.com/office/drawing/2014/main" id="{DC38A52A-3CE3-CFAE-4734-DE1B7B757BE2}"/>
              </a:ext>
            </a:extLst>
          </p:cNvPr>
          <p:cNvSpPr txBox="1">
            <a:spLocks noChangeArrowheads="1"/>
          </p:cNvSpPr>
          <p:nvPr/>
        </p:nvSpPr>
        <p:spPr bwMode="auto">
          <a:xfrm>
            <a:off x="6184900" y="1492250"/>
            <a:ext cx="1508125" cy="10064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JO" sz="2000">
                <a:latin typeface="Comic Sans MS" panose="030F0902030302020204" pitchFamily="66" charset="0"/>
              </a:rPr>
              <a:t>Bob’s </a:t>
            </a:r>
          </a:p>
          <a:p>
            <a:pPr algn="l"/>
            <a:r>
              <a:rPr lang="en-US" altLang="en-JO" sz="2000">
                <a:latin typeface="Comic Sans MS" panose="030F0902030302020204" pitchFamily="66" charset="0"/>
              </a:rPr>
              <a:t>decryption</a:t>
            </a:r>
          </a:p>
          <a:p>
            <a:pPr algn="l"/>
            <a:r>
              <a:rPr lang="en-US" altLang="en-JO" sz="2000">
                <a:latin typeface="Comic Sans MS" panose="030F0902030302020204" pitchFamily="66" charset="0"/>
              </a:rPr>
              <a:t>key</a:t>
            </a:r>
          </a:p>
        </p:txBody>
      </p:sp>
      <p:pic>
        <p:nvPicPr>
          <p:cNvPr id="86033" name="Picture 17">
            <a:extLst>
              <a:ext uri="{FF2B5EF4-FFF2-40B4-BE49-F238E27FC236}">
                <a16:creationId xmlns:a16="http://schemas.microsoft.com/office/drawing/2014/main" id="{F88AA197-BB22-28DE-8E60-E96F85DB795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9675" y="1870075"/>
            <a:ext cx="812800" cy="830263"/>
          </a:xfrm>
          <a:prstGeom prst="rect">
            <a:avLst/>
          </a:prstGeom>
          <a:noFill/>
          <a:extLst>
            <a:ext uri="{909E8E84-426E-40DD-AFC4-6F175D3DCCD1}">
              <a14:hiddenFill xmlns:a14="http://schemas.microsoft.com/office/drawing/2010/main">
                <a:solidFill>
                  <a:srgbClr val="FFFFFF"/>
                </a:solidFill>
              </a14:hiddenFill>
            </a:ext>
          </a:extLst>
        </p:spPr>
      </p:pic>
      <p:grpSp>
        <p:nvGrpSpPr>
          <p:cNvPr id="86029" name="Group 13">
            <a:extLst>
              <a:ext uri="{FF2B5EF4-FFF2-40B4-BE49-F238E27FC236}">
                <a16:creationId xmlns:a16="http://schemas.microsoft.com/office/drawing/2014/main" id="{D38F247B-636A-A639-E563-3F72F3ED693E}"/>
              </a:ext>
            </a:extLst>
          </p:cNvPr>
          <p:cNvGrpSpPr>
            <a:grpSpLocks/>
          </p:cNvGrpSpPr>
          <p:nvPr/>
        </p:nvGrpSpPr>
        <p:grpSpPr bwMode="auto">
          <a:xfrm>
            <a:off x="5803900" y="1774825"/>
            <a:ext cx="509588" cy="608013"/>
            <a:chOff x="195" y="1789"/>
            <a:chExt cx="321" cy="383"/>
          </a:xfrm>
        </p:grpSpPr>
        <p:sp>
          <p:nvSpPr>
            <p:cNvPr id="86030" name="Text Box 14">
              <a:extLst>
                <a:ext uri="{FF2B5EF4-FFF2-40B4-BE49-F238E27FC236}">
                  <a16:creationId xmlns:a16="http://schemas.microsoft.com/office/drawing/2014/main" id="{B01A4429-EFC6-5160-814E-BAB678E90C26}"/>
                </a:ext>
              </a:extLst>
            </p:cNvPr>
            <p:cNvSpPr txBox="1">
              <a:spLocks noChangeArrowheads="1"/>
            </p:cNvSpPr>
            <p:nvPr/>
          </p:nvSpPr>
          <p:spPr bwMode="auto">
            <a:xfrm>
              <a:off x="195" y="1789"/>
              <a:ext cx="233"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a:solidFill>
                    <a:srgbClr val="FF0000"/>
                  </a:solidFill>
                  <a:latin typeface="Comic Sans MS" panose="030F0902030302020204" pitchFamily="66" charset="0"/>
                </a:rPr>
                <a:t>K</a:t>
              </a:r>
              <a:endParaRPr lang="en-US" altLang="en-JO">
                <a:solidFill>
                  <a:srgbClr val="FF0000"/>
                </a:solidFill>
              </a:endParaRPr>
            </a:p>
          </p:txBody>
        </p:sp>
        <p:sp>
          <p:nvSpPr>
            <p:cNvPr id="86031" name="Text Box 15">
              <a:extLst>
                <a:ext uri="{FF2B5EF4-FFF2-40B4-BE49-F238E27FC236}">
                  <a16:creationId xmlns:a16="http://schemas.microsoft.com/office/drawing/2014/main" id="{9BF66094-5291-DD56-2026-1BFF713B1788}"/>
                </a:ext>
              </a:extLst>
            </p:cNvPr>
            <p:cNvSpPr txBox="1">
              <a:spLocks noChangeArrowheads="1"/>
            </p:cNvSpPr>
            <p:nvPr/>
          </p:nvSpPr>
          <p:spPr bwMode="auto">
            <a:xfrm>
              <a:off x="299" y="1922"/>
              <a:ext cx="217"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JO" sz="2000">
                  <a:solidFill>
                    <a:srgbClr val="FF0000"/>
                  </a:solidFill>
                  <a:latin typeface="Comic Sans MS" panose="030F0902030302020204" pitchFamily="66" charset="0"/>
                </a:rPr>
                <a:t>B</a:t>
              </a:r>
              <a:endParaRPr lang="en-US" altLang="en-JO" sz="2000">
                <a:solidFill>
                  <a:srgbClr val="FF0000"/>
                </a:solidFill>
              </a:endParaRPr>
            </a:p>
          </p:txBody>
        </p:sp>
      </p:grpSp>
      <p:sp>
        <p:nvSpPr>
          <p:cNvPr id="86060" name="Line 44">
            <a:extLst>
              <a:ext uri="{FF2B5EF4-FFF2-40B4-BE49-F238E27FC236}">
                <a16:creationId xmlns:a16="http://schemas.microsoft.com/office/drawing/2014/main" id="{D8D2459A-D638-7410-75C6-477A85D702BC}"/>
              </a:ext>
            </a:extLst>
          </p:cNvPr>
          <p:cNvSpPr>
            <a:spLocks noChangeShapeType="1"/>
          </p:cNvSpPr>
          <p:nvPr/>
        </p:nvSpPr>
        <p:spPr bwMode="auto">
          <a:xfrm>
            <a:off x="1238250" y="3011488"/>
            <a:ext cx="674688"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sp>
        <p:nvSpPr>
          <p:cNvPr id="86061" name="Line 45">
            <a:extLst>
              <a:ext uri="{FF2B5EF4-FFF2-40B4-BE49-F238E27FC236}">
                <a16:creationId xmlns:a16="http://schemas.microsoft.com/office/drawing/2014/main" id="{85E2E004-1FEC-55F4-365F-0668B9B5BC9E}"/>
              </a:ext>
            </a:extLst>
          </p:cNvPr>
          <p:cNvSpPr>
            <a:spLocks noChangeShapeType="1"/>
          </p:cNvSpPr>
          <p:nvPr/>
        </p:nvSpPr>
        <p:spPr bwMode="auto">
          <a:xfrm>
            <a:off x="7172325" y="3022600"/>
            <a:ext cx="674688"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JO"/>
          </a:p>
        </p:txBody>
      </p:sp>
      <p:pic>
        <p:nvPicPr>
          <p:cNvPr id="86069" name="Picture 53">
            <a:extLst>
              <a:ext uri="{FF2B5EF4-FFF2-40B4-BE49-F238E27FC236}">
                <a16:creationId xmlns:a16="http://schemas.microsoft.com/office/drawing/2014/main" id="{C4ACF7AC-074D-E394-1331-44656B2224D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flipV="1">
            <a:off x="2176463" y="1422400"/>
            <a:ext cx="465137" cy="241300"/>
          </a:xfrm>
          <a:prstGeom prst="rect">
            <a:avLst/>
          </a:prstGeom>
          <a:noFill/>
          <a:extLst>
            <a:ext uri="{909E8E84-426E-40DD-AFC4-6F175D3DCCD1}">
              <a14:hiddenFill xmlns:a14="http://schemas.microsoft.com/office/drawing/2010/main">
                <a:solidFill>
                  <a:srgbClr val="FFFFFF"/>
                </a:solidFill>
              </a14:hiddenFill>
            </a:ext>
          </a:extLst>
        </p:spPr>
      </p:pic>
      <p:pic>
        <p:nvPicPr>
          <p:cNvPr id="86072" name="Picture 56">
            <a:extLst>
              <a:ext uri="{FF2B5EF4-FFF2-40B4-BE49-F238E27FC236}">
                <a16:creationId xmlns:a16="http://schemas.microsoft.com/office/drawing/2014/main" id="{4693F49B-5E4E-5215-241B-890DFF95C90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flipV="1">
            <a:off x="5754688" y="1516063"/>
            <a:ext cx="465137" cy="2413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altLang="en-JO"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altLang="en-JO"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5840</TotalTime>
  <Words>6329</Words>
  <Application>Microsoft Macintosh PowerPoint</Application>
  <PresentationFormat>On-screen Show (4:3)</PresentationFormat>
  <Paragraphs>1622</Paragraphs>
  <Slides>85</Slides>
  <Notes>85</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2</vt:i4>
      </vt:variant>
      <vt:variant>
        <vt:lpstr>Slide Titles</vt:lpstr>
      </vt:variant>
      <vt:variant>
        <vt:i4>85</vt:i4>
      </vt:variant>
    </vt:vector>
  </HeadingPairs>
  <TitlesOfParts>
    <vt:vector size="97" baseType="lpstr">
      <vt:lpstr>Times New Roman</vt:lpstr>
      <vt:lpstr>Comic Sans MS</vt:lpstr>
      <vt:lpstr>ZapfDingbats</vt:lpstr>
      <vt:lpstr>Arial</vt:lpstr>
      <vt:lpstr>Wingdings</vt:lpstr>
      <vt:lpstr>Courier New</vt:lpstr>
      <vt:lpstr>Courier</vt:lpstr>
      <vt:lpstr>Arial Unicode MS</vt:lpstr>
      <vt:lpstr>Times</vt:lpstr>
      <vt:lpstr>Default Design</vt:lpstr>
      <vt:lpstr>Microsoft Word Picture</vt:lpstr>
      <vt:lpstr>Microsoft Clip Gallery</vt:lpstr>
      <vt:lpstr>PowerPoint Presentation</vt:lpstr>
      <vt:lpstr>Chapter 8: Network Security</vt:lpstr>
      <vt:lpstr>Chapter 8 roadmap</vt:lpstr>
      <vt:lpstr>What is network security?</vt:lpstr>
      <vt:lpstr>Friends and enemies: Alice, Bob, Trudy</vt:lpstr>
      <vt:lpstr>Who might Bob, Alice be?</vt:lpstr>
      <vt:lpstr>There are bad guys (and girls) out there!</vt:lpstr>
      <vt:lpstr>Chapter 8 roadmap</vt:lpstr>
      <vt:lpstr>The language of cryptography</vt:lpstr>
      <vt:lpstr>Symmetric key cryptography</vt:lpstr>
      <vt:lpstr>Symmetric key cryptography</vt:lpstr>
      <vt:lpstr>Symmetric key crypto: DES</vt:lpstr>
      <vt:lpstr>AES: Advanced Encryption Standard</vt:lpstr>
      <vt:lpstr>Public key cryptography</vt:lpstr>
      <vt:lpstr>Public key cryptography</vt:lpstr>
      <vt:lpstr>Public key encryption algorithms</vt:lpstr>
      <vt:lpstr>RSA: Choosing keys</vt:lpstr>
      <vt:lpstr>RSA: Encryption, decryption</vt:lpstr>
      <vt:lpstr>RSA example:</vt:lpstr>
      <vt:lpstr>RSA: Why is that </vt:lpstr>
      <vt:lpstr>RSA: another important property</vt:lpstr>
      <vt:lpstr>Chapter 8 roadmap</vt:lpstr>
      <vt:lpstr>Message Integrity</vt:lpstr>
      <vt:lpstr>Internet checksum: poor crypto hash function</vt:lpstr>
      <vt:lpstr>Message Authentication Code</vt:lpstr>
      <vt:lpstr>MACs in practice</vt:lpstr>
      <vt:lpstr>Digital Signatures </vt:lpstr>
      <vt:lpstr>Digital Signatures </vt:lpstr>
      <vt:lpstr>Digital Signatures (more)</vt:lpstr>
      <vt:lpstr>PowerPoint Presentation</vt:lpstr>
      <vt:lpstr>Public Key Certification</vt:lpstr>
      <vt:lpstr>Certification Authorities</vt:lpstr>
      <vt:lpstr>Certification Authorities</vt:lpstr>
      <vt:lpstr>A certificate contains:</vt:lpstr>
      <vt:lpstr>Chapter 8 roadmap</vt:lpstr>
      <vt:lpstr>Authentication</vt:lpstr>
      <vt:lpstr>Authentication</vt:lpstr>
      <vt:lpstr>Authentication: another try</vt:lpstr>
      <vt:lpstr>Authentication: another try</vt:lpstr>
      <vt:lpstr>Authentication: another try</vt:lpstr>
      <vt:lpstr>Authentication: another try</vt:lpstr>
      <vt:lpstr>Authentication: yet another try</vt:lpstr>
      <vt:lpstr>Authentication: another try</vt:lpstr>
      <vt:lpstr>Authentication: yet another try</vt:lpstr>
      <vt:lpstr>Authentication: ap5.0</vt:lpstr>
      <vt:lpstr>ap5.0: security hole</vt:lpstr>
      <vt:lpstr>ap5.0: security hole</vt:lpstr>
      <vt:lpstr>Chapter 8 roadmap</vt:lpstr>
      <vt:lpstr>Secure e-mail </vt:lpstr>
      <vt:lpstr>Secure e-mail </vt:lpstr>
      <vt:lpstr>Secure e-mail (continued)</vt:lpstr>
      <vt:lpstr>Secure e-mail (continued)</vt:lpstr>
      <vt:lpstr>Pretty good privacy (PGP)</vt:lpstr>
      <vt:lpstr>Chapter 8 roadmap</vt:lpstr>
      <vt:lpstr>Secure sockets layer (SSL)</vt:lpstr>
      <vt:lpstr>SSL: three phases</vt:lpstr>
      <vt:lpstr>SSL: three phases</vt:lpstr>
      <vt:lpstr>SSL: three phases</vt:lpstr>
      <vt:lpstr>Chapter 8 roadmap</vt:lpstr>
      <vt:lpstr>IPsec: Network Layer Security</vt:lpstr>
      <vt:lpstr>Authentication Header (AH) Protocol</vt:lpstr>
      <vt:lpstr>ESP Protocol</vt:lpstr>
      <vt:lpstr>Chapter 8 roadmap</vt:lpstr>
      <vt:lpstr>IEEE 802.11 security</vt:lpstr>
      <vt:lpstr>Wired Equivalent Privacy (WEP): </vt:lpstr>
      <vt:lpstr>WEP data encryption</vt:lpstr>
      <vt:lpstr>802.11 WEP encryption</vt:lpstr>
      <vt:lpstr>Breaking 802.11 WEP encryption</vt:lpstr>
      <vt:lpstr> 802.11i: improved security</vt:lpstr>
      <vt:lpstr> 802.11i: four phases of operation</vt:lpstr>
      <vt:lpstr>EAP: extensible authentication protocol</vt:lpstr>
      <vt:lpstr>Chapter 8 roadmap</vt:lpstr>
      <vt:lpstr>Firewalls</vt:lpstr>
      <vt:lpstr>Firewalls: Why</vt:lpstr>
      <vt:lpstr>Stateless packet filtering</vt:lpstr>
      <vt:lpstr>Stateless packet filtering: example</vt:lpstr>
      <vt:lpstr>Stateless packet filtering: more examples</vt:lpstr>
      <vt:lpstr>Access Control Lists</vt:lpstr>
      <vt:lpstr>Stateful packet filtering</vt:lpstr>
      <vt:lpstr>Stateful packet filtering</vt:lpstr>
      <vt:lpstr>Application gateways</vt:lpstr>
      <vt:lpstr>Limitations of firewalls and gateways</vt:lpstr>
      <vt:lpstr>Intrusion detection systems</vt:lpstr>
      <vt:lpstr>Intrusion detection systems</vt:lpstr>
      <vt:lpstr>Network Security (summary)</vt:lpstr>
    </vt:vector>
  </TitlesOfParts>
  <Company>University of Massachusetts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8 power point slides</dc:title>
  <dc:subject>Computer Networking, 3rd ed</dc:subject>
  <dc:creator>Jim Kurose and Keith Ross</dc:creator>
  <cp:lastModifiedBy>Bilal Al-Qudah</cp:lastModifiedBy>
  <cp:revision>207</cp:revision>
  <dcterms:created xsi:type="dcterms:W3CDTF">1999-10-08T19:08:27Z</dcterms:created>
  <dcterms:modified xsi:type="dcterms:W3CDTF">2023-08-27T04:52:05Z</dcterms:modified>
</cp:coreProperties>
</file>